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746" y="-5"/>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5/13/2022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image" Target="../media/image2.jpg"/><Relationship Id="rId7" Type="http://schemas.openxmlformats.org/officeDocument/2006/relationships/image" Target="../media/image6.gif"/><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 name="Picture 56" descr="MARELLI - Powering Progress Together">
            <a:extLst>
              <a:ext uri="{FF2B5EF4-FFF2-40B4-BE49-F238E27FC236}">
                <a16:creationId xmlns:a16="http://schemas.microsoft.com/office/drawing/2014/main" id="{E7B223D7-105C-48E2-8332-70D3851809E2}"/>
              </a:ext>
            </a:extLst>
          </p:cNvPr>
          <p:cNvPicPr/>
          <p:nvPr/>
        </p:nvPicPr>
        <p:blipFill>
          <a:blip r:embed="rId2"/>
          <a:srcRect/>
          <a:stretch>
            <a:fillRect/>
          </a:stretch>
        </p:blipFill>
        <p:spPr>
          <a:xfrm>
            <a:off x="387646" y="28857325"/>
            <a:ext cx="3009900" cy="1417888"/>
          </a:xfrm>
          <a:prstGeom prst="rect">
            <a:avLst/>
          </a:prstGeom>
          <a:noFill/>
          <a:ln>
            <a:noFill/>
            <a:prstDash/>
          </a:ln>
          <a:effectLst>
            <a:glow>
              <a:schemeClr val="accent1"/>
            </a:glow>
            <a:reflection endPos="0" dir="5400000" sy="-100000" algn="bl" rotWithShape="0"/>
          </a:effectLst>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Maintenance of New Machinery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Tomos Blizzard</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88069" y="5527908"/>
            <a:ext cx="6415087" cy="105640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nSpc>
                <a:spcPct val="105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Introduction</a:t>
            </a:r>
            <a:endParaRPr lang="en-GB" sz="36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Marelli are the 7</a:t>
            </a:r>
            <a:r>
              <a:rPr lang="en-GB" sz="2800" baseline="30000" dirty="0">
                <a:effectLst/>
                <a:latin typeface="Arial" panose="020B0604020202020204" pitchFamily="34" charset="0"/>
                <a:ea typeface="Calibri" panose="020F0502020204030204" pitchFamily="34" charset="0"/>
                <a:cs typeface="Arial" panose="020B0604020202020204" pitchFamily="34" charset="0"/>
              </a:rPr>
              <a:t>th</a:t>
            </a:r>
            <a:r>
              <a:rPr lang="en-GB" sz="2800" dirty="0">
                <a:effectLst/>
                <a:latin typeface="Arial" panose="020B0604020202020204" pitchFamily="34" charset="0"/>
                <a:ea typeface="Calibri" panose="020F0502020204030204" pitchFamily="34" charset="0"/>
                <a:cs typeface="Arial" panose="020B0604020202020204" pitchFamily="34" charset="0"/>
              </a:rPr>
              <a:t> largest global independent automotive component supplier. The Llanelli plant has been given a major opportunity in installing, commissioning and developing a maintenance plan for a first of its kind core builder. This core builder will produce over 88 car radiators per hour. Doubling its nearest competitor. The new machine is separated into 3 parts. These are the tube forming machine, airway machine and build machine. The Llanelli plant will be looking into the maintenance methods available in detail and decide on a plan suitable for the machinery. The maintenance strategy will be vital in the success of failure of this project. </a:t>
            </a:r>
          </a:p>
          <a:p>
            <a:pPr>
              <a:spcBef>
                <a:spcPct val="50000"/>
              </a:spcBef>
            </a:pPr>
            <a:endParaRPr lang="en-US"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285215" y="28852530"/>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48597" y="18971623"/>
            <a:ext cx="6415087" cy="1009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sz="2800" dirty="0">
                <a:effectLst/>
                <a:latin typeface="Arial" panose="020B0604020202020204" pitchFamily="34" charset="0"/>
                <a:ea typeface="Calibri" panose="020F0502020204030204" pitchFamily="34" charset="0"/>
                <a:cs typeface="Arial" panose="020B0604020202020204" pitchFamily="34" charset="0"/>
              </a:rPr>
              <a:t>The aims of the project are to develop a robust maintenance plan. Total Productive Maintenance and Reliability-Centered Maintenance will be investigated to identify the best approach for this machine. The maintenance techniques used will also be investigated to find the most appropriate type for the equipment.</a:t>
            </a:r>
            <a:br>
              <a:rPr lang="en-GB" sz="2800" dirty="0">
                <a:effectLst/>
                <a:latin typeface="Arial" panose="020B0604020202020204" pitchFamily="34" charset="0"/>
                <a:ea typeface="Calibri" panose="020F0502020204030204" pitchFamily="34" charset="0"/>
                <a:cs typeface="Arial" panose="020B0604020202020204" pitchFamily="34" charset="0"/>
              </a:rPr>
            </a:b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The objectives will be critical to the success of failure of this project. The objectives are shown below;</a:t>
            </a:r>
          </a:p>
          <a:p>
            <a:pPr marL="457200" indent="-457200" algn="just">
              <a:lnSpc>
                <a:spcPct val="105000"/>
              </a:lnSpc>
              <a:spcAft>
                <a:spcPts val="800"/>
              </a:spcAft>
              <a:buFont typeface="Arial" panose="020B0604020202020204" pitchFamily="34" charset="0"/>
              <a:buChar char="•"/>
            </a:pPr>
            <a:r>
              <a:rPr lang="en-GB" sz="2800" dirty="0">
                <a:effectLst/>
                <a:latin typeface="Arial" panose="020B0604020202020204" pitchFamily="34" charset="0"/>
                <a:ea typeface="Calibri" panose="020F0502020204030204" pitchFamily="34" charset="0"/>
                <a:cs typeface="Arial" panose="020B0604020202020204" pitchFamily="34" charset="0"/>
              </a:rPr>
              <a:t>Increasing the machines OEE over 85% to achieve world-class maintenance.</a:t>
            </a:r>
          </a:p>
          <a:p>
            <a:pPr marL="457200" indent="-457200" algn="just">
              <a:lnSpc>
                <a:spcPct val="105000"/>
              </a:lnSpc>
              <a:spcAft>
                <a:spcPts val="800"/>
              </a:spcAft>
              <a:buFont typeface="Arial" panose="020B0604020202020204" pitchFamily="34" charset="0"/>
              <a:buChar char="•"/>
            </a:pPr>
            <a:r>
              <a:rPr lang="en-GB" sz="2800" dirty="0">
                <a:latin typeface="Arial" panose="020B0604020202020204" pitchFamily="34" charset="0"/>
                <a:ea typeface="Calibri" panose="020F0502020204030204" pitchFamily="34" charset="0"/>
                <a:cs typeface="Arial" panose="020B0604020202020204" pitchFamily="34" charset="0"/>
              </a:rPr>
              <a:t>Identifying the right maintenance approach by in depth research.</a:t>
            </a:r>
          </a:p>
          <a:p>
            <a:pPr marL="457200" indent="-457200" algn="just">
              <a:lnSpc>
                <a:spcPct val="105000"/>
              </a:lnSpc>
              <a:spcAft>
                <a:spcPts val="800"/>
              </a:spcAft>
              <a:buFont typeface="Arial" panose="020B0604020202020204" pitchFamily="34" charset="0"/>
              <a:buChar char="•"/>
            </a:pPr>
            <a:r>
              <a:rPr lang="en-GB" sz="2800" dirty="0">
                <a:effectLst/>
                <a:latin typeface="Arial" panose="020B0604020202020204" pitchFamily="34" charset="0"/>
                <a:ea typeface="Calibri" panose="020F0502020204030204" pitchFamily="34" charset="0"/>
                <a:cs typeface="Arial" panose="020B0604020202020204" pitchFamily="34" charset="0"/>
              </a:rPr>
              <a:t>Reduce the maintenance budget from £2,000 to £1,500 by April 2022.</a:t>
            </a:r>
          </a:p>
        </p:txBody>
      </p:sp>
      <p:sp>
        <p:nvSpPr>
          <p:cNvPr id="46" name="Text Box 6"/>
          <p:cNvSpPr txBox="1">
            <a:spLocks noChangeArrowheads="1"/>
          </p:cNvSpPr>
          <p:nvPr/>
        </p:nvSpPr>
        <p:spPr bwMode="auto">
          <a:xfrm>
            <a:off x="7661738" y="5525873"/>
            <a:ext cx="6415087" cy="16562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Work Carried Out</a:t>
            </a:r>
          </a:p>
          <a:p>
            <a:pPr algn="just">
              <a:spcBef>
                <a:spcPct val="50000"/>
              </a:spcBef>
            </a:pPr>
            <a:r>
              <a:rPr lang="en-GB" sz="2800" dirty="0">
                <a:effectLst/>
                <a:latin typeface="Arial" panose="020B0604020202020204" pitchFamily="34" charset="0"/>
                <a:ea typeface="Calibri" panose="020F0502020204030204" pitchFamily="34" charset="0"/>
                <a:cs typeface="Arial" panose="020B0604020202020204" pitchFamily="34" charset="0"/>
              </a:rPr>
              <a:t>A cross-functional team was assembled using members from different departments. This team identified that reliability-centered maintenance was the superior approach to adopt. This required the team to work through the key points when completing RCM. These were;</a:t>
            </a:r>
            <a:br>
              <a:rPr lang="en-GB" sz="2800" dirty="0">
                <a:effectLst/>
                <a:latin typeface="Arial" panose="020B0604020202020204" pitchFamily="34" charset="0"/>
                <a:ea typeface="Calibri" panose="020F0502020204030204" pitchFamily="34" charset="0"/>
                <a:cs typeface="Arial" panose="020B0604020202020204" pitchFamily="34" charset="0"/>
              </a:rPr>
            </a:b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1) Preparing for the analysis by assembling a cross-functional team. </a:t>
            </a: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2) Selecting the equipment to be analysed.</a:t>
            </a: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3) Identify the functions of the system.</a:t>
            </a: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4) Identify and evaluate the effects of failure.</a:t>
            </a: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5) The possible causes of failure.</a:t>
            </a:r>
          </a:p>
          <a:p>
            <a:pPr algn="just">
              <a:lnSpc>
                <a:spcPct val="105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6) Identifying maintenance tasks required on machinery.</a:t>
            </a:r>
          </a:p>
          <a:p>
            <a:pPr algn="just">
              <a:lnSpc>
                <a:spcPct val="105000"/>
              </a:lnSpc>
              <a:spcAft>
                <a:spcPts val="800"/>
              </a:spcAft>
            </a:pPr>
            <a:endParaRPr lang="en-GB" sz="2800" dirty="0">
              <a:latin typeface="Calibri" panose="020F0502020204030204" pitchFamily="34" charset="0"/>
              <a:ea typeface="Calibri" panose="020F0502020204030204" pitchFamily="34" charset="0"/>
              <a:cs typeface="Calibri" panose="020F0502020204030204" pitchFamily="34" charset="0"/>
            </a:endParaRPr>
          </a:p>
          <a:p>
            <a:pPr algn="just">
              <a:lnSpc>
                <a:spcPct val="105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spcBef>
                <a:spcPct val="50000"/>
              </a:spcBef>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spcBef>
                <a:spcPct val="50000"/>
              </a:spcBef>
            </a:pP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a:effectLst/>
                <a:latin typeface="Arial" panose="020B0604020202020204" pitchFamily="34" charset="0"/>
                <a:ea typeface="Calibri" panose="020F0502020204030204" pitchFamily="34" charset="0"/>
                <a:cs typeface="Arial" panose="020B0604020202020204" pitchFamily="34" charset="0"/>
              </a:rPr>
              <a:t>The team used the above reliability-centered maintenance logic tree to aid in their decision when selecting the maintenance approach to the machine.</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7" name="Text Box 6"/>
          <p:cNvSpPr txBox="1">
            <a:spLocks noChangeArrowheads="1"/>
          </p:cNvSpPr>
          <p:nvPr/>
        </p:nvSpPr>
        <p:spPr bwMode="auto">
          <a:xfrm>
            <a:off x="7661738" y="20551767"/>
            <a:ext cx="6415087" cy="69364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br>
              <a:rPr lang="en-AU" altLang="en-US" sz="3600" b="1" dirty="0">
                <a:latin typeface="Arial" panose="020B0604020202020204" pitchFamily="34" charset="0"/>
                <a:cs typeface="Arial" panose="020B0604020202020204" pitchFamily="34" charset="0"/>
              </a:rPr>
            </a:br>
            <a:r>
              <a:rPr lang="en-AU" altLang="en-US" sz="100" b="1" dirty="0">
                <a:latin typeface="Arial" panose="020B0604020202020204" pitchFamily="34" charset="0"/>
                <a:cs typeface="Arial" panose="020B0604020202020204" pitchFamily="34" charset="0"/>
              </a:rPr>
              <a:t>.</a:t>
            </a:r>
            <a:br>
              <a:rPr lang="en-AU" altLang="en-US" sz="3600" b="1" dirty="0">
                <a:latin typeface="Arial" panose="020B0604020202020204" pitchFamily="34" charset="0"/>
                <a:cs typeface="Arial" panose="020B0604020202020204" pitchFamily="34" charset="0"/>
              </a:rPr>
            </a:br>
            <a:r>
              <a:rPr lang="en-GB" sz="2800" dirty="0">
                <a:effectLst/>
                <a:latin typeface="Arial" panose="020B0604020202020204" pitchFamily="34" charset="0"/>
                <a:ea typeface="Calibri" panose="020F0502020204030204" pitchFamily="34" charset="0"/>
                <a:cs typeface="Arial" panose="020B0604020202020204" pitchFamily="34" charset="0"/>
              </a:rPr>
              <a:t>From weeks 1-5 there was good progress from the team by improving the OEE as it rose from 68% to the high 70’s. During the first 5 weeks’ time was spent eliminating the small stoppages such as airway jams, tube jams and time taken to complete coil changes. From week 5-13 the machines OEE has been above 85% giving us the target that we wanted of over 85%.</a:t>
            </a:r>
          </a:p>
          <a:p>
            <a:pPr>
              <a:spcBef>
                <a:spcPct val="50000"/>
              </a:spcBef>
            </a:pPr>
            <a:endParaRPr lang="en-AU" altLang="en-US" sz="3600" b="1" dirty="0">
              <a:latin typeface="Arial" panose="020B0604020202020204" pitchFamily="34" charset="0"/>
              <a:cs typeface="Arial" panose="020B0604020202020204" pitchFamily="34" charset="0"/>
            </a:endParaRPr>
          </a:p>
        </p:txBody>
      </p:sp>
      <p:sp>
        <p:nvSpPr>
          <p:cNvPr id="48" name="Text Box 6"/>
          <p:cNvSpPr txBox="1">
            <a:spLocks noChangeArrowheads="1"/>
          </p:cNvSpPr>
          <p:nvPr/>
        </p:nvSpPr>
        <p:spPr bwMode="auto">
          <a:xfrm>
            <a:off x="14619941" y="14659707"/>
            <a:ext cx="6415087" cy="10003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lnSpc>
                <a:spcPct val="105000"/>
              </a:lnSpc>
              <a:spcAft>
                <a:spcPts val="800"/>
              </a:spcAft>
            </a:pPr>
            <a:r>
              <a:rPr lang="en-AU" altLang="en-US" sz="3600" b="1" dirty="0">
                <a:latin typeface="Arial" panose="020B0604020202020204" pitchFamily="34" charset="0"/>
                <a:cs typeface="Arial" panose="020B0604020202020204" pitchFamily="34" charset="0"/>
              </a:rPr>
              <a:t>Conclusions</a:t>
            </a:r>
          </a:p>
          <a:p>
            <a:pPr algn="just">
              <a:lnSpc>
                <a:spcPct val="105000"/>
              </a:lnSpc>
              <a:spcAft>
                <a:spcPts val="800"/>
              </a:spcAft>
            </a:pPr>
            <a:r>
              <a:rPr lang="en-AU" altLang="en-US" sz="2800" dirty="0">
                <a:latin typeface="Arial" panose="020B0604020202020204" pitchFamily="34" charset="0"/>
                <a:cs typeface="Arial" panose="020B0604020202020204" pitchFamily="34" charset="0"/>
              </a:rPr>
              <a:t>Overall, the project was successful. The OEE target of 85% or more has been achieved to give the maintenance team the title of world-class. We expect the stores budget to reduce after customer volumes return to their normal requirements, as they are catching back on orders since COVID-19 and semi-conductor chip shortages. This will allow the overtime in the maintenance to reduce when the orders are fulfilled, helping us achieve out target.</a:t>
            </a:r>
          </a:p>
          <a:p>
            <a:pPr>
              <a:spcBef>
                <a:spcPct val="50000"/>
              </a:spcBef>
            </a:pPr>
            <a:r>
              <a:rPr lang="en-AU" altLang="en-US" sz="2800" dirty="0">
                <a:latin typeface="Arial" panose="020B0604020202020204" pitchFamily="34" charset="0"/>
                <a:cs typeface="Arial" panose="020B0604020202020204" pitchFamily="34" charset="0"/>
              </a:rPr>
              <a:t>The teams knowledge has greatly improved through the research phase to have positive effect on the rest of the plant. The team look to roll this technique out across plant to further improve the business. </a:t>
            </a:r>
          </a:p>
        </p:txBody>
      </p:sp>
      <p:pic>
        <p:nvPicPr>
          <p:cNvPr id="34" name="Picture 33">
            <a:extLst>
              <a:ext uri="{FF2B5EF4-FFF2-40B4-BE49-F238E27FC236}">
                <a16:creationId xmlns:a16="http://schemas.microsoft.com/office/drawing/2014/main" id="{1CC1EA03-64CD-4030-BD02-2A679951DFD1}"/>
              </a:ext>
            </a:extLst>
          </p:cNvPr>
          <p:cNvPicPr/>
          <p:nvPr/>
        </p:nvPicPr>
        <p:blipFill>
          <a:blip r:embed="rId5"/>
          <a:srcRect/>
          <a:stretch>
            <a:fillRect/>
          </a:stretch>
        </p:blipFill>
        <p:spPr>
          <a:xfrm>
            <a:off x="440291" y="2154616"/>
            <a:ext cx="2569607" cy="3371253"/>
          </a:xfrm>
          <a:prstGeom prst="rect">
            <a:avLst/>
          </a:prstGeom>
          <a:noFill/>
          <a:ln>
            <a:noFill/>
            <a:prstDash/>
          </a:ln>
        </p:spPr>
      </p:pic>
      <p:pic>
        <p:nvPicPr>
          <p:cNvPr id="35" name="Picture 34" descr="Definition, Types, Working, Advantages, Disadvantages, and Application of Radiator">
            <a:extLst>
              <a:ext uri="{FF2B5EF4-FFF2-40B4-BE49-F238E27FC236}">
                <a16:creationId xmlns:a16="http://schemas.microsoft.com/office/drawing/2014/main" id="{D7F34090-E6C4-4F8B-ACC5-ADD8E480162E}"/>
              </a:ext>
            </a:extLst>
          </p:cNvPr>
          <p:cNvPicPr/>
          <p:nvPr/>
        </p:nvPicPr>
        <p:blipFill>
          <a:blip r:embed="rId6"/>
          <a:srcRect/>
          <a:stretch>
            <a:fillRect/>
          </a:stretch>
        </p:blipFill>
        <p:spPr>
          <a:xfrm>
            <a:off x="432895" y="15195347"/>
            <a:ext cx="6246490" cy="3000155"/>
          </a:xfrm>
          <a:prstGeom prst="rect">
            <a:avLst/>
          </a:prstGeom>
          <a:noFill/>
          <a:ln>
            <a:noFill/>
            <a:prstDash/>
          </a:ln>
        </p:spPr>
      </p:pic>
      <p:pic>
        <p:nvPicPr>
          <p:cNvPr id="38" name="Picture 37">
            <a:extLst>
              <a:ext uri="{FF2B5EF4-FFF2-40B4-BE49-F238E27FC236}">
                <a16:creationId xmlns:a16="http://schemas.microsoft.com/office/drawing/2014/main" id="{194811DC-4605-41D2-BF31-18413F90F86B}"/>
              </a:ext>
            </a:extLst>
          </p:cNvPr>
          <p:cNvPicPr/>
          <p:nvPr/>
        </p:nvPicPr>
        <p:blipFill>
          <a:blip r:embed="rId7"/>
          <a:srcRect/>
          <a:stretch>
            <a:fillRect/>
          </a:stretch>
        </p:blipFill>
        <p:spPr>
          <a:xfrm>
            <a:off x="7936120" y="15795755"/>
            <a:ext cx="5866321" cy="2949347"/>
          </a:xfrm>
          <a:prstGeom prst="rect">
            <a:avLst/>
          </a:prstGeom>
          <a:noFill/>
          <a:ln>
            <a:noFill/>
            <a:prstDash/>
          </a:ln>
        </p:spPr>
      </p:pic>
      <p:pic>
        <p:nvPicPr>
          <p:cNvPr id="39" name="Picture 38">
            <a:extLst>
              <a:ext uri="{FF2B5EF4-FFF2-40B4-BE49-F238E27FC236}">
                <a16:creationId xmlns:a16="http://schemas.microsoft.com/office/drawing/2014/main" id="{BA7D9BED-C75A-479D-986C-145BA07B9818}"/>
              </a:ext>
            </a:extLst>
          </p:cNvPr>
          <p:cNvPicPr/>
          <p:nvPr/>
        </p:nvPicPr>
        <p:blipFill>
          <a:blip r:embed="rId8"/>
          <a:srcRect/>
          <a:stretch>
            <a:fillRect/>
          </a:stretch>
        </p:blipFill>
        <p:spPr>
          <a:xfrm>
            <a:off x="7761230" y="26037104"/>
            <a:ext cx="5866321" cy="2738619"/>
          </a:xfrm>
          <a:prstGeom prst="rect">
            <a:avLst/>
          </a:prstGeom>
          <a:noFill/>
          <a:ln>
            <a:noFill/>
            <a:prstDash/>
          </a:ln>
        </p:spPr>
      </p:pic>
      <p:sp>
        <p:nvSpPr>
          <p:cNvPr id="41" name="Text Box 6">
            <a:extLst>
              <a:ext uri="{FF2B5EF4-FFF2-40B4-BE49-F238E27FC236}">
                <a16:creationId xmlns:a16="http://schemas.microsoft.com/office/drawing/2014/main" id="{58062FD1-2949-4256-8A35-47964FC47B77}"/>
              </a:ext>
            </a:extLst>
          </p:cNvPr>
          <p:cNvSpPr txBox="1">
            <a:spLocks noChangeArrowheads="1"/>
          </p:cNvSpPr>
          <p:nvPr/>
        </p:nvSpPr>
        <p:spPr bwMode="auto">
          <a:xfrm>
            <a:off x="14625098" y="5525873"/>
            <a:ext cx="6415087" cy="8290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sz="2800" dirty="0">
                <a:effectLst/>
                <a:latin typeface="Arial" panose="020B0604020202020204" pitchFamily="34" charset="0"/>
                <a:ea typeface="Calibri" panose="020F0502020204030204" pitchFamily="34" charset="0"/>
                <a:cs typeface="Arial" panose="020B0604020202020204" pitchFamily="34" charset="0"/>
              </a:rPr>
              <a:t>The next objective to address was the maintenance budget. These costs were accrued to overtime, stores and additional costs outside of the two others. The high overtime costs didn’t drop during this period but the reason is down to COVID-19. Businesses are catching back on lost volumes over the lockdown period and lack of semi-conductor chips. Once these volumes return to the predicted volumes the business was projected, the overtime will reduce and help us achieve our goal of £1500. We are confident that the goal will be achieved due to the reduction in stores spending and additional costs.</a:t>
            </a:r>
            <a:endParaRPr lang="en-US" altLang="en-US" sz="4000" dirty="0">
              <a:latin typeface="Arial" panose="020B0604020202020204" pitchFamily="34" charset="0"/>
              <a:cs typeface="Arial" panose="020B0604020202020204" pitchFamily="34" charset="0"/>
            </a:endParaRPr>
          </a:p>
        </p:txBody>
      </p:sp>
      <p:pic>
        <p:nvPicPr>
          <p:cNvPr id="55" name="Picture 54">
            <a:extLst>
              <a:ext uri="{FF2B5EF4-FFF2-40B4-BE49-F238E27FC236}">
                <a16:creationId xmlns:a16="http://schemas.microsoft.com/office/drawing/2014/main" id="{35D87C85-4C04-40B0-BDE9-BFC1C51966F0}"/>
              </a:ext>
            </a:extLst>
          </p:cNvPr>
          <p:cNvPicPr/>
          <p:nvPr/>
        </p:nvPicPr>
        <p:blipFill>
          <a:blip r:embed="rId9"/>
          <a:srcRect/>
          <a:stretch>
            <a:fillRect/>
          </a:stretch>
        </p:blipFill>
        <p:spPr>
          <a:xfrm>
            <a:off x="14935407" y="13593696"/>
            <a:ext cx="5854881" cy="1203767"/>
          </a:xfrm>
          <a:prstGeom prst="rect">
            <a:avLst/>
          </a:prstGeom>
          <a:noFill/>
          <a:ln>
            <a:noFill/>
            <a:prstDash/>
          </a:ln>
        </p:spPr>
      </p:pic>
      <p:sp>
        <p:nvSpPr>
          <p:cNvPr id="11" name="TextBox 10">
            <a:extLst>
              <a:ext uri="{FF2B5EF4-FFF2-40B4-BE49-F238E27FC236}">
                <a16:creationId xmlns:a16="http://schemas.microsoft.com/office/drawing/2014/main" id="{98CA22D4-7292-4AEA-90E7-B0942CF7A558}"/>
              </a:ext>
            </a:extLst>
          </p:cNvPr>
          <p:cNvSpPr txBox="1"/>
          <p:nvPr/>
        </p:nvSpPr>
        <p:spPr>
          <a:xfrm>
            <a:off x="514225" y="18308771"/>
            <a:ext cx="5766643"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Aims &amp; Objectives</a:t>
            </a:r>
          </a:p>
        </p:txBody>
      </p:sp>
      <p:sp>
        <p:nvSpPr>
          <p:cNvPr id="12" name="TextBox 11">
            <a:extLst>
              <a:ext uri="{FF2B5EF4-FFF2-40B4-BE49-F238E27FC236}">
                <a16:creationId xmlns:a16="http://schemas.microsoft.com/office/drawing/2014/main" id="{B044A7CF-5E1F-4A57-A91C-99C932DDCABB}"/>
              </a:ext>
            </a:extLst>
          </p:cNvPr>
          <p:cNvSpPr txBox="1"/>
          <p:nvPr/>
        </p:nvSpPr>
        <p:spPr>
          <a:xfrm>
            <a:off x="14784445" y="24528752"/>
            <a:ext cx="6086078" cy="4462760"/>
          </a:xfrm>
          <a:prstGeom prst="rect">
            <a:avLst/>
          </a:prstGeom>
          <a:noFill/>
        </p:spPr>
        <p:txBody>
          <a:bodyPr wrap="square" rtlCol="0">
            <a:spAutoFit/>
          </a:bodyPr>
          <a:lstStyle/>
          <a:p>
            <a:pPr algn="just"/>
            <a:r>
              <a:rPr lang="en-GB" sz="3600" b="1" dirty="0">
                <a:latin typeface="Arial" panose="020B0604020202020204" pitchFamily="34" charset="0"/>
                <a:cs typeface="Arial" panose="020B0604020202020204" pitchFamily="34" charset="0"/>
              </a:rPr>
              <a:t>Acknowledgements</a:t>
            </a:r>
          </a:p>
          <a:p>
            <a:pPr algn="just"/>
            <a:endParaRPr lang="en-GB" sz="18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I would like to thank my lecturers at UWTSD for their unwavering support through my time at university.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Lastly, I would like to thank Marelli for their backing to continue my academic career over the past years.</a:t>
            </a:r>
          </a:p>
          <a:p>
            <a:r>
              <a:rPr lang="en-GB" sz="2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334</TotalTime>
  <Words>721</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Tom Blizzard</cp:lastModifiedBy>
  <cp:revision>23</cp:revision>
  <dcterms:created xsi:type="dcterms:W3CDTF">2016-02-25T08:27:32Z</dcterms:created>
  <dcterms:modified xsi:type="dcterms:W3CDTF">2022-05-13T10:31:24Z</dcterms:modified>
</cp:coreProperties>
</file>