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handoutMasterIdLst>
    <p:handoutMasterId r:id="rId14"/>
  </p:handoutMasterIdLst>
  <p:sldIdLst>
    <p:sldId id="256" r:id="rId2"/>
    <p:sldId id="285" r:id="rId3"/>
    <p:sldId id="275" r:id="rId4"/>
    <p:sldId id="276" r:id="rId5"/>
    <p:sldId id="277" r:id="rId6"/>
    <p:sldId id="288" r:id="rId7"/>
    <p:sldId id="289" r:id="rId8"/>
    <p:sldId id="290" r:id="rId9"/>
    <p:sldId id="291" r:id="rId10"/>
    <p:sldId id="292" r:id="rId11"/>
    <p:sldId id="293" r:id="rId12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55941" autoAdjust="0"/>
  </p:normalViewPr>
  <p:slideViewPr>
    <p:cSldViewPr>
      <p:cViewPr varScale="1">
        <p:scale>
          <a:sx n="25" d="100"/>
          <a:sy n="25" d="100"/>
        </p:scale>
        <p:origin x="1806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329E9C-D4DE-4443-A7FE-EB12A8CB7F35}" type="datetimeFigureOut">
              <a:rPr lang="en-GB" smtClean="0"/>
              <a:pPr/>
              <a:t>06/11/2018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541A25-E5DB-44A1-8979-001F8DCF6C49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458891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F215B8-EF8F-4201-864F-37AC52DF67F1}" type="datetimeFigureOut">
              <a:rPr lang="en-GB" smtClean="0"/>
              <a:pPr/>
              <a:t>06/11/2018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2285E0-0E9D-4250-A022-70FE4041B02E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16129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Critical thinking and reflective writing are essential element of personal, professional and academic development</a:t>
            </a:r>
          </a:p>
          <a:p>
            <a:pPr eaLnBrk="1" hangingPunct="1"/>
            <a:r>
              <a:rPr lang="en-GB" sz="1200" dirty="0"/>
              <a:t>What are they? Why important? Models?</a:t>
            </a:r>
          </a:p>
          <a:p>
            <a:pPr eaLnBrk="1" hangingPunct="1"/>
            <a:r>
              <a:rPr lang="en-GB" sz="1200" dirty="0"/>
              <a:t>Discuss application to academic writing</a:t>
            </a:r>
          </a:p>
          <a:p>
            <a:pPr eaLnBrk="1" hangingPunct="1"/>
            <a:endParaRPr lang="en-GB" sz="1200" dirty="0"/>
          </a:p>
          <a:p>
            <a:pPr eaLnBrk="1" hangingPunct="1"/>
            <a:r>
              <a:rPr lang="en-GB" sz="1200" dirty="0"/>
              <a:t>What is your experience of these?</a:t>
            </a:r>
          </a:p>
          <a:p>
            <a:pPr eaLnBrk="1" hangingPunct="1"/>
            <a:endParaRPr lang="en-GB" sz="1200" dirty="0"/>
          </a:p>
          <a:p>
            <a:pPr eaLnBrk="1" hangingPunct="1"/>
            <a:r>
              <a:rPr lang="en-GB" sz="1200" dirty="0"/>
              <a:t>NB Evidence based practice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2285E0-0E9D-4250-A022-70FE4041B02E}" type="slidenum">
              <a:rPr lang="en-GB" smtClean="0"/>
              <a:pPr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5839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ED28C4D-6848-4248-92C1-2AAFA1D723BC}" type="slidenum">
              <a:rPr lang="en-US"/>
              <a:pPr/>
              <a:t>3</a:t>
            </a:fld>
            <a:endParaRPr lang="en-US" dirty="0"/>
          </a:p>
        </p:txBody>
      </p:sp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000" dirty="0"/>
              <a:t>Practitioners have considerable power derived from legislation</a:t>
            </a:r>
          </a:p>
          <a:p>
            <a:endParaRPr lang="en-US" sz="2000" dirty="0"/>
          </a:p>
          <a:p>
            <a:r>
              <a:rPr lang="en-US" sz="2000" dirty="0"/>
              <a:t>Practitioners make difficult professional judgments</a:t>
            </a:r>
          </a:p>
        </p:txBody>
      </p:sp>
    </p:spTree>
    <p:extLst>
      <p:ext uri="{BB962C8B-B14F-4D97-AF65-F5344CB8AC3E}">
        <p14:creationId xmlns:p14="http://schemas.microsoft.com/office/powerpoint/2010/main" val="4099119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6621018-F038-4C85-A1B2-506BBF158796}" type="slidenum">
              <a:rPr lang="en-US"/>
              <a:pPr/>
              <a:t>4</a:t>
            </a:fld>
            <a:endParaRPr lang="en-US" dirty="0"/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12039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B35DBDB-2CC7-4322-B1FB-F4E5B01BFD5F}" type="slidenum">
              <a:rPr lang="en-US"/>
              <a:pPr/>
              <a:t>5</a:t>
            </a:fld>
            <a:endParaRPr lang="en-US" dirty="0"/>
          </a:p>
        </p:txBody>
      </p:sp>
      <p:sp>
        <p:nvSpPr>
          <p:cNvPr id="174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600" dirty="0"/>
              <a:t>Challenge political and philosophical aspects of procedures and policies ----- attempt to shape future policy and practice</a:t>
            </a:r>
          </a:p>
          <a:p>
            <a:endParaRPr lang="en-US" sz="1600" dirty="0"/>
          </a:p>
          <a:p>
            <a:r>
              <a:rPr lang="en-US" sz="1600" dirty="0"/>
              <a:t>Value engaging children in reflecting   ----- helping them to develop an insight into their world  ------ takes the rights of young children seriously</a:t>
            </a:r>
          </a:p>
          <a:p>
            <a:endParaRPr lang="en-US" sz="1600" dirty="0"/>
          </a:p>
          <a:p>
            <a:pPr marL="514350" indent="-514350">
              <a:buFont typeface="+mj-lt"/>
              <a:buAutoNum type="arabicPeriod"/>
            </a:pPr>
            <a:r>
              <a:rPr lang="en-GB" sz="1600" dirty="0"/>
              <a:t>Developing the skills of a reflective practitioner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600" dirty="0"/>
              <a:t>Developing critical thinking skills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600" dirty="0"/>
              <a:t>Learning from observing other people’s practice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600" dirty="0"/>
              <a:t>Learning through doing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600" dirty="0"/>
              <a:t>Managing diversity and uncertainty 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5037844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1019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98066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82087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05055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59644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7C0DC3A2-8020-4C5E-9E1B-1C71A62A5AE0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1216C9A7-1135-4E8B-986E-9762F23C3F1C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5E7500B3-C133-4245-964D-AA1FBDCE6A5F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pPr>
              <a:defRPr/>
            </a:pPr>
            <a:endParaRPr lang="en-GB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pPr>
              <a:defRPr/>
            </a:pPr>
            <a:fld id="{58252AD3-003B-4B70-8D0C-7B9F351D4DF3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pPr>
              <a:defRPr/>
            </a:pPr>
            <a:endParaRPr lang="en-GB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pPr>
              <a:defRPr/>
            </a:pPr>
            <a:fld id="{58E68669-694E-4067-9F59-04562BA06F33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pPr>
              <a:defRPr/>
            </a:pPr>
            <a:endParaRPr lang="en-GB" dirty="0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FA9F71A4-7C85-438E-83CD-5A793F9F9E85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E2BB4D2C-D564-438C-B68B-B62D6D91AA12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C5E6F13D-EDF0-4D36-B2CB-CA361F0389F6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pPr>
              <a:defRPr/>
            </a:pPr>
            <a:endParaRPr lang="en-GB" dirty="0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pPr>
              <a:defRPr/>
            </a:pPr>
            <a:fld id="{CA2BBB97-DE46-4DC3-B0F5-E742C164E2FB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pPr>
              <a:defRPr/>
            </a:pP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dirty="0"/>
              <a:t>Click icon to add picture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A42EFF2-7DA4-4FB2-B72A-CEF00F0FEDD6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pPr>
              <a:defRPr/>
            </a:pPr>
            <a:fld id="{11E92E7B-A9A4-43A2-A314-F3C8FCE6813C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DDA48813-1664-4132-B1FA-23985A4C599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1371600" y="5805264"/>
            <a:ext cx="7123113" cy="720080"/>
          </a:xfrm>
        </p:spPr>
        <p:txBody>
          <a:bodyPr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1371600" y="1988840"/>
            <a:ext cx="7620000" cy="3528392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dirty="0">
                <a:solidFill>
                  <a:schemeClr val="tx1"/>
                </a:solidFill>
              </a:rPr>
              <a:t/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Reflective Learning</a:t>
            </a:r>
          </a:p>
        </p:txBody>
      </p:sp>
      <p:pic>
        <p:nvPicPr>
          <p:cNvPr id="5" name="Picture 5" descr="wkqs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3" y="404664"/>
            <a:ext cx="2664295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Reflective Practice?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US" sz="3600" dirty="0"/>
              <a:t>Taking the opportunity to think about  the work you are  doing, as you  do it , or after you have done it.</a:t>
            </a:r>
            <a:endParaRPr lang="en-GB" sz="3600" dirty="0"/>
          </a:p>
          <a:p>
            <a:r>
              <a:rPr lang="en-US" sz="3600" dirty="0"/>
              <a:t>‘… looking back on an experience and making sense of it to identify what to do in the future.’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US" sz="3600" dirty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3600" dirty="0"/>
              <a:t>		(Drew and Bingham, 2001 p221)</a:t>
            </a:r>
          </a:p>
          <a:p>
            <a:endParaRPr lang="en-GB" sz="3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000" dirty="0"/>
              <a:t>Why should you be reflective practitioners?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en-US" sz="3600" dirty="0"/>
              <a:t>To enable professional development</a:t>
            </a:r>
          </a:p>
          <a:p>
            <a:r>
              <a:rPr lang="en-US" sz="3600" dirty="0"/>
              <a:t>To improve academic performance.</a:t>
            </a:r>
          </a:p>
          <a:p>
            <a:r>
              <a:rPr lang="en-US" sz="3600" dirty="0"/>
              <a:t>To maintain quality</a:t>
            </a:r>
          </a:p>
          <a:p>
            <a:pPr lvl="1"/>
            <a:r>
              <a:rPr lang="en-US" sz="3600" dirty="0"/>
              <a:t>Reflecting on what went wrong and how  improvements can be made</a:t>
            </a:r>
          </a:p>
          <a:p>
            <a:pPr lvl="1"/>
            <a:r>
              <a:rPr lang="en-US" sz="3600" dirty="0"/>
              <a:t>Reflecting on what went well and why = good practice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Reflection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endParaRPr lang="en-US" sz="2800" dirty="0"/>
          </a:p>
          <a:p>
            <a:r>
              <a:rPr lang="en-US" sz="3600" dirty="0"/>
              <a:t>Don’t just think about what went wrong/well and why – also plan to improve skills if necessary, or to use those skills in future events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000" dirty="0"/>
              <a:t>What can reflective practice </a:t>
            </a:r>
            <a:br>
              <a:rPr lang="en-US" sz="4000" dirty="0"/>
            </a:br>
            <a:r>
              <a:rPr lang="en-US" sz="4000" dirty="0"/>
              <a:t>do for me?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Enhance your problem solving skills</a:t>
            </a:r>
          </a:p>
          <a:p>
            <a:r>
              <a:rPr lang="en-US" sz="3600" dirty="0"/>
              <a:t>Enhance your ability to evaluate</a:t>
            </a:r>
          </a:p>
          <a:p>
            <a:r>
              <a:rPr lang="en-US" sz="3600" dirty="0"/>
              <a:t>Enhance your ability to action plan for success</a:t>
            </a:r>
          </a:p>
          <a:p>
            <a:r>
              <a:rPr lang="en-US" sz="3600" dirty="0"/>
              <a:t>Make </a:t>
            </a:r>
            <a:r>
              <a:rPr lang="en-US" sz="3600"/>
              <a:t>you are an </a:t>
            </a:r>
            <a:r>
              <a:rPr lang="en-US" sz="3600" dirty="0"/>
              <a:t>effective  student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reflecting on your work is important- Future Improvement.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3600" dirty="0"/>
              <a:t>do something, think about  what you did, come to conclusions about what you did and plan to try again.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3600" dirty="0"/>
              <a:t>		(Kolb 1984)</a:t>
            </a:r>
            <a:endParaRPr lang="en-GB" sz="3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 descr="cycle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971600" y="1630253"/>
            <a:ext cx="7200800" cy="4291387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04657A23-F046-44D7-AC1D-38111E7AC05F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Kolb’s Model (1984)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9865325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diag 2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259632" y="1560968"/>
            <a:ext cx="6552728" cy="4554378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04657A23-F046-44D7-AC1D-38111E7AC05F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Kolb’s Model Simplified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9946781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gibbs.g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428875" y="2463006"/>
            <a:ext cx="4286250" cy="3448050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04657A23-F046-44D7-AC1D-38111E7AC05F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Gibbs’ Reflective Cycle (1988)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5667351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12968" cy="1143000"/>
          </a:xfrm>
        </p:spPr>
        <p:txBody>
          <a:bodyPr/>
          <a:lstStyle/>
          <a:p>
            <a:r>
              <a:rPr lang="cy-GB" dirty="0" smtClean="0"/>
              <a:t>Kolb’s Model with Learning Styles</a:t>
            </a:r>
            <a:endParaRPr lang="cy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10315AA8-ADF8-4472-AB1C-F2A98167A138}" type="slidenum">
              <a:rPr lang="en-US" smtClean="0"/>
              <a:pPr/>
              <a:t>10</a:t>
            </a:fld>
            <a:endParaRPr lang="en-US"/>
          </a:p>
        </p:txBody>
      </p:sp>
      <p:pic>
        <p:nvPicPr>
          <p:cNvPr id="11" name="Picture 10" descr="honey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63688" y="2276872"/>
            <a:ext cx="5616624" cy="3984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4258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2204864"/>
            <a:ext cx="8568952" cy="3877891"/>
          </a:xfrm>
        </p:spPr>
        <p:txBody>
          <a:bodyPr>
            <a:normAutofit fontScale="92500" lnSpcReduction="10000"/>
          </a:bodyPr>
          <a:lstStyle/>
          <a:p>
            <a:r>
              <a:rPr lang="cy-GB" sz="2400" dirty="0" smtClean="0"/>
              <a:t>Each section of the model should be given due consideration.</a:t>
            </a:r>
          </a:p>
          <a:p>
            <a:endParaRPr lang="cy-GB" sz="1200" dirty="0" smtClean="0"/>
          </a:p>
          <a:p>
            <a:pPr lvl="0"/>
            <a:r>
              <a:rPr lang="en-US" b="1" dirty="0"/>
              <a:t>Concrete experience</a:t>
            </a:r>
            <a:r>
              <a:rPr lang="en-US" dirty="0"/>
              <a:t>: being involved in a new experience </a:t>
            </a:r>
          </a:p>
          <a:p>
            <a:pPr lvl="0"/>
            <a:r>
              <a:rPr lang="en-US" b="1" dirty="0"/>
              <a:t>Reflective observation</a:t>
            </a:r>
            <a:r>
              <a:rPr lang="en-US" dirty="0"/>
              <a:t>: watching others or developing observations about one’s own experience </a:t>
            </a:r>
          </a:p>
          <a:p>
            <a:pPr lvl="0"/>
            <a:r>
              <a:rPr lang="en-US" b="1" dirty="0"/>
              <a:t>Abstract conceptualization</a:t>
            </a:r>
            <a:r>
              <a:rPr lang="en-US" dirty="0"/>
              <a:t>: creating theories to explain observations </a:t>
            </a:r>
          </a:p>
          <a:p>
            <a:pPr lvl="0"/>
            <a:r>
              <a:rPr lang="en-US" b="1" dirty="0"/>
              <a:t>Active experimentation</a:t>
            </a:r>
            <a:r>
              <a:rPr lang="en-US" dirty="0"/>
              <a:t>: using theories to solve problems, make decisions </a:t>
            </a:r>
          </a:p>
          <a:p>
            <a:endParaRPr lang="cy-GB" sz="1200" dirty="0" smtClean="0"/>
          </a:p>
          <a:p>
            <a:endParaRPr lang="cy-GB" sz="1400" dirty="0" smtClean="0"/>
          </a:p>
          <a:p>
            <a:pPr>
              <a:buNone/>
            </a:pPr>
            <a:endParaRPr lang="cy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04657A23-F046-44D7-AC1D-38111E7AC05F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Application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61816031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689</TotalTime>
  <Words>379</Words>
  <Application>Microsoft Office PowerPoint</Application>
  <PresentationFormat>On-screen Show (4:3)</PresentationFormat>
  <Paragraphs>71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Tw Cen MT</vt:lpstr>
      <vt:lpstr>Wingdings</vt:lpstr>
      <vt:lpstr>Wingdings 2</vt:lpstr>
      <vt:lpstr>Median</vt:lpstr>
      <vt:lpstr> Reflective Learning</vt:lpstr>
      <vt:lpstr>What is Reflective Practice?</vt:lpstr>
      <vt:lpstr>Why should you be reflective practitioners?</vt:lpstr>
      <vt:lpstr>Reflection</vt:lpstr>
      <vt:lpstr>What can reflective practice  do for me?</vt:lpstr>
      <vt:lpstr>Why reflecting on your work is important- Future Improvement.</vt:lpstr>
      <vt:lpstr>Kolb’s Model (1984)</vt:lpstr>
      <vt:lpstr>Kolb’s Model Simplified</vt:lpstr>
      <vt:lpstr>Gibbs’ Reflective Cycle (1988)</vt:lpstr>
      <vt:lpstr>Kolb’s Model with Learning Styles</vt:lpstr>
      <vt:lpstr>Application</vt:lpstr>
    </vt:vector>
  </TitlesOfParts>
  <Company>Hewlett-Packard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REFLECTION</dc:title>
  <dc:creator>mackie</dc:creator>
  <cp:lastModifiedBy>Melanie Squire</cp:lastModifiedBy>
  <cp:revision>71</cp:revision>
  <dcterms:created xsi:type="dcterms:W3CDTF">2009-09-05T19:07:52Z</dcterms:created>
  <dcterms:modified xsi:type="dcterms:W3CDTF">2018-11-06T09:27:48Z</dcterms:modified>
</cp:coreProperties>
</file>