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6" r:id="rId6"/>
    <p:sldId id="267" r:id="rId7"/>
    <p:sldId id="268" r:id="rId8"/>
    <p:sldId id="262" r:id="rId9"/>
    <p:sldId id="270" r:id="rId10"/>
    <p:sldId id="286" r:id="rId11"/>
    <p:sldId id="263" r:id="rId12"/>
    <p:sldId id="278" r:id="rId13"/>
    <p:sldId id="279" r:id="rId14"/>
    <p:sldId id="280" r:id="rId15"/>
    <p:sldId id="283" r:id="rId16"/>
    <p:sldId id="284" r:id="rId17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25/09/2019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 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1 / </a:t>
            </a:r>
            <a:r>
              <a:rPr lang="en-GB" i="1" dirty="0" smtClean="0">
                <a:solidFill>
                  <a:schemeClr val="tx1"/>
                </a:solidFill>
              </a:rPr>
              <a:t>Session 1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Assignments</a:t>
            </a:r>
          </a:p>
        </p:txBody>
      </p:sp>
      <p:pic>
        <p:nvPicPr>
          <p:cNvPr id="7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526" y="4360200"/>
            <a:ext cx="2838642" cy="143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41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76655" y="2132856"/>
            <a:ext cx="3822192" cy="39936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y-GB" dirty="0"/>
              <a:t>Archwilio materion cyfoes sy’n effeithio ar unigolion a grwpiau mewn addysg ac adfyfyrio ar wahanol safbwyntiau ac ymdriniaethau damcaniaethol sy’n dylanwadu ar y ddadl </a:t>
            </a:r>
            <a:r>
              <a:rPr lang="cy-GB" dirty="0" smtClean="0"/>
              <a:t>gyfredol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283968" y="2132856"/>
            <a:ext cx="3776300" cy="39936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 i="1" dirty="0"/>
              <a:t>To explore current issues which impact upon individuals and groups in education and to reflect on different theoretical </a:t>
            </a:r>
            <a:r>
              <a:rPr lang="en-GB" i="1" dirty="0" smtClean="0"/>
              <a:t>perspectives </a:t>
            </a:r>
            <a:r>
              <a:rPr lang="en-GB" i="1" dirty="0"/>
              <a:t>and discourses that influence current </a:t>
            </a:r>
            <a:r>
              <a:rPr lang="en-GB" i="1" dirty="0" smtClean="0"/>
              <a:t>debate</a:t>
            </a:r>
            <a:endParaRPr lang="cy-GB" i="1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0"/>
            <a:ext cx="2584928" cy="1530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790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76655" y="2492896"/>
            <a:ext cx="3822192" cy="363358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y-GB" dirty="0"/>
              <a:t>Datblygu a chymhwyso meddwl beirniadol i faterion addysgol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45152" y="2057400"/>
            <a:ext cx="3822192" cy="4069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4008" indent="0">
              <a:buNone/>
            </a:pPr>
            <a:endParaRPr lang="en-GB" dirty="0"/>
          </a:p>
          <a:p>
            <a:r>
              <a:rPr lang="en-GB" i="1" dirty="0"/>
              <a:t>Develop and apply critical thinking to educational issues. </a:t>
            </a:r>
          </a:p>
          <a:p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8640"/>
            <a:ext cx="1304657" cy="1511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6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Ymgysylltu’n feirniadol â gwerthoedd addysgol sydd ynghlwm â thrafodaethau cyfredol a ‘phynciau llosg’ sy’n gysylltiedig ag addysg.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Critically engage with educational values surrounding current debate and ‘hot topics’ which are associated with education</a:t>
            </a:r>
            <a:endParaRPr lang="cy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12" y="153896"/>
            <a:ext cx="2675388" cy="132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399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/>
              <a:t>Dadansoddi’n feirniadol ystod o themâu cynaliadwyedd megis cynhwysiant a chyfranogiad, hyrwyddo dwyieithrwydd ac ymwybyddiaeth ddiwylliannol, cyfrifoldebau amgylcheddol a dinasyddiaeth fyd-eang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/>
              <a:t>Critically analyse a range of sustainability themes such as inclusion and participation, the promotion of bilingualism and cultural awareness, environmental responsibilities and global citizenship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" y="45202"/>
            <a:ext cx="2838642" cy="143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910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y-GB" dirty="0"/>
              <a:t>Trefnu eu gwybodaeth a’r hyn y maent wedi’i ddysgu drwy ddefnyddio amrywiaeth o adnoddau gwybodaeth, yn cynnwys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Organise their knowledge and learning through use of a range of information resources, including ICT and present their work at the appropriate level</a:t>
            </a:r>
            <a:endParaRPr lang="cy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389"/>
            <a:ext cx="2195736" cy="1504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816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382049"/>
              </p:ext>
            </p:extLst>
          </p:nvPr>
        </p:nvGraphicFramePr>
        <p:xfrm>
          <a:off x="827583" y="1340769"/>
          <a:ext cx="7494986" cy="4607534"/>
        </p:xfrm>
        <a:graphic>
          <a:graphicData uri="http://schemas.openxmlformats.org/drawingml/2006/table">
            <a:tbl>
              <a:tblPr firstRow="1" firstCol="1" bandRow="1"/>
              <a:tblGrid>
                <a:gridCol w="900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24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24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6409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020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1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Gorolwg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modiwl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asesiadau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Overview of module &amp; assignments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515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Tlodi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Poverty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90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3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Sgrîn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Screen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Time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669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Cynaladwyedd</a:t>
                      </a:r>
                      <a:endParaRPr lang="en-GB" sz="2400" dirty="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Sustainability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52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Addysg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rhyngwladol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Education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internationally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45117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Amserlen</a:t>
            </a:r>
            <a:r>
              <a:rPr lang="en-GB" dirty="0" smtClean="0"/>
              <a:t> / Timetable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01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7989387"/>
              </p:ext>
            </p:extLst>
          </p:nvPr>
        </p:nvGraphicFramePr>
        <p:xfrm>
          <a:off x="827583" y="1340769"/>
          <a:ext cx="7494986" cy="4870780"/>
        </p:xfrm>
        <a:graphic>
          <a:graphicData uri="http://schemas.openxmlformats.org/drawingml/2006/table">
            <a:tbl>
              <a:tblPr firstRow="1" firstCol="1" bandRow="1"/>
              <a:tblGrid>
                <a:gridCol w="900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24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24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9208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020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Dyfodol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Llwyddiannus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Successful Futures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515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Addysg</a:t>
                      </a:r>
                      <a:r>
                        <a:rPr lang="en-GB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n-GB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rhyngwladol</a:t>
                      </a:r>
                      <a:endParaRPr lang="en-GB" sz="2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Education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internationally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90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Tiwtorials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Tutorials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669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9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Aml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-ddiwyllianedd</a:t>
                      </a:r>
                      <a:endParaRPr lang="en-GB" sz="2400" dirty="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Multicultural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society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52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10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Addysg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seiliedig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werthoedd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Values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based education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45117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Amserlen</a:t>
            </a:r>
            <a:r>
              <a:rPr lang="en-GB" dirty="0" smtClean="0"/>
              <a:t> / Timetable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22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Strwythur</a:t>
            </a:r>
            <a:r>
              <a:rPr lang="en-GB" dirty="0" smtClean="0"/>
              <a:t> / </a:t>
            </a:r>
            <a:br>
              <a:rPr lang="en-GB" dirty="0" smtClean="0"/>
            </a:br>
            <a:r>
              <a:rPr lang="en-GB" dirty="0" smtClean="0"/>
              <a:t>Structure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Cyflwyniad</a:t>
            </a:r>
            <a:r>
              <a:rPr lang="en-GB" dirty="0" smtClean="0"/>
              <a:t> / </a:t>
            </a:r>
            <a:r>
              <a:rPr lang="en-GB" dirty="0" err="1" smtClean="0"/>
              <a:t>ffilm</a:t>
            </a:r>
            <a:r>
              <a:rPr lang="en-GB" dirty="0" smtClean="0"/>
              <a:t>/ </a:t>
            </a:r>
            <a:r>
              <a:rPr lang="en-GB" dirty="0" err="1" smtClean="0"/>
              <a:t>cwestiwn</a:t>
            </a:r>
            <a:r>
              <a:rPr lang="en-GB" dirty="0" smtClean="0"/>
              <a:t>/ </a:t>
            </a:r>
            <a:r>
              <a:rPr lang="en-GB" dirty="0" err="1" smtClean="0"/>
              <a:t>tasg</a:t>
            </a:r>
            <a:endParaRPr lang="en-GB" dirty="0" smtClean="0"/>
          </a:p>
          <a:p>
            <a:r>
              <a:rPr lang="en-GB" dirty="0" smtClean="0"/>
              <a:t>Yr ail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, </a:t>
            </a:r>
            <a:r>
              <a:rPr lang="en-GB" dirty="0" err="1" smtClean="0"/>
              <a:t>trafod</a:t>
            </a:r>
            <a:r>
              <a:rPr lang="en-GB" dirty="0" smtClean="0"/>
              <a:t> a </a:t>
            </a:r>
            <a:r>
              <a:rPr lang="en-GB" dirty="0" err="1" smtClean="0"/>
              <a:t>dadl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gafwyd</a:t>
            </a:r>
            <a:r>
              <a:rPr lang="en-GB" dirty="0" smtClean="0"/>
              <a:t> o </a:t>
            </a:r>
            <a:r>
              <a:rPr lang="en-GB" dirty="0" err="1" smtClean="0"/>
              <a:t>bapurau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, </a:t>
            </a:r>
            <a:r>
              <a:rPr lang="en-GB" dirty="0" err="1" smtClean="0"/>
              <a:t>papurau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Presentation / film/ question/ task</a:t>
            </a:r>
          </a:p>
          <a:p>
            <a:r>
              <a:rPr lang="en-GB" i="1" dirty="0" smtClean="0"/>
              <a:t>Reflection, discussion and debate using researched evidence from research papers, newspapers and media outlets</a:t>
            </a:r>
            <a:endParaRPr lang="en-US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2675388" cy="1327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2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4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072680"/>
            <a:ext cx="3822192" cy="4053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in a group of 4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Key current issues?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214114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142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811218"/>
          </a:xfrm>
        </p:spPr>
        <p:txBody>
          <a:bodyPr>
            <a:normAutofit fontScale="90000"/>
          </a:bodyPr>
          <a:lstStyle/>
          <a:p>
            <a:pPr algn="r"/>
            <a:r>
              <a:rPr lang="en-GB" sz="3200" dirty="0" err="1" smtClean="0"/>
              <a:t>Aseinaid</a:t>
            </a:r>
            <a:r>
              <a:rPr lang="en-GB" sz="3200" dirty="0" smtClean="0"/>
              <a:t> </a:t>
            </a:r>
            <a:br>
              <a:rPr lang="en-GB" sz="3200" dirty="0" smtClean="0"/>
            </a:br>
            <a:r>
              <a:rPr lang="en-GB" sz="3200" dirty="0" err="1" smtClean="0"/>
              <a:t>Aseiniad</a:t>
            </a:r>
            <a:r>
              <a:rPr lang="en-GB" sz="3200" dirty="0" smtClean="0"/>
              <a:t> 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448" y="1556792"/>
            <a:ext cx="3200400" cy="4608511"/>
          </a:xfrm>
        </p:spPr>
        <p:txBody>
          <a:bodyPr>
            <a:noAutofit/>
          </a:bodyPr>
          <a:lstStyle/>
          <a:p>
            <a:r>
              <a:rPr lang="cy-GB" dirty="0" smtClean="0"/>
              <a:t>Aseiniad (5000 gair)</a:t>
            </a:r>
          </a:p>
          <a:p>
            <a:r>
              <a:rPr lang="cy-GB" dirty="0"/>
              <a:t>Ysgrifennwch adroddiad  mewn ymateb i ‘drafodaeth gyfredol' neu ‘bwnc llosg’ gan arddangos meddwl </a:t>
            </a:r>
            <a:r>
              <a:rPr lang="cy-GB" dirty="0" smtClean="0"/>
              <a:t>beirniadol.</a:t>
            </a:r>
          </a:p>
          <a:p>
            <a:r>
              <a:rPr lang="cy-GB" b="1" dirty="0" smtClean="0"/>
              <a:t>Dyddiad Cyflwyno: </a:t>
            </a:r>
          </a:p>
          <a:p>
            <a:r>
              <a:rPr lang="cy-GB" b="1" dirty="0" smtClean="0">
                <a:solidFill>
                  <a:srgbClr val="FF0000"/>
                </a:solidFill>
              </a:rPr>
              <a:t>14.01.20</a:t>
            </a:r>
            <a:endParaRPr lang="cy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1628800"/>
            <a:ext cx="3200400" cy="4464496"/>
          </a:xfrm>
        </p:spPr>
        <p:txBody>
          <a:bodyPr>
            <a:normAutofit/>
          </a:bodyPr>
          <a:lstStyle/>
          <a:p>
            <a:r>
              <a:rPr lang="en-GB" i="1" dirty="0" smtClean="0"/>
              <a:t>Assignment (5000 words)</a:t>
            </a:r>
          </a:p>
          <a:p>
            <a:r>
              <a:rPr lang="en-GB" i="1" dirty="0" smtClean="0"/>
              <a:t>Write </a:t>
            </a:r>
            <a:r>
              <a:rPr lang="en-GB" i="1" dirty="0"/>
              <a:t>a report in response to a ‘current debate’ or ‘hot topic’, demonstrating critical </a:t>
            </a:r>
            <a:r>
              <a:rPr lang="en-GB" i="1" dirty="0" smtClean="0"/>
              <a:t>thinking.</a:t>
            </a:r>
          </a:p>
          <a:p>
            <a:r>
              <a:rPr lang="en-GB" b="1" i="1" dirty="0" smtClean="0"/>
              <a:t>Submission </a:t>
            </a:r>
            <a:r>
              <a:rPr lang="en-GB" b="1" i="1" dirty="0"/>
              <a:t>Date</a:t>
            </a:r>
            <a:r>
              <a:rPr lang="en-GB" b="1" i="1" dirty="0" smtClean="0"/>
              <a:t>: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14.01.20 </a:t>
            </a:r>
            <a:endParaRPr lang="cy-GB" i="1" dirty="0">
              <a:solidFill>
                <a:srgbClr val="FF0000"/>
              </a:solidFill>
            </a:endParaRPr>
          </a:p>
          <a:p>
            <a:endParaRPr lang="cy-GB" dirty="0"/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HEPN0LIZ\newspaper_b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21" y="23904"/>
            <a:ext cx="2880320" cy="153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3759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Themau</a:t>
            </a:r>
            <a:r>
              <a:rPr lang="en-GB" dirty="0" smtClean="0"/>
              <a:t>- DD3</a:t>
            </a:r>
            <a:br>
              <a:rPr lang="en-GB" dirty="0" smtClean="0"/>
            </a:br>
            <a:r>
              <a:rPr lang="en-GB" dirty="0" smtClean="0"/>
              <a:t>Themes- LO3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/>
              <a:t>Dadansoddi’n feirniadol ystod o </a:t>
            </a:r>
            <a:r>
              <a:rPr lang="cy-GB" b="1" dirty="0"/>
              <a:t>themâu cynaliadwyedd </a:t>
            </a:r>
            <a:r>
              <a:rPr lang="cy-GB" dirty="0">
                <a:solidFill>
                  <a:srgbClr val="FF0000"/>
                </a:solidFill>
              </a:rPr>
              <a:t>megis </a:t>
            </a:r>
            <a:r>
              <a:rPr lang="cy-GB" dirty="0"/>
              <a:t>cynhwysiant a chyfranogiad, hyrwyddo dwyieithrwydd ac ymwybyddiaeth ddiwylliannol, cyfrifoldebau amgylcheddol a dinasyddiaeth fyd-eang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Critically analyse a range of </a:t>
            </a:r>
            <a:r>
              <a:rPr lang="en-GB" b="1" i="1" dirty="0"/>
              <a:t>sustainability themes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such as </a:t>
            </a:r>
            <a:r>
              <a:rPr lang="en-GB" i="1" dirty="0"/>
              <a:t>inclusion and participation, the promotion of bilingualism and cultural awareness, environmental responsibilities and global citizenship</a:t>
            </a:r>
            <a:endParaRPr lang="cy-GB" i="1" dirty="0"/>
          </a:p>
        </p:txBody>
      </p:sp>
      <p:pic>
        <p:nvPicPr>
          <p:cNvPr id="5" name="Picture 2" descr="C:\Users\l.roberts\AppData\Local\Microsoft\Windows\Temporary Internet Files\Content.IE5\HEPN0LIZ\newspaper_b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21" y="23904"/>
            <a:ext cx="2880320" cy="153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07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y-GB" dirty="0" smtClean="0"/>
              <a:t>Adroddiad</a:t>
            </a:r>
            <a:br>
              <a:rPr lang="cy-GB" dirty="0" smtClean="0"/>
            </a:br>
            <a:r>
              <a:rPr lang="cy-GB" dirty="0" smtClean="0"/>
              <a:t>Report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Adroddiad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beirniadol</a:t>
            </a:r>
            <a:endParaRPr lang="en-GB" dirty="0" smtClean="0"/>
          </a:p>
          <a:p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chi</a:t>
            </a:r>
          </a:p>
          <a:p>
            <a:r>
              <a:rPr lang="en-GB" dirty="0" err="1" smtClean="0"/>
              <a:t>Cofiwch</a:t>
            </a:r>
            <a:r>
              <a:rPr lang="en-GB" dirty="0" smtClean="0"/>
              <a:t> y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Medrwch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is-</a:t>
            </a:r>
            <a:r>
              <a:rPr lang="en-GB" dirty="0" err="1" smtClean="0"/>
              <a:t>benawdau</a:t>
            </a:r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i="1" dirty="0" smtClean="0"/>
              <a:t>A report based on evidence</a:t>
            </a:r>
          </a:p>
          <a:p>
            <a:r>
              <a:rPr lang="en-GB" i="1" dirty="0" smtClean="0"/>
              <a:t>Critical thinking</a:t>
            </a:r>
          </a:p>
          <a:p>
            <a:r>
              <a:rPr lang="en-GB" i="1" dirty="0" smtClean="0"/>
              <a:t>A subject of your choice</a:t>
            </a:r>
          </a:p>
          <a:p>
            <a:r>
              <a:rPr lang="en-GB" i="1" dirty="0" smtClean="0"/>
              <a:t>Remember the learning outcomes</a:t>
            </a:r>
          </a:p>
          <a:p>
            <a:r>
              <a:rPr lang="en-GB" i="1" dirty="0" smtClean="0"/>
              <a:t>You may use sub-headings</a:t>
            </a:r>
          </a:p>
        </p:txBody>
      </p:sp>
      <p:pic>
        <p:nvPicPr>
          <p:cNvPr id="5" name="Picture 2" descr="C:\Users\l.roberts\AppData\Local\Microsoft\Windows\Temporary Internet Files\Content.IE5\HEPN0LIZ\newspaper_b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21" y="23904"/>
            <a:ext cx="2583487" cy="153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73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76655" y="2060848"/>
            <a:ext cx="3822192" cy="406563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4572000" y="2060848"/>
            <a:ext cx="3600400" cy="39772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Discuss 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assignment 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 with tutor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" y="45202"/>
            <a:ext cx="2838642" cy="143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44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dirty="0" smtClean="0"/>
              <a:t> 2</a:t>
            </a:r>
            <a:br>
              <a:rPr lang="en-GB" dirty="0" smtClean="0"/>
            </a:br>
            <a:r>
              <a:rPr lang="en-GB" dirty="0" smtClean="0"/>
              <a:t>Session 2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Tlodi</a:t>
            </a:r>
            <a:endParaRPr lang="en-GB" dirty="0" smtClean="0"/>
          </a:p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o </a:t>
            </a:r>
            <a:r>
              <a:rPr lang="en-GB" dirty="0" err="1" smtClean="0"/>
              <a:t>bapurau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, </a:t>
            </a:r>
            <a:r>
              <a:rPr lang="en-GB" dirty="0" err="1" smtClean="0"/>
              <a:t>polisiau</a:t>
            </a:r>
            <a:r>
              <a:rPr lang="en-GB" dirty="0" smtClean="0"/>
              <a:t>, </a:t>
            </a:r>
            <a:r>
              <a:rPr lang="en-GB" dirty="0" err="1" smtClean="0"/>
              <a:t>papurau</a:t>
            </a:r>
            <a:r>
              <a:rPr lang="en-GB" dirty="0" smtClean="0"/>
              <a:t> </a:t>
            </a:r>
            <a:r>
              <a:rPr lang="en-GB" dirty="0" err="1" smtClean="0"/>
              <a:t>newyddion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en-GB" dirty="0" smtClean="0"/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Poverty</a:t>
            </a:r>
          </a:p>
          <a:p>
            <a:r>
              <a:rPr lang="en-GB" i="1" dirty="0" smtClean="0"/>
              <a:t>Look for current information from research papers</a:t>
            </a:r>
            <a:r>
              <a:rPr lang="en-GB" i="1" smtClean="0"/>
              <a:t>, policies, </a:t>
            </a:r>
            <a:r>
              <a:rPr lang="en-GB" i="1" dirty="0" smtClean="0"/>
              <a:t>newspapers and other media</a:t>
            </a:r>
          </a:p>
          <a:p>
            <a:r>
              <a:rPr lang="en-GB" i="1" dirty="0" smtClean="0"/>
              <a:t>Bring evidence</a:t>
            </a:r>
          </a:p>
          <a:p>
            <a:r>
              <a:rPr lang="en-GB" i="1" dirty="0" smtClean="0"/>
              <a:t>Be prepared to discuss and debate</a:t>
            </a:r>
            <a:endParaRPr lang="cy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9529"/>
            <a:ext cx="2414225" cy="1396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7995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141</TotalTime>
  <Words>635</Words>
  <Application>Microsoft Office PowerPoint</Application>
  <PresentationFormat>On-screen Show (4:3)</PresentationFormat>
  <Paragraphs>118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Brush Script MT</vt:lpstr>
      <vt:lpstr>Calibri</vt:lpstr>
      <vt:lpstr>Rage Italic</vt:lpstr>
      <vt:lpstr>Times New Roman</vt:lpstr>
      <vt:lpstr>Pushpin</vt:lpstr>
      <vt:lpstr>Pynciau Llosg /  Around the Water Cooler</vt:lpstr>
      <vt:lpstr>Gorolwg / Overview</vt:lpstr>
      <vt:lpstr>Nod y Modiwl /  Module Aim</vt:lpstr>
      <vt:lpstr>Deilliannau Dysgu/  Learning Outcomes</vt:lpstr>
      <vt:lpstr>PowerPoint Presentation</vt:lpstr>
      <vt:lpstr>PowerPoint Presentation</vt:lpstr>
      <vt:lpstr>PowerPoint Presentation</vt:lpstr>
      <vt:lpstr>Amserlen / Timetable</vt:lpstr>
      <vt:lpstr>Amserlen / Timetable</vt:lpstr>
      <vt:lpstr>Strwythur /  Structure</vt:lpstr>
      <vt:lpstr>Tasg /  Task</vt:lpstr>
      <vt:lpstr>Aseinaid  Aseiniad </vt:lpstr>
      <vt:lpstr>Themau- DD3 Themes- LO3</vt:lpstr>
      <vt:lpstr>Adroddiad Report</vt:lpstr>
      <vt:lpstr>Tasg /  Task</vt:lpstr>
      <vt:lpstr>Sesiwn 2 Session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28</cp:revision>
  <dcterms:created xsi:type="dcterms:W3CDTF">2015-09-16T08:41:31Z</dcterms:created>
  <dcterms:modified xsi:type="dcterms:W3CDTF">2019-09-25T14:06:07Z</dcterms:modified>
</cp:coreProperties>
</file>