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0"/>
  </p:notesMasterIdLst>
  <p:sldIdLst>
    <p:sldId id="256" r:id="rId2"/>
    <p:sldId id="263" r:id="rId3"/>
    <p:sldId id="267" r:id="rId4"/>
    <p:sldId id="276" r:id="rId5"/>
    <p:sldId id="265" r:id="rId6"/>
    <p:sldId id="266" r:id="rId7"/>
    <p:sldId id="284" r:id="rId8"/>
    <p:sldId id="268" r:id="rId9"/>
    <p:sldId id="279" r:id="rId10"/>
    <p:sldId id="277" r:id="rId11"/>
    <p:sldId id="262" r:id="rId12"/>
    <p:sldId id="273" r:id="rId13"/>
    <p:sldId id="257" r:id="rId14"/>
    <p:sldId id="271" r:id="rId15"/>
    <p:sldId id="274" r:id="rId16"/>
    <p:sldId id="278" r:id="rId17"/>
    <p:sldId id="283" r:id="rId18"/>
    <p:sldId id="264" r:id="rId19"/>
    <p:sldId id="297" r:id="rId20"/>
    <p:sldId id="269" r:id="rId21"/>
    <p:sldId id="280" r:id="rId22"/>
    <p:sldId id="285" r:id="rId23"/>
    <p:sldId id="286" r:id="rId24"/>
    <p:sldId id="258" r:id="rId25"/>
    <p:sldId id="259" r:id="rId26"/>
    <p:sldId id="275" r:id="rId27"/>
    <p:sldId id="261" r:id="rId28"/>
    <p:sldId id="282" r:id="rId29"/>
    <p:sldId id="288" r:id="rId30"/>
    <p:sldId id="289" r:id="rId31"/>
    <p:sldId id="293" r:id="rId32"/>
    <p:sldId id="296" r:id="rId33"/>
    <p:sldId id="294" r:id="rId34"/>
    <p:sldId id="290" r:id="rId35"/>
    <p:sldId id="291" r:id="rId36"/>
    <p:sldId id="292" r:id="rId37"/>
    <p:sldId id="299" r:id="rId38"/>
    <p:sldId id="295"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p:restoredTop sz="94608"/>
  </p:normalViewPr>
  <p:slideViewPr>
    <p:cSldViewPr snapToGrid="0" snapToObjects="1">
      <p:cViewPr varScale="1">
        <p:scale>
          <a:sx n="99" d="100"/>
          <a:sy n="99" d="100"/>
        </p:scale>
        <p:origin x="296" y="184"/>
      </p:cViewPr>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A2741E-2606-2649-9EA2-65DF90A2A946}" type="datetimeFigureOut">
              <a:rPr lang="en-US" smtClean="0"/>
              <a:t>5/15/20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E261EB-35AC-F944-BBEC-1D5CE26B0CB9}" type="slidenum">
              <a:rPr lang="en-US" smtClean="0"/>
              <a:t>‹#›</a:t>
            </a:fld>
            <a:endParaRPr lang="en-US"/>
          </a:p>
        </p:txBody>
      </p:sp>
    </p:spTree>
    <p:extLst>
      <p:ext uri="{BB962C8B-B14F-4D97-AF65-F5344CB8AC3E}">
        <p14:creationId xmlns:p14="http://schemas.microsoft.com/office/powerpoint/2010/main" val="25455363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2E261EB-35AC-F944-BBEC-1D5CE26B0CB9}" type="slidenum">
              <a:rPr lang="en-US" smtClean="0"/>
              <a:t>8</a:t>
            </a:fld>
            <a:endParaRPr lang="en-US"/>
          </a:p>
        </p:txBody>
      </p:sp>
    </p:spTree>
    <p:extLst>
      <p:ext uri="{BB962C8B-B14F-4D97-AF65-F5344CB8AC3E}">
        <p14:creationId xmlns:p14="http://schemas.microsoft.com/office/powerpoint/2010/main" val="31944416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2E261EB-35AC-F944-BBEC-1D5CE26B0CB9}" type="slidenum">
              <a:rPr lang="en-US" smtClean="0"/>
              <a:t>9</a:t>
            </a:fld>
            <a:endParaRPr lang="en-US"/>
          </a:p>
        </p:txBody>
      </p:sp>
    </p:spTree>
    <p:extLst>
      <p:ext uri="{BB962C8B-B14F-4D97-AF65-F5344CB8AC3E}">
        <p14:creationId xmlns:p14="http://schemas.microsoft.com/office/powerpoint/2010/main" val="34164135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CA943-A7A6-A94C-96A6-FD57B37A28F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52EBA2D-0DF4-AF49-A9E9-F9C6B04D05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09FF714-0A65-624B-92B0-CE9113A90058}"/>
              </a:ext>
            </a:extLst>
          </p:cNvPr>
          <p:cNvSpPr>
            <a:spLocks noGrp="1"/>
          </p:cNvSpPr>
          <p:nvPr>
            <p:ph type="dt" sz="half" idx="10"/>
          </p:nvPr>
        </p:nvSpPr>
        <p:spPr/>
        <p:txBody>
          <a:bodyPr/>
          <a:lstStyle/>
          <a:p>
            <a:fld id="{F05359BF-F5C2-5941-BCEC-810051E22206}" type="datetimeFigureOut">
              <a:rPr lang="en-US" smtClean="0"/>
              <a:t>5/15/20</a:t>
            </a:fld>
            <a:endParaRPr lang="en-US"/>
          </a:p>
        </p:txBody>
      </p:sp>
      <p:sp>
        <p:nvSpPr>
          <p:cNvPr id="5" name="Footer Placeholder 4">
            <a:extLst>
              <a:ext uri="{FF2B5EF4-FFF2-40B4-BE49-F238E27FC236}">
                <a16:creationId xmlns:a16="http://schemas.microsoft.com/office/drawing/2014/main" id="{6C5ED375-8769-DB44-9FF0-9339FA8BAF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844120-6888-7D42-9F24-3A13734243FA}"/>
              </a:ext>
            </a:extLst>
          </p:cNvPr>
          <p:cNvSpPr>
            <a:spLocks noGrp="1"/>
          </p:cNvSpPr>
          <p:nvPr>
            <p:ph type="sldNum" sz="quarter" idx="12"/>
          </p:nvPr>
        </p:nvSpPr>
        <p:spPr/>
        <p:txBody>
          <a:bodyPr/>
          <a:lstStyle/>
          <a:p>
            <a:fld id="{6E76B66C-8282-A949-96C4-A4F068AF1208}" type="slidenum">
              <a:rPr lang="en-US" smtClean="0"/>
              <a:t>‹#›</a:t>
            </a:fld>
            <a:endParaRPr lang="en-US"/>
          </a:p>
        </p:txBody>
      </p:sp>
    </p:spTree>
    <p:extLst>
      <p:ext uri="{BB962C8B-B14F-4D97-AF65-F5344CB8AC3E}">
        <p14:creationId xmlns:p14="http://schemas.microsoft.com/office/powerpoint/2010/main" val="2379492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E32E5-EFA6-C742-96DB-151EFB2F3A8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F47336A-E1FD-EA49-9317-341CC80A8EF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DC1932A-60F2-1246-AF38-ACE4913FD1F1}"/>
              </a:ext>
            </a:extLst>
          </p:cNvPr>
          <p:cNvSpPr>
            <a:spLocks noGrp="1"/>
          </p:cNvSpPr>
          <p:nvPr>
            <p:ph type="dt" sz="half" idx="10"/>
          </p:nvPr>
        </p:nvSpPr>
        <p:spPr/>
        <p:txBody>
          <a:bodyPr/>
          <a:lstStyle/>
          <a:p>
            <a:fld id="{F05359BF-F5C2-5941-BCEC-810051E22206}" type="datetimeFigureOut">
              <a:rPr lang="en-US" smtClean="0"/>
              <a:t>5/15/20</a:t>
            </a:fld>
            <a:endParaRPr lang="en-US"/>
          </a:p>
        </p:txBody>
      </p:sp>
      <p:sp>
        <p:nvSpPr>
          <p:cNvPr id="5" name="Footer Placeholder 4">
            <a:extLst>
              <a:ext uri="{FF2B5EF4-FFF2-40B4-BE49-F238E27FC236}">
                <a16:creationId xmlns:a16="http://schemas.microsoft.com/office/drawing/2014/main" id="{5BB22D36-3695-0A43-9522-8841AF1158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99DC58-107B-0D47-A8CF-93D08B53E070}"/>
              </a:ext>
            </a:extLst>
          </p:cNvPr>
          <p:cNvSpPr>
            <a:spLocks noGrp="1"/>
          </p:cNvSpPr>
          <p:nvPr>
            <p:ph type="sldNum" sz="quarter" idx="12"/>
          </p:nvPr>
        </p:nvSpPr>
        <p:spPr/>
        <p:txBody>
          <a:bodyPr/>
          <a:lstStyle/>
          <a:p>
            <a:fld id="{6E76B66C-8282-A949-96C4-A4F068AF1208}" type="slidenum">
              <a:rPr lang="en-US" smtClean="0"/>
              <a:t>‹#›</a:t>
            </a:fld>
            <a:endParaRPr lang="en-US"/>
          </a:p>
        </p:txBody>
      </p:sp>
    </p:spTree>
    <p:extLst>
      <p:ext uri="{BB962C8B-B14F-4D97-AF65-F5344CB8AC3E}">
        <p14:creationId xmlns:p14="http://schemas.microsoft.com/office/powerpoint/2010/main" val="5625039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E780F-3021-DB4D-9E0D-589D2370DBB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5DCFEEF-8706-2446-9E37-40BB6E62E3B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6652F41-FBA7-064E-A592-657904688318}"/>
              </a:ext>
            </a:extLst>
          </p:cNvPr>
          <p:cNvSpPr>
            <a:spLocks noGrp="1"/>
          </p:cNvSpPr>
          <p:nvPr>
            <p:ph type="dt" sz="half" idx="10"/>
          </p:nvPr>
        </p:nvSpPr>
        <p:spPr/>
        <p:txBody>
          <a:bodyPr/>
          <a:lstStyle/>
          <a:p>
            <a:fld id="{F05359BF-F5C2-5941-BCEC-810051E22206}" type="datetimeFigureOut">
              <a:rPr lang="en-US" smtClean="0"/>
              <a:t>5/15/20</a:t>
            </a:fld>
            <a:endParaRPr lang="en-US"/>
          </a:p>
        </p:txBody>
      </p:sp>
      <p:sp>
        <p:nvSpPr>
          <p:cNvPr id="5" name="Footer Placeholder 4">
            <a:extLst>
              <a:ext uri="{FF2B5EF4-FFF2-40B4-BE49-F238E27FC236}">
                <a16:creationId xmlns:a16="http://schemas.microsoft.com/office/drawing/2014/main" id="{866AB54C-EBCC-7F42-ADE5-7C85524CDA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07AC5D-1498-884A-AF6B-E67037DC82AE}"/>
              </a:ext>
            </a:extLst>
          </p:cNvPr>
          <p:cNvSpPr>
            <a:spLocks noGrp="1"/>
          </p:cNvSpPr>
          <p:nvPr>
            <p:ph type="sldNum" sz="quarter" idx="12"/>
          </p:nvPr>
        </p:nvSpPr>
        <p:spPr/>
        <p:txBody>
          <a:bodyPr/>
          <a:lstStyle/>
          <a:p>
            <a:fld id="{6E76B66C-8282-A949-96C4-A4F068AF1208}" type="slidenum">
              <a:rPr lang="en-US" smtClean="0"/>
              <a:t>‹#›</a:t>
            </a:fld>
            <a:endParaRPr lang="en-US"/>
          </a:p>
        </p:txBody>
      </p:sp>
    </p:spTree>
    <p:extLst>
      <p:ext uri="{BB962C8B-B14F-4D97-AF65-F5344CB8AC3E}">
        <p14:creationId xmlns:p14="http://schemas.microsoft.com/office/powerpoint/2010/main" val="1149852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D5ECD-7F36-B442-8405-D6D13BA8FE5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7430846-79A2-294A-9FA1-042172E4DDF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4386C5E-56F5-9E42-A7C8-8384E711D29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CF7A7B8-8853-4143-BF67-72B3B7459DE1}"/>
              </a:ext>
            </a:extLst>
          </p:cNvPr>
          <p:cNvSpPr>
            <a:spLocks noGrp="1"/>
          </p:cNvSpPr>
          <p:nvPr>
            <p:ph type="dt" sz="half" idx="10"/>
          </p:nvPr>
        </p:nvSpPr>
        <p:spPr/>
        <p:txBody>
          <a:bodyPr/>
          <a:lstStyle/>
          <a:p>
            <a:fld id="{F05359BF-F5C2-5941-BCEC-810051E22206}" type="datetimeFigureOut">
              <a:rPr lang="en-US" smtClean="0"/>
              <a:t>5/15/20</a:t>
            </a:fld>
            <a:endParaRPr lang="en-US"/>
          </a:p>
        </p:txBody>
      </p:sp>
      <p:sp>
        <p:nvSpPr>
          <p:cNvPr id="6" name="Footer Placeholder 5">
            <a:extLst>
              <a:ext uri="{FF2B5EF4-FFF2-40B4-BE49-F238E27FC236}">
                <a16:creationId xmlns:a16="http://schemas.microsoft.com/office/drawing/2014/main" id="{9D4A5F4E-C30F-9F4D-B65E-4E0338C606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978FA6-67A5-C34C-B428-F12E8434E19D}"/>
              </a:ext>
            </a:extLst>
          </p:cNvPr>
          <p:cNvSpPr>
            <a:spLocks noGrp="1"/>
          </p:cNvSpPr>
          <p:nvPr>
            <p:ph type="sldNum" sz="quarter" idx="12"/>
          </p:nvPr>
        </p:nvSpPr>
        <p:spPr/>
        <p:txBody>
          <a:bodyPr/>
          <a:lstStyle/>
          <a:p>
            <a:fld id="{6E76B66C-8282-A949-96C4-A4F068AF1208}" type="slidenum">
              <a:rPr lang="en-US" smtClean="0"/>
              <a:t>‹#›</a:t>
            </a:fld>
            <a:endParaRPr lang="en-US"/>
          </a:p>
        </p:txBody>
      </p:sp>
    </p:spTree>
    <p:extLst>
      <p:ext uri="{BB962C8B-B14F-4D97-AF65-F5344CB8AC3E}">
        <p14:creationId xmlns:p14="http://schemas.microsoft.com/office/powerpoint/2010/main" val="35236884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63268-9C30-C243-8AB0-1069E27164A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5486B76-CF2F-944D-9430-A8D11DE19F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50C1AC9-0CF0-F44F-B24B-CB60848EF28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F8B9070-EE96-B349-8A26-884AEBA10B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828D7CF-6D8A-1347-B5A3-3EF1317E137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4DC071E-B4AD-8648-BA12-6E9398EE2EA4}"/>
              </a:ext>
            </a:extLst>
          </p:cNvPr>
          <p:cNvSpPr>
            <a:spLocks noGrp="1"/>
          </p:cNvSpPr>
          <p:nvPr>
            <p:ph type="dt" sz="half" idx="10"/>
          </p:nvPr>
        </p:nvSpPr>
        <p:spPr/>
        <p:txBody>
          <a:bodyPr/>
          <a:lstStyle/>
          <a:p>
            <a:fld id="{F05359BF-F5C2-5941-BCEC-810051E22206}" type="datetimeFigureOut">
              <a:rPr lang="en-US" smtClean="0"/>
              <a:t>5/15/20</a:t>
            </a:fld>
            <a:endParaRPr lang="en-US"/>
          </a:p>
        </p:txBody>
      </p:sp>
      <p:sp>
        <p:nvSpPr>
          <p:cNvPr id="8" name="Footer Placeholder 7">
            <a:extLst>
              <a:ext uri="{FF2B5EF4-FFF2-40B4-BE49-F238E27FC236}">
                <a16:creationId xmlns:a16="http://schemas.microsoft.com/office/drawing/2014/main" id="{1A2B786E-9B46-3946-9148-4D3964D87BC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83C5D8F-7608-C045-835F-2C393978D81D}"/>
              </a:ext>
            </a:extLst>
          </p:cNvPr>
          <p:cNvSpPr>
            <a:spLocks noGrp="1"/>
          </p:cNvSpPr>
          <p:nvPr>
            <p:ph type="sldNum" sz="quarter" idx="12"/>
          </p:nvPr>
        </p:nvSpPr>
        <p:spPr/>
        <p:txBody>
          <a:bodyPr/>
          <a:lstStyle/>
          <a:p>
            <a:fld id="{6E76B66C-8282-A949-96C4-A4F068AF1208}" type="slidenum">
              <a:rPr lang="en-US" smtClean="0"/>
              <a:t>‹#›</a:t>
            </a:fld>
            <a:endParaRPr lang="en-US"/>
          </a:p>
        </p:txBody>
      </p:sp>
    </p:spTree>
    <p:extLst>
      <p:ext uri="{BB962C8B-B14F-4D97-AF65-F5344CB8AC3E}">
        <p14:creationId xmlns:p14="http://schemas.microsoft.com/office/powerpoint/2010/main" val="1765920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7600A-468F-A548-9480-85CCE2EAAC9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CD114EA-7D1B-2047-B342-CE2022E89DCA}"/>
              </a:ext>
            </a:extLst>
          </p:cNvPr>
          <p:cNvSpPr>
            <a:spLocks noGrp="1"/>
          </p:cNvSpPr>
          <p:nvPr>
            <p:ph type="dt" sz="half" idx="10"/>
          </p:nvPr>
        </p:nvSpPr>
        <p:spPr/>
        <p:txBody>
          <a:bodyPr/>
          <a:lstStyle/>
          <a:p>
            <a:fld id="{F05359BF-F5C2-5941-BCEC-810051E22206}" type="datetimeFigureOut">
              <a:rPr lang="en-US" smtClean="0"/>
              <a:t>5/15/20</a:t>
            </a:fld>
            <a:endParaRPr lang="en-US"/>
          </a:p>
        </p:txBody>
      </p:sp>
      <p:sp>
        <p:nvSpPr>
          <p:cNvPr id="4" name="Footer Placeholder 3">
            <a:extLst>
              <a:ext uri="{FF2B5EF4-FFF2-40B4-BE49-F238E27FC236}">
                <a16:creationId xmlns:a16="http://schemas.microsoft.com/office/drawing/2014/main" id="{A3B0F0D2-A23E-1C4A-9179-DCE7559C96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593127D-2CBE-814E-A6AA-7A6A4AEA0A06}"/>
              </a:ext>
            </a:extLst>
          </p:cNvPr>
          <p:cNvSpPr>
            <a:spLocks noGrp="1"/>
          </p:cNvSpPr>
          <p:nvPr>
            <p:ph type="sldNum" sz="quarter" idx="12"/>
          </p:nvPr>
        </p:nvSpPr>
        <p:spPr/>
        <p:txBody>
          <a:bodyPr/>
          <a:lstStyle/>
          <a:p>
            <a:fld id="{6E76B66C-8282-A949-96C4-A4F068AF1208}" type="slidenum">
              <a:rPr lang="en-US" smtClean="0"/>
              <a:t>‹#›</a:t>
            </a:fld>
            <a:endParaRPr lang="en-US"/>
          </a:p>
        </p:txBody>
      </p:sp>
    </p:spTree>
    <p:extLst>
      <p:ext uri="{BB962C8B-B14F-4D97-AF65-F5344CB8AC3E}">
        <p14:creationId xmlns:p14="http://schemas.microsoft.com/office/powerpoint/2010/main" val="40348434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0C020E-A240-2242-A5CF-A154AB220B02}"/>
              </a:ext>
            </a:extLst>
          </p:cNvPr>
          <p:cNvSpPr>
            <a:spLocks noGrp="1"/>
          </p:cNvSpPr>
          <p:nvPr>
            <p:ph type="dt" sz="half" idx="10"/>
          </p:nvPr>
        </p:nvSpPr>
        <p:spPr/>
        <p:txBody>
          <a:bodyPr/>
          <a:lstStyle/>
          <a:p>
            <a:fld id="{F05359BF-F5C2-5941-BCEC-810051E22206}" type="datetimeFigureOut">
              <a:rPr lang="en-US" smtClean="0"/>
              <a:t>5/15/20</a:t>
            </a:fld>
            <a:endParaRPr lang="en-US"/>
          </a:p>
        </p:txBody>
      </p:sp>
      <p:sp>
        <p:nvSpPr>
          <p:cNvPr id="3" name="Footer Placeholder 2">
            <a:extLst>
              <a:ext uri="{FF2B5EF4-FFF2-40B4-BE49-F238E27FC236}">
                <a16:creationId xmlns:a16="http://schemas.microsoft.com/office/drawing/2014/main" id="{C6EFAE1F-6CA8-5345-9ABD-FA84C6B0219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D58E957-6BCF-474B-90DA-9BE6FF93A2C3}"/>
              </a:ext>
            </a:extLst>
          </p:cNvPr>
          <p:cNvSpPr>
            <a:spLocks noGrp="1"/>
          </p:cNvSpPr>
          <p:nvPr>
            <p:ph type="sldNum" sz="quarter" idx="12"/>
          </p:nvPr>
        </p:nvSpPr>
        <p:spPr/>
        <p:txBody>
          <a:bodyPr/>
          <a:lstStyle/>
          <a:p>
            <a:fld id="{6E76B66C-8282-A949-96C4-A4F068AF1208}" type="slidenum">
              <a:rPr lang="en-US" smtClean="0"/>
              <a:t>‹#›</a:t>
            </a:fld>
            <a:endParaRPr lang="en-US"/>
          </a:p>
        </p:txBody>
      </p:sp>
    </p:spTree>
    <p:extLst>
      <p:ext uri="{BB962C8B-B14F-4D97-AF65-F5344CB8AC3E}">
        <p14:creationId xmlns:p14="http://schemas.microsoft.com/office/powerpoint/2010/main" val="31837286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E19A9-0944-584A-A272-63FFC745F98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FD8C6FE-E431-F340-8E23-5D56345877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38255C9-1AF9-2840-92A1-8ADC15D4F7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72365C5-F8FF-6049-A62B-525AB3D76677}"/>
              </a:ext>
            </a:extLst>
          </p:cNvPr>
          <p:cNvSpPr>
            <a:spLocks noGrp="1"/>
          </p:cNvSpPr>
          <p:nvPr>
            <p:ph type="dt" sz="half" idx="10"/>
          </p:nvPr>
        </p:nvSpPr>
        <p:spPr/>
        <p:txBody>
          <a:bodyPr/>
          <a:lstStyle/>
          <a:p>
            <a:fld id="{F05359BF-F5C2-5941-BCEC-810051E22206}" type="datetimeFigureOut">
              <a:rPr lang="en-US" smtClean="0"/>
              <a:t>5/15/20</a:t>
            </a:fld>
            <a:endParaRPr lang="en-US"/>
          </a:p>
        </p:txBody>
      </p:sp>
      <p:sp>
        <p:nvSpPr>
          <p:cNvPr id="6" name="Footer Placeholder 5">
            <a:extLst>
              <a:ext uri="{FF2B5EF4-FFF2-40B4-BE49-F238E27FC236}">
                <a16:creationId xmlns:a16="http://schemas.microsoft.com/office/drawing/2014/main" id="{55E07B14-B870-8346-B516-87BEE1B00D7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A240BF-6009-7F4E-B7DA-E4B1DB219A1D}"/>
              </a:ext>
            </a:extLst>
          </p:cNvPr>
          <p:cNvSpPr>
            <a:spLocks noGrp="1"/>
          </p:cNvSpPr>
          <p:nvPr>
            <p:ph type="sldNum" sz="quarter" idx="12"/>
          </p:nvPr>
        </p:nvSpPr>
        <p:spPr/>
        <p:txBody>
          <a:bodyPr/>
          <a:lstStyle/>
          <a:p>
            <a:fld id="{6E76B66C-8282-A949-96C4-A4F068AF1208}" type="slidenum">
              <a:rPr lang="en-US" smtClean="0"/>
              <a:t>‹#›</a:t>
            </a:fld>
            <a:endParaRPr lang="en-US"/>
          </a:p>
        </p:txBody>
      </p:sp>
    </p:spTree>
    <p:extLst>
      <p:ext uri="{BB962C8B-B14F-4D97-AF65-F5344CB8AC3E}">
        <p14:creationId xmlns:p14="http://schemas.microsoft.com/office/powerpoint/2010/main" val="1415371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30523-32D9-8444-9F70-C220FE91174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581406-F6D3-1F40-A9E9-62B2F96F4A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6A8940A-E036-C64B-B265-FD859284B9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2D799CF-AB30-F648-A5F3-2B94905AEF8C}"/>
              </a:ext>
            </a:extLst>
          </p:cNvPr>
          <p:cNvSpPr>
            <a:spLocks noGrp="1"/>
          </p:cNvSpPr>
          <p:nvPr>
            <p:ph type="dt" sz="half" idx="10"/>
          </p:nvPr>
        </p:nvSpPr>
        <p:spPr/>
        <p:txBody>
          <a:bodyPr/>
          <a:lstStyle/>
          <a:p>
            <a:fld id="{F05359BF-F5C2-5941-BCEC-810051E22206}" type="datetimeFigureOut">
              <a:rPr lang="en-US" smtClean="0"/>
              <a:t>5/15/20</a:t>
            </a:fld>
            <a:endParaRPr lang="en-US"/>
          </a:p>
        </p:txBody>
      </p:sp>
      <p:sp>
        <p:nvSpPr>
          <p:cNvPr id="6" name="Footer Placeholder 5">
            <a:extLst>
              <a:ext uri="{FF2B5EF4-FFF2-40B4-BE49-F238E27FC236}">
                <a16:creationId xmlns:a16="http://schemas.microsoft.com/office/drawing/2014/main" id="{CD601509-00D4-2C41-A999-7C782FC6BE1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B35CF4-A937-FB4E-A853-4ED1F6EE3D9D}"/>
              </a:ext>
            </a:extLst>
          </p:cNvPr>
          <p:cNvSpPr>
            <a:spLocks noGrp="1"/>
          </p:cNvSpPr>
          <p:nvPr>
            <p:ph type="sldNum" sz="quarter" idx="12"/>
          </p:nvPr>
        </p:nvSpPr>
        <p:spPr/>
        <p:txBody>
          <a:bodyPr/>
          <a:lstStyle/>
          <a:p>
            <a:fld id="{6E76B66C-8282-A949-96C4-A4F068AF1208}" type="slidenum">
              <a:rPr lang="en-US" smtClean="0"/>
              <a:t>‹#›</a:t>
            </a:fld>
            <a:endParaRPr lang="en-US"/>
          </a:p>
        </p:txBody>
      </p:sp>
    </p:spTree>
    <p:extLst>
      <p:ext uri="{BB962C8B-B14F-4D97-AF65-F5344CB8AC3E}">
        <p14:creationId xmlns:p14="http://schemas.microsoft.com/office/powerpoint/2010/main" val="3373816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B7151-D35C-5D40-BC37-EB6AA0D6C99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8DCAA7-5E22-5B48-87B9-EAE3A752E65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A36C354-6C3D-7B41-89F2-FCC1544D5C9B}"/>
              </a:ext>
            </a:extLst>
          </p:cNvPr>
          <p:cNvSpPr>
            <a:spLocks noGrp="1"/>
          </p:cNvSpPr>
          <p:nvPr>
            <p:ph type="dt" sz="half" idx="10"/>
          </p:nvPr>
        </p:nvSpPr>
        <p:spPr/>
        <p:txBody>
          <a:bodyPr/>
          <a:lstStyle/>
          <a:p>
            <a:fld id="{F05359BF-F5C2-5941-BCEC-810051E22206}" type="datetimeFigureOut">
              <a:rPr lang="en-US" smtClean="0"/>
              <a:t>5/15/20</a:t>
            </a:fld>
            <a:endParaRPr lang="en-US"/>
          </a:p>
        </p:txBody>
      </p:sp>
      <p:sp>
        <p:nvSpPr>
          <p:cNvPr id="5" name="Footer Placeholder 4">
            <a:extLst>
              <a:ext uri="{FF2B5EF4-FFF2-40B4-BE49-F238E27FC236}">
                <a16:creationId xmlns:a16="http://schemas.microsoft.com/office/drawing/2014/main" id="{287B7649-EA8F-014D-A043-00526D1AFA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3DE460-29A3-3F40-84B6-B5E33013471D}"/>
              </a:ext>
            </a:extLst>
          </p:cNvPr>
          <p:cNvSpPr>
            <a:spLocks noGrp="1"/>
          </p:cNvSpPr>
          <p:nvPr>
            <p:ph type="sldNum" sz="quarter" idx="12"/>
          </p:nvPr>
        </p:nvSpPr>
        <p:spPr/>
        <p:txBody>
          <a:bodyPr/>
          <a:lstStyle/>
          <a:p>
            <a:fld id="{6E76B66C-8282-A949-96C4-A4F068AF1208}" type="slidenum">
              <a:rPr lang="en-US" smtClean="0"/>
              <a:t>‹#›</a:t>
            </a:fld>
            <a:endParaRPr lang="en-US"/>
          </a:p>
        </p:txBody>
      </p:sp>
    </p:spTree>
    <p:extLst>
      <p:ext uri="{BB962C8B-B14F-4D97-AF65-F5344CB8AC3E}">
        <p14:creationId xmlns:p14="http://schemas.microsoft.com/office/powerpoint/2010/main" val="1281596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FE58D1-C144-5743-86B5-D58097BC239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3E5111B-774C-C840-8109-7C84B211A85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B2A2253-1112-3143-89B1-E64F0FE7E4F8}"/>
              </a:ext>
            </a:extLst>
          </p:cNvPr>
          <p:cNvSpPr>
            <a:spLocks noGrp="1"/>
          </p:cNvSpPr>
          <p:nvPr>
            <p:ph type="dt" sz="half" idx="10"/>
          </p:nvPr>
        </p:nvSpPr>
        <p:spPr/>
        <p:txBody>
          <a:bodyPr/>
          <a:lstStyle/>
          <a:p>
            <a:fld id="{F05359BF-F5C2-5941-BCEC-810051E22206}" type="datetimeFigureOut">
              <a:rPr lang="en-US" smtClean="0"/>
              <a:t>5/15/20</a:t>
            </a:fld>
            <a:endParaRPr lang="en-US"/>
          </a:p>
        </p:txBody>
      </p:sp>
      <p:sp>
        <p:nvSpPr>
          <p:cNvPr id="5" name="Footer Placeholder 4">
            <a:extLst>
              <a:ext uri="{FF2B5EF4-FFF2-40B4-BE49-F238E27FC236}">
                <a16:creationId xmlns:a16="http://schemas.microsoft.com/office/drawing/2014/main" id="{1C4DD1EF-77C3-984F-A883-1FF4EAE11C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4E750A-BA36-D049-93C9-6A26388AE285}"/>
              </a:ext>
            </a:extLst>
          </p:cNvPr>
          <p:cNvSpPr>
            <a:spLocks noGrp="1"/>
          </p:cNvSpPr>
          <p:nvPr>
            <p:ph type="sldNum" sz="quarter" idx="12"/>
          </p:nvPr>
        </p:nvSpPr>
        <p:spPr/>
        <p:txBody>
          <a:bodyPr/>
          <a:lstStyle/>
          <a:p>
            <a:fld id="{6E76B66C-8282-A949-96C4-A4F068AF1208}" type="slidenum">
              <a:rPr lang="en-US" smtClean="0"/>
              <a:t>‹#›</a:t>
            </a:fld>
            <a:endParaRPr lang="en-US"/>
          </a:p>
        </p:txBody>
      </p:sp>
    </p:spTree>
    <p:extLst>
      <p:ext uri="{BB962C8B-B14F-4D97-AF65-F5344CB8AC3E}">
        <p14:creationId xmlns:p14="http://schemas.microsoft.com/office/powerpoint/2010/main" val="8367765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EAEBAB-ABC7-EB4D-AC8B-FF8A43A33D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F2495DB-E2ED-574A-B329-72E109FC85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AFE7ABD-8D93-5D41-937C-0BB85E492CA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05359BF-F5C2-5941-BCEC-810051E22206}" type="datetimeFigureOut">
              <a:rPr lang="en-US" smtClean="0"/>
              <a:t>5/15/20</a:t>
            </a:fld>
            <a:endParaRPr lang="en-US"/>
          </a:p>
        </p:txBody>
      </p:sp>
      <p:sp>
        <p:nvSpPr>
          <p:cNvPr id="5" name="Footer Placeholder 4">
            <a:extLst>
              <a:ext uri="{FF2B5EF4-FFF2-40B4-BE49-F238E27FC236}">
                <a16:creationId xmlns:a16="http://schemas.microsoft.com/office/drawing/2014/main" id="{B2C7B3CC-BCE7-1B41-85A4-8929FE1284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FFDB7ED-13F6-F94F-9B19-EC28D6274BC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76B66C-8282-A949-96C4-A4F068AF1208}" type="slidenum">
              <a:rPr lang="en-US" smtClean="0"/>
              <a:t>‹#›</a:t>
            </a:fld>
            <a:endParaRPr lang="en-US"/>
          </a:p>
        </p:txBody>
      </p:sp>
    </p:spTree>
    <p:extLst>
      <p:ext uri="{BB962C8B-B14F-4D97-AF65-F5344CB8AC3E}">
        <p14:creationId xmlns:p14="http://schemas.microsoft.com/office/powerpoint/2010/main" val="27340974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8.tiff"/><Relationship Id="rId2" Type="http://schemas.openxmlformats.org/officeDocument/2006/relationships/image" Target="../media/image27.tif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37.tif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8.tif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9.tif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1.tif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2.tif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3.tif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4.tif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6.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CFE09-6680-E440-B8B8-BC2EE5CA44F7}"/>
              </a:ext>
            </a:extLst>
          </p:cNvPr>
          <p:cNvSpPr>
            <a:spLocks noGrp="1"/>
          </p:cNvSpPr>
          <p:nvPr>
            <p:ph type="ctrTitle"/>
          </p:nvPr>
        </p:nvSpPr>
        <p:spPr>
          <a:xfrm>
            <a:off x="0" y="1122363"/>
            <a:ext cx="12192000" cy="2387600"/>
          </a:xfrm>
        </p:spPr>
        <p:txBody>
          <a:bodyPr/>
          <a:lstStyle/>
          <a:p>
            <a:pPr fontAlgn="base"/>
            <a:r>
              <a:rPr lang="en-GB" dirty="0"/>
              <a:t>Professional Promotion Module</a:t>
            </a:r>
            <a:r>
              <a:rPr lang="en-US" dirty="0"/>
              <a:t>​</a:t>
            </a:r>
          </a:p>
        </p:txBody>
      </p:sp>
      <p:sp>
        <p:nvSpPr>
          <p:cNvPr id="3" name="Subtitle 2">
            <a:extLst>
              <a:ext uri="{FF2B5EF4-FFF2-40B4-BE49-F238E27FC236}">
                <a16:creationId xmlns:a16="http://schemas.microsoft.com/office/drawing/2014/main" id="{BE16E8DB-1235-7A4A-976C-EE0D1AF70331}"/>
              </a:ext>
            </a:extLst>
          </p:cNvPr>
          <p:cNvSpPr>
            <a:spLocks noGrp="1"/>
          </p:cNvSpPr>
          <p:nvPr>
            <p:ph type="subTitle" idx="1"/>
          </p:nvPr>
        </p:nvSpPr>
        <p:spPr/>
        <p:txBody>
          <a:bodyPr/>
          <a:lstStyle/>
          <a:p>
            <a:r>
              <a:rPr lang="en-US" dirty="0"/>
              <a:t>Press Pack</a:t>
            </a:r>
          </a:p>
          <a:p>
            <a:endParaRPr lang="en-US" dirty="0"/>
          </a:p>
          <a:p>
            <a:r>
              <a:rPr lang="en-US" dirty="0"/>
              <a:t>Hannah Morgan</a:t>
            </a:r>
          </a:p>
        </p:txBody>
      </p:sp>
    </p:spTree>
    <p:extLst>
      <p:ext uri="{BB962C8B-B14F-4D97-AF65-F5344CB8AC3E}">
        <p14:creationId xmlns:p14="http://schemas.microsoft.com/office/powerpoint/2010/main" val="35624865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photo, many, different, refrigerator&#10;&#10;Description automatically generated">
            <a:extLst>
              <a:ext uri="{FF2B5EF4-FFF2-40B4-BE49-F238E27FC236}">
                <a16:creationId xmlns:a16="http://schemas.microsoft.com/office/drawing/2014/main" id="{8F9CA53A-B2F1-764D-87C9-305701067322}"/>
              </a:ext>
            </a:extLst>
          </p:cNvPr>
          <p:cNvPicPr>
            <a:picLocks noChangeAspect="1"/>
          </p:cNvPicPr>
          <p:nvPr/>
        </p:nvPicPr>
        <p:blipFill>
          <a:blip r:embed="rId2"/>
          <a:stretch>
            <a:fillRect/>
          </a:stretch>
        </p:blipFill>
        <p:spPr>
          <a:xfrm>
            <a:off x="1255360" y="3429000"/>
            <a:ext cx="5842000" cy="2988804"/>
          </a:xfrm>
          <a:prstGeom prst="rect">
            <a:avLst/>
          </a:prstGeom>
        </p:spPr>
      </p:pic>
      <p:pic>
        <p:nvPicPr>
          <p:cNvPr id="5" name="Picture 4" descr="A screenshot of a cell phone&#10;&#10;Description automatically generated">
            <a:extLst>
              <a:ext uri="{FF2B5EF4-FFF2-40B4-BE49-F238E27FC236}">
                <a16:creationId xmlns:a16="http://schemas.microsoft.com/office/drawing/2014/main" id="{03225B2E-92B5-5B44-B4AC-5D33DB4A9A42}"/>
              </a:ext>
            </a:extLst>
          </p:cNvPr>
          <p:cNvPicPr>
            <a:picLocks noChangeAspect="1"/>
          </p:cNvPicPr>
          <p:nvPr/>
        </p:nvPicPr>
        <p:blipFill>
          <a:blip r:embed="rId3"/>
          <a:stretch>
            <a:fillRect/>
          </a:stretch>
        </p:blipFill>
        <p:spPr>
          <a:xfrm>
            <a:off x="1241610" y="513954"/>
            <a:ext cx="5842000" cy="3043731"/>
          </a:xfrm>
          <a:prstGeom prst="rect">
            <a:avLst/>
          </a:prstGeom>
        </p:spPr>
      </p:pic>
      <p:sp>
        <p:nvSpPr>
          <p:cNvPr id="2" name="TextBox 1">
            <a:extLst>
              <a:ext uri="{FF2B5EF4-FFF2-40B4-BE49-F238E27FC236}">
                <a16:creationId xmlns:a16="http://schemas.microsoft.com/office/drawing/2014/main" id="{120E648C-089D-614D-9DBC-EF04E6B118E8}"/>
              </a:ext>
            </a:extLst>
          </p:cNvPr>
          <p:cNvSpPr txBox="1"/>
          <p:nvPr/>
        </p:nvSpPr>
        <p:spPr>
          <a:xfrm>
            <a:off x="7436399" y="1720840"/>
            <a:ext cx="4278086" cy="3416320"/>
          </a:xfrm>
          <a:prstGeom prst="rect">
            <a:avLst/>
          </a:prstGeom>
          <a:noFill/>
        </p:spPr>
        <p:txBody>
          <a:bodyPr wrap="square" rtlCol="0">
            <a:spAutoFit/>
          </a:bodyPr>
          <a:lstStyle/>
          <a:p>
            <a:r>
              <a:rPr lang="en-US" dirty="0"/>
              <a:t>A press pack is used to showcase your work to potential employers. Within this module they must contain:</a:t>
            </a:r>
          </a:p>
          <a:p>
            <a:endParaRPr lang="en-US" dirty="0"/>
          </a:p>
          <a:p>
            <a:pPr marL="285750" indent="-285750">
              <a:buFont typeface="Arial" panose="020B0604020202020204" pitchFamily="34" charset="0"/>
              <a:buChar char="•"/>
            </a:pPr>
            <a:r>
              <a:rPr lang="en-US" dirty="0"/>
              <a:t>cv</a:t>
            </a:r>
          </a:p>
          <a:p>
            <a:pPr marL="285750" indent="-285750">
              <a:buFont typeface="Arial" panose="020B0604020202020204" pitchFamily="34" charset="0"/>
              <a:buChar char="•"/>
            </a:pPr>
            <a:r>
              <a:rPr lang="en-US" dirty="0"/>
              <a:t>covering letter</a:t>
            </a:r>
          </a:p>
          <a:p>
            <a:pPr marL="285750" indent="-285750">
              <a:buFont typeface="Arial" panose="020B0604020202020204" pitchFamily="34" charset="0"/>
              <a:buChar char="•"/>
            </a:pPr>
            <a:r>
              <a:rPr lang="en-US" dirty="0"/>
              <a:t>business card</a:t>
            </a:r>
          </a:p>
          <a:p>
            <a:pPr marL="285750" indent="-285750">
              <a:buFont typeface="Arial" panose="020B0604020202020204" pitchFamily="34" charset="0"/>
              <a:buChar char="•"/>
            </a:pPr>
            <a:r>
              <a:rPr lang="en-US" dirty="0"/>
              <a:t>samples of work</a:t>
            </a:r>
          </a:p>
          <a:p>
            <a:endParaRPr lang="en-US" dirty="0"/>
          </a:p>
          <a:p>
            <a:r>
              <a:rPr lang="en-US" dirty="0"/>
              <a:t>These images from Pinterest highlights the vast range of packs available which I think could work with my own potential design.</a:t>
            </a:r>
          </a:p>
        </p:txBody>
      </p:sp>
    </p:spTree>
    <p:extLst>
      <p:ext uri="{BB962C8B-B14F-4D97-AF65-F5344CB8AC3E}">
        <p14:creationId xmlns:p14="http://schemas.microsoft.com/office/powerpoint/2010/main" val="14805153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C7ECB7D-8D8B-F842-9B5F-4487A9723A84}"/>
              </a:ext>
            </a:extLst>
          </p:cNvPr>
          <p:cNvSpPr txBox="1"/>
          <p:nvPr/>
        </p:nvSpPr>
        <p:spPr>
          <a:xfrm>
            <a:off x="218941" y="251607"/>
            <a:ext cx="11973059" cy="6186309"/>
          </a:xfrm>
          <a:prstGeom prst="rect">
            <a:avLst/>
          </a:prstGeom>
          <a:noFill/>
        </p:spPr>
        <p:txBody>
          <a:bodyPr wrap="square" rtlCol="0">
            <a:spAutoFit/>
          </a:bodyPr>
          <a:lstStyle/>
          <a:p>
            <a:pPr algn="ctr"/>
            <a:r>
              <a:rPr lang="en-US" dirty="0"/>
              <a:t>Moo Press Pack Sample</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r>
              <a:rPr lang="en-US" dirty="0"/>
              <a:t>Researching how other people have used their own press packs has helped me to understand which different features would work for me. I have done that by collecting samples from Moo and being able to look at past students' submissions to the module.</a:t>
            </a:r>
          </a:p>
          <a:p>
            <a:endParaRPr lang="en-US" dirty="0"/>
          </a:p>
          <a:p>
            <a:r>
              <a:rPr lang="en-US" dirty="0"/>
              <a:t>Moos free sample packs’ main purpose was for buyers to understand that styles of designs are readily available from them to buy. I was able to see what kinds of products they had for sale, but they would not be appropriate for my work due to the format of it being in an envelope. It was a good way in understanding what standard of products were manufactured. </a:t>
            </a:r>
          </a:p>
        </p:txBody>
      </p:sp>
      <p:pic>
        <p:nvPicPr>
          <p:cNvPr id="3" name="Picture 2">
            <a:extLst>
              <a:ext uri="{FF2B5EF4-FFF2-40B4-BE49-F238E27FC236}">
                <a16:creationId xmlns:a16="http://schemas.microsoft.com/office/drawing/2014/main" id="{2A77E7B4-B925-6C45-BCDA-C855F909B512}"/>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rot="16200000">
            <a:off x="4318716" y="109009"/>
            <a:ext cx="3554567" cy="4739424"/>
          </a:xfrm>
          <a:prstGeom prst="rect">
            <a:avLst/>
          </a:prstGeom>
        </p:spPr>
      </p:pic>
    </p:spTree>
    <p:extLst>
      <p:ext uri="{BB962C8B-B14F-4D97-AF65-F5344CB8AC3E}">
        <p14:creationId xmlns:p14="http://schemas.microsoft.com/office/powerpoint/2010/main" val="42462242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99C4EEF-0A8B-B846-BB52-7E52FEC793CC}"/>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7126986" y="1005493"/>
            <a:ext cx="2935224" cy="3913632"/>
          </a:xfrm>
          <a:prstGeom prst="rect">
            <a:avLst/>
          </a:prstGeom>
        </p:spPr>
      </p:pic>
      <p:pic>
        <p:nvPicPr>
          <p:cNvPr id="4" name="Picture 3">
            <a:extLst>
              <a:ext uri="{FF2B5EF4-FFF2-40B4-BE49-F238E27FC236}">
                <a16:creationId xmlns:a16="http://schemas.microsoft.com/office/drawing/2014/main" id="{C2EDA0DF-06AC-BF4A-8BDA-C28EA45966F2}"/>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231392" y="1005493"/>
            <a:ext cx="5218176" cy="3913632"/>
          </a:xfrm>
          <a:prstGeom prst="rect">
            <a:avLst/>
          </a:prstGeom>
        </p:spPr>
      </p:pic>
      <p:sp>
        <p:nvSpPr>
          <p:cNvPr id="5" name="TextBox 4">
            <a:extLst>
              <a:ext uri="{FF2B5EF4-FFF2-40B4-BE49-F238E27FC236}">
                <a16:creationId xmlns:a16="http://schemas.microsoft.com/office/drawing/2014/main" id="{937A2070-7728-C841-87BC-0116BE707EF2}"/>
              </a:ext>
            </a:extLst>
          </p:cNvPr>
          <p:cNvSpPr txBox="1"/>
          <p:nvPr/>
        </p:nvSpPr>
        <p:spPr>
          <a:xfrm>
            <a:off x="362712" y="5413248"/>
            <a:ext cx="11539728" cy="646331"/>
          </a:xfrm>
          <a:prstGeom prst="rect">
            <a:avLst/>
          </a:prstGeom>
          <a:noFill/>
        </p:spPr>
        <p:txBody>
          <a:bodyPr wrap="square" rtlCol="0">
            <a:spAutoFit/>
          </a:bodyPr>
          <a:lstStyle/>
          <a:p>
            <a:r>
              <a:rPr lang="en-US" dirty="0"/>
              <a:t>This design of press pack would be more successful to hold my portfolio of work. It would allow me to have a lot more space to add bigger samples of my work in an easier to read format.</a:t>
            </a:r>
          </a:p>
        </p:txBody>
      </p:sp>
    </p:spTree>
    <p:extLst>
      <p:ext uri="{BB962C8B-B14F-4D97-AF65-F5344CB8AC3E}">
        <p14:creationId xmlns:p14="http://schemas.microsoft.com/office/powerpoint/2010/main" val="14567672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A9732EA-BA58-C043-BA1A-B2AA1C77C911}"/>
              </a:ext>
            </a:extLst>
          </p:cNvPr>
          <p:cNvSpPr txBox="1"/>
          <p:nvPr/>
        </p:nvSpPr>
        <p:spPr>
          <a:xfrm>
            <a:off x="473529" y="767443"/>
            <a:ext cx="10319657" cy="646331"/>
          </a:xfrm>
          <a:prstGeom prst="rect">
            <a:avLst/>
          </a:prstGeom>
          <a:noFill/>
        </p:spPr>
        <p:txBody>
          <a:bodyPr wrap="square" rtlCol="0">
            <a:spAutoFit/>
          </a:bodyPr>
          <a:lstStyle/>
          <a:p>
            <a:r>
              <a:rPr lang="en-US" dirty="0"/>
              <a:t>Mock designs</a:t>
            </a:r>
          </a:p>
          <a:p>
            <a:endParaRPr lang="en-US" dirty="0"/>
          </a:p>
        </p:txBody>
      </p:sp>
      <p:pic>
        <p:nvPicPr>
          <p:cNvPr id="3" name="Picture 2">
            <a:extLst>
              <a:ext uri="{FF2B5EF4-FFF2-40B4-BE49-F238E27FC236}">
                <a16:creationId xmlns:a16="http://schemas.microsoft.com/office/drawing/2014/main" id="{5EC56EE9-09E5-1B47-8127-E2883C37A130}"/>
              </a:ext>
            </a:extLst>
          </p:cNvPr>
          <p:cNvPicPr>
            <a:picLocks noChangeAspect="1"/>
          </p:cNvPicPr>
          <p:nvPr/>
        </p:nvPicPr>
        <p:blipFill>
          <a:blip r:embed="rId2"/>
          <a:stretch>
            <a:fillRect/>
          </a:stretch>
        </p:blipFill>
        <p:spPr>
          <a:xfrm>
            <a:off x="759279" y="1413774"/>
            <a:ext cx="6819900" cy="4864100"/>
          </a:xfrm>
          <a:prstGeom prst="rect">
            <a:avLst/>
          </a:prstGeom>
        </p:spPr>
      </p:pic>
      <p:sp>
        <p:nvSpPr>
          <p:cNvPr id="4" name="TextBox 3">
            <a:extLst>
              <a:ext uri="{FF2B5EF4-FFF2-40B4-BE49-F238E27FC236}">
                <a16:creationId xmlns:a16="http://schemas.microsoft.com/office/drawing/2014/main" id="{321C7E7C-57B1-2648-AD19-191FB24A9FB6}"/>
              </a:ext>
            </a:extLst>
          </p:cNvPr>
          <p:cNvSpPr txBox="1"/>
          <p:nvPr/>
        </p:nvSpPr>
        <p:spPr>
          <a:xfrm>
            <a:off x="8082643" y="947057"/>
            <a:ext cx="3706586" cy="5632311"/>
          </a:xfrm>
          <a:prstGeom prst="rect">
            <a:avLst/>
          </a:prstGeom>
          <a:noFill/>
        </p:spPr>
        <p:txBody>
          <a:bodyPr wrap="square" rtlCol="0">
            <a:spAutoFit/>
          </a:bodyPr>
          <a:lstStyle/>
          <a:p>
            <a:r>
              <a:rPr lang="en-US" dirty="0"/>
              <a:t>After researching what was available, I began to take elements from each product and see how I could adapt it into my own pack to make it functional to my needs.</a:t>
            </a:r>
          </a:p>
          <a:p>
            <a:endParaRPr lang="en-US" dirty="0"/>
          </a:p>
          <a:p>
            <a:r>
              <a:rPr lang="en-US" dirty="0"/>
              <a:t>I found the idea of having pages which unfolded in different sized shapes impactful, so I wanted to see if I would be able to create something which would work alongside my design.</a:t>
            </a:r>
          </a:p>
          <a:p>
            <a:endParaRPr lang="en-US" dirty="0"/>
          </a:p>
          <a:p>
            <a:r>
              <a:rPr lang="en-US" dirty="0"/>
              <a:t>I did find that these designs would have been hard to contain a way to showcase samples of my work , for example, if they were in a book or small samples. The product would have to contain a more substantial three-dimensional side.</a:t>
            </a:r>
          </a:p>
        </p:txBody>
      </p:sp>
    </p:spTree>
    <p:extLst>
      <p:ext uri="{BB962C8B-B14F-4D97-AF65-F5344CB8AC3E}">
        <p14:creationId xmlns:p14="http://schemas.microsoft.com/office/powerpoint/2010/main" val="21792728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28685B2-7A92-0048-8F4F-C229F92F35CE}"/>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725386" y="424543"/>
            <a:ext cx="4551614" cy="6433457"/>
          </a:xfrm>
          <a:prstGeom prst="rect">
            <a:avLst/>
          </a:prstGeom>
        </p:spPr>
      </p:pic>
      <p:pic>
        <p:nvPicPr>
          <p:cNvPr id="8" name="Picture 7" descr="A close up of a piece of paper&#10;&#10;Description automatically generated">
            <a:extLst>
              <a:ext uri="{FF2B5EF4-FFF2-40B4-BE49-F238E27FC236}">
                <a16:creationId xmlns:a16="http://schemas.microsoft.com/office/drawing/2014/main" id="{1C864C1F-9C45-024D-82C9-3E7E40D55FC5}"/>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6577360" y="424543"/>
            <a:ext cx="4551614" cy="6433457"/>
          </a:xfrm>
          <a:prstGeom prst="rect">
            <a:avLst/>
          </a:prstGeom>
        </p:spPr>
      </p:pic>
      <p:sp>
        <p:nvSpPr>
          <p:cNvPr id="2" name="TextBox 1">
            <a:extLst>
              <a:ext uri="{FF2B5EF4-FFF2-40B4-BE49-F238E27FC236}">
                <a16:creationId xmlns:a16="http://schemas.microsoft.com/office/drawing/2014/main" id="{C757A915-4C76-034D-AD68-D9AFB9817914}"/>
              </a:ext>
            </a:extLst>
          </p:cNvPr>
          <p:cNvSpPr txBox="1"/>
          <p:nvPr/>
        </p:nvSpPr>
        <p:spPr>
          <a:xfrm>
            <a:off x="1" y="239877"/>
            <a:ext cx="12191999" cy="369332"/>
          </a:xfrm>
          <a:prstGeom prst="rect">
            <a:avLst/>
          </a:prstGeom>
          <a:noFill/>
        </p:spPr>
        <p:txBody>
          <a:bodyPr wrap="square" rtlCol="0">
            <a:spAutoFit/>
          </a:bodyPr>
          <a:lstStyle/>
          <a:p>
            <a:pPr algn="ctr"/>
            <a:r>
              <a:rPr lang="en-US" dirty="0"/>
              <a:t>Developing a Potential Press Pack</a:t>
            </a:r>
          </a:p>
        </p:txBody>
      </p:sp>
    </p:spTree>
    <p:extLst>
      <p:ext uri="{BB962C8B-B14F-4D97-AF65-F5344CB8AC3E}">
        <p14:creationId xmlns:p14="http://schemas.microsoft.com/office/powerpoint/2010/main" val="9101430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25A90B8B-D1FB-CC4A-B20D-F55099D9A34A}"/>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b="-2"/>
          <a:stretch/>
        </p:blipFill>
        <p:spPr>
          <a:xfrm>
            <a:off x="321731" y="321732"/>
            <a:ext cx="5728548" cy="6214533"/>
          </a:xfrm>
          <a:prstGeom prst="rect">
            <a:avLst/>
          </a:prstGeom>
        </p:spPr>
      </p:pic>
      <p:pic>
        <p:nvPicPr>
          <p:cNvPr id="3" name="Picture 2" descr="A close up of a piece of paper&#10;&#10;Description automatically generated">
            <a:extLst>
              <a:ext uri="{FF2B5EF4-FFF2-40B4-BE49-F238E27FC236}">
                <a16:creationId xmlns:a16="http://schemas.microsoft.com/office/drawing/2014/main" id="{CD8526BA-18BD-314F-B060-AD30879A8DAC}"/>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b="-2"/>
          <a:stretch/>
        </p:blipFill>
        <p:spPr>
          <a:xfrm>
            <a:off x="6141721" y="321732"/>
            <a:ext cx="5728547" cy="6214533"/>
          </a:xfrm>
          <a:prstGeom prst="rect">
            <a:avLst/>
          </a:prstGeom>
        </p:spPr>
      </p:pic>
      <p:sp>
        <p:nvSpPr>
          <p:cNvPr id="6" name="TextBox 5">
            <a:extLst>
              <a:ext uri="{FF2B5EF4-FFF2-40B4-BE49-F238E27FC236}">
                <a16:creationId xmlns:a16="http://schemas.microsoft.com/office/drawing/2014/main" id="{19D48CDF-5445-1349-8D19-0D47C25684DD}"/>
              </a:ext>
            </a:extLst>
          </p:cNvPr>
          <p:cNvSpPr txBox="1"/>
          <p:nvPr/>
        </p:nvSpPr>
        <p:spPr>
          <a:xfrm>
            <a:off x="321731" y="321732"/>
            <a:ext cx="3850219" cy="369332"/>
          </a:xfrm>
          <a:prstGeom prst="rect">
            <a:avLst/>
          </a:prstGeom>
          <a:noFill/>
        </p:spPr>
        <p:txBody>
          <a:bodyPr wrap="square" rtlCol="0">
            <a:spAutoFit/>
          </a:bodyPr>
          <a:lstStyle/>
          <a:p>
            <a:r>
              <a:rPr lang="en-US" dirty="0"/>
              <a:t>Space mapping onto Press Pack Design</a:t>
            </a:r>
          </a:p>
        </p:txBody>
      </p:sp>
    </p:spTree>
    <p:extLst>
      <p:ext uri="{BB962C8B-B14F-4D97-AF65-F5344CB8AC3E}">
        <p14:creationId xmlns:p14="http://schemas.microsoft.com/office/powerpoint/2010/main" val="42535300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 up of a piece of paper&#10;&#10;Description automatically generated">
            <a:extLst>
              <a:ext uri="{FF2B5EF4-FFF2-40B4-BE49-F238E27FC236}">
                <a16:creationId xmlns:a16="http://schemas.microsoft.com/office/drawing/2014/main" id="{83AB5710-5906-A84D-B445-F50693A88B32}"/>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1244026" y="0"/>
            <a:ext cx="4851974" cy="6858000"/>
          </a:xfrm>
          <a:prstGeom prst="rect">
            <a:avLst/>
          </a:prstGeom>
        </p:spPr>
      </p:pic>
      <p:sp>
        <p:nvSpPr>
          <p:cNvPr id="3" name="TextBox 2">
            <a:extLst>
              <a:ext uri="{FF2B5EF4-FFF2-40B4-BE49-F238E27FC236}">
                <a16:creationId xmlns:a16="http://schemas.microsoft.com/office/drawing/2014/main" id="{905328EA-D818-3F4A-ABAF-A6A71C0D6ADB}"/>
              </a:ext>
            </a:extLst>
          </p:cNvPr>
          <p:cNvSpPr txBox="1"/>
          <p:nvPr/>
        </p:nvSpPr>
        <p:spPr>
          <a:xfrm>
            <a:off x="6784677" y="117693"/>
            <a:ext cx="4851974" cy="6740307"/>
          </a:xfrm>
          <a:prstGeom prst="rect">
            <a:avLst/>
          </a:prstGeom>
          <a:noFill/>
        </p:spPr>
        <p:txBody>
          <a:bodyPr wrap="square" rtlCol="0">
            <a:spAutoFit/>
          </a:bodyPr>
          <a:lstStyle/>
          <a:p>
            <a:r>
              <a:rPr lang="en-US" dirty="0"/>
              <a:t>With what I have learnt in mind, I decided to stick to a simple box to hold my portfolio in, which is held together by a sleeve with my designs on it to be able to show a small piece of my work before it was opened.</a:t>
            </a:r>
          </a:p>
          <a:p>
            <a:endParaRPr lang="en-US" dirty="0"/>
          </a:p>
          <a:p>
            <a:r>
              <a:rPr lang="en-US" dirty="0"/>
              <a:t>Having a pocket on one side containing documentation with a slit to hold a business card made it functional and easy for the viewer to take out what they wanted.</a:t>
            </a:r>
          </a:p>
          <a:p>
            <a:endParaRPr lang="en-US" dirty="0"/>
          </a:p>
          <a:p>
            <a:r>
              <a:rPr lang="en-US" dirty="0"/>
              <a:t>The other side would contain samples of my work. These could be shown in a book of images or physical samples of my designs. I think that having this option was important to tailoring the pack to the potential employer as they may or may not need to see a wider range of work.</a:t>
            </a:r>
          </a:p>
          <a:p>
            <a:endParaRPr lang="en-US" dirty="0"/>
          </a:p>
          <a:p>
            <a:r>
              <a:rPr lang="en-US" dirty="0"/>
              <a:t>Because of the samples of work I would have to make the box a lot deeper so that it would not be damaged, and I could add foam to protect it. </a:t>
            </a:r>
          </a:p>
          <a:p>
            <a:endParaRPr lang="en-US" dirty="0"/>
          </a:p>
          <a:p>
            <a:r>
              <a:rPr lang="en-US" dirty="0"/>
              <a:t>The size dimensions of the pack would be 25cm x 34cm x 6cm.</a:t>
            </a:r>
          </a:p>
        </p:txBody>
      </p:sp>
      <p:sp>
        <p:nvSpPr>
          <p:cNvPr id="4" name="TextBox 3">
            <a:extLst>
              <a:ext uri="{FF2B5EF4-FFF2-40B4-BE49-F238E27FC236}">
                <a16:creationId xmlns:a16="http://schemas.microsoft.com/office/drawing/2014/main" id="{B7492BB1-D3BE-6E4A-AC59-F7D617479EB2}"/>
              </a:ext>
            </a:extLst>
          </p:cNvPr>
          <p:cNvSpPr txBox="1"/>
          <p:nvPr/>
        </p:nvSpPr>
        <p:spPr>
          <a:xfrm>
            <a:off x="1244026" y="4329112"/>
            <a:ext cx="1114425" cy="369332"/>
          </a:xfrm>
          <a:prstGeom prst="rect">
            <a:avLst/>
          </a:prstGeom>
          <a:noFill/>
        </p:spPr>
        <p:txBody>
          <a:bodyPr wrap="square" rtlCol="0">
            <a:spAutoFit/>
          </a:bodyPr>
          <a:lstStyle/>
          <a:p>
            <a:r>
              <a:rPr lang="en-US" dirty="0"/>
              <a:t>25cm</a:t>
            </a:r>
          </a:p>
        </p:txBody>
      </p:sp>
      <p:sp>
        <p:nvSpPr>
          <p:cNvPr id="5" name="TextBox 4">
            <a:extLst>
              <a:ext uri="{FF2B5EF4-FFF2-40B4-BE49-F238E27FC236}">
                <a16:creationId xmlns:a16="http://schemas.microsoft.com/office/drawing/2014/main" id="{734EF5AC-2065-294C-9A71-C73AEBA2F9DB}"/>
              </a:ext>
            </a:extLst>
          </p:cNvPr>
          <p:cNvSpPr txBox="1"/>
          <p:nvPr/>
        </p:nvSpPr>
        <p:spPr>
          <a:xfrm>
            <a:off x="2543175" y="6106656"/>
            <a:ext cx="800100" cy="379869"/>
          </a:xfrm>
          <a:prstGeom prst="rect">
            <a:avLst/>
          </a:prstGeom>
          <a:noFill/>
        </p:spPr>
        <p:txBody>
          <a:bodyPr wrap="square" rtlCol="0">
            <a:spAutoFit/>
          </a:bodyPr>
          <a:lstStyle/>
          <a:p>
            <a:r>
              <a:rPr lang="en-US" dirty="0"/>
              <a:t>6cm</a:t>
            </a:r>
          </a:p>
        </p:txBody>
      </p:sp>
      <p:sp>
        <p:nvSpPr>
          <p:cNvPr id="6" name="TextBox 5">
            <a:extLst>
              <a:ext uri="{FF2B5EF4-FFF2-40B4-BE49-F238E27FC236}">
                <a16:creationId xmlns:a16="http://schemas.microsoft.com/office/drawing/2014/main" id="{24D574E2-3BA6-6D4C-AABE-1F1F98E8F38C}"/>
              </a:ext>
            </a:extLst>
          </p:cNvPr>
          <p:cNvSpPr txBox="1"/>
          <p:nvPr/>
        </p:nvSpPr>
        <p:spPr>
          <a:xfrm>
            <a:off x="4424336" y="6104756"/>
            <a:ext cx="1171575" cy="369332"/>
          </a:xfrm>
          <a:prstGeom prst="rect">
            <a:avLst/>
          </a:prstGeom>
          <a:noFill/>
        </p:spPr>
        <p:txBody>
          <a:bodyPr wrap="square" rtlCol="0">
            <a:spAutoFit/>
          </a:bodyPr>
          <a:lstStyle/>
          <a:p>
            <a:r>
              <a:rPr lang="en-US" dirty="0"/>
              <a:t>34cm</a:t>
            </a:r>
          </a:p>
        </p:txBody>
      </p:sp>
      <p:cxnSp>
        <p:nvCxnSpPr>
          <p:cNvPr id="8" name="Straight Connector 7">
            <a:extLst>
              <a:ext uri="{FF2B5EF4-FFF2-40B4-BE49-F238E27FC236}">
                <a16:creationId xmlns:a16="http://schemas.microsoft.com/office/drawing/2014/main" id="{767BA5F5-51C8-754E-880C-F749A4F90E9B}"/>
              </a:ext>
            </a:extLst>
          </p:cNvPr>
          <p:cNvCxnSpPr/>
          <p:nvPr/>
        </p:nvCxnSpPr>
        <p:spPr>
          <a:xfrm flipH="1" flipV="1">
            <a:off x="1371600" y="3829050"/>
            <a:ext cx="185738" cy="500062"/>
          </a:xfrm>
          <a:prstGeom prst="line">
            <a:avLst/>
          </a:prstGeom>
        </p:spPr>
        <p:style>
          <a:lnRef idx="1">
            <a:schemeClr val="accent2"/>
          </a:lnRef>
          <a:fillRef idx="0">
            <a:schemeClr val="accent2"/>
          </a:fillRef>
          <a:effectRef idx="0">
            <a:schemeClr val="accent2"/>
          </a:effectRef>
          <a:fontRef idx="minor">
            <a:schemeClr val="tx1"/>
          </a:fontRef>
        </p:style>
      </p:cxnSp>
      <p:cxnSp>
        <p:nvCxnSpPr>
          <p:cNvPr id="9" name="Straight Connector 8">
            <a:extLst>
              <a:ext uri="{FF2B5EF4-FFF2-40B4-BE49-F238E27FC236}">
                <a16:creationId xmlns:a16="http://schemas.microsoft.com/office/drawing/2014/main" id="{DFF21F92-4660-2A46-AA8A-95EB7E3ACE4F}"/>
              </a:ext>
            </a:extLst>
          </p:cNvPr>
          <p:cNvCxnSpPr/>
          <p:nvPr/>
        </p:nvCxnSpPr>
        <p:spPr>
          <a:xfrm flipH="1" flipV="1">
            <a:off x="1708369" y="4698444"/>
            <a:ext cx="185738" cy="500062"/>
          </a:xfrm>
          <a:prstGeom prst="line">
            <a:avLst/>
          </a:prstGeom>
        </p:spPr>
        <p:style>
          <a:lnRef idx="1">
            <a:schemeClr val="accent2"/>
          </a:lnRef>
          <a:fillRef idx="0">
            <a:schemeClr val="accent2"/>
          </a:fillRef>
          <a:effectRef idx="0">
            <a:schemeClr val="accent2"/>
          </a:effectRef>
          <a:fontRef idx="minor">
            <a:schemeClr val="tx1"/>
          </a:fontRef>
        </p:style>
      </p:cxnSp>
      <p:cxnSp>
        <p:nvCxnSpPr>
          <p:cNvPr id="11" name="Straight Connector 10">
            <a:extLst>
              <a:ext uri="{FF2B5EF4-FFF2-40B4-BE49-F238E27FC236}">
                <a16:creationId xmlns:a16="http://schemas.microsoft.com/office/drawing/2014/main" id="{124B9225-B58F-754A-97B2-081DCF9309D3}"/>
              </a:ext>
            </a:extLst>
          </p:cNvPr>
          <p:cNvCxnSpPr/>
          <p:nvPr/>
        </p:nvCxnSpPr>
        <p:spPr>
          <a:xfrm>
            <a:off x="3235569" y="6106656"/>
            <a:ext cx="0" cy="428427"/>
          </a:xfrm>
          <a:prstGeom prst="line">
            <a:avLst/>
          </a:prstGeom>
        </p:spPr>
        <p:style>
          <a:lnRef idx="1">
            <a:schemeClr val="accent2"/>
          </a:lnRef>
          <a:fillRef idx="0">
            <a:schemeClr val="accent2"/>
          </a:fillRef>
          <a:effectRef idx="0">
            <a:schemeClr val="accent2"/>
          </a:effectRef>
          <a:fontRef idx="minor">
            <a:schemeClr val="tx1"/>
          </a:fontRef>
        </p:style>
      </p:cxnSp>
      <p:cxnSp>
        <p:nvCxnSpPr>
          <p:cNvPr id="13" name="Straight Connector 12">
            <a:extLst>
              <a:ext uri="{FF2B5EF4-FFF2-40B4-BE49-F238E27FC236}">
                <a16:creationId xmlns:a16="http://schemas.microsoft.com/office/drawing/2014/main" id="{007E7514-5BDF-114C-B328-8777493F4BCD}"/>
              </a:ext>
            </a:extLst>
          </p:cNvPr>
          <p:cNvCxnSpPr/>
          <p:nvPr/>
        </p:nvCxnSpPr>
        <p:spPr>
          <a:xfrm flipH="1">
            <a:off x="3606445" y="6343250"/>
            <a:ext cx="876033" cy="262171"/>
          </a:xfrm>
          <a:prstGeom prst="line">
            <a:avLst/>
          </a:prstGeom>
        </p:spPr>
        <p:style>
          <a:lnRef idx="1">
            <a:schemeClr val="accent2"/>
          </a:lnRef>
          <a:fillRef idx="0">
            <a:schemeClr val="accent2"/>
          </a:fillRef>
          <a:effectRef idx="0">
            <a:schemeClr val="accent2"/>
          </a:effectRef>
          <a:fontRef idx="minor">
            <a:schemeClr val="tx1"/>
          </a:fontRef>
        </p:style>
      </p:cxnSp>
      <p:cxnSp>
        <p:nvCxnSpPr>
          <p:cNvPr id="14" name="Straight Connector 13">
            <a:extLst>
              <a:ext uri="{FF2B5EF4-FFF2-40B4-BE49-F238E27FC236}">
                <a16:creationId xmlns:a16="http://schemas.microsoft.com/office/drawing/2014/main" id="{3BC526E8-A4A3-2E4E-9DBE-8BBA4C2F266C}"/>
              </a:ext>
            </a:extLst>
          </p:cNvPr>
          <p:cNvCxnSpPr/>
          <p:nvPr/>
        </p:nvCxnSpPr>
        <p:spPr>
          <a:xfrm flipH="1">
            <a:off x="4967388" y="5920154"/>
            <a:ext cx="876033" cy="262171"/>
          </a:xfrm>
          <a:prstGeom prst="line">
            <a:avLst/>
          </a:prstGeom>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30721646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 up of a card&#10;&#10;Description automatically generated">
            <a:extLst>
              <a:ext uri="{FF2B5EF4-FFF2-40B4-BE49-F238E27FC236}">
                <a16:creationId xmlns:a16="http://schemas.microsoft.com/office/drawing/2014/main" id="{36E2A421-C758-0C43-A4F7-2FBB7D105F4F}"/>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b="-2"/>
          <a:stretch/>
        </p:blipFill>
        <p:spPr>
          <a:xfrm>
            <a:off x="321731" y="321732"/>
            <a:ext cx="5728548" cy="6214533"/>
          </a:xfrm>
          <a:prstGeom prst="rect">
            <a:avLst/>
          </a:prstGeom>
        </p:spPr>
      </p:pic>
      <p:pic>
        <p:nvPicPr>
          <p:cNvPr id="10" name="Picture 9" descr="A close up of a box&#10;&#10;Description automatically generated">
            <a:extLst>
              <a:ext uri="{FF2B5EF4-FFF2-40B4-BE49-F238E27FC236}">
                <a16:creationId xmlns:a16="http://schemas.microsoft.com/office/drawing/2014/main" id="{AE5AE7AE-5AB9-E84D-89A5-E76F4E5FBFE7}"/>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r="-2" b="-2"/>
          <a:stretch/>
        </p:blipFill>
        <p:spPr>
          <a:xfrm>
            <a:off x="6141721" y="321732"/>
            <a:ext cx="5728547" cy="6214533"/>
          </a:xfrm>
          <a:prstGeom prst="rect">
            <a:avLst/>
          </a:prstGeom>
        </p:spPr>
      </p:pic>
      <p:sp>
        <p:nvSpPr>
          <p:cNvPr id="11" name="TextBox 10">
            <a:extLst>
              <a:ext uri="{FF2B5EF4-FFF2-40B4-BE49-F238E27FC236}">
                <a16:creationId xmlns:a16="http://schemas.microsoft.com/office/drawing/2014/main" id="{055AE4F6-5678-7341-B3DD-76ACFD678283}"/>
              </a:ext>
            </a:extLst>
          </p:cNvPr>
          <p:cNvSpPr txBox="1"/>
          <p:nvPr/>
        </p:nvSpPr>
        <p:spPr>
          <a:xfrm>
            <a:off x="10994264" y="6581001"/>
            <a:ext cx="980023" cy="276999"/>
          </a:xfrm>
          <a:prstGeom prst="rect">
            <a:avLst/>
          </a:prstGeom>
          <a:noFill/>
        </p:spPr>
        <p:txBody>
          <a:bodyPr wrap="square" rtlCol="0">
            <a:spAutoFit/>
          </a:bodyPr>
          <a:lstStyle/>
          <a:p>
            <a:r>
              <a:rPr lang="en-US" sz="1200" dirty="0"/>
              <a:t>Not to scale</a:t>
            </a:r>
          </a:p>
        </p:txBody>
      </p:sp>
      <p:sp>
        <p:nvSpPr>
          <p:cNvPr id="12" name="TextBox 11">
            <a:extLst>
              <a:ext uri="{FF2B5EF4-FFF2-40B4-BE49-F238E27FC236}">
                <a16:creationId xmlns:a16="http://schemas.microsoft.com/office/drawing/2014/main" id="{0DDE3D27-3881-4E41-B71A-533C0055FCA3}"/>
              </a:ext>
            </a:extLst>
          </p:cNvPr>
          <p:cNvSpPr txBox="1"/>
          <p:nvPr/>
        </p:nvSpPr>
        <p:spPr>
          <a:xfrm>
            <a:off x="321731" y="321732"/>
            <a:ext cx="2778657" cy="369332"/>
          </a:xfrm>
          <a:prstGeom prst="rect">
            <a:avLst/>
          </a:prstGeom>
          <a:noFill/>
        </p:spPr>
        <p:txBody>
          <a:bodyPr wrap="square" rtlCol="0">
            <a:spAutoFit/>
          </a:bodyPr>
          <a:lstStyle/>
          <a:p>
            <a:r>
              <a:rPr lang="en-US" dirty="0"/>
              <a:t>Final Mapped Design</a:t>
            </a:r>
          </a:p>
        </p:txBody>
      </p:sp>
    </p:spTree>
    <p:extLst>
      <p:ext uri="{BB962C8B-B14F-4D97-AF65-F5344CB8AC3E}">
        <p14:creationId xmlns:p14="http://schemas.microsoft.com/office/powerpoint/2010/main" val="30255724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photo, many, covered, different&#10;&#10;Description automatically generated">
            <a:extLst>
              <a:ext uri="{FF2B5EF4-FFF2-40B4-BE49-F238E27FC236}">
                <a16:creationId xmlns:a16="http://schemas.microsoft.com/office/drawing/2014/main" id="{89367FF2-E6FC-A844-8D7B-E224F75BB529}"/>
              </a:ext>
            </a:extLst>
          </p:cNvPr>
          <p:cNvPicPr>
            <a:picLocks noChangeAspect="1"/>
          </p:cNvPicPr>
          <p:nvPr/>
        </p:nvPicPr>
        <p:blipFill>
          <a:blip r:embed="rId2"/>
          <a:stretch>
            <a:fillRect/>
          </a:stretch>
        </p:blipFill>
        <p:spPr>
          <a:xfrm>
            <a:off x="0" y="508776"/>
            <a:ext cx="12241666" cy="6349224"/>
          </a:xfrm>
          <a:prstGeom prst="rect">
            <a:avLst/>
          </a:prstGeom>
        </p:spPr>
      </p:pic>
      <p:pic>
        <p:nvPicPr>
          <p:cNvPr id="4" name="Picture 3" descr="A picture containing many, photo, covered, bunch&#10;&#10;Description automatically generated">
            <a:extLst>
              <a:ext uri="{FF2B5EF4-FFF2-40B4-BE49-F238E27FC236}">
                <a16:creationId xmlns:a16="http://schemas.microsoft.com/office/drawing/2014/main" id="{858DDA74-8CD6-DD46-90A4-BF0E3FE35FAE}"/>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0" y="0"/>
            <a:ext cx="12241667" cy="3951247"/>
          </a:xfrm>
          <a:prstGeom prst="rect">
            <a:avLst/>
          </a:prstGeom>
        </p:spPr>
      </p:pic>
      <p:sp>
        <p:nvSpPr>
          <p:cNvPr id="5" name="Rectangle 4">
            <a:extLst>
              <a:ext uri="{FF2B5EF4-FFF2-40B4-BE49-F238E27FC236}">
                <a16:creationId xmlns:a16="http://schemas.microsoft.com/office/drawing/2014/main" id="{9DFBFB23-AF13-5340-8D05-49A7C8700EA0}"/>
              </a:ext>
            </a:extLst>
          </p:cNvPr>
          <p:cNvSpPr/>
          <p:nvPr/>
        </p:nvSpPr>
        <p:spPr>
          <a:xfrm>
            <a:off x="0" y="2401864"/>
            <a:ext cx="12192000" cy="2054269"/>
          </a:xfrm>
          <a:prstGeom prst="rect">
            <a:avLst/>
          </a:prstGeom>
        </p:spPr>
        <p:style>
          <a:lnRef idx="2">
            <a:schemeClr val="accent3"/>
          </a:lnRef>
          <a:fillRef idx="1">
            <a:schemeClr val="lt1"/>
          </a:fillRef>
          <a:effectRef idx="0">
            <a:schemeClr val="accent3"/>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dirty="0">
                <a:ln w="0"/>
                <a:solidFill>
                  <a:schemeClr val="tx1"/>
                </a:solidFill>
                <a:effectLst>
                  <a:outerShdw blurRad="38100" dist="19050" dir="2700000" algn="tl" rotWithShape="0">
                    <a:schemeClr val="dk1">
                      <a:alpha val="40000"/>
                    </a:schemeClr>
                  </a:outerShdw>
                </a:effectLst>
              </a:rPr>
              <a:t>Business Cards</a:t>
            </a:r>
          </a:p>
        </p:txBody>
      </p:sp>
    </p:spTree>
    <p:extLst>
      <p:ext uri="{BB962C8B-B14F-4D97-AF65-F5344CB8AC3E}">
        <p14:creationId xmlns:p14="http://schemas.microsoft.com/office/powerpoint/2010/main" val="29983814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45A0C309-1118-2A4E-A0DA-2DA3250F8186}"/>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2262817" y="774077"/>
            <a:ext cx="3577798" cy="4770397"/>
          </a:xfrm>
          <a:prstGeom prst="rect">
            <a:avLst/>
          </a:prstGeom>
        </p:spPr>
      </p:pic>
      <p:sp>
        <p:nvSpPr>
          <p:cNvPr id="2" name="TextBox 1">
            <a:extLst>
              <a:ext uri="{FF2B5EF4-FFF2-40B4-BE49-F238E27FC236}">
                <a16:creationId xmlns:a16="http://schemas.microsoft.com/office/drawing/2014/main" id="{09DE1641-A6EE-F44C-9930-BE8C02A71F26}"/>
              </a:ext>
            </a:extLst>
          </p:cNvPr>
          <p:cNvSpPr txBox="1"/>
          <p:nvPr/>
        </p:nvSpPr>
        <p:spPr>
          <a:xfrm>
            <a:off x="7434197" y="2143612"/>
            <a:ext cx="3706586" cy="2031325"/>
          </a:xfrm>
          <a:prstGeom prst="rect">
            <a:avLst/>
          </a:prstGeom>
          <a:noFill/>
        </p:spPr>
        <p:txBody>
          <a:bodyPr wrap="square" rtlCol="0">
            <a:spAutoFit/>
          </a:bodyPr>
          <a:lstStyle/>
          <a:p>
            <a:r>
              <a:rPr lang="en-US" dirty="0"/>
              <a:t>I went through a similar process of researching business cards as I did with the press pack design but finding physical examples. After going to Collect and other shows and events I’ve gathered a large amount of business cards.</a:t>
            </a:r>
          </a:p>
        </p:txBody>
      </p:sp>
    </p:spTree>
    <p:extLst>
      <p:ext uri="{BB962C8B-B14F-4D97-AF65-F5344CB8AC3E}">
        <p14:creationId xmlns:p14="http://schemas.microsoft.com/office/powerpoint/2010/main" val="9543925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80E65D9-CCAD-E24B-A8C3-5AEAFD862F14}"/>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a:stretch/>
        </p:blipFill>
        <p:spPr>
          <a:xfrm>
            <a:off x="928688" y="3148637"/>
            <a:ext cx="2273699" cy="3294832"/>
          </a:xfrm>
          <a:prstGeom prst="rect">
            <a:avLst/>
          </a:prstGeom>
        </p:spPr>
      </p:pic>
      <p:sp>
        <p:nvSpPr>
          <p:cNvPr id="3" name="TextBox 2">
            <a:extLst>
              <a:ext uri="{FF2B5EF4-FFF2-40B4-BE49-F238E27FC236}">
                <a16:creationId xmlns:a16="http://schemas.microsoft.com/office/drawing/2014/main" id="{87C5BB52-9369-4546-A97D-3B4D4FBD5172}"/>
              </a:ext>
            </a:extLst>
          </p:cNvPr>
          <p:cNvSpPr txBox="1"/>
          <p:nvPr/>
        </p:nvSpPr>
        <p:spPr>
          <a:xfrm>
            <a:off x="1778052" y="450698"/>
            <a:ext cx="8635895" cy="923330"/>
          </a:xfrm>
          <a:prstGeom prst="rect">
            <a:avLst/>
          </a:prstGeom>
          <a:noFill/>
        </p:spPr>
        <p:txBody>
          <a:bodyPr wrap="square" rtlCol="0">
            <a:spAutoFit/>
          </a:bodyPr>
          <a:lstStyle/>
          <a:p>
            <a:r>
              <a:rPr lang="en-US" dirty="0"/>
              <a:t>Once again, I ordered samples from Moo to understand the quality of products and be able to see what properties a business card could have. </a:t>
            </a:r>
          </a:p>
          <a:p>
            <a:r>
              <a:rPr lang="en-US" dirty="0"/>
              <a:t>Features in which I would be interested in exploring are:</a:t>
            </a:r>
          </a:p>
        </p:txBody>
      </p:sp>
      <p:pic>
        <p:nvPicPr>
          <p:cNvPr id="5" name="Picture 4">
            <a:extLst>
              <a:ext uri="{FF2B5EF4-FFF2-40B4-BE49-F238E27FC236}">
                <a16:creationId xmlns:a16="http://schemas.microsoft.com/office/drawing/2014/main" id="{633283E6-930F-4C4E-9ECE-CFF582D095C9}"/>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rot="16200000">
            <a:off x="5968045" y="933417"/>
            <a:ext cx="3297072" cy="7727513"/>
          </a:xfrm>
          <a:prstGeom prst="rect">
            <a:avLst/>
          </a:prstGeom>
        </p:spPr>
      </p:pic>
      <p:sp>
        <p:nvSpPr>
          <p:cNvPr id="7" name="TextBox 6">
            <a:extLst>
              <a:ext uri="{FF2B5EF4-FFF2-40B4-BE49-F238E27FC236}">
                <a16:creationId xmlns:a16="http://schemas.microsoft.com/office/drawing/2014/main" id="{927503FD-3CEE-954B-8001-4962F75FDA86}"/>
              </a:ext>
            </a:extLst>
          </p:cNvPr>
          <p:cNvSpPr txBox="1"/>
          <p:nvPr/>
        </p:nvSpPr>
        <p:spPr>
          <a:xfrm>
            <a:off x="1778052" y="1374028"/>
            <a:ext cx="8635895" cy="1477328"/>
          </a:xfrm>
          <a:prstGeom prst="rect">
            <a:avLst/>
          </a:prstGeom>
          <a:noFill/>
        </p:spPr>
        <p:txBody>
          <a:bodyPr wrap="square" rtlCol="0">
            <a:spAutoFit/>
          </a:bodyPr>
          <a:lstStyle/>
          <a:p>
            <a:pPr marL="285750" indent="-285750">
              <a:buFont typeface="Arial" panose="020B0604020202020204" pitchFamily="34" charset="0"/>
              <a:buChar char="•"/>
            </a:pPr>
            <a:r>
              <a:rPr lang="en-US" dirty="0"/>
              <a:t>Soft touch finish</a:t>
            </a:r>
          </a:p>
          <a:p>
            <a:pPr marL="285750" indent="-285750">
              <a:buFont typeface="Arial" panose="020B0604020202020204" pitchFamily="34" charset="0"/>
              <a:buChar char="•"/>
            </a:pPr>
            <a:r>
              <a:rPr lang="en-US" dirty="0"/>
              <a:t>Raised spot gloss</a:t>
            </a:r>
          </a:p>
          <a:p>
            <a:pPr marL="285750" indent="-285750">
              <a:buFont typeface="Arial" panose="020B0604020202020204" pitchFamily="34" charset="0"/>
              <a:buChar char="•"/>
            </a:pPr>
            <a:r>
              <a:rPr lang="en-US" dirty="0"/>
              <a:t>Gold foil</a:t>
            </a:r>
          </a:p>
          <a:p>
            <a:pPr marL="285750" indent="-285750">
              <a:buFont typeface="Arial" panose="020B0604020202020204" pitchFamily="34" charset="0"/>
              <a:buChar char="•"/>
            </a:pPr>
            <a:r>
              <a:rPr lang="en-US" dirty="0"/>
              <a:t>Recycled cotton card</a:t>
            </a:r>
          </a:p>
          <a:p>
            <a:pPr marL="285750" indent="-285750">
              <a:buFont typeface="Arial" panose="020B0604020202020204" pitchFamily="34" charset="0"/>
              <a:buChar char="•"/>
            </a:pPr>
            <a:r>
              <a:rPr lang="en-US" dirty="0"/>
              <a:t>Thicker paper – 600gsm</a:t>
            </a:r>
          </a:p>
        </p:txBody>
      </p:sp>
    </p:spTree>
    <p:extLst>
      <p:ext uri="{BB962C8B-B14F-4D97-AF65-F5344CB8AC3E}">
        <p14:creationId xmlns:p14="http://schemas.microsoft.com/office/powerpoint/2010/main" val="2610501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AE2006-34D6-DE4A-987E-B83D918DD524}"/>
              </a:ext>
            </a:extLst>
          </p:cNvPr>
          <p:cNvSpPr txBox="1"/>
          <p:nvPr/>
        </p:nvSpPr>
        <p:spPr>
          <a:xfrm>
            <a:off x="1033148" y="1811533"/>
            <a:ext cx="10125703" cy="369332"/>
          </a:xfrm>
          <a:prstGeom prst="rect">
            <a:avLst/>
          </a:prstGeom>
          <a:noFill/>
        </p:spPr>
        <p:txBody>
          <a:bodyPr wrap="square" rtlCol="0">
            <a:spAutoFit/>
          </a:bodyPr>
          <a:lstStyle/>
          <a:p>
            <a:r>
              <a:rPr lang="en-US" dirty="0"/>
              <a:t>When creating a logo I wanted to be able to make something that was transferable over different products. </a:t>
            </a:r>
          </a:p>
        </p:txBody>
      </p:sp>
      <p:pic>
        <p:nvPicPr>
          <p:cNvPr id="5" name="Picture 4" descr="A screenshot of a cell phone&#10;&#10;Description automatically generated">
            <a:extLst>
              <a:ext uri="{FF2B5EF4-FFF2-40B4-BE49-F238E27FC236}">
                <a16:creationId xmlns:a16="http://schemas.microsoft.com/office/drawing/2014/main" id="{19998EA2-3F2A-8B4C-9887-B878CBEF2F02}"/>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a:stretch/>
        </p:blipFill>
        <p:spPr>
          <a:xfrm>
            <a:off x="561517" y="2180865"/>
            <a:ext cx="6386515" cy="4051551"/>
          </a:xfrm>
          <a:prstGeom prst="rect">
            <a:avLst/>
          </a:prstGeom>
        </p:spPr>
      </p:pic>
      <p:pic>
        <p:nvPicPr>
          <p:cNvPr id="6" name="Picture 5" descr="A screenshot of a cell phone&#10;&#10;Description automatically generated">
            <a:extLst>
              <a:ext uri="{FF2B5EF4-FFF2-40B4-BE49-F238E27FC236}">
                <a16:creationId xmlns:a16="http://schemas.microsoft.com/office/drawing/2014/main" id="{114A47DA-5F3D-E443-9F33-652C20561463}"/>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6678983" y="2552178"/>
            <a:ext cx="4612706" cy="3592581"/>
          </a:xfrm>
          <a:prstGeom prst="rect">
            <a:avLst/>
          </a:prstGeom>
        </p:spPr>
      </p:pic>
    </p:spTree>
    <p:extLst>
      <p:ext uri="{BB962C8B-B14F-4D97-AF65-F5344CB8AC3E}">
        <p14:creationId xmlns:p14="http://schemas.microsoft.com/office/powerpoint/2010/main" val="30734285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916C67E-86EC-544D-9E52-6141AB2153F8}"/>
              </a:ext>
            </a:extLst>
          </p:cNvPr>
          <p:cNvPicPr>
            <a:picLocks noChangeAspect="1"/>
          </p:cNvPicPr>
          <p:nvPr/>
        </p:nvPicPr>
        <p:blipFill>
          <a:blip r:embed="rId2"/>
          <a:stretch>
            <a:fillRect/>
          </a:stretch>
        </p:blipFill>
        <p:spPr>
          <a:xfrm>
            <a:off x="742950" y="1749823"/>
            <a:ext cx="10706100" cy="3384112"/>
          </a:xfrm>
          <a:prstGeom prst="rect">
            <a:avLst/>
          </a:prstGeom>
        </p:spPr>
      </p:pic>
      <p:sp>
        <p:nvSpPr>
          <p:cNvPr id="2" name="TextBox 1">
            <a:extLst>
              <a:ext uri="{FF2B5EF4-FFF2-40B4-BE49-F238E27FC236}">
                <a16:creationId xmlns:a16="http://schemas.microsoft.com/office/drawing/2014/main" id="{B5B50862-D2D2-4449-A1D8-EF4BC938B235}"/>
              </a:ext>
            </a:extLst>
          </p:cNvPr>
          <p:cNvSpPr txBox="1"/>
          <p:nvPr/>
        </p:nvSpPr>
        <p:spPr>
          <a:xfrm>
            <a:off x="742950" y="567250"/>
            <a:ext cx="8245929" cy="369332"/>
          </a:xfrm>
          <a:prstGeom prst="rect">
            <a:avLst/>
          </a:prstGeom>
          <a:noFill/>
        </p:spPr>
        <p:txBody>
          <a:bodyPr wrap="square" rtlCol="0">
            <a:spAutoFit/>
          </a:bodyPr>
          <a:lstStyle/>
          <a:p>
            <a:r>
              <a:rPr lang="en-US" dirty="0"/>
              <a:t>Business card development</a:t>
            </a:r>
          </a:p>
        </p:txBody>
      </p:sp>
    </p:spTree>
    <p:extLst>
      <p:ext uri="{BB962C8B-B14F-4D97-AF65-F5344CB8AC3E}">
        <p14:creationId xmlns:p14="http://schemas.microsoft.com/office/powerpoint/2010/main" val="41559499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56021A0-00F2-4A45-9251-5F41E1E4E29E}"/>
              </a:ext>
            </a:extLst>
          </p:cNvPr>
          <p:cNvPicPr>
            <a:picLocks noChangeAspect="1"/>
          </p:cNvPicPr>
          <p:nvPr/>
        </p:nvPicPr>
        <p:blipFill>
          <a:blip r:embed="rId2"/>
          <a:stretch>
            <a:fillRect/>
          </a:stretch>
        </p:blipFill>
        <p:spPr>
          <a:xfrm>
            <a:off x="234041" y="525234"/>
            <a:ext cx="5807529" cy="5807529"/>
          </a:xfrm>
          <a:prstGeom prst="rect">
            <a:avLst/>
          </a:prstGeom>
        </p:spPr>
      </p:pic>
      <p:pic>
        <p:nvPicPr>
          <p:cNvPr id="9" name="Picture 8">
            <a:extLst>
              <a:ext uri="{FF2B5EF4-FFF2-40B4-BE49-F238E27FC236}">
                <a16:creationId xmlns:a16="http://schemas.microsoft.com/office/drawing/2014/main" id="{619D3BDA-F990-4F40-8924-0EBB1E69EE5D}"/>
              </a:ext>
            </a:extLst>
          </p:cNvPr>
          <p:cNvPicPr>
            <a:picLocks noChangeAspect="1"/>
          </p:cNvPicPr>
          <p:nvPr/>
        </p:nvPicPr>
        <p:blipFill>
          <a:blip r:embed="rId3"/>
          <a:stretch>
            <a:fillRect/>
          </a:stretch>
        </p:blipFill>
        <p:spPr>
          <a:xfrm>
            <a:off x="6210300" y="525235"/>
            <a:ext cx="5807529" cy="5807529"/>
          </a:xfrm>
          <a:prstGeom prst="rect">
            <a:avLst/>
          </a:prstGeom>
        </p:spPr>
      </p:pic>
      <p:sp>
        <p:nvSpPr>
          <p:cNvPr id="2" name="TextBox 1">
            <a:extLst>
              <a:ext uri="{FF2B5EF4-FFF2-40B4-BE49-F238E27FC236}">
                <a16:creationId xmlns:a16="http://schemas.microsoft.com/office/drawing/2014/main" id="{D31F2CA2-8099-7343-8D99-0FD0A31E52F1}"/>
              </a:ext>
            </a:extLst>
          </p:cNvPr>
          <p:cNvSpPr txBox="1"/>
          <p:nvPr/>
        </p:nvSpPr>
        <p:spPr>
          <a:xfrm>
            <a:off x="7617547" y="225150"/>
            <a:ext cx="4400282" cy="1477328"/>
          </a:xfrm>
          <a:prstGeom prst="rect">
            <a:avLst/>
          </a:prstGeom>
          <a:solidFill>
            <a:schemeClr val="bg1"/>
          </a:solidFill>
        </p:spPr>
        <p:txBody>
          <a:bodyPr wrap="square" rtlCol="0">
            <a:spAutoFit/>
          </a:bodyPr>
          <a:lstStyle/>
          <a:p>
            <a:r>
              <a:rPr lang="en-US" dirty="0"/>
              <a:t>When researching what properties were available to have printed, I liked the effect that the embossed and reflected surface had on these cards.  This subtle effect on these images was the feature I wanted to imply.</a:t>
            </a:r>
          </a:p>
        </p:txBody>
      </p:sp>
    </p:spTree>
    <p:extLst>
      <p:ext uri="{BB962C8B-B14F-4D97-AF65-F5344CB8AC3E}">
        <p14:creationId xmlns:p14="http://schemas.microsoft.com/office/powerpoint/2010/main" val="18710046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food&#10;&#10;Description automatically generated">
            <a:extLst>
              <a:ext uri="{FF2B5EF4-FFF2-40B4-BE49-F238E27FC236}">
                <a16:creationId xmlns:a16="http://schemas.microsoft.com/office/drawing/2014/main" id="{297B62D4-5C16-394E-8FAC-B0AB5F96DFB8}"/>
              </a:ext>
            </a:extLst>
          </p:cNvPr>
          <p:cNvPicPr>
            <a:picLocks noChangeAspect="1"/>
          </p:cNvPicPr>
          <p:nvPr/>
        </p:nvPicPr>
        <p:blipFill>
          <a:blip r:embed="rId2"/>
          <a:stretch>
            <a:fillRect/>
          </a:stretch>
        </p:blipFill>
        <p:spPr>
          <a:xfrm>
            <a:off x="259734" y="1584203"/>
            <a:ext cx="11672531" cy="3689593"/>
          </a:xfrm>
          <a:prstGeom prst="rect">
            <a:avLst/>
          </a:prstGeom>
        </p:spPr>
      </p:pic>
      <p:sp>
        <p:nvSpPr>
          <p:cNvPr id="2" name="TextBox 1">
            <a:extLst>
              <a:ext uri="{FF2B5EF4-FFF2-40B4-BE49-F238E27FC236}">
                <a16:creationId xmlns:a16="http://schemas.microsoft.com/office/drawing/2014/main" id="{DE0359B5-9924-2C41-A0F3-38E2596E11B9}"/>
              </a:ext>
            </a:extLst>
          </p:cNvPr>
          <p:cNvSpPr txBox="1"/>
          <p:nvPr/>
        </p:nvSpPr>
        <p:spPr>
          <a:xfrm>
            <a:off x="412124" y="695459"/>
            <a:ext cx="3219718" cy="369332"/>
          </a:xfrm>
          <a:prstGeom prst="rect">
            <a:avLst/>
          </a:prstGeom>
          <a:noFill/>
        </p:spPr>
        <p:txBody>
          <a:bodyPr wrap="square" rtlCol="0">
            <a:spAutoFit/>
          </a:bodyPr>
          <a:lstStyle/>
          <a:p>
            <a:r>
              <a:rPr lang="en-US" dirty="0"/>
              <a:t>Final Business Card Design </a:t>
            </a:r>
          </a:p>
        </p:txBody>
      </p:sp>
    </p:spTree>
    <p:extLst>
      <p:ext uri="{BB962C8B-B14F-4D97-AF65-F5344CB8AC3E}">
        <p14:creationId xmlns:p14="http://schemas.microsoft.com/office/powerpoint/2010/main" val="10640419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able, sitting, wooden&#10;&#10;Description automatically generated">
            <a:extLst>
              <a:ext uri="{FF2B5EF4-FFF2-40B4-BE49-F238E27FC236}">
                <a16:creationId xmlns:a16="http://schemas.microsoft.com/office/drawing/2014/main" id="{EFC87848-8CDA-9240-90EB-DBC5A8CBAC7A}"/>
              </a:ext>
            </a:extLst>
          </p:cNvPr>
          <p:cNvPicPr>
            <a:picLocks noChangeAspect="1"/>
          </p:cNvPicPr>
          <p:nvPr/>
        </p:nvPicPr>
        <p:blipFill>
          <a:blip r:embed="rId2"/>
          <a:stretch>
            <a:fillRect/>
          </a:stretch>
        </p:blipFill>
        <p:spPr>
          <a:xfrm>
            <a:off x="2188369" y="696515"/>
            <a:ext cx="7815262" cy="5861447"/>
          </a:xfrm>
          <a:prstGeom prst="rect">
            <a:avLst/>
          </a:prstGeom>
        </p:spPr>
      </p:pic>
      <p:sp>
        <p:nvSpPr>
          <p:cNvPr id="4" name="TextBox 3">
            <a:extLst>
              <a:ext uri="{FF2B5EF4-FFF2-40B4-BE49-F238E27FC236}">
                <a16:creationId xmlns:a16="http://schemas.microsoft.com/office/drawing/2014/main" id="{A2682358-FFBD-ED44-868D-CEDC105EF5BD}"/>
              </a:ext>
            </a:extLst>
          </p:cNvPr>
          <p:cNvSpPr txBox="1"/>
          <p:nvPr/>
        </p:nvSpPr>
        <p:spPr>
          <a:xfrm>
            <a:off x="2188369" y="271464"/>
            <a:ext cx="2778657" cy="369332"/>
          </a:xfrm>
          <a:prstGeom prst="rect">
            <a:avLst/>
          </a:prstGeom>
          <a:noFill/>
        </p:spPr>
        <p:txBody>
          <a:bodyPr wrap="square" rtlCol="0">
            <a:spAutoFit/>
          </a:bodyPr>
          <a:lstStyle/>
          <a:p>
            <a:r>
              <a:rPr lang="en-US" dirty="0"/>
              <a:t>Final Mapped Design</a:t>
            </a:r>
          </a:p>
        </p:txBody>
      </p:sp>
    </p:spTree>
    <p:extLst>
      <p:ext uri="{BB962C8B-B14F-4D97-AF65-F5344CB8AC3E}">
        <p14:creationId xmlns:p14="http://schemas.microsoft.com/office/powerpoint/2010/main" val="6824076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BEB34A15-97A4-0C44-B0F5-7F80DBF7BFE9}"/>
              </a:ext>
            </a:extLst>
          </p:cNvPr>
          <p:cNvPicPr>
            <a:picLocks noChangeAspect="1"/>
          </p:cNvPicPr>
          <p:nvPr/>
        </p:nvPicPr>
        <p:blipFill>
          <a:blip r:embed="rId2"/>
          <a:stretch>
            <a:fillRect/>
          </a:stretch>
        </p:blipFill>
        <p:spPr>
          <a:xfrm>
            <a:off x="0" y="244776"/>
            <a:ext cx="12192000" cy="6368447"/>
          </a:xfrm>
          <a:prstGeom prst="rect">
            <a:avLst/>
          </a:prstGeom>
        </p:spPr>
      </p:pic>
      <p:sp>
        <p:nvSpPr>
          <p:cNvPr id="2" name="Rectangle 1">
            <a:extLst>
              <a:ext uri="{FF2B5EF4-FFF2-40B4-BE49-F238E27FC236}">
                <a16:creationId xmlns:a16="http://schemas.microsoft.com/office/drawing/2014/main" id="{F037C12B-67D0-DC4D-BC17-8EC16F9B3022}"/>
              </a:ext>
            </a:extLst>
          </p:cNvPr>
          <p:cNvSpPr/>
          <p:nvPr/>
        </p:nvSpPr>
        <p:spPr>
          <a:xfrm>
            <a:off x="0" y="2401864"/>
            <a:ext cx="12192000" cy="2054269"/>
          </a:xfrm>
          <a:prstGeom prst="rect">
            <a:avLst/>
          </a:prstGeom>
        </p:spPr>
        <p:style>
          <a:lnRef idx="2">
            <a:schemeClr val="accent3"/>
          </a:lnRef>
          <a:fillRef idx="1">
            <a:schemeClr val="lt1"/>
          </a:fillRef>
          <a:effectRef idx="0">
            <a:schemeClr val="accent3"/>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dirty="0">
                <a:ln w="0"/>
                <a:solidFill>
                  <a:schemeClr val="tx1"/>
                </a:solidFill>
                <a:effectLst>
                  <a:outerShdw blurRad="38100" dist="19050" dir="2700000" algn="tl" rotWithShape="0">
                    <a:schemeClr val="dk1">
                      <a:alpha val="40000"/>
                    </a:schemeClr>
                  </a:outerShdw>
                </a:effectLst>
              </a:rPr>
              <a:t>CV and Covering Letter</a:t>
            </a:r>
          </a:p>
        </p:txBody>
      </p:sp>
    </p:spTree>
    <p:extLst>
      <p:ext uri="{BB962C8B-B14F-4D97-AF65-F5344CB8AC3E}">
        <p14:creationId xmlns:p14="http://schemas.microsoft.com/office/powerpoint/2010/main" val="30763926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7F2E2EF-1CEC-BE47-8B1A-CB0A8AFA6E79}"/>
              </a:ext>
            </a:extLst>
          </p:cNvPr>
          <p:cNvSpPr/>
          <p:nvPr/>
        </p:nvSpPr>
        <p:spPr>
          <a:xfrm>
            <a:off x="416169" y="359751"/>
            <a:ext cx="11359662" cy="6401753"/>
          </a:xfrm>
          <a:prstGeom prst="rect">
            <a:avLst/>
          </a:prstGeom>
        </p:spPr>
        <p:txBody>
          <a:bodyPr wrap="square">
            <a:spAutoFit/>
          </a:bodyPr>
          <a:lstStyle/>
          <a:p>
            <a:r>
              <a:rPr lang="en-US" dirty="0">
                <a:cs typeface="Times New Roman" panose="02020603050405020304" pitchFamily="18" charset="0"/>
              </a:rPr>
              <a:t>CV and Covering Letters are the first point of contact you have with a potential employer. Features needed to create a CV are:</a:t>
            </a:r>
          </a:p>
          <a:p>
            <a:endParaRPr lang="en-US" dirty="0">
              <a:cs typeface="Times New Roman" panose="02020603050405020304" pitchFamily="18" charset="0"/>
            </a:endParaRPr>
          </a:p>
          <a:p>
            <a:pPr>
              <a:spcAft>
                <a:spcPts val="0"/>
              </a:spcAft>
            </a:pPr>
            <a:r>
              <a:rPr lang="en-GB" dirty="0">
                <a:ea typeface="Times New Roman" panose="02020603050405020304" pitchFamily="18" charset="0"/>
                <a:cs typeface="Times New Roman" panose="02020603050405020304" pitchFamily="18" charset="0"/>
              </a:rPr>
              <a:t>1. Contact details</a:t>
            </a:r>
            <a:endParaRPr lang="en-GB" dirty="0">
              <a:ea typeface="Times New Roman" panose="02020603050405020304" pitchFamily="18" charset="0"/>
            </a:endParaRPr>
          </a:p>
          <a:p>
            <a:r>
              <a:rPr lang="en-GB" dirty="0">
                <a:ea typeface="Times New Roman" panose="02020603050405020304" pitchFamily="18" charset="0"/>
                <a:cs typeface="Times New Roman" panose="02020603050405020304" pitchFamily="18" charset="0"/>
              </a:rPr>
              <a:t>	Name</a:t>
            </a:r>
            <a:endParaRPr lang="en-GB" dirty="0">
              <a:ea typeface="Times New Roman" panose="02020603050405020304" pitchFamily="18" charset="0"/>
            </a:endParaRPr>
          </a:p>
          <a:p>
            <a:pPr>
              <a:spcAft>
                <a:spcPts val="0"/>
              </a:spcAft>
            </a:pPr>
            <a:r>
              <a:rPr lang="en-GB" dirty="0">
                <a:ea typeface="Times New Roman" panose="02020603050405020304" pitchFamily="18" charset="0"/>
                <a:cs typeface="Times New Roman" panose="02020603050405020304" pitchFamily="18" charset="0"/>
              </a:rPr>
              <a:t>	Address</a:t>
            </a:r>
            <a:endParaRPr lang="en-GB" dirty="0">
              <a:ea typeface="Times New Roman" panose="02020603050405020304" pitchFamily="18" charset="0"/>
            </a:endParaRPr>
          </a:p>
          <a:p>
            <a:pPr>
              <a:spcAft>
                <a:spcPts val="0"/>
              </a:spcAft>
            </a:pPr>
            <a:r>
              <a:rPr lang="en-GB" dirty="0">
                <a:ea typeface="Times New Roman" panose="02020603050405020304" pitchFamily="18" charset="0"/>
                <a:cs typeface="Times New Roman" panose="02020603050405020304" pitchFamily="18" charset="0"/>
              </a:rPr>
              <a:t>	Telephone</a:t>
            </a:r>
          </a:p>
          <a:p>
            <a:pPr>
              <a:spcAft>
                <a:spcPts val="0"/>
              </a:spcAft>
            </a:pPr>
            <a:r>
              <a:rPr lang="en-GB" dirty="0">
                <a:ea typeface="Times New Roman" panose="02020603050405020304" pitchFamily="18" charset="0"/>
                <a:cs typeface="Times New Roman" panose="02020603050405020304" pitchFamily="18" charset="0"/>
              </a:rPr>
              <a:t>	Email</a:t>
            </a:r>
          </a:p>
          <a:p>
            <a:pPr>
              <a:spcAft>
                <a:spcPts val="0"/>
              </a:spcAft>
            </a:pPr>
            <a:r>
              <a:rPr lang="en-GB" dirty="0">
                <a:ea typeface="Times New Roman" panose="02020603050405020304" pitchFamily="18" charset="0"/>
                <a:cs typeface="Times New Roman" panose="02020603050405020304" pitchFamily="18" charset="0"/>
              </a:rPr>
              <a:t>	Website/social media</a:t>
            </a:r>
            <a:endParaRPr lang="en-GB" dirty="0">
              <a:ea typeface="Times New Roman" panose="02020603050405020304" pitchFamily="18" charset="0"/>
            </a:endParaRPr>
          </a:p>
          <a:p>
            <a:pPr>
              <a:spcAft>
                <a:spcPts val="0"/>
              </a:spcAft>
            </a:pPr>
            <a:r>
              <a:rPr lang="en-GB" dirty="0">
                <a:ea typeface="Times New Roman" panose="02020603050405020304" pitchFamily="18" charset="0"/>
                <a:cs typeface="Times New Roman" panose="02020603050405020304" pitchFamily="18" charset="0"/>
              </a:rPr>
              <a:t>	Date of birth</a:t>
            </a:r>
            <a:endParaRPr lang="en-GB" dirty="0">
              <a:ea typeface="Times New Roman" panose="02020603050405020304" pitchFamily="18" charset="0"/>
            </a:endParaRPr>
          </a:p>
          <a:p>
            <a:pPr marL="457200">
              <a:spcAft>
                <a:spcPts val="0"/>
              </a:spcAft>
            </a:pPr>
            <a:r>
              <a:rPr lang="en-GB" dirty="0">
                <a:ea typeface="Times New Roman" panose="02020603050405020304" pitchFamily="18" charset="0"/>
                <a:cs typeface="Times New Roman" panose="02020603050405020304" pitchFamily="18" charset="0"/>
              </a:rPr>
              <a:t>  </a:t>
            </a:r>
            <a:endParaRPr lang="en-GB" dirty="0">
              <a:ea typeface="Times New Roman" panose="02020603050405020304" pitchFamily="18" charset="0"/>
            </a:endParaRPr>
          </a:p>
          <a:p>
            <a:pPr lvl="0">
              <a:spcAft>
                <a:spcPts val="0"/>
              </a:spcAft>
              <a:tabLst>
                <a:tab pos="457200" algn="l"/>
              </a:tabLst>
            </a:pPr>
            <a:r>
              <a:rPr lang="en-GB" dirty="0">
                <a:ea typeface="Times New Roman" panose="02020603050405020304" pitchFamily="18" charset="0"/>
                <a:cs typeface="Times New Roman" panose="02020603050405020304" pitchFamily="18" charset="0"/>
              </a:rPr>
              <a:t>2. Education</a:t>
            </a:r>
            <a:endParaRPr lang="en-GB" dirty="0">
              <a:ea typeface="Times New Roman" panose="02020603050405020304" pitchFamily="18" charset="0"/>
            </a:endParaRPr>
          </a:p>
          <a:p>
            <a:pPr marL="457200">
              <a:spcAft>
                <a:spcPts val="0"/>
              </a:spcAft>
            </a:pPr>
            <a:r>
              <a:rPr lang="en-GB" dirty="0">
                <a:ea typeface="Times New Roman" panose="02020603050405020304" pitchFamily="18" charset="0"/>
                <a:cs typeface="Times New Roman" panose="02020603050405020304" pitchFamily="18" charset="0"/>
              </a:rPr>
              <a:t> </a:t>
            </a:r>
            <a:endParaRPr lang="en-GB" dirty="0">
              <a:ea typeface="Times New Roman" panose="02020603050405020304" pitchFamily="18" charset="0"/>
            </a:endParaRPr>
          </a:p>
          <a:p>
            <a:pPr lvl="0">
              <a:spcAft>
                <a:spcPts val="0"/>
              </a:spcAft>
              <a:tabLst>
                <a:tab pos="457200" algn="l"/>
              </a:tabLst>
            </a:pPr>
            <a:r>
              <a:rPr lang="en-GB" dirty="0">
                <a:ea typeface="Times New Roman" panose="02020603050405020304" pitchFamily="18" charset="0"/>
                <a:cs typeface="Times New Roman" panose="02020603050405020304" pitchFamily="18" charset="0"/>
              </a:rPr>
              <a:t>3. Experience </a:t>
            </a:r>
          </a:p>
          <a:p>
            <a:pPr lvl="0">
              <a:spcAft>
                <a:spcPts val="0"/>
              </a:spcAft>
              <a:tabLst>
                <a:tab pos="457200" algn="l"/>
              </a:tabLst>
            </a:pPr>
            <a:r>
              <a:rPr lang="en-GB" dirty="0">
                <a:ea typeface="Times New Roman" panose="02020603050405020304" pitchFamily="18" charset="0"/>
                <a:cs typeface="Times New Roman" panose="02020603050405020304" pitchFamily="18" charset="0"/>
              </a:rPr>
              <a:t>		Work experience</a:t>
            </a:r>
          </a:p>
          <a:p>
            <a:pPr lvl="0">
              <a:spcAft>
                <a:spcPts val="0"/>
              </a:spcAft>
              <a:tabLst>
                <a:tab pos="457200" algn="l"/>
              </a:tabLst>
            </a:pPr>
            <a:r>
              <a:rPr lang="en-GB" dirty="0">
                <a:ea typeface="Times New Roman" panose="02020603050405020304" pitchFamily="18" charset="0"/>
                <a:cs typeface="Times New Roman" panose="02020603050405020304" pitchFamily="18" charset="0"/>
              </a:rPr>
              <a:t>		Exhibitions and Awards</a:t>
            </a:r>
            <a:endParaRPr lang="en-GB" dirty="0">
              <a:ea typeface="Times New Roman" panose="02020603050405020304" pitchFamily="18" charset="0"/>
            </a:endParaRPr>
          </a:p>
          <a:p>
            <a:pPr>
              <a:spcAft>
                <a:spcPts val="0"/>
              </a:spcAft>
            </a:pPr>
            <a:r>
              <a:rPr lang="en-GB" dirty="0">
                <a:ea typeface="Times New Roman" panose="02020603050405020304" pitchFamily="18" charset="0"/>
                <a:cs typeface="Times New Roman" panose="02020603050405020304" pitchFamily="18" charset="0"/>
              </a:rPr>
              <a:t>	Publications</a:t>
            </a:r>
            <a:endParaRPr lang="en-GB" dirty="0">
              <a:ea typeface="Times New Roman" panose="02020603050405020304" pitchFamily="18" charset="0"/>
            </a:endParaRPr>
          </a:p>
          <a:p>
            <a:pPr>
              <a:spcAft>
                <a:spcPts val="0"/>
              </a:spcAft>
            </a:pPr>
            <a:r>
              <a:rPr lang="en-GB" dirty="0">
                <a:ea typeface="Times New Roman" panose="02020603050405020304" pitchFamily="18" charset="0"/>
                <a:cs typeface="Times New Roman" panose="02020603050405020304" pitchFamily="18" charset="0"/>
              </a:rPr>
              <a:t>	Skills </a:t>
            </a:r>
          </a:p>
          <a:p>
            <a:pPr marL="342900" lvl="0" indent="-342900">
              <a:spcAft>
                <a:spcPts val="0"/>
              </a:spcAft>
              <a:buFont typeface="+mj-lt"/>
              <a:buAutoNum type="arabicPeriod"/>
              <a:tabLst>
                <a:tab pos="457200" algn="l"/>
              </a:tabLst>
            </a:pPr>
            <a:endParaRPr lang="en-GB" dirty="0">
              <a:ea typeface="Times New Roman" panose="02020603050405020304" pitchFamily="18" charset="0"/>
              <a:cs typeface="Times New Roman" panose="02020603050405020304" pitchFamily="18" charset="0"/>
            </a:endParaRPr>
          </a:p>
          <a:p>
            <a:pPr lvl="0">
              <a:spcAft>
                <a:spcPts val="0"/>
              </a:spcAft>
              <a:tabLst>
                <a:tab pos="457200" algn="l"/>
              </a:tabLst>
            </a:pPr>
            <a:r>
              <a:rPr lang="en-GB" dirty="0">
                <a:ea typeface="Times New Roman" panose="02020603050405020304" pitchFamily="18" charset="0"/>
                <a:cs typeface="Times New Roman" panose="02020603050405020304" pitchFamily="18" charset="0"/>
              </a:rPr>
              <a:t>4. References </a:t>
            </a:r>
          </a:p>
          <a:p>
            <a:pPr lvl="0">
              <a:spcAft>
                <a:spcPts val="0"/>
              </a:spcAft>
              <a:tabLst>
                <a:tab pos="457200" algn="l"/>
              </a:tabLst>
            </a:pPr>
            <a:r>
              <a:rPr lang="en-GB" dirty="0">
                <a:ea typeface="Times New Roman" panose="02020603050405020304" pitchFamily="18" charset="0"/>
                <a:cs typeface="Times New Roman" panose="02020603050405020304" pitchFamily="18" charset="0"/>
              </a:rPr>
              <a:t> </a:t>
            </a:r>
            <a:endParaRPr lang="en-GB" dirty="0">
              <a:ea typeface="Times New Roman" panose="02020603050405020304" pitchFamily="18" charset="0"/>
            </a:endParaRPr>
          </a:p>
          <a:p>
            <a:pPr>
              <a:spcAft>
                <a:spcPts val="0"/>
              </a:spcAft>
            </a:pPr>
            <a:r>
              <a:rPr lang="en-GB" kern="0" dirty="0">
                <a:cs typeface="Times New Roman" panose="02020603050405020304" pitchFamily="18" charset="0"/>
              </a:rPr>
              <a:t>5. Personal statement / profile</a:t>
            </a:r>
          </a:p>
          <a:p>
            <a:pPr>
              <a:spcAft>
                <a:spcPts val="0"/>
              </a:spcAft>
            </a:pPr>
            <a:endParaRPr lang="en-GB" sz="1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1878652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7BF96C-7D97-B540-A986-383A81A2AE7B}"/>
              </a:ext>
            </a:extLst>
          </p:cNvPr>
          <p:cNvSpPr txBox="1"/>
          <p:nvPr/>
        </p:nvSpPr>
        <p:spPr>
          <a:xfrm>
            <a:off x="466928" y="311285"/>
            <a:ext cx="5000017" cy="369332"/>
          </a:xfrm>
          <a:prstGeom prst="rect">
            <a:avLst/>
          </a:prstGeom>
          <a:noFill/>
        </p:spPr>
        <p:txBody>
          <a:bodyPr wrap="square" rtlCol="0">
            <a:spAutoFit/>
          </a:bodyPr>
          <a:lstStyle/>
          <a:p>
            <a:r>
              <a:rPr lang="en-US" dirty="0"/>
              <a:t>Assessing designs</a:t>
            </a:r>
          </a:p>
        </p:txBody>
      </p:sp>
      <p:pic>
        <p:nvPicPr>
          <p:cNvPr id="3" name="Picture 2">
            <a:extLst>
              <a:ext uri="{FF2B5EF4-FFF2-40B4-BE49-F238E27FC236}">
                <a16:creationId xmlns:a16="http://schemas.microsoft.com/office/drawing/2014/main" id="{D7E3F4FD-A47E-BB48-99A6-CE9FDE9665E0}"/>
              </a:ext>
            </a:extLst>
          </p:cNvPr>
          <p:cNvPicPr>
            <a:picLocks noChangeAspect="1"/>
          </p:cNvPicPr>
          <p:nvPr/>
        </p:nvPicPr>
        <p:blipFill>
          <a:blip r:embed="rId2"/>
          <a:stretch>
            <a:fillRect/>
          </a:stretch>
        </p:blipFill>
        <p:spPr>
          <a:xfrm>
            <a:off x="4843156" y="954742"/>
            <a:ext cx="3916319" cy="5298141"/>
          </a:xfrm>
          <a:prstGeom prst="rect">
            <a:avLst/>
          </a:prstGeom>
        </p:spPr>
      </p:pic>
      <p:pic>
        <p:nvPicPr>
          <p:cNvPr id="4" name="Picture 3">
            <a:extLst>
              <a:ext uri="{FF2B5EF4-FFF2-40B4-BE49-F238E27FC236}">
                <a16:creationId xmlns:a16="http://schemas.microsoft.com/office/drawing/2014/main" id="{8946E15C-D45B-FB44-9F42-DC44119815FB}"/>
              </a:ext>
            </a:extLst>
          </p:cNvPr>
          <p:cNvPicPr>
            <a:picLocks noChangeAspect="1"/>
          </p:cNvPicPr>
          <p:nvPr/>
        </p:nvPicPr>
        <p:blipFill>
          <a:blip r:embed="rId3"/>
          <a:stretch>
            <a:fillRect/>
          </a:stretch>
        </p:blipFill>
        <p:spPr>
          <a:xfrm>
            <a:off x="466928" y="954741"/>
            <a:ext cx="4091705" cy="5298141"/>
          </a:xfrm>
          <a:prstGeom prst="rect">
            <a:avLst/>
          </a:prstGeom>
        </p:spPr>
      </p:pic>
      <p:sp>
        <p:nvSpPr>
          <p:cNvPr id="5" name="TextBox 4">
            <a:extLst>
              <a:ext uri="{FF2B5EF4-FFF2-40B4-BE49-F238E27FC236}">
                <a16:creationId xmlns:a16="http://schemas.microsoft.com/office/drawing/2014/main" id="{EE5F0C6F-2794-1D4C-9989-76AF42A0635F}"/>
              </a:ext>
            </a:extLst>
          </p:cNvPr>
          <p:cNvSpPr txBox="1"/>
          <p:nvPr/>
        </p:nvSpPr>
        <p:spPr>
          <a:xfrm>
            <a:off x="9013371" y="954741"/>
            <a:ext cx="2808515" cy="4524315"/>
          </a:xfrm>
          <a:prstGeom prst="rect">
            <a:avLst/>
          </a:prstGeom>
          <a:noFill/>
        </p:spPr>
        <p:txBody>
          <a:bodyPr wrap="square" rtlCol="0">
            <a:spAutoFit/>
          </a:bodyPr>
          <a:lstStyle/>
          <a:p>
            <a:r>
              <a:rPr lang="en-US" dirty="0"/>
              <a:t>I really like the element of what an artist’s CV tells the reader about their style and brand identity as person. Looking at different examples has showed me how unique each CV can be. These two examples show strong elements I wanted to develop into my own work. I like the columned layout and the use of larger </a:t>
            </a:r>
            <a:r>
              <a:rPr lang="en-US" dirty="0" err="1"/>
              <a:t>coloured</a:t>
            </a:r>
            <a:r>
              <a:rPr lang="en-US" dirty="0"/>
              <a:t> headings as it showcases them as a professional persona.</a:t>
            </a:r>
          </a:p>
        </p:txBody>
      </p:sp>
    </p:spTree>
    <p:extLst>
      <p:ext uri="{BB962C8B-B14F-4D97-AF65-F5344CB8AC3E}">
        <p14:creationId xmlns:p14="http://schemas.microsoft.com/office/powerpoint/2010/main" val="35196492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text on a white background&#10;&#10;Description automatically generated">
            <a:extLst>
              <a:ext uri="{FF2B5EF4-FFF2-40B4-BE49-F238E27FC236}">
                <a16:creationId xmlns:a16="http://schemas.microsoft.com/office/drawing/2014/main" id="{94EF7D92-2310-234C-AE75-CAB82CA8CB9D}"/>
              </a:ext>
            </a:extLst>
          </p:cNvPr>
          <p:cNvPicPr>
            <a:picLocks noChangeAspect="1"/>
          </p:cNvPicPr>
          <p:nvPr/>
        </p:nvPicPr>
        <p:blipFill>
          <a:blip r:embed="rId2"/>
          <a:stretch>
            <a:fillRect/>
          </a:stretch>
        </p:blipFill>
        <p:spPr>
          <a:xfrm>
            <a:off x="3251668" y="0"/>
            <a:ext cx="5688664" cy="6858000"/>
          </a:xfrm>
          <a:prstGeom prst="rect">
            <a:avLst/>
          </a:prstGeom>
        </p:spPr>
      </p:pic>
      <p:sp>
        <p:nvSpPr>
          <p:cNvPr id="5" name="TextBox 4">
            <a:extLst>
              <a:ext uri="{FF2B5EF4-FFF2-40B4-BE49-F238E27FC236}">
                <a16:creationId xmlns:a16="http://schemas.microsoft.com/office/drawing/2014/main" id="{0ABB9B11-BD92-2141-8F12-D05593056E84}"/>
              </a:ext>
            </a:extLst>
          </p:cNvPr>
          <p:cNvSpPr txBox="1"/>
          <p:nvPr/>
        </p:nvSpPr>
        <p:spPr>
          <a:xfrm>
            <a:off x="9286875" y="657225"/>
            <a:ext cx="2286000" cy="646331"/>
          </a:xfrm>
          <a:prstGeom prst="rect">
            <a:avLst/>
          </a:prstGeom>
          <a:noFill/>
        </p:spPr>
        <p:txBody>
          <a:bodyPr wrap="square" rtlCol="0">
            <a:spAutoFit/>
          </a:bodyPr>
          <a:lstStyle/>
          <a:p>
            <a:r>
              <a:rPr lang="en-US" dirty="0"/>
              <a:t>Clear use of style identity</a:t>
            </a:r>
          </a:p>
        </p:txBody>
      </p:sp>
      <p:sp>
        <p:nvSpPr>
          <p:cNvPr id="6" name="TextBox 5">
            <a:extLst>
              <a:ext uri="{FF2B5EF4-FFF2-40B4-BE49-F238E27FC236}">
                <a16:creationId xmlns:a16="http://schemas.microsoft.com/office/drawing/2014/main" id="{A7C126E1-707B-1A46-8208-41A5ED495174}"/>
              </a:ext>
            </a:extLst>
          </p:cNvPr>
          <p:cNvSpPr txBox="1"/>
          <p:nvPr/>
        </p:nvSpPr>
        <p:spPr>
          <a:xfrm>
            <a:off x="471488" y="2543175"/>
            <a:ext cx="2957512" cy="1200329"/>
          </a:xfrm>
          <a:prstGeom prst="rect">
            <a:avLst/>
          </a:prstGeom>
          <a:noFill/>
        </p:spPr>
        <p:txBody>
          <a:bodyPr wrap="square" rtlCol="0">
            <a:spAutoFit/>
          </a:bodyPr>
          <a:lstStyle/>
          <a:p>
            <a:r>
              <a:rPr lang="en-US" dirty="0"/>
              <a:t>Confusing use of line separation in my opinion     – looks like two different columns </a:t>
            </a:r>
          </a:p>
        </p:txBody>
      </p:sp>
      <p:sp>
        <p:nvSpPr>
          <p:cNvPr id="7" name="TextBox 6">
            <a:extLst>
              <a:ext uri="{FF2B5EF4-FFF2-40B4-BE49-F238E27FC236}">
                <a16:creationId xmlns:a16="http://schemas.microsoft.com/office/drawing/2014/main" id="{908C130E-D85C-124C-AD87-FB094A6A2F7B}"/>
              </a:ext>
            </a:extLst>
          </p:cNvPr>
          <p:cNvSpPr txBox="1"/>
          <p:nvPr/>
        </p:nvSpPr>
        <p:spPr>
          <a:xfrm>
            <a:off x="9379744" y="4914900"/>
            <a:ext cx="2100262" cy="1477328"/>
          </a:xfrm>
          <a:prstGeom prst="rect">
            <a:avLst/>
          </a:prstGeom>
          <a:noFill/>
        </p:spPr>
        <p:txBody>
          <a:bodyPr wrap="square" rtlCol="0">
            <a:spAutoFit/>
          </a:bodyPr>
          <a:lstStyle/>
          <a:p>
            <a:r>
              <a:rPr lang="en-US" dirty="0"/>
              <a:t>Scale needs a written value to understand what it is meant to say - unclear</a:t>
            </a:r>
          </a:p>
        </p:txBody>
      </p:sp>
      <p:cxnSp>
        <p:nvCxnSpPr>
          <p:cNvPr id="9" name="Straight Connector 8">
            <a:extLst>
              <a:ext uri="{FF2B5EF4-FFF2-40B4-BE49-F238E27FC236}">
                <a16:creationId xmlns:a16="http://schemas.microsoft.com/office/drawing/2014/main" id="{ADD21DAD-3EC4-164E-98BB-FA9E781CB081}"/>
              </a:ext>
            </a:extLst>
          </p:cNvPr>
          <p:cNvCxnSpPr>
            <a:endCxn id="5" idx="1"/>
          </p:cNvCxnSpPr>
          <p:nvPr/>
        </p:nvCxnSpPr>
        <p:spPr>
          <a:xfrm flipV="1">
            <a:off x="7800975" y="980391"/>
            <a:ext cx="1485900" cy="962709"/>
          </a:xfrm>
          <a:prstGeom prst="line">
            <a:avLst/>
          </a:prstGeom>
        </p:spPr>
        <p:style>
          <a:lnRef idx="1">
            <a:schemeClr val="accent2"/>
          </a:lnRef>
          <a:fillRef idx="0">
            <a:schemeClr val="accent2"/>
          </a:fillRef>
          <a:effectRef idx="0">
            <a:schemeClr val="accent2"/>
          </a:effectRef>
          <a:fontRef idx="minor">
            <a:schemeClr val="tx1"/>
          </a:fontRef>
        </p:style>
      </p:cxnSp>
      <p:cxnSp>
        <p:nvCxnSpPr>
          <p:cNvPr id="10" name="Straight Connector 9">
            <a:extLst>
              <a:ext uri="{FF2B5EF4-FFF2-40B4-BE49-F238E27FC236}">
                <a16:creationId xmlns:a16="http://schemas.microsoft.com/office/drawing/2014/main" id="{EA44F056-3593-0042-9685-9B1F8650DC2C}"/>
              </a:ext>
            </a:extLst>
          </p:cNvPr>
          <p:cNvCxnSpPr>
            <a:cxnSpLocks/>
          </p:cNvCxnSpPr>
          <p:nvPr/>
        </p:nvCxnSpPr>
        <p:spPr>
          <a:xfrm flipV="1">
            <a:off x="3067050" y="3028950"/>
            <a:ext cx="2374666" cy="114390"/>
          </a:xfrm>
          <a:prstGeom prst="line">
            <a:avLst/>
          </a:prstGeom>
        </p:spPr>
        <p:style>
          <a:lnRef idx="1">
            <a:schemeClr val="accent2"/>
          </a:lnRef>
          <a:fillRef idx="0">
            <a:schemeClr val="accent2"/>
          </a:fillRef>
          <a:effectRef idx="0">
            <a:schemeClr val="accent2"/>
          </a:effectRef>
          <a:fontRef idx="minor">
            <a:schemeClr val="tx1"/>
          </a:fontRef>
        </p:style>
      </p:cxnSp>
      <p:cxnSp>
        <p:nvCxnSpPr>
          <p:cNvPr id="12" name="Straight Connector 11">
            <a:extLst>
              <a:ext uri="{FF2B5EF4-FFF2-40B4-BE49-F238E27FC236}">
                <a16:creationId xmlns:a16="http://schemas.microsoft.com/office/drawing/2014/main" id="{10C56050-EC07-DC4C-A858-AEEC2050CB4B}"/>
              </a:ext>
            </a:extLst>
          </p:cNvPr>
          <p:cNvCxnSpPr>
            <a:cxnSpLocks/>
            <a:endCxn id="7" idx="1"/>
          </p:cNvCxnSpPr>
          <p:nvPr/>
        </p:nvCxnSpPr>
        <p:spPr>
          <a:xfrm>
            <a:off x="7454432" y="5396255"/>
            <a:ext cx="1925312" cy="257309"/>
          </a:xfrm>
          <a:prstGeom prst="line">
            <a:avLst/>
          </a:prstGeom>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17714023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244ED7EC-723D-B64C-80E8-339BE3F36567}"/>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a:stretch/>
        </p:blipFill>
        <p:spPr>
          <a:xfrm>
            <a:off x="3602830" y="192881"/>
            <a:ext cx="4986339" cy="6472238"/>
          </a:xfrm>
          <a:prstGeom prst="rect">
            <a:avLst/>
          </a:prstGeom>
        </p:spPr>
      </p:pic>
      <p:sp>
        <p:nvSpPr>
          <p:cNvPr id="4" name="TextBox 3">
            <a:extLst>
              <a:ext uri="{FF2B5EF4-FFF2-40B4-BE49-F238E27FC236}">
                <a16:creationId xmlns:a16="http://schemas.microsoft.com/office/drawing/2014/main" id="{8630A7B3-0D92-9E40-9C90-197A85B0EE3A}"/>
              </a:ext>
            </a:extLst>
          </p:cNvPr>
          <p:cNvSpPr txBox="1"/>
          <p:nvPr/>
        </p:nvSpPr>
        <p:spPr>
          <a:xfrm>
            <a:off x="8907064" y="4243388"/>
            <a:ext cx="2386013" cy="1200329"/>
          </a:xfrm>
          <a:prstGeom prst="rect">
            <a:avLst/>
          </a:prstGeom>
          <a:noFill/>
        </p:spPr>
        <p:txBody>
          <a:bodyPr wrap="square" rtlCol="0">
            <a:spAutoFit/>
          </a:bodyPr>
          <a:lstStyle/>
          <a:p>
            <a:r>
              <a:rPr lang="en-US" dirty="0"/>
              <a:t>Great use of imagery to show a fun playful atheistic. Fitting in with her job and personality.</a:t>
            </a:r>
          </a:p>
        </p:txBody>
      </p:sp>
      <p:sp>
        <p:nvSpPr>
          <p:cNvPr id="5" name="TextBox 4">
            <a:extLst>
              <a:ext uri="{FF2B5EF4-FFF2-40B4-BE49-F238E27FC236}">
                <a16:creationId xmlns:a16="http://schemas.microsoft.com/office/drawing/2014/main" id="{13CA0A94-C33C-2B4B-9277-97BAD9FD109B}"/>
              </a:ext>
            </a:extLst>
          </p:cNvPr>
          <p:cNvSpPr txBox="1"/>
          <p:nvPr/>
        </p:nvSpPr>
        <p:spPr>
          <a:xfrm>
            <a:off x="376620" y="2736936"/>
            <a:ext cx="1943100" cy="369332"/>
          </a:xfrm>
          <a:prstGeom prst="rect">
            <a:avLst/>
          </a:prstGeom>
          <a:noFill/>
        </p:spPr>
        <p:txBody>
          <a:bodyPr wrap="square" rtlCol="0">
            <a:spAutoFit/>
          </a:bodyPr>
          <a:lstStyle/>
          <a:p>
            <a:r>
              <a:rPr lang="en-US" dirty="0"/>
              <a:t>Clear structure</a:t>
            </a:r>
          </a:p>
        </p:txBody>
      </p:sp>
      <p:sp>
        <p:nvSpPr>
          <p:cNvPr id="6" name="TextBox 5">
            <a:extLst>
              <a:ext uri="{FF2B5EF4-FFF2-40B4-BE49-F238E27FC236}">
                <a16:creationId xmlns:a16="http://schemas.microsoft.com/office/drawing/2014/main" id="{718DDDD2-C60E-854D-9B3E-3FAFBAFA877E}"/>
              </a:ext>
            </a:extLst>
          </p:cNvPr>
          <p:cNvSpPr txBox="1"/>
          <p:nvPr/>
        </p:nvSpPr>
        <p:spPr>
          <a:xfrm>
            <a:off x="264319" y="757238"/>
            <a:ext cx="2243138" cy="646331"/>
          </a:xfrm>
          <a:prstGeom prst="rect">
            <a:avLst/>
          </a:prstGeom>
          <a:noFill/>
        </p:spPr>
        <p:txBody>
          <a:bodyPr wrap="square" rtlCol="0">
            <a:spAutoFit/>
          </a:bodyPr>
          <a:lstStyle/>
          <a:p>
            <a:r>
              <a:rPr lang="en-US" dirty="0"/>
              <a:t>Happy photo showing a sense of personality</a:t>
            </a:r>
          </a:p>
        </p:txBody>
      </p:sp>
      <p:cxnSp>
        <p:nvCxnSpPr>
          <p:cNvPr id="7" name="Straight Connector 6">
            <a:extLst>
              <a:ext uri="{FF2B5EF4-FFF2-40B4-BE49-F238E27FC236}">
                <a16:creationId xmlns:a16="http://schemas.microsoft.com/office/drawing/2014/main" id="{77B28458-03FF-A241-B51B-20043A737A8B}"/>
              </a:ext>
            </a:extLst>
          </p:cNvPr>
          <p:cNvCxnSpPr>
            <a:cxnSpLocks/>
          </p:cNvCxnSpPr>
          <p:nvPr/>
        </p:nvCxnSpPr>
        <p:spPr>
          <a:xfrm flipV="1">
            <a:off x="2541985" y="1080403"/>
            <a:ext cx="1744265" cy="75188"/>
          </a:xfrm>
          <a:prstGeom prst="line">
            <a:avLst/>
          </a:prstGeom>
        </p:spPr>
        <p:style>
          <a:lnRef idx="1">
            <a:schemeClr val="accent2"/>
          </a:lnRef>
          <a:fillRef idx="0">
            <a:schemeClr val="accent2"/>
          </a:fillRef>
          <a:effectRef idx="0">
            <a:schemeClr val="accent2"/>
          </a:effectRef>
          <a:fontRef idx="minor">
            <a:schemeClr val="tx1"/>
          </a:fontRef>
        </p:style>
      </p:cxnSp>
      <p:cxnSp>
        <p:nvCxnSpPr>
          <p:cNvPr id="9" name="Straight Connector 8">
            <a:extLst>
              <a:ext uri="{FF2B5EF4-FFF2-40B4-BE49-F238E27FC236}">
                <a16:creationId xmlns:a16="http://schemas.microsoft.com/office/drawing/2014/main" id="{08D1038D-CEEF-2B41-93F6-E603393D2C7E}"/>
              </a:ext>
            </a:extLst>
          </p:cNvPr>
          <p:cNvCxnSpPr>
            <a:cxnSpLocks/>
            <a:endCxn id="4" idx="1"/>
          </p:cNvCxnSpPr>
          <p:nvPr/>
        </p:nvCxnSpPr>
        <p:spPr>
          <a:xfrm>
            <a:off x="8120061" y="4843553"/>
            <a:ext cx="787003" cy="0"/>
          </a:xfrm>
          <a:prstGeom prst="line">
            <a:avLst/>
          </a:prstGeom>
        </p:spPr>
        <p:style>
          <a:lnRef idx="1">
            <a:schemeClr val="accent2"/>
          </a:lnRef>
          <a:fillRef idx="0">
            <a:schemeClr val="accent2"/>
          </a:fillRef>
          <a:effectRef idx="0">
            <a:schemeClr val="accent2"/>
          </a:effectRef>
          <a:fontRef idx="minor">
            <a:schemeClr val="tx1"/>
          </a:fontRef>
        </p:style>
      </p:cxnSp>
      <p:cxnSp>
        <p:nvCxnSpPr>
          <p:cNvPr id="11" name="Straight Connector 10">
            <a:extLst>
              <a:ext uri="{FF2B5EF4-FFF2-40B4-BE49-F238E27FC236}">
                <a16:creationId xmlns:a16="http://schemas.microsoft.com/office/drawing/2014/main" id="{926B6E6A-AAA2-B049-9556-C65F24AC3BE0}"/>
              </a:ext>
            </a:extLst>
          </p:cNvPr>
          <p:cNvCxnSpPr>
            <a:cxnSpLocks/>
          </p:cNvCxnSpPr>
          <p:nvPr/>
        </p:nvCxnSpPr>
        <p:spPr>
          <a:xfrm flipV="1">
            <a:off x="8299938" y="2761059"/>
            <a:ext cx="781491" cy="1089913"/>
          </a:xfrm>
          <a:prstGeom prst="line">
            <a:avLst/>
          </a:prstGeom>
        </p:spPr>
        <p:style>
          <a:lnRef idx="1">
            <a:schemeClr val="accent2"/>
          </a:lnRef>
          <a:fillRef idx="0">
            <a:schemeClr val="accent2"/>
          </a:fillRef>
          <a:effectRef idx="0">
            <a:schemeClr val="accent2"/>
          </a:effectRef>
          <a:fontRef idx="minor">
            <a:schemeClr val="tx1"/>
          </a:fontRef>
        </p:style>
      </p:cxnSp>
      <p:sp>
        <p:nvSpPr>
          <p:cNvPr id="13" name="TextBox 12">
            <a:extLst>
              <a:ext uri="{FF2B5EF4-FFF2-40B4-BE49-F238E27FC236}">
                <a16:creationId xmlns:a16="http://schemas.microsoft.com/office/drawing/2014/main" id="{850C7AE4-0FC7-3A41-A218-F9360886138F}"/>
              </a:ext>
            </a:extLst>
          </p:cNvPr>
          <p:cNvSpPr txBox="1"/>
          <p:nvPr/>
        </p:nvSpPr>
        <p:spPr>
          <a:xfrm>
            <a:off x="9081429" y="1724270"/>
            <a:ext cx="2733951" cy="2031325"/>
          </a:xfrm>
          <a:prstGeom prst="rect">
            <a:avLst/>
          </a:prstGeom>
          <a:noFill/>
        </p:spPr>
        <p:txBody>
          <a:bodyPr wrap="square" rtlCol="0">
            <a:spAutoFit/>
          </a:bodyPr>
          <a:lstStyle/>
          <a:p>
            <a:r>
              <a:rPr lang="en-US" dirty="0"/>
              <a:t>The colour palette is impactful hinting at a fun personality to her identity. Although in my opinion I do not think the yellow works well as it seems a little out of place.</a:t>
            </a:r>
          </a:p>
        </p:txBody>
      </p:sp>
      <p:cxnSp>
        <p:nvCxnSpPr>
          <p:cNvPr id="14" name="Straight Connector 13">
            <a:extLst>
              <a:ext uri="{FF2B5EF4-FFF2-40B4-BE49-F238E27FC236}">
                <a16:creationId xmlns:a16="http://schemas.microsoft.com/office/drawing/2014/main" id="{D12337D2-D8C2-164D-98DB-30C5C3B92841}"/>
              </a:ext>
            </a:extLst>
          </p:cNvPr>
          <p:cNvCxnSpPr>
            <a:cxnSpLocks/>
          </p:cNvCxnSpPr>
          <p:nvPr/>
        </p:nvCxnSpPr>
        <p:spPr>
          <a:xfrm>
            <a:off x="2122779" y="2945725"/>
            <a:ext cx="3443208" cy="160543"/>
          </a:xfrm>
          <a:prstGeom prst="line">
            <a:avLst/>
          </a:prstGeom>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22633565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E5CBD204-6E51-2045-8579-BE8266F69E37}"/>
              </a:ext>
            </a:extLst>
          </p:cNvPr>
          <p:cNvPicPr>
            <a:picLocks noChangeAspect="1"/>
          </p:cNvPicPr>
          <p:nvPr/>
        </p:nvPicPr>
        <p:blipFill>
          <a:blip r:embed="rId2"/>
          <a:stretch>
            <a:fillRect/>
          </a:stretch>
        </p:blipFill>
        <p:spPr>
          <a:xfrm>
            <a:off x="2541208" y="0"/>
            <a:ext cx="7109584" cy="6858000"/>
          </a:xfrm>
          <a:prstGeom prst="rect">
            <a:avLst/>
          </a:prstGeom>
        </p:spPr>
      </p:pic>
      <p:sp>
        <p:nvSpPr>
          <p:cNvPr id="6" name="TextBox 5">
            <a:extLst>
              <a:ext uri="{FF2B5EF4-FFF2-40B4-BE49-F238E27FC236}">
                <a16:creationId xmlns:a16="http://schemas.microsoft.com/office/drawing/2014/main" id="{5D4E06F9-DE8D-5940-8B53-F4A00F9644E5}"/>
              </a:ext>
            </a:extLst>
          </p:cNvPr>
          <p:cNvSpPr txBox="1"/>
          <p:nvPr/>
        </p:nvSpPr>
        <p:spPr>
          <a:xfrm>
            <a:off x="9944100" y="914400"/>
            <a:ext cx="1828800" cy="1754326"/>
          </a:xfrm>
          <a:prstGeom prst="rect">
            <a:avLst/>
          </a:prstGeom>
          <a:noFill/>
        </p:spPr>
        <p:txBody>
          <a:bodyPr wrap="square" rtlCol="0">
            <a:spAutoFit/>
          </a:bodyPr>
          <a:lstStyle/>
          <a:p>
            <a:r>
              <a:rPr lang="en-US" dirty="0"/>
              <a:t>Although a very basic and plain CV the hint of the fabric shows her working style and interests.</a:t>
            </a:r>
          </a:p>
        </p:txBody>
      </p:sp>
      <p:sp>
        <p:nvSpPr>
          <p:cNvPr id="7" name="TextBox 6">
            <a:extLst>
              <a:ext uri="{FF2B5EF4-FFF2-40B4-BE49-F238E27FC236}">
                <a16:creationId xmlns:a16="http://schemas.microsoft.com/office/drawing/2014/main" id="{925C22E3-2C37-484B-8BA8-2381D55EB6DF}"/>
              </a:ext>
            </a:extLst>
          </p:cNvPr>
          <p:cNvSpPr txBox="1"/>
          <p:nvPr/>
        </p:nvSpPr>
        <p:spPr>
          <a:xfrm>
            <a:off x="158262" y="2620108"/>
            <a:ext cx="2215661" cy="923330"/>
          </a:xfrm>
          <a:prstGeom prst="rect">
            <a:avLst/>
          </a:prstGeom>
          <a:noFill/>
        </p:spPr>
        <p:txBody>
          <a:bodyPr wrap="square" rtlCol="0">
            <a:spAutoFit/>
          </a:bodyPr>
          <a:lstStyle/>
          <a:p>
            <a:r>
              <a:rPr lang="en-US" dirty="0"/>
              <a:t>The simple format makes the CV easy and simple to read.</a:t>
            </a:r>
          </a:p>
        </p:txBody>
      </p:sp>
      <p:cxnSp>
        <p:nvCxnSpPr>
          <p:cNvPr id="8" name="Straight Connector 7">
            <a:extLst>
              <a:ext uri="{FF2B5EF4-FFF2-40B4-BE49-F238E27FC236}">
                <a16:creationId xmlns:a16="http://schemas.microsoft.com/office/drawing/2014/main" id="{1FD5C710-06F2-7E46-B631-4C1658CCCE5A}"/>
              </a:ext>
            </a:extLst>
          </p:cNvPr>
          <p:cNvCxnSpPr/>
          <p:nvPr/>
        </p:nvCxnSpPr>
        <p:spPr>
          <a:xfrm>
            <a:off x="2122779" y="2945725"/>
            <a:ext cx="1088903" cy="321087"/>
          </a:xfrm>
          <a:prstGeom prst="line">
            <a:avLst/>
          </a:prstGeom>
        </p:spPr>
        <p:style>
          <a:lnRef idx="1">
            <a:schemeClr val="accent2"/>
          </a:lnRef>
          <a:fillRef idx="0">
            <a:schemeClr val="accent2"/>
          </a:fillRef>
          <a:effectRef idx="0">
            <a:schemeClr val="accent2"/>
          </a:effectRef>
          <a:fontRef idx="minor">
            <a:schemeClr val="tx1"/>
          </a:fontRef>
        </p:style>
      </p:cxnSp>
      <p:cxnSp>
        <p:nvCxnSpPr>
          <p:cNvPr id="9" name="Straight Connector 8">
            <a:extLst>
              <a:ext uri="{FF2B5EF4-FFF2-40B4-BE49-F238E27FC236}">
                <a16:creationId xmlns:a16="http://schemas.microsoft.com/office/drawing/2014/main" id="{FAC9D9E6-B576-8D45-B518-87925C13A856}"/>
              </a:ext>
            </a:extLst>
          </p:cNvPr>
          <p:cNvCxnSpPr>
            <a:cxnSpLocks/>
          </p:cNvCxnSpPr>
          <p:nvPr/>
        </p:nvCxnSpPr>
        <p:spPr>
          <a:xfrm>
            <a:off x="8370277" y="773723"/>
            <a:ext cx="1447800" cy="1156339"/>
          </a:xfrm>
          <a:prstGeom prst="line">
            <a:avLst/>
          </a:prstGeom>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19421240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C4DF554F-471B-2E41-A16E-45C7247F5746}"/>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6808938" y="694313"/>
            <a:ext cx="2806638" cy="3967843"/>
          </a:xfrm>
          <a:prstGeom prst="rect">
            <a:avLst/>
          </a:prstGeom>
        </p:spPr>
      </p:pic>
      <p:pic>
        <p:nvPicPr>
          <p:cNvPr id="4" name="Picture 3" descr="A close up of a map&#10;&#10;Description automatically generated">
            <a:extLst>
              <a:ext uri="{FF2B5EF4-FFF2-40B4-BE49-F238E27FC236}">
                <a16:creationId xmlns:a16="http://schemas.microsoft.com/office/drawing/2014/main" id="{BB9FCEFC-AA59-5A4D-993E-AFCC8035C024}"/>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2575850" y="694313"/>
            <a:ext cx="2807214" cy="3967843"/>
          </a:xfrm>
          <a:prstGeom prst="rect">
            <a:avLst/>
          </a:prstGeom>
        </p:spPr>
      </p:pic>
      <p:sp>
        <p:nvSpPr>
          <p:cNvPr id="2" name="TextBox 1">
            <a:extLst>
              <a:ext uri="{FF2B5EF4-FFF2-40B4-BE49-F238E27FC236}">
                <a16:creationId xmlns:a16="http://schemas.microsoft.com/office/drawing/2014/main" id="{0227411F-2B3A-A44C-BA03-213C36C2C941}"/>
              </a:ext>
            </a:extLst>
          </p:cNvPr>
          <p:cNvSpPr txBox="1"/>
          <p:nvPr/>
        </p:nvSpPr>
        <p:spPr>
          <a:xfrm>
            <a:off x="1205592" y="5267700"/>
            <a:ext cx="9780815" cy="1200329"/>
          </a:xfrm>
          <a:prstGeom prst="rect">
            <a:avLst/>
          </a:prstGeom>
          <a:noFill/>
        </p:spPr>
        <p:txBody>
          <a:bodyPr wrap="square" rtlCol="0">
            <a:spAutoFit/>
          </a:bodyPr>
          <a:lstStyle/>
          <a:p>
            <a:r>
              <a:rPr lang="en-US" dirty="0"/>
              <a:t>These are CV examples which I started off with. I don’t think they showed the correct reflection of me because I felt the layout didn’t add anything to the writing, the font for my name was more distracting than impactful and the writing needed colour (if that was in titles or underlining) as it still just looked like a nice CV.</a:t>
            </a:r>
          </a:p>
        </p:txBody>
      </p:sp>
    </p:spTree>
    <p:extLst>
      <p:ext uri="{BB962C8B-B14F-4D97-AF65-F5344CB8AC3E}">
        <p14:creationId xmlns:p14="http://schemas.microsoft.com/office/powerpoint/2010/main" val="16897230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9447BB4-B70B-6F4F-BCC0-AC4D5B055C15}"/>
              </a:ext>
            </a:extLst>
          </p:cNvPr>
          <p:cNvSpPr txBox="1"/>
          <p:nvPr/>
        </p:nvSpPr>
        <p:spPr>
          <a:xfrm>
            <a:off x="6886425" y="621792"/>
            <a:ext cx="4060556" cy="1477328"/>
          </a:xfrm>
          <a:prstGeom prst="rect">
            <a:avLst/>
          </a:prstGeom>
          <a:noFill/>
        </p:spPr>
        <p:txBody>
          <a:bodyPr wrap="square" rtlCol="0">
            <a:spAutoFit/>
          </a:bodyPr>
          <a:lstStyle/>
          <a:p>
            <a:r>
              <a:rPr lang="en-US" dirty="0"/>
              <a:t>Improving on the elements I didn’t like from past examples I created a clearer and more structured design of my cv that in my opinion worked a lot more successfully.</a:t>
            </a:r>
          </a:p>
        </p:txBody>
      </p:sp>
      <p:pic>
        <p:nvPicPr>
          <p:cNvPr id="5" name="Picture 4" descr="A close up of text on a white background&#10;&#10;Description automatically generated">
            <a:extLst>
              <a:ext uri="{FF2B5EF4-FFF2-40B4-BE49-F238E27FC236}">
                <a16:creationId xmlns:a16="http://schemas.microsoft.com/office/drawing/2014/main" id="{911D7B72-6AC3-A24A-8704-A7187B5F20CA}"/>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334242" y="621792"/>
            <a:ext cx="3971335" cy="5614416"/>
          </a:xfrm>
          <a:prstGeom prst="rect">
            <a:avLst/>
          </a:prstGeom>
        </p:spPr>
      </p:pic>
    </p:spTree>
    <p:extLst>
      <p:ext uri="{BB962C8B-B14F-4D97-AF65-F5344CB8AC3E}">
        <p14:creationId xmlns:p14="http://schemas.microsoft.com/office/powerpoint/2010/main" val="14309005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text on a white background&#10;&#10;Description automatically generated">
            <a:extLst>
              <a:ext uri="{FF2B5EF4-FFF2-40B4-BE49-F238E27FC236}">
                <a16:creationId xmlns:a16="http://schemas.microsoft.com/office/drawing/2014/main" id="{F0D6DD72-5167-3249-9F97-9AF66DC8F9AB}"/>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790384" y="0"/>
            <a:ext cx="10611232" cy="6858000"/>
          </a:xfrm>
          <a:prstGeom prst="rect">
            <a:avLst/>
          </a:prstGeom>
        </p:spPr>
      </p:pic>
    </p:spTree>
    <p:extLst>
      <p:ext uri="{BB962C8B-B14F-4D97-AF65-F5344CB8AC3E}">
        <p14:creationId xmlns:p14="http://schemas.microsoft.com/office/powerpoint/2010/main" val="27891125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34AB6543-7FB7-634F-9221-B582EC9F10C9}"/>
              </a:ext>
            </a:extLst>
          </p:cNvPr>
          <p:cNvPicPr>
            <a:picLocks noChangeAspect="1"/>
          </p:cNvPicPr>
          <p:nvPr/>
        </p:nvPicPr>
        <p:blipFill>
          <a:blip r:embed="rId2" cstate="hqprint">
            <a:extLst>
              <a:ext uri="{28A0092B-C50C-407E-A947-70E740481C1C}">
                <a14:useLocalDpi xmlns:a14="http://schemas.microsoft.com/office/drawing/2010/main"/>
              </a:ext>
            </a:extLst>
          </a:blip>
          <a:stretch>
            <a:fillRect/>
          </a:stretch>
        </p:blipFill>
        <p:spPr>
          <a:xfrm>
            <a:off x="1423255" y="0"/>
            <a:ext cx="4850979" cy="6858000"/>
          </a:xfrm>
          <a:prstGeom prst="rect">
            <a:avLst/>
          </a:prstGeom>
        </p:spPr>
      </p:pic>
      <p:sp>
        <p:nvSpPr>
          <p:cNvPr id="2" name="TextBox 1">
            <a:extLst>
              <a:ext uri="{FF2B5EF4-FFF2-40B4-BE49-F238E27FC236}">
                <a16:creationId xmlns:a16="http://schemas.microsoft.com/office/drawing/2014/main" id="{E8BEA7F7-13B1-AC49-906C-E0FE5A6CE8BC}"/>
              </a:ext>
            </a:extLst>
          </p:cNvPr>
          <p:cNvSpPr txBox="1"/>
          <p:nvPr/>
        </p:nvSpPr>
        <p:spPr>
          <a:xfrm>
            <a:off x="6813026" y="2136338"/>
            <a:ext cx="4680488" cy="2585323"/>
          </a:xfrm>
          <a:prstGeom prst="rect">
            <a:avLst/>
          </a:prstGeom>
          <a:noFill/>
        </p:spPr>
        <p:txBody>
          <a:bodyPr wrap="square" rtlCol="0">
            <a:spAutoFit/>
          </a:bodyPr>
          <a:lstStyle/>
          <a:p>
            <a:r>
              <a:rPr lang="en-US" dirty="0"/>
              <a:t>Covering Letter</a:t>
            </a:r>
          </a:p>
          <a:p>
            <a:endParaRPr lang="en-US" dirty="0"/>
          </a:p>
          <a:p>
            <a:r>
              <a:rPr lang="en-US" dirty="0"/>
              <a:t>With my covering letter I thought it would be appropriate to continue with a more traditional format. I used a border so that I could continue my designs onto all elements of the press pack easier and it would keep a cohesive style to everything, making the overall presentation to this more professional.</a:t>
            </a:r>
          </a:p>
        </p:txBody>
      </p:sp>
    </p:spTree>
    <p:extLst>
      <p:ext uri="{BB962C8B-B14F-4D97-AF65-F5344CB8AC3E}">
        <p14:creationId xmlns:p14="http://schemas.microsoft.com/office/powerpoint/2010/main" val="1470680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84B329A-F806-1945-9B3A-5DFECAED893A}"/>
              </a:ext>
            </a:extLst>
          </p:cNvPr>
          <p:cNvSpPr txBox="1"/>
          <p:nvPr/>
        </p:nvSpPr>
        <p:spPr>
          <a:xfrm>
            <a:off x="1826653" y="747236"/>
            <a:ext cx="8538693" cy="5078313"/>
          </a:xfrm>
          <a:prstGeom prst="rect">
            <a:avLst/>
          </a:prstGeom>
          <a:noFill/>
        </p:spPr>
        <p:txBody>
          <a:bodyPr wrap="square" rtlCol="0">
            <a:spAutoFit/>
          </a:bodyPr>
          <a:lstStyle/>
          <a:p>
            <a:r>
              <a:rPr lang="en-US" dirty="0"/>
              <a:t>Sending out Press Packs</a:t>
            </a:r>
          </a:p>
          <a:p>
            <a:endParaRPr lang="en-US" dirty="0"/>
          </a:p>
          <a:p>
            <a:endParaRPr lang="en-US" dirty="0"/>
          </a:p>
          <a:p>
            <a:endParaRPr lang="en-US" dirty="0"/>
          </a:p>
          <a:p>
            <a:endParaRPr lang="en-US" dirty="0"/>
          </a:p>
          <a:p>
            <a:r>
              <a:rPr lang="en-US" dirty="0"/>
              <a:t>When coming to a decision on which companies I would send my press pack to, I thought of many different factors:</a:t>
            </a:r>
          </a:p>
          <a:p>
            <a:endParaRPr lang="en-US" dirty="0"/>
          </a:p>
          <a:p>
            <a:pPr marL="285750" indent="-285750">
              <a:buFont typeface="Arial" panose="020B0604020202020204" pitchFamily="34" charset="0"/>
              <a:buChar char="•"/>
            </a:pPr>
            <a:r>
              <a:rPr lang="en-US" dirty="0"/>
              <a:t>I had to think about how I would see myself fitting into their current brand. </a:t>
            </a:r>
          </a:p>
          <a:p>
            <a:pPr marL="285750" indent="-285750">
              <a:buFont typeface="Arial" panose="020B0604020202020204" pitchFamily="34" charset="0"/>
              <a:buChar char="•"/>
            </a:pPr>
            <a:r>
              <a:rPr lang="en-US" dirty="0"/>
              <a:t>What they could bring to my own designs. </a:t>
            </a:r>
          </a:p>
          <a:p>
            <a:pPr marL="285750" indent="-285750">
              <a:buFont typeface="Arial" panose="020B0604020202020204" pitchFamily="34" charset="0"/>
              <a:buChar char="•"/>
            </a:pPr>
            <a:r>
              <a:rPr lang="en-US" dirty="0"/>
              <a:t>The values of the company and if they align to what I believe in. </a:t>
            </a:r>
          </a:p>
          <a:p>
            <a:pPr marL="285750" indent="-285750">
              <a:buFont typeface="Arial" panose="020B0604020202020204" pitchFamily="34" charset="0"/>
              <a:buChar char="•"/>
            </a:pPr>
            <a:r>
              <a:rPr lang="en-US" dirty="0"/>
              <a:t>Type of business.</a:t>
            </a:r>
          </a:p>
          <a:p>
            <a:pPr marL="285750" indent="-285750">
              <a:buFont typeface="Arial" panose="020B0604020202020204" pitchFamily="34" charset="0"/>
              <a:buChar char="•"/>
            </a:pPr>
            <a:r>
              <a:rPr lang="en-US" dirty="0"/>
              <a:t>Companies that reflect well to my own brand identity – if that is through material or style.</a:t>
            </a:r>
          </a:p>
          <a:p>
            <a:endParaRPr lang="en-US" dirty="0"/>
          </a:p>
          <a:p>
            <a:r>
              <a:rPr lang="en-US" dirty="0"/>
              <a:t>These are ten business which I would consider sending my press pack too. </a:t>
            </a:r>
          </a:p>
          <a:p>
            <a:pPr marL="285750" indent="-285750">
              <a:buFontTx/>
              <a:buChar char="-"/>
            </a:pPr>
            <a:endParaRPr lang="en-US" dirty="0"/>
          </a:p>
          <a:p>
            <a:endParaRPr lang="en-US" dirty="0"/>
          </a:p>
        </p:txBody>
      </p:sp>
    </p:spTree>
    <p:extLst>
      <p:ext uri="{BB962C8B-B14F-4D97-AF65-F5344CB8AC3E}">
        <p14:creationId xmlns:p14="http://schemas.microsoft.com/office/powerpoint/2010/main" val="15222683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1043561-0D93-6A44-9486-70C1ADFF1782}"/>
              </a:ext>
            </a:extLst>
          </p:cNvPr>
          <p:cNvPicPr>
            <a:picLocks noChangeAspect="1"/>
          </p:cNvPicPr>
          <p:nvPr/>
        </p:nvPicPr>
        <p:blipFill>
          <a:blip r:embed="rId2"/>
          <a:stretch>
            <a:fillRect/>
          </a:stretch>
        </p:blipFill>
        <p:spPr>
          <a:xfrm>
            <a:off x="2055119" y="1015140"/>
            <a:ext cx="8081762" cy="4320000"/>
          </a:xfrm>
          <a:prstGeom prst="rect">
            <a:avLst/>
          </a:prstGeom>
        </p:spPr>
      </p:pic>
      <p:sp>
        <p:nvSpPr>
          <p:cNvPr id="5" name="Rectangle 4">
            <a:extLst>
              <a:ext uri="{FF2B5EF4-FFF2-40B4-BE49-F238E27FC236}">
                <a16:creationId xmlns:a16="http://schemas.microsoft.com/office/drawing/2014/main" id="{D474C46B-9F36-E24F-B25F-F8C545692754}"/>
              </a:ext>
            </a:extLst>
          </p:cNvPr>
          <p:cNvSpPr/>
          <p:nvPr/>
        </p:nvSpPr>
        <p:spPr>
          <a:xfrm>
            <a:off x="2067059" y="518308"/>
            <a:ext cx="8069822" cy="369332"/>
          </a:xfrm>
          <a:prstGeom prst="rect">
            <a:avLst/>
          </a:prstGeom>
        </p:spPr>
        <p:txBody>
          <a:bodyPr wrap="square">
            <a:spAutoFit/>
          </a:bodyPr>
          <a:lstStyle/>
          <a:p>
            <a:r>
              <a:rPr lang="en-US" dirty="0"/>
              <a:t>National Trust					</a:t>
            </a:r>
            <a:r>
              <a:rPr lang="en-US" dirty="0" err="1"/>
              <a:t>www.nationaltrust.org.uk</a:t>
            </a:r>
            <a:endParaRPr lang="en-US" dirty="0"/>
          </a:p>
        </p:txBody>
      </p:sp>
      <p:sp>
        <p:nvSpPr>
          <p:cNvPr id="2" name="TextBox 1">
            <a:extLst>
              <a:ext uri="{FF2B5EF4-FFF2-40B4-BE49-F238E27FC236}">
                <a16:creationId xmlns:a16="http://schemas.microsoft.com/office/drawing/2014/main" id="{E1D9CE71-F3D3-2145-A29D-FEC87BC70BA1}"/>
              </a:ext>
            </a:extLst>
          </p:cNvPr>
          <p:cNvSpPr txBox="1"/>
          <p:nvPr/>
        </p:nvSpPr>
        <p:spPr>
          <a:xfrm>
            <a:off x="1596000" y="5589230"/>
            <a:ext cx="9000000" cy="923330"/>
          </a:xfrm>
          <a:prstGeom prst="rect">
            <a:avLst/>
          </a:prstGeom>
          <a:noFill/>
        </p:spPr>
        <p:txBody>
          <a:bodyPr wrap="square" rtlCol="0">
            <a:spAutoFit/>
          </a:bodyPr>
          <a:lstStyle/>
          <a:p>
            <a:r>
              <a:rPr lang="en-GB" dirty="0"/>
              <a:t>Carrying on working in the National Trust would be something that I really do see myself doing in the future even if it wasn’t in their design sector as I really associate myself with their core values and behaviours which they set out over the Trust. </a:t>
            </a:r>
            <a:endParaRPr lang="en-US" dirty="0"/>
          </a:p>
        </p:txBody>
      </p:sp>
    </p:spTree>
    <p:extLst>
      <p:ext uri="{BB962C8B-B14F-4D97-AF65-F5344CB8AC3E}">
        <p14:creationId xmlns:p14="http://schemas.microsoft.com/office/powerpoint/2010/main" val="35651492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A4F9686-D79A-C74D-A9CC-E8C7F8E29C25}"/>
              </a:ext>
            </a:extLst>
          </p:cNvPr>
          <p:cNvPicPr>
            <a:picLocks noChangeAspect="1"/>
          </p:cNvPicPr>
          <p:nvPr/>
        </p:nvPicPr>
        <p:blipFill>
          <a:blip r:embed="rId2"/>
          <a:stretch>
            <a:fillRect/>
          </a:stretch>
        </p:blipFill>
        <p:spPr>
          <a:xfrm>
            <a:off x="2301651" y="677081"/>
            <a:ext cx="7588699" cy="4320000"/>
          </a:xfrm>
          <a:prstGeom prst="rect">
            <a:avLst/>
          </a:prstGeom>
        </p:spPr>
      </p:pic>
      <p:sp>
        <p:nvSpPr>
          <p:cNvPr id="5" name="Rectangle 4">
            <a:extLst>
              <a:ext uri="{FF2B5EF4-FFF2-40B4-BE49-F238E27FC236}">
                <a16:creationId xmlns:a16="http://schemas.microsoft.com/office/drawing/2014/main" id="{B933B483-95F8-4845-A764-CF3461CC47DD}"/>
              </a:ext>
            </a:extLst>
          </p:cNvPr>
          <p:cNvSpPr/>
          <p:nvPr/>
        </p:nvSpPr>
        <p:spPr>
          <a:xfrm>
            <a:off x="2301651" y="307749"/>
            <a:ext cx="7588698" cy="369332"/>
          </a:xfrm>
          <a:prstGeom prst="rect">
            <a:avLst/>
          </a:prstGeom>
        </p:spPr>
        <p:txBody>
          <a:bodyPr wrap="square">
            <a:spAutoFit/>
          </a:bodyPr>
          <a:lstStyle/>
          <a:p>
            <a:r>
              <a:rPr lang="en-US" dirty="0"/>
              <a:t>Material Lab 				</a:t>
            </a:r>
            <a:r>
              <a:rPr lang="en-US" dirty="0" err="1"/>
              <a:t>www.material-lab.co.uk</a:t>
            </a:r>
            <a:endParaRPr lang="en-US" dirty="0"/>
          </a:p>
        </p:txBody>
      </p:sp>
      <p:sp>
        <p:nvSpPr>
          <p:cNvPr id="2" name="TextBox 1">
            <a:extLst>
              <a:ext uri="{FF2B5EF4-FFF2-40B4-BE49-F238E27FC236}">
                <a16:creationId xmlns:a16="http://schemas.microsoft.com/office/drawing/2014/main" id="{3D83A625-D0D4-8F44-B598-815FB08621CD}"/>
              </a:ext>
            </a:extLst>
          </p:cNvPr>
          <p:cNvSpPr txBox="1"/>
          <p:nvPr/>
        </p:nvSpPr>
        <p:spPr>
          <a:xfrm>
            <a:off x="1600200" y="5313668"/>
            <a:ext cx="9000000" cy="1200329"/>
          </a:xfrm>
          <a:prstGeom prst="rect">
            <a:avLst/>
          </a:prstGeom>
          <a:noFill/>
        </p:spPr>
        <p:txBody>
          <a:bodyPr wrap="square" rtlCol="0">
            <a:spAutoFit/>
          </a:bodyPr>
          <a:lstStyle/>
          <a:p>
            <a:r>
              <a:rPr lang="en-US" dirty="0"/>
              <a:t>Material lab is a working design source studio and material library based in London. It is a unique space being able to act as a hub of ideas which allows people to network and be inspired. For that matter I think it would be an exciting environment to be able to work in and it has been able to fit in well with my current creative interest.</a:t>
            </a:r>
          </a:p>
        </p:txBody>
      </p:sp>
    </p:spTree>
    <p:extLst>
      <p:ext uri="{BB962C8B-B14F-4D97-AF65-F5344CB8AC3E}">
        <p14:creationId xmlns:p14="http://schemas.microsoft.com/office/powerpoint/2010/main" val="11691276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BCAF6B1-3D39-534A-A387-0ED80D58FA6D}"/>
              </a:ext>
            </a:extLst>
          </p:cNvPr>
          <p:cNvPicPr>
            <a:picLocks noChangeAspect="1"/>
          </p:cNvPicPr>
          <p:nvPr/>
        </p:nvPicPr>
        <p:blipFill>
          <a:blip r:embed="rId2"/>
          <a:stretch>
            <a:fillRect/>
          </a:stretch>
        </p:blipFill>
        <p:spPr>
          <a:xfrm>
            <a:off x="2573143" y="589703"/>
            <a:ext cx="7045714" cy="4320000"/>
          </a:xfrm>
          <a:prstGeom prst="rect">
            <a:avLst/>
          </a:prstGeom>
        </p:spPr>
      </p:pic>
      <p:sp>
        <p:nvSpPr>
          <p:cNvPr id="5" name="Rectangle 4">
            <a:extLst>
              <a:ext uri="{FF2B5EF4-FFF2-40B4-BE49-F238E27FC236}">
                <a16:creationId xmlns:a16="http://schemas.microsoft.com/office/drawing/2014/main" id="{7E8F3820-F329-974F-A27F-85B34B8DCFBD}"/>
              </a:ext>
            </a:extLst>
          </p:cNvPr>
          <p:cNvSpPr/>
          <p:nvPr/>
        </p:nvSpPr>
        <p:spPr>
          <a:xfrm>
            <a:off x="2858511" y="163219"/>
            <a:ext cx="6474978" cy="369332"/>
          </a:xfrm>
          <a:prstGeom prst="rect">
            <a:avLst/>
          </a:prstGeom>
        </p:spPr>
        <p:txBody>
          <a:bodyPr wrap="none">
            <a:spAutoFit/>
          </a:bodyPr>
          <a:lstStyle/>
          <a:p>
            <a:r>
              <a:rPr lang="en-US" dirty="0" err="1"/>
              <a:t>Dezeen</a:t>
            </a:r>
            <a:r>
              <a:rPr lang="en-US" dirty="0"/>
              <a:t> 					</a:t>
            </a:r>
            <a:r>
              <a:rPr lang="en-US" dirty="0" err="1"/>
              <a:t>www.dezeen.com</a:t>
            </a:r>
            <a:endParaRPr lang="en-US" dirty="0"/>
          </a:p>
        </p:txBody>
      </p:sp>
      <p:sp>
        <p:nvSpPr>
          <p:cNvPr id="2" name="TextBox 1">
            <a:extLst>
              <a:ext uri="{FF2B5EF4-FFF2-40B4-BE49-F238E27FC236}">
                <a16:creationId xmlns:a16="http://schemas.microsoft.com/office/drawing/2014/main" id="{7E18F5D5-1C0A-AF42-8F57-9203C998F341}"/>
              </a:ext>
            </a:extLst>
          </p:cNvPr>
          <p:cNvSpPr txBox="1"/>
          <p:nvPr/>
        </p:nvSpPr>
        <p:spPr>
          <a:xfrm>
            <a:off x="1596000" y="5179020"/>
            <a:ext cx="9000000" cy="923330"/>
          </a:xfrm>
          <a:prstGeom prst="rect">
            <a:avLst/>
          </a:prstGeom>
          <a:noFill/>
        </p:spPr>
        <p:txBody>
          <a:bodyPr wrap="square" rtlCol="0">
            <a:spAutoFit/>
          </a:bodyPr>
          <a:lstStyle/>
          <a:p>
            <a:r>
              <a:rPr lang="en-US" dirty="0" err="1"/>
              <a:t>Dezeen</a:t>
            </a:r>
            <a:r>
              <a:rPr lang="en-US" dirty="0"/>
              <a:t> is an influential architectural/design magazine. The brand has many different departments exposing people to current design which is happening all over the world. Because of the trendiness of their articles I would love be be able to work in a firm like </a:t>
            </a:r>
            <a:r>
              <a:rPr lang="en-US" dirty="0" err="1"/>
              <a:t>Dezeen</a:t>
            </a:r>
            <a:r>
              <a:rPr lang="en-US" dirty="0"/>
              <a:t>.</a:t>
            </a:r>
          </a:p>
        </p:txBody>
      </p:sp>
    </p:spTree>
    <p:extLst>
      <p:ext uri="{BB962C8B-B14F-4D97-AF65-F5344CB8AC3E}">
        <p14:creationId xmlns:p14="http://schemas.microsoft.com/office/powerpoint/2010/main" val="11238369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sign, display, many, refrigerator&#10;&#10;Description automatically generated">
            <a:extLst>
              <a:ext uri="{FF2B5EF4-FFF2-40B4-BE49-F238E27FC236}">
                <a16:creationId xmlns:a16="http://schemas.microsoft.com/office/drawing/2014/main" id="{64A7F2F4-156C-FD48-93A4-DE344BD0A327}"/>
              </a:ext>
            </a:extLst>
          </p:cNvPr>
          <p:cNvPicPr>
            <a:picLocks noChangeAspect="1"/>
          </p:cNvPicPr>
          <p:nvPr/>
        </p:nvPicPr>
        <p:blipFill>
          <a:blip r:embed="rId2"/>
          <a:stretch>
            <a:fillRect/>
          </a:stretch>
        </p:blipFill>
        <p:spPr>
          <a:xfrm>
            <a:off x="2094842" y="583856"/>
            <a:ext cx="8002315" cy="4320000"/>
          </a:xfrm>
          <a:prstGeom prst="rect">
            <a:avLst/>
          </a:prstGeom>
        </p:spPr>
      </p:pic>
      <p:sp>
        <p:nvSpPr>
          <p:cNvPr id="6" name="TextBox 5">
            <a:extLst>
              <a:ext uri="{FF2B5EF4-FFF2-40B4-BE49-F238E27FC236}">
                <a16:creationId xmlns:a16="http://schemas.microsoft.com/office/drawing/2014/main" id="{0BF13724-8449-1A4F-B136-B291F3BD1562}"/>
              </a:ext>
            </a:extLst>
          </p:cNvPr>
          <p:cNvSpPr txBox="1"/>
          <p:nvPr/>
        </p:nvSpPr>
        <p:spPr>
          <a:xfrm>
            <a:off x="2094842" y="214524"/>
            <a:ext cx="8002314" cy="369332"/>
          </a:xfrm>
          <a:prstGeom prst="rect">
            <a:avLst/>
          </a:prstGeom>
          <a:noFill/>
        </p:spPr>
        <p:txBody>
          <a:bodyPr wrap="square" rtlCol="0">
            <a:spAutoFit/>
          </a:bodyPr>
          <a:lstStyle/>
          <a:p>
            <a:r>
              <a:rPr lang="en-US" dirty="0" err="1"/>
              <a:t>Sculpd</a:t>
            </a:r>
            <a:r>
              <a:rPr lang="en-US" dirty="0"/>
              <a:t>						https://</a:t>
            </a:r>
            <a:r>
              <a:rPr lang="en-US" dirty="0" err="1"/>
              <a:t>sculpd.co.uk</a:t>
            </a:r>
            <a:endParaRPr lang="en-US" dirty="0"/>
          </a:p>
        </p:txBody>
      </p:sp>
      <p:sp>
        <p:nvSpPr>
          <p:cNvPr id="2" name="TextBox 1">
            <a:extLst>
              <a:ext uri="{FF2B5EF4-FFF2-40B4-BE49-F238E27FC236}">
                <a16:creationId xmlns:a16="http://schemas.microsoft.com/office/drawing/2014/main" id="{B1D76657-1703-F84A-8116-294642EEC383}"/>
              </a:ext>
            </a:extLst>
          </p:cNvPr>
          <p:cNvSpPr txBox="1"/>
          <p:nvPr/>
        </p:nvSpPr>
        <p:spPr>
          <a:xfrm>
            <a:off x="1571223" y="5000022"/>
            <a:ext cx="9830202" cy="1754326"/>
          </a:xfrm>
          <a:prstGeom prst="rect">
            <a:avLst/>
          </a:prstGeom>
          <a:noFill/>
        </p:spPr>
        <p:txBody>
          <a:bodyPr wrap="square" rtlCol="0">
            <a:spAutoFit/>
          </a:bodyPr>
          <a:lstStyle/>
          <a:p>
            <a:r>
              <a:rPr lang="en-US" dirty="0"/>
              <a:t>There are many kinds of subscription and one-off boxes out there targeted towards crafters and designers. </a:t>
            </a:r>
            <a:r>
              <a:rPr lang="en-US" dirty="0" err="1"/>
              <a:t>Sculpd</a:t>
            </a:r>
            <a:r>
              <a:rPr lang="en-US" dirty="0"/>
              <a:t> works as a singular purchase that gives you the equipment to craft your own clay piece. I’ve been subscribed to </a:t>
            </a:r>
            <a:r>
              <a:rPr lang="en-US" dirty="0" err="1"/>
              <a:t>Sculpd</a:t>
            </a:r>
            <a:r>
              <a:rPr lang="en-US" dirty="0"/>
              <a:t> on Instagram for a long time and I really enjoy their media presence and how they get their costumers involved on the platform. It shows the idea that crafting something from clay is open to anyone and its simple to do. This is due to the material being air dried clay and the product being fun and marketable at a mature audience. </a:t>
            </a:r>
          </a:p>
        </p:txBody>
      </p:sp>
    </p:spTree>
    <p:extLst>
      <p:ext uri="{BB962C8B-B14F-4D97-AF65-F5344CB8AC3E}">
        <p14:creationId xmlns:p14="http://schemas.microsoft.com/office/powerpoint/2010/main" val="23958596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A38367C-E781-284E-8DF6-B11014950085}"/>
              </a:ext>
            </a:extLst>
          </p:cNvPr>
          <p:cNvPicPr>
            <a:picLocks noChangeAspect="1"/>
          </p:cNvPicPr>
          <p:nvPr/>
        </p:nvPicPr>
        <p:blipFill>
          <a:blip r:embed="rId2"/>
          <a:stretch>
            <a:fillRect/>
          </a:stretch>
        </p:blipFill>
        <p:spPr>
          <a:xfrm>
            <a:off x="2690723" y="715918"/>
            <a:ext cx="6810554" cy="4320000"/>
          </a:xfrm>
          <a:prstGeom prst="rect">
            <a:avLst/>
          </a:prstGeom>
        </p:spPr>
      </p:pic>
      <p:sp>
        <p:nvSpPr>
          <p:cNvPr id="5" name="Rectangle 4">
            <a:extLst>
              <a:ext uri="{FF2B5EF4-FFF2-40B4-BE49-F238E27FC236}">
                <a16:creationId xmlns:a16="http://schemas.microsoft.com/office/drawing/2014/main" id="{41CED6E2-D479-1C49-959A-CDEF5634CE27}"/>
              </a:ext>
            </a:extLst>
          </p:cNvPr>
          <p:cNvSpPr/>
          <p:nvPr/>
        </p:nvSpPr>
        <p:spPr>
          <a:xfrm>
            <a:off x="2690722" y="346586"/>
            <a:ext cx="6924765" cy="369332"/>
          </a:xfrm>
          <a:prstGeom prst="rect">
            <a:avLst/>
          </a:prstGeom>
        </p:spPr>
        <p:txBody>
          <a:bodyPr wrap="square">
            <a:spAutoFit/>
          </a:bodyPr>
          <a:lstStyle/>
          <a:p>
            <a:r>
              <a:rPr lang="en-US" dirty="0"/>
              <a:t>Craft Council 			</a:t>
            </a:r>
            <a:r>
              <a:rPr lang="en-US" dirty="0" err="1"/>
              <a:t>www.craftscouncil.org.uk</a:t>
            </a:r>
            <a:endParaRPr lang="en-US" dirty="0"/>
          </a:p>
        </p:txBody>
      </p:sp>
      <p:sp>
        <p:nvSpPr>
          <p:cNvPr id="2" name="TextBox 1">
            <a:extLst>
              <a:ext uri="{FF2B5EF4-FFF2-40B4-BE49-F238E27FC236}">
                <a16:creationId xmlns:a16="http://schemas.microsoft.com/office/drawing/2014/main" id="{27B9F3C5-C141-5647-8A15-1F1BB07D7550}"/>
              </a:ext>
            </a:extLst>
          </p:cNvPr>
          <p:cNvSpPr txBox="1"/>
          <p:nvPr/>
        </p:nvSpPr>
        <p:spPr>
          <a:xfrm>
            <a:off x="1596000" y="5185820"/>
            <a:ext cx="9000000" cy="1477328"/>
          </a:xfrm>
          <a:prstGeom prst="rect">
            <a:avLst/>
          </a:prstGeom>
          <a:noFill/>
        </p:spPr>
        <p:txBody>
          <a:bodyPr wrap="square" rtlCol="0">
            <a:spAutoFit/>
          </a:bodyPr>
          <a:lstStyle/>
          <a:p>
            <a:r>
              <a:rPr lang="en-US" dirty="0"/>
              <a:t>As highlighted in other companies like </a:t>
            </a:r>
            <a:r>
              <a:rPr lang="en-US" dirty="0" err="1"/>
              <a:t>Dezeen</a:t>
            </a:r>
            <a:r>
              <a:rPr lang="en-US" dirty="0"/>
              <a:t> and </a:t>
            </a:r>
            <a:r>
              <a:rPr lang="en-US" dirty="0" err="1"/>
              <a:t>Sculpd</a:t>
            </a:r>
            <a:r>
              <a:rPr lang="en-US" dirty="0"/>
              <a:t> I would see myself being able to work within a company which educates viewers in wanting to create and make. The Craft Council and their work they have done within craft fairs is something I am really interested in learning about, along with the ideas of networking and creating an environment where other makers can talk about their own craft. </a:t>
            </a:r>
          </a:p>
        </p:txBody>
      </p:sp>
    </p:spTree>
    <p:extLst>
      <p:ext uri="{BB962C8B-B14F-4D97-AF65-F5344CB8AC3E}">
        <p14:creationId xmlns:p14="http://schemas.microsoft.com/office/powerpoint/2010/main" val="35640029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2C5175-3623-D14A-BB4B-C04BFA4A4F39}"/>
              </a:ext>
            </a:extLst>
          </p:cNvPr>
          <p:cNvPicPr>
            <a:picLocks noChangeAspect="1"/>
          </p:cNvPicPr>
          <p:nvPr/>
        </p:nvPicPr>
        <p:blipFill>
          <a:blip r:embed="rId2"/>
          <a:stretch>
            <a:fillRect/>
          </a:stretch>
        </p:blipFill>
        <p:spPr>
          <a:xfrm>
            <a:off x="2380800" y="895513"/>
            <a:ext cx="7430400" cy="4320000"/>
          </a:xfrm>
          <a:prstGeom prst="rect">
            <a:avLst/>
          </a:prstGeom>
        </p:spPr>
      </p:pic>
      <p:sp>
        <p:nvSpPr>
          <p:cNvPr id="5" name="Rectangle 4">
            <a:extLst>
              <a:ext uri="{FF2B5EF4-FFF2-40B4-BE49-F238E27FC236}">
                <a16:creationId xmlns:a16="http://schemas.microsoft.com/office/drawing/2014/main" id="{AF732155-B787-E348-8F44-262AE0C1FE63}"/>
              </a:ext>
            </a:extLst>
          </p:cNvPr>
          <p:cNvSpPr/>
          <p:nvPr/>
        </p:nvSpPr>
        <p:spPr>
          <a:xfrm>
            <a:off x="2380800" y="509304"/>
            <a:ext cx="7246471" cy="369332"/>
          </a:xfrm>
          <a:prstGeom prst="rect">
            <a:avLst/>
          </a:prstGeom>
        </p:spPr>
        <p:txBody>
          <a:bodyPr wrap="none">
            <a:spAutoFit/>
          </a:bodyPr>
          <a:lstStyle/>
          <a:p>
            <a:r>
              <a:rPr lang="en-US" dirty="0"/>
              <a:t>Friends of Wilson 				</a:t>
            </a:r>
            <a:r>
              <a:rPr lang="en-US" dirty="0" err="1"/>
              <a:t>www.friendsofwilson.com</a:t>
            </a:r>
            <a:endParaRPr lang="en-US" dirty="0"/>
          </a:p>
        </p:txBody>
      </p:sp>
      <p:sp>
        <p:nvSpPr>
          <p:cNvPr id="2" name="TextBox 1">
            <a:extLst>
              <a:ext uri="{FF2B5EF4-FFF2-40B4-BE49-F238E27FC236}">
                <a16:creationId xmlns:a16="http://schemas.microsoft.com/office/drawing/2014/main" id="{AF5DDBD9-DF72-5D48-A6DC-EE74A02B55EB}"/>
              </a:ext>
            </a:extLst>
          </p:cNvPr>
          <p:cNvSpPr txBox="1"/>
          <p:nvPr/>
        </p:nvSpPr>
        <p:spPr>
          <a:xfrm>
            <a:off x="461493" y="5362322"/>
            <a:ext cx="11269014" cy="1200329"/>
          </a:xfrm>
          <a:prstGeom prst="rect">
            <a:avLst/>
          </a:prstGeom>
          <a:noFill/>
        </p:spPr>
        <p:txBody>
          <a:bodyPr wrap="square" rtlCol="0">
            <a:spAutoFit/>
          </a:bodyPr>
          <a:lstStyle/>
          <a:p>
            <a:r>
              <a:rPr lang="en-US" dirty="0"/>
              <a:t>Friends of Wilson are defined as creating “architectural acoustic panels”. I came across the company during my second year when I was exploring the potential of creating paneling and how they work within spaces. By following them for a long time I understand their projects and who their target market is (working within office spaces). Defining themselves as being ”</a:t>
            </a:r>
            <a:r>
              <a:rPr lang="en-GB" dirty="0"/>
              <a:t>creative and functional” I feel that my identity as a designer would work well within this company.</a:t>
            </a:r>
            <a:endParaRPr lang="en-US" dirty="0"/>
          </a:p>
        </p:txBody>
      </p:sp>
    </p:spTree>
    <p:extLst>
      <p:ext uri="{BB962C8B-B14F-4D97-AF65-F5344CB8AC3E}">
        <p14:creationId xmlns:p14="http://schemas.microsoft.com/office/powerpoint/2010/main" val="20818983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636BB00-FE01-8A47-9585-8E6EDC3EF65B}"/>
              </a:ext>
            </a:extLst>
          </p:cNvPr>
          <p:cNvPicPr>
            <a:picLocks noChangeAspect="1"/>
          </p:cNvPicPr>
          <p:nvPr/>
        </p:nvPicPr>
        <p:blipFill>
          <a:blip r:embed="rId2"/>
          <a:stretch>
            <a:fillRect/>
          </a:stretch>
        </p:blipFill>
        <p:spPr>
          <a:xfrm>
            <a:off x="2474066" y="758996"/>
            <a:ext cx="7243868" cy="4320000"/>
          </a:xfrm>
          <a:prstGeom prst="rect">
            <a:avLst/>
          </a:prstGeom>
        </p:spPr>
      </p:pic>
      <p:sp>
        <p:nvSpPr>
          <p:cNvPr id="5" name="Rectangle 4">
            <a:extLst>
              <a:ext uri="{FF2B5EF4-FFF2-40B4-BE49-F238E27FC236}">
                <a16:creationId xmlns:a16="http://schemas.microsoft.com/office/drawing/2014/main" id="{90C6E0EA-3954-B346-ADA9-A8E80D37A337}"/>
              </a:ext>
            </a:extLst>
          </p:cNvPr>
          <p:cNvSpPr/>
          <p:nvPr/>
        </p:nvSpPr>
        <p:spPr>
          <a:xfrm>
            <a:off x="2474066" y="276114"/>
            <a:ext cx="7243868" cy="369332"/>
          </a:xfrm>
          <a:prstGeom prst="rect">
            <a:avLst/>
          </a:prstGeom>
        </p:spPr>
        <p:txBody>
          <a:bodyPr wrap="square">
            <a:spAutoFit/>
          </a:bodyPr>
          <a:lstStyle/>
          <a:p>
            <a:r>
              <a:rPr lang="en-US" dirty="0" err="1"/>
              <a:t>Baux</a:t>
            </a:r>
            <a:r>
              <a:rPr lang="en-US" dirty="0"/>
              <a:t> 						</a:t>
            </a:r>
            <a:r>
              <a:rPr lang="en-US" dirty="0" err="1"/>
              <a:t>www.baux.se</a:t>
            </a:r>
            <a:endParaRPr lang="en-US" dirty="0"/>
          </a:p>
        </p:txBody>
      </p:sp>
      <p:sp>
        <p:nvSpPr>
          <p:cNvPr id="3" name="TextBox 2">
            <a:extLst>
              <a:ext uri="{FF2B5EF4-FFF2-40B4-BE49-F238E27FC236}">
                <a16:creationId xmlns:a16="http://schemas.microsoft.com/office/drawing/2014/main" id="{6AD9A5D1-5A0E-A64B-8099-36B5F44C9EE6}"/>
              </a:ext>
            </a:extLst>
          </p:cNvPr>
          <p:cNvSpPr txBox="1"/>
          <p:nvPr/>
        </p:nvSpPr>
        <p:spPr>
          <a:xfrm>
            <a:off x="1596000" y="5235410"/>
            <a:ext cx="9000000" cy="1477328"/>
          </a:xfrm>
          <a:prstGeom prst="rect">
            <a:avLst/>
          </a:prstGeom>
          <a:noFill/>
        </p:spPr>
        <p:txBody>
          <a:bodyPr wrap="square" rtlCol="0">
            <a:spAutoFit/>
          </a:bodyPr>
          <a:lstStyle/>
          <a:p>
            <a:r>
              <a:rPr lang="en-US" dirty="0" err="1"/>
              <a:t>Baux</a:t>
            </a:r>
            <a:r>
              <a:rPr lang="en-US" dirty="0"/>
              <a:t> is a company which I found out about at a similar time to Friends of Wilson and I do think I could see myself working in a company like this. Their values of being able to create functional and aesthetically pleasing work is something I value within my own work. On top of that the company creates </a:t>
            </a:r>
            <a:r>
              <a:rPr lang="en-GB" dirty="0"/>
              <a:t>sustainable products, which is something I am always conscious about when I create work.</a:t>
            </a:r>
            <a:endParaRPr lang="en-US" dirty="0"/>
          </a:p>
        </p:txBody>
      </p:sp>
    </p:spTree>
    <p:extLst>
      <p:ext uri="{BB962C8B-B14F-4D97-AF65-F5344CB8AC3E}">
        <p14:creationId xmlns:p14="http://schemas.microsoft.com/office/powerpoint/2010/main" val="10456274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DA7641F-AE9E-3E43-8D1C-BB3F6D378CC7}"/>
              </a:ext>
            </a:extLst>
          </p:cNvPr>
          <p:cNvPicPr>
            <a:picLocks noChangeAspect="1"/>
          </p:cNvPicPr>
          <p:nvPr/>
        </p:nvPicPr>
        <p:blipFill>
          <a:blip r:embed="rId2"/>
          <a:stretch>
            <a:fillRect/>
          </a:stretch>
        </p:blipFill>
        <p:spPr>
          <a:xfrm>
            <a:off x="2790588" y="775288"/>
            <a:ext cx="6610821" cy="4320000"/>
          </a:xfrm>
          <a:prstGeom prst="rect">
            <a:avLst/>
          </a:prstGeom>
        </p:spPr>
      </p:pic>
      <p:sp>
        <p:nvSpPr>
          <p:cNvPr id="5" name="Rectangle 4">
            <a:extLst>
              <a:ext uri="{FF2B5EF4-FFF2-40B4-BE49-F238E27FC236}">
                <a16:creationId xmlns:a16="http://schemas.microsoft.com/office/drawing/2014/main" id="{AF0EAC58-288A-7B45-8EE5-68A0B24F3E03}"/>
              </a:ext>
            </a:extLst>
          </p:cNvPr>
          <p:cNvSpPr/>
          <p:nvPr/>
        </p:nvSpPr>
        <p:spPr>
          <a:xfrm>
            <a:off x="2567533" y="272918"/>
            <a:ext cx="7056932" cy="369332"/>
          </a:xfrm>
          <a:prstGeom prst="rect">
            <a:avLst/>
          </a:prstGeom>
        </p:spPr>
        <p:txBody>
          <a:bodyPr wrap="none">
            <a:spAutoFit/>
          </a:bodyPr>
          <a:lstStyle/>
          <a:p>
            <a:r>
              <a:rPr lang="en-US" dirty="0"/>
              <a:t>Smile Plastics 				</a:t>
            </a:r>
            <a:r>
              <a:rPr lang="en-US" dirty="0" err="1"/>
              <a:t>www.smile-plastics.com</a:t>
            </a:r>
            <a:endParaRPr lang="en-US" dirty="0"/>
          </a:p>
        </p:txBody>
      </p:sp>
      <p:sp>
        <p:nvSpPr>
          <p:cNvPr id="2" name="TextBox 1">
            <a:extLst>
              <a:ext uri="{FF2B5EF4-FFF2-40B4-BE49-F238E27FC236}">
                <a16:creationId xmlns:a16="http://schemas.microsoft.com/office/drawing/2014/main" id="{EDE565DD-0109-3341-A3C1-368817F15523}"/>
              </a:ext>
            </a:extLst>
          </p:cNvPr>
          <p:cNvSpPr txBox="1"/>
          <p:nvPr/>
        </p:nvSpPr>
        <p:spPr>
          <a:xfrm>
            <a:off x="1844094" y="5384753"/>
            <a:ext cx="9000000" cy="1200329"/>
          </a:xfrm>
          <a:prstGeom prst="rect">
            <a:avLst/>
          </a:prstGeom>
          <a:noFill/>
        </p:spPr>
        <p:txBody>
          <a:bodyPr wrap="square" rtlCol="0">
            <a:spAutoFit/>
          </a:bodyPr>
          <a:lstStyle/>
          <a:p>
            <a:r>
              <a:rPr lang="en-US" dirty="0"/>
              <a:t>When writing my dissertation I came across the Welsh design company Smile Plastics. Once again it is environmentally conscious. I love their experimental style within working in plastic and being able to market the products for all different purposes. The way in which I create work would fit in well within the company.</a:t>
            </a:r>
          </a:p>
        </p:txBody>
      </p:sp>
    </p:spTree>
    <p:extLst>
      <p:ext uri="{BB962C8B-B14F-4D97-AF65-F5344CB8AC3E}">
        <p14:creationId xmlns:p14="http://schemas.microsoft.com/office/powerpoint/2010/main" val="21327847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34992BA-1179-4D42-9A46-DFA02CDAB35C}"/>
              </a:ext>
            </a:extLst>
          </p:cNvPr>
          <p:cNvSpPr/>
          <p:nvPr/>
        </p:nvSpPr>
        <p:spPr>
          <a:xfrm>
            <a:off x="2346546" y="273756"/>
            <a:ext cx="7710485" cy="369332"/>
          </a:xfrm>
          <a:prstGeom prst="rect">
            <a:avLst/>
          </a:prstGeom>
        </p:spPr>
        <p:txBody>
          <a:bodyPr wrap="square">
            <a:spAutoFit/>
          </a:bodyPr>
          <a:lstStyle/>
          <a:p>
            <a:r>
              <a:rPr lang="en-US" dirty="0"/>
              <a:t>Bert and May				https://</a:t>
            </a:r>
            <a:r>
              <a:rPr lang="en-US" dirty="0" err="1"/>
              <a:t>www.bertandmay.com</a:t>
            </a:r>
            <a:endParaRPr lang="en-US" dirty="0"/>
          </a:p>
        </p:txBody>
      </p:sp>
      <p:pic>
        <p:nvPicPr>
          <p:cNvPr id="6" name="Picture 5" descr="A screenshot of a cell phone&#10;&#10;Description automatically generated">
            <a:extLst>
              <a:ext uri="{FF2B5EF4-FFF2-40B4-BE49-F238E27FC236}">
                <a16:creationId xmlns:a16="http://schemas.microsoft.com/office/drawing/2014/main" id="{B174ADB9-672B-014F-8CB6-C3E344402C53}"/>
              </a:ext>
            </a:extLst>
          </p:cNvPr>
          <p:cNvPicPr>
            <a:picLocks noChangeAspect="1"/>
          </p:cNvPicPr>
          <p:nvPr/>
        </p:nvPicPr>
        <p:blipFill>
          <a:blip r:embed="rId2"/>
          <a:stretch>
            <a:fillRect/>
          </a:stretch>
        </p:blipFill>
        <p:spPr>
          <a:xfrm>
            <a:off x="2134968" y="715002"/>
            <a:ext cx="7922063" cy="4320000"/>
          </a:xfrm>
          <a:prstGeom prst="rect">
            <a:avLst/>
          </a:prstGeom>
        </p:spPr>
      </p:pic>
      <p:sp>
        <p:nvSpPr>
          <p:cNvPr id="2" name="TextBox 1">
            <a:extLst>
              <a:ext uri="{FF2B5EF4-FFF2-40B4-BE49-F238E27FC236}">
                <a16:creationId xmlns:a16="http://schemas.microsoft.com/office/drawing/2014/main" id="{536880DA-0AF8-2945-A387-00DBE158106F}"/>
              </a:ext>
            </a:extLst>
          </p:cNvPr>
          <p:cNvSpPr txBox="1"/>
          <p:nvPr/>
        </p:nvSpPr>
        <p:spPr>
          <a:xfrm>
            <a:off x="1588293" y="5106916"/>
            <a:ext cx="9015412" cy="1477328"/>
          </a:xfrm>
          <a:prstGeom prst="rect">
            <a:avLst/>
          </a:prstGeom>
          <a:noFill/>
        </p:spPr>
        <p:txBody>
          <a:bodyPr wrap="square" rtlCol="0">
            <a:spAutoFit/>
          </a:bodyPr>
          <a:lstStyle/>
          <a:p>
            <a:r>
              <a:rPr lang="en-US" dirty="0"/>
              <a:t>Bert and May craft </a:t>
            </a:r>
            <a:r>
              <a:rPr lang="en-GB" dirty="0"/>
              <a:t>handmade artisan tiles in York and London. I find the idea of this company very interesting making unique tiles especially crafted for the client. They must have a high level of craftmanship to be able to make these products. Not only that, they also have a collection of reclaimed tiles in their collection, so within their values as a company you are able to see that they are conscious about the effect that products have on the environment.</a:t>
            </a:r>
            <a:endParaRPr lang="en-US" dirty="0"/>
          </a:p>
        </p:txBody>
      </p:sp>
    </p:spTree>
    <p:extLst>
      <p:ext uri="{BB962C8B-B14F-4D97-AF65-F5344CB8AC3E}">
        <p14:creationId xmlns:p14="http://schemas.microsoft.com/office/powerpoint/2010/main" val="14740113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E98DDCB-9863-8D47-8125-571968DE3561}"/>
              </a:ext>
            </a:extLst>
          </p:cNvPr>
          <p:cNvPicPr>
            <a:picLocks noChangeAspect="1"/>
          </p:cNvPicPr>
          <p:nvPr/>
        </p:nvPicPr>
        <p:blipFill>
          <a:blip r:embed="rId2"/>
          <a:stretch>
            <a:fillRect/>
          </a:stretch>
        </p:blipFill>
        <p:spPr>
          <a:xfrm>
            <a:off x="2577290" y="787104"/>
            <a:ext cx="7037419" cy="4320000"/>
          </a:xfrm>
          <a:prstGeom prst="rect">
            <a:avLst/>
          </a:prstGeom>
        </p:spPr>
      </p:pic>
      <p:sp>
        <p:nvSpPr>
          <p:cNvPr id="4" name="Rectangle 3">
            <a:extLst>
              <a:ext uri="{FF2B5EF4-FFF2-40B4-BE49-F238E27FC236}">
                <a16:creationId xmlns:a16="http://schemas.microsoft.com/office/drawing/2014/main" id="{5C17CD91-0F2F-8D4E-AF27-F4265557B567}"/>
              </a:ext>
            </a:extLst>
          </p:cNvPr>
          <p:cNvSpPr/>
          <p:nvPr/>
        </p:nvSpPr>
        <p:spPr>
          <a:xfrm>
            <a:off x="2577290" y="333196"/>
            <a:ext cx="7288662" cy="369332"/>
          </a:xfrm>
          <a:prstGeom prst="rect">
            <a:avLst/>
          </a:prstGeom>
        </p:spPr>
        <p:txBody>
          <a:bodyPr wrap="none">
            <a:spAutoFit/>
          </a:bodyPr>
          <a:lstStyle/>
          <a:p>
            <a:r>
              <a:rPr lang="en-US" dirty="0"/>
              <a:t>Calico Wallpaper 				</a:t>
            </a:r>
            <a:r>
              <a:rPr lang="en-US" dirty="0" err="1"/>
              <a:t>www.calicowallpaper.com</a:t>
            </a:r>
            <a:r>
              <a:rPr lang="en-US" dirty="0"/>
              <a:t> </a:t>
            </a:r>
          </a:p>
        </p:txBody>
      </p:sp>
      <p:sp>
        <p:nvSpPr>
          <p:cNvPr id="3" name="TextBox 2">
            <a:extLst>
              <a:ext uri="{FF2B5EF4-FFF2-40B4-BE49-F238E27FC236}">
                <a16:creationId xmlns:a16="http://schemas.microsoft.com/office/drawing/2014/main" id="{55A4B5DA-C7D0-5042-958F-67E73C8B8160}"/>
              </a:ext>
            </a:extLst>
          </p:cNvPr>
          <p:cNvSpPr txBox="1"/>
          <p:nvPr/>
        </p:nvSpPr>
        <p:spPr>
          <a:xfrm>
            <a:off x="1742046" y="5324475"/>
            <a:ext cx="9036423" cy="1200329"/>
          </a:xfrm>
          <a:prstGeom prst="rect">
            <a:avLst/>
          </a:prstGeom>
          <a:noFill/>
        </p:spPr>
        <p:txBody>
          <a:bodyPr wrap="square" rtlCol="0">
            <a:spAutoFit/>
          </a:bodyPr>
          <a:lstStyle/>
          <a:p>
            <a:r>
              <a:rPr lang="en-US" dirty="0"/>
              <a:t>Calico Wallpaper designs is a company which I could see my creative style working with. Even though this company is a little different to the others I really like conversational wallpaper and </a:t>
            </a:r>
            <a:r>
              <a:rPr lang="en-GB" dirty="0"/>
              <a:t>through their idea experimentation with the re-appropriation of traditional art forms. The company's wallpapers push the limits to try and create work that is unique.</a:t>
            </a:r>
            <a:endParaRPr lang="en-US" dirty="0"/>
          </a:p>
        </p:txBody>
      </p:sp>
    </p:spTree>
    <p:extLst>
      <p:ext uri="{BB962C8B-B14F-4D97-AF65-F5344CB8AC3E}">
        <p14:creationId xmlns:p14="http://schemas.microsoft.com/office/powerpoint/2010/main" val="11473484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289</TotalTime>
  <Words>2080</Words>
  <Application>Microsoft Macintosh PowerPoint</Application>
  <PresentationFormat>Widescreen</PresentationFormat>
  <Paragraphs>141</Paragraphs>
  <Slides>38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Arial</vt:lpstr>
      <vt:lpstr>Calibri</vt:lpstr>
      <vt:lpstr>Calibri Light</vt:lpstr>
      <vt:lpstr>Times New Roman</vt:lpstr>
      <vt:lpstr>Office Theme</vt:lpstr>
      <vt:lpstr>Professional Promotion Module​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Promotion Module​</dc:title>
  <dc:creator>Microsoft Office User</dc:creator>
  <cp:lastModifiedBy>Microsoft Office User</cp:lastModifiedBy>
  <cp:revision>28</cp:revision>
  <dcterms:created xsi:type="dcterms:W3CDTF">2020-05-14T16:54:09Z</dcterms:created>
  <dcterms:modified xsi:type="dcterms:W3CDTF">2020-05-15T10:01:14Z</dcterms:modified>
</cp:coreProperties>
</file>