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0" r:id="rId5"/>
    <p:sldId id="261" r:id="rId6"/>
    <p:sldId id="262" r:id="rId7"/>
    <p:sldId id="265" r:id="rId8"/>
    <p:sldId id="257"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5F78"/>
    <a:srgbClr val="FBAB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1019" autoAdjust="0"/>
  </p:normalViewPr>
  <p:slideViewPr>
    <p:cSldViewPr snapToGrid="0">
      <p:cViewPr varScale="1">
        <p:scale>
          <a:sx n="93" d="100"/>
          <a:sy n="93" d="100"/>
        </p:scale>
        <p:origin x="31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152D5-55FE-4322-BA38-B277B8D6095C}" type="datetimeFigureOut">
              <a:rPr lang="en-GB" smtClean="0"/>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0EA60C-C511-4A30-B958-FDF87B2576D2}" type="slidenum">
              <a:rPr lang="en-GB" smtClean="0"/>
              <a:t>‹#›</a:t>
            </a:fld>
            <a:endParaRPr lang="en-GB"/>
          </a:p>
        </p:txBody>
      </p:sp>
    </p:spTree>
    <p:extLst>
      <p:ext uri="{BB962C8B-B14F-4D97-AF65-F5344CB8AC3E}">
        <p14:creationId xmlns:p14="http://schemas.microsoft.com/office/powerpoint/2010/main" val="261182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Wordcount for this assignment 2732</a:t>
            </a:r>
          </a:p>
        </p:txBody>
      </p:sp>
      <p:sp>
        <p:nvSpPr>
          <p:cNvPr id="4" name="Slide Number Placeholder 3"/>
          <p:cNvSpPr>
            <a:spLocks noGrp="1"/>
          </p:cNvSpPr>
          <p:nvPr>
            <p:ph type="sldNum" sz="quarter" idx="5"/>
          </p:nvPr>
        </p:nvSpPr>
        <p:spPr/>
        <p:txBody>
          <a:bodyPr/>
          <a:lstStyle/>
          <a:p>
            <a:fld id="{0E0EA60C-C511-4A30-B958-FDF87B2576D2}" type="slidenum">
              <a:rPr lang="en-GB" smtClean="0"/>
              <a:t>1</a:t>
            </a:fld>
            <a:endParaRPr lang="en-GB"/>
          </a:p>
        </p:txBody>
      </p:sp>
    </p:spTree>
    <p:extLst>
      <p:ext uri="{BB962C8B-B14F-4D97-AF65-F5344CB8AC3E}">
        <p14:creationId xmlns:p14="http://schemas.microsoft.com/office/powerpoint/2010/main" val="3382317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EA60C-C511-4A30-B958-FDF87B2576D2}" type="slidenum">
              <a:rPr lang="en-GB" smtClean="0"/>
              <a:t>3</a:t>
            </a:fld>
            <a:endParaRPr lang="en-GB"/>
          </a:p>
        </p:txBody>
      </p:sp>
    </p:spTree>
    <p:extLst>
      <p:ext uri="{BB962C8B-B14F-4D97-AF65-F5344CB8AC3E}">
        <p14:creationId xmlns:p14="http://schemas.microsoft.com/office/powerpoint/2010/main" val="203310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EA60C-C511-4A30-B958-FDF87B2576D2}" type="slidenum">
              <a:rPr lang="en-GB" smtClean="0"/>
              <a:t>5</a:t>
            </a:fld>
            <a:endParaRPr lang="en-GB"/>
          </a:p>
        </p:txBody>
      </p:sp>
    </p:spTree>
    <p:extLst>
      <p:ext uri="{BB962C8B-B14F-4D97-AF65-F5344CB8AC3E}">
        <p14:creationId xmlns:p14="http://schemas.microsoft.com/office/powerpoint/2010/main" val="1206916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EA60C-C511-4A30-B958-FDF87B2576D2}" type="slidenum">
              <a:rPr lang="en-GB" smtClean="0"/>
              <a:t>6</a:t>
            </a:fld>
            <a:endParaRPr lang="en-GB"/>
          </a:p>
        </p:txBody>
      </p:sp>
    </p:spTree>
    <p:extLst>
      <p:ext uri="{BB962C8B-B14F-4D97-AF65-F5344CB8AC3E}">
        <p14:creationId xmlns:p14="http://schemas.microsoft.com/office/powerpoint/2010/main" val="1844667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EA60C-C511-4A30-B958-FDF87B2576D2}" type="slidenum">
              <a:rPr lang="en-GB" smtClean="0"/>
              <a:t>7</a:t>
            </a:fld>
            <a:endParaRPr lang="en-GB"/>
          </a:p>
        </p:txBody>
      </p:sp>
    </p:spTree>
    <p:extLst>
      <p:ext uri="{BB962C8B-B14F-4D97-AF65-F5344CB8AC3E}">
        <p14:creationId xmlns:p14="http://schemas.microsoft.com/office/powerpoint/2010/main" val="3921056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76DF-A3AB-5B80-5EFA-2A5E1CE15C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E0BE2F-A7AF-EFF0-7E66-9B3058C18D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2F66C2-3FB7-BE3A-890F-2FBD311A6018}"/>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1CE90BF9-E089-1590-79D9-DBF84238C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E36FBD-0D97-F59A-BAE5-AE2A2F18E1A2}"/>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1674646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ED72-93DE-169B-A554-2EA63F9A2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2FBEC5-32D9-B645-9269-5BCF497621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A08051-CF22-89CC-68F8-505FE842090D}"/>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340AD3F9-7014-88DC-C3E4-B6E3810820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042EF-A80E-A400-42BD-30D5C0266CCF}"/>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879629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F7E60-8322-EBFE-661A-19F5765B27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D1D31D-FEE3-07A8-8873-7EF20EF8F4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AC2457-8136-30C9-0892-A7CC857C4115}"/>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3BC3C1EE-D3DB-888D-A9DE-BFB6CA1D19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20AF9-F0B1-EB51-496C-D26F1459FD97}"/>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372787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8D9F-773A-F4E5-C7FF-E8882B1E1D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874B25-8823-961D-9EBE-BA613DE4DF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B786DF-9BCD-DF6D-04F2-C5E9347A29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A947F9-F054-BF5D-2301-369BBCCDC7AA}"/>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6" name="Footer Placeholder 5">
            <a:extLst>
              <a:ext uri="{FF2B5EF4-FFF2-40B4-BE49-F238E27FC236}">
                <a16:creationId xmlns:a16="http://schemas.microsoft.com/office/drawing/2014/main" id="{688303CE-F9C8-E5C0-3FAB-BBB4B3715D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6C935A-E449-5807-9D2E-86C0D93B2FBA}"/>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1733617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00A6B-7F80-030F-2DA6-CCE931CEED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11A17-4812-43B4-7088-938C95FA7D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CF6272-6993-7327-0FEC-35B3C9CB06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9DD0EB-D729-8AA5-6D92-5F2B48599C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9E721C-3EE0-2006-5A46-5FE8F9B9BA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248C30-7044-6222-DFEC-8F3A1708FE0B}"/>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8" name="Footer Placeholder 7">
            <a:extLst>
              <a:ext uri="{FF2B5EF4-FFF2-40B4-BE49-F238E27FC236}">
                <a16:creationId xmlns:a16="http://schemas.microsoft.com/office/drawing/2014/main" id="{563F6850-D7E7-6ADD-9853-344061C461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B964B3-14A1-46DB-B4F7-F24A1C070ADD}"/>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400933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7AC84-525C-64CD-3F50-A49CF19C61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6EFD44-0AB0-BCE7-3431-3D8266F6180D}"/>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4" name="Footer Placeholder 3">
            <a:extLst>
              <a:ext uri="{FF2B5EF4-FFF2-40B4-BE49-F238E27FC236}">
                <a16:creationId xmlns:a16="http://schemas.microsoft.com/office/drawing/2014/main" id="{DF97FF13-C9E1-7FF9-CFEB-DB62CC1801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5543DC-A272-30FD-F8B6-F4DAC5D6F430}"/>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1114752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E434FB-F26C-3CEE-0CAE-84F5F6CFC365}"/>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3" name="Footer Placeholder 2">
            <a:extLst>
              <a:ext uri="{FF2B5EF4-FFF2-40B4-BE49-F238E27FC236}">
                <a16:creationId xmlns:a16="http://schemas.microsoft.com/office/drawing/2014/main" id="{A1B86904-7996-EE09-CB6A-88AFB78628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B896E7-EA24-4E2E-FAB0-DF72CEEE4E27}"/>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3239542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5824D-FD9C-F9F4-38B5-E40BCA211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C3CB79-19BF-160A-99D6-E682AC3028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5DB21A-E071-014F-401E-2C4B28EF26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340C6-05A7-87D3-6315-0CAA124C3E8C}"/>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6" name="Footer Placeholder 5">
            <a:extLst>
              <a:ext uri="{FF2B5EF4-FFF2-40B4-BE49-F238E27FC236}">
                <a16:creationId xmlns:a16="http://schemas.microsoft.com/office/drawing/2014/main" id="{53EBA1A9-B1EA-0B29-0E55-88E2712B67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EA6417-B83F-03C4-4712-394BB401D361}"/>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4272705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1510-63FB-4EA2-4980-B484F0E58F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D74434-19D2-1666-445D-FFB899F5E0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F5A47F-A6EC-EA94-0F66-3FFBFB00C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BE6AF6-3512-03E9-4DC2-C4900B1C18AB}"/>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6" name="Footer Placeholder 5">
            <a:extLst>
              <a:ext uri="{FF2B5EF4-FFF2-40B4-BE49-F238E27FC236}">
                <a16:creationId xmlns:a16="http://schemas.microsoft.com/office/drawing/2014/main" id="{3975212A-E342-9C91-48EC-9F355A0546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7D150B-AF99-D8DB-23AA-F651F215DC6C}"/>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2427660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BA44E-7FF1-AB43-2592-F44D063324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826173-357F-C18E-B5B1-DF2D0820B8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F64B57-9208-56D8-B3D7-8A1B2DD60D45}"/>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55636FD2-798E-013A-C1B7-33025A6EE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BD2037-9910-1C37-E3E0-F7B2E0AFFD79}"/>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3712567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644247-8825-ED46-2015-1FD5C53BB6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310B51-F4C1-595C-482E-01A23CC4BB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D0C82-7D84-1142-F7FF-A15DF94A6AEE}"/>
              </a:ext>
            </a:extLst>
          </p:cNvPr>
          <p:cNvSpPr>
            <a:spLocks noGrp="1"/>
          </p:cNvSpPr>
          <p:nvPr>
            <p:ph type="dt" sz="half" idx="10"/>
          </p:nvPr>
        </p:nvSpPr>
        <p:spPr/>
        <p:txBody>
          <a:body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0626E1D1-A2CF-EB35-22D0-1342BA31D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82940-7D30-9791-ECC8-75EB48DB358D}"/>
              </a:ext>
            </a:extLst>
          </p:cNvPr>
          <p:cNvSpPr>
            <a:spLocks noGrp="1"/>
          </p:cNvSpPr>
          <p:nvPr>
            <p:ph type="sldNum" sz="quarter" idx="12"/>
          </p:nvPr>
        </p:nvSpPr>
        <p:spPr/>
        <p:txBody>
          <a:bodyPr/>
          <a:lstStyle/>
          <a:p>
            <a:fld id="{65F2FBEB-BCE0-4781-A1EE-10F925A9C833}" type="slidenum">
              <a:rPr lang="en-GB" smtClean="0"/>
              <a:t>‹#›</a:t>
            </a:fld>
            <a:endParaRPr lang="en-GB"/>
          </a:p>
        </p:txBody>
      </p:sp>
    </p:spTree>
    <p:extLst>
      <p:ext uri="{BB962C8B-B14F-4D97-AF65-F5344CB8AC3E}">
        <p14:creationId xmlns:p14="http://schemas.microsoft.com/office/powerpoint/2010/main" val="327099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A8037B-7E9A-3FF3-297E-D42893EC96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9FF443-1E85-DEAD-AF60-7AE62D6851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FB8FE3-F186-5E10-D519-E834DAB3AD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E96F94-48ED-4A89-8EF0-30CA2B40C64C}" type="datetimeFigureOut">
              <a:rPr lang="en-GB" smtClean="0"/>
              <a:t>08/01/2024</a:t>
            </a:fld>
            <a:endParaRPr lang="en-GB"/>
          </a:p>
        </p:txBody>
      </p:sp>
      <p:sp>
        <p:nvSpPr>
          <p:cNvPr id="5" name="Footer Placeholder 4">
            <a:extLst>
              <a:ext uri="{FF2B5EF4-FFF2-40B4-BE49-F238E27FC236}">
                <a16:creationId xmlns:a16="http://schemas.microsoft.com/office/drawing/2014/main" id="{256E1343-8101-8CFE-FC47-9AC1BC220C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E444C0-3357-725E-2BA7-BB805136F8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2FBEB-BCE0-4781-A1EE-10F925A9C833}" type="slidenum">
              <a:rPr lang="en-GB" smtClean="0"/>
              <a:t>‹#›</a:t>
            </a:fld>
            <a:endParaRPr lang="en-GB"/>
          </a:p>
        </p:txBody>
      </p:sp>
    </p:spTree>
    <p:extLst>
      <p:ext uri="{BB962C8B-B14F-4D97-AF65-F5344CB8AC3E}">
        <p14:creationId xmlns:p14="http://schemas.microsoft.com/office/powerpoint/2010/main" val="835664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pn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youtube.com/watch?v=sS3Ipl_uOoo&amp;ab_channel=dudleymbc" TargetMode="External"/><Relationship Id="rId5" Type="http://schemas.openxmlformats.org/officeDocument/2006/relationships/image" Target="../media/image8.jpe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 Id="rId9" Type="http://schemas.openxmlformats.org/officeDocument/2006/relationships/image" Target="../media/image18.sv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9.png"/><Relationship Id="rId7"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hyperlink" Target="https://www.youtube.com/watch?v=8QwFyKwLrv8&amp;ab_channel=ConnectChildcare" TargetMode="External"/><Relationship Id="rId10" Type="http://schemas.openxmlformats.org/officeDocument/2006/relationships/image" Target="../media/image25.png"/><Relationship Id="rId4" Type="http://schemas.openxmlformats.org/officeDocument/2006/relationships/image" Target="../media/image20.svg"/><Relationship Id="rId9" Type="http://schemas.openxmlformats.org/officeDocument/2006/relationships/image" Target="../media/image24.svg"/></Relationships>
</file>

<file path=ppt/slides/_rels/slide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jpeg"/><Relationship Id="rId7"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jpeg"/><Relationship Id="rId9" Type="http://schemas.openxmlformats.org/officeDocument/2006/relationships/image" Target="../media/image33.png"/></Relationships>
</file>

<file path=ppt/slides/_rels/slide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34.jpeg"/><Relationship Id="rId7"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dhHesH6OaLk&amp;ab_channel=RCTResilientFamilies" TargetMode="External"/><Relationship Id="rId5" Type="http://schemas.openxmlformats.org/officeDocument/2006/relationships/image" Target="../media/image35.jpeg"/><Relationship Id="rId10" Type="http://schemas.openxmlformats.org/officeDocument/2006/relationships/image" Target="../media/image30.svg"/><Relationship Id="rId4" Type="http://schemas.openxmlformats.org/officeDocument/2006/relationships/hyperlink" Target="https://www.youtube.com/watch?v=WKaQ292QMz4&amp;ab_channel=Understood" TargetMode="External"/><Relationship Id="rId9" Type="http://schemas.openxmlformats.org/officeDocument/2006/relationships/image" Target="../media/image29.png"/></Relationships>
</file>

<file path=ppt/slides/_rels/slide8.xml.rels><?xml version="1.0" encoding="UTF-8" standalone="yes"?>
<Relationships xmlns="http://schemas.openxmlformats.org/package/2006/relationships"><Relationship Id="rId8" Type="http://schemas.openxmlformats.org/officeDocument/2006/relationships/hyperlink" Target="https://www.froebel.org.uk/uploads/documents/Froebels-gifts-and-block-play-today.pdf" TargetMode="External"/><Relationship Id="rId3" Type="http://schemas.openxmlformats.org/officeDocument/2006/relationships/hyperlink" Target="https://birthto5matters.org.uk/parents-as-partners/#:~:text=Working%20together%20ensures%20a%20good,promoters%20of%20development%20and%20learning" TargetMode="External"/><Relationship Id="rId7" Type="http://schemas.openxmlformats.org/officeDocument/2006/relationships/hyperlink" Target="https://www.youtube.com/watch?v=8QwFyKwLrv8&amp;ab_channel=ConnectChildcare" TargetMode="External"/><Relationship Id="rId12" Type="http://schemas.openxmlformats.org/officeDocument/2006/relationships/hyperlink" Target="https://www.frontiersin.org/articles/10.3389/fendo.2019.00188/full" TargetMode="External"/><Relationship Id="rId2" Type="http://schemas.openxmlformats.org/officeDocument/2006/relationships/hyperlink" Target="https://www.leyf.org.uk/news/ey-recruitment-crisis/" TargetMode="External"/><Relationship Id="rId1" Type="http://schemas.openxmlformats.org/officeDocument/2006/relationships/slideLayout" Target="../slideLayouts/slideLayout2.xml"/><Relationship Id="rId6" Type="http://schemas.openxmlformats.org/officeDocument/2006/relationships/hyperlink" Target="https://www.local.gov.uk/publications/early-education-and-childcare-changes-and-challenges-future#the-current-challenges-for-local-authorities-" TargetMode="External"/><Relationship Id="rId11" Type="http://schemas.openxmlformats.org/officeDocument/2006/relationships/hyperlink" Target="https://www.gov.wales/sites/default/files/publications/2019-07/independent-review-of-childcare-services.pdf" TargetMode="External"/><Relationship Id="rId5" Type="http://schemas.openxmlformats.org/officeDocument/2006/relationships/hyperlink" Target="https://www.idsmed.com/news/what-is-the-first-1000-days-of-life/462.html" TargetMode="External"/><Relationship Id="rId10" Type="http://schemas.openxmlformats.org/officeDocument/2006/relationships/hyperlink" Target="https://www.cosydirect.com/blog/loose-parts-play-creating-a-library-beg-borrow-or-steal-okmay-be-not-steal/" TargetMode="External"/><Relationship Id="rId4" Type="http://schemas.openxmlformats.org/officeDocument/2006/relationships/hyperlink" Target="https://www.parenta.com/2018/09/01/bronfenbrenner-childrens-learning-in-a-wider-context/" TargetMode="External"/><Relationship Id="rId9" Type="http://schemas.openxmlformats.org/officeDocument/2006/relationships/hyperlink" Target="https://www.howweplayandlearn.com/post/loose-parts-play#:~:text=The%20Reggio%20Emilia%20Approach%20is,baskets%20and%20on%20open%20shelves"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pregnancybirthbaby.org.au/the-first-1000-days" TargetMode="External"/><Relationship Id="rId3" Type="http://schemas.openxmlformats.org/officeDocument/2006/relationships/hyperlink" Target="https://www.unicef-irc.org/article/958-the-first-1000-days-of-life-the-brains-window-of-opportunity.html" TargetMode="External"/><Relationship Id="rId7" Type="http://schemas.openxmlformats.org/officeDocument/2006/relationships/hyperlink" Target="https://positivewordsresearch.wordpress.com/2014/02/23/photo-care/" TargetMode="External"/><Relationship Id="rId2" Type="http://schemas.openxmlformats.org/officeDocument/2006/relationships/hyperlink" Target="https://www.mayoclinic.org/healthy-lifestyle/pregnancy-week-by-week/in-depth/high-risk-pregnancy/art-20047012#:~:text=Smoking%20cigarettes%2C%20drinking%20alcohol%20and,Pregnancy%20complications.(accesssed" TargetMode="External"/><Relationship Id="rId1" Type="http://schemas.openxmlformats.org/officeDocument/2006/relationships/slideLayout" Target="../slideLayouts/slideLayout2.xml"/><Relationship Id="rId6" Type="http://schemas.openxmlformats.org/officeDocument/2006/relationships/hyperlink" Target="https://longfordchildcare.ie/partnerships-parents-important/" TargetMode="External"/><Relationship Id="rId11" Type="http://schemas.openxmlformats.org/officeDocument/2006/relationships/hyperlink" Target="https://www.nspcc.org.uk/globalassets/documents/news/critical-days-manifesto.pdf" TargetMode="External"/><Relationship Id="rId5" Type="http://schemas.openxmlformats.org/officeDocument/2006/relationships/hyperlink" Target="https://www.pacey.org.uk/working-in-childcare/" TargetMode="External"/><Relationship Id="rId10" Type="http://schemas.openxmlformats.org/officeDocument/2006/relationships/hyperlink" Target="https://pristineorganics.com/1000-days-of-life/" TargetMode="External"/><Relationship Id="rId4" Type="http://schemas.openxmlformats.org/officeDocument/2006/relationships/hyperlink" Target="https://playandgrow.com/mother-nature-knows-best/" TargetMode="External"/><Relationship Id="rId9" Type="http://schemas.openxmlformats.org/officeDocument/2006/relationships/hyperlink" Target="https://cyps.northyorks.gov.uk/sites/default/files/Early%20years/Maintaining%20and%20Improving%20Quality/Treasure_baskets%20-%20toolkit.pdf"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dhHesH6OaLk&amp;ab_channel=RCTResilientFamilies" TargetMode="External"/><Relationship Id="rId3" Type="http://schemas.openxmlformats.org/officeDocument/2006/relationships/hyperlink" Target="https://pristineorganics.com/1000-days-of-life/" TargetMode="External"/><Relationship Id="rId7" Type="http://schemas.openxmlformats.org/officeDocument/2006/relationships/hyperlink" Target="https://www.youtube.com/watch?v=WKaQ292QMz4&amp;ab_channel=Understood" TargetMode="External"/><Relationship Id="rId2" Type="http://schemas.openxmlformats.org/officeDocument/2006/relationships/hyperlink" Target="https://thousanddays.org/why-1000-days/building-a-fair-start/" TargetMode="External"/><Relationship Id="rId1" Type="http://schemas.openxmlformats.org/officeDocument/2006/relationships/slideLayout" Target="../slideLayouts/slideLayout2.xml"/><Relationship Id="rId6" Type="http://schemas.openxmlformats.org/officeDocument/2006/relationships/hyperlink" Target="https://www.youtube.com/watch?v=sS3Ipl_uOoo&amp;ab_channel=dudleymbc" TargetMode="External"/><Relationship Id="rId5" Type="http://schemas.openxmlformats.org/officeDocument/2006/relationships/hyperlink" Target="https://playandgrow.com/mother-nature-knows-best/" TargetMode="External"/><Relationship Id="rId4" Type="http://schemas.openxmlformats.org/officeDocument/2006/relationships/hyperlink" Target="https://www.unicef-irc.org/article/958-the-first-1000-days-of-life-the-brains-window-of-opportuni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385817-9BC0-6FE4-55BE-FFB93DF0A7E8}"/>
              </a:ext>
            </a:extLst>
          </p:cNvPr>
          <p:cNvSpPr/>
          <p:nvPr/>
        </p:nvSpPr>
        <p:spPr>
          <a:xfrm>
            <a:off x="2070309" y="219363"/>
            <a:ext cx="7243662" cy="923330"/>
          </a:xfrm>
          <a:prstGeom prst="rect">
            <a:avLst/>
          </a:prstGeom>
          <a:noFill/>
        </p:spPr>
        <p:txBody>
          <a:bodyPr wrap="square" lIns="91440" tIns="45720" rIns="91440" bIns="45720">
            <a:spAutoFit/>
          </a:bodyPr>
          <a:lstStyle/>
          <a:p>
            <a:pPr algn="ctr"/>
            <a:r>
              <a:rPr lang="en-US" sz="5400" b="1" cap="none" spc="0" dirty="0">
                <a:ln w="12700">
                  <a:solidFill>
                    <a:schemeClr val="tx1"/>
                  </a:solidFill>
                  <a:prstDash val="solid"/>
                </a:ln>
                <a:solidFill>
                  <a:srgbClr val="FF0000"/>
                </a:solidFill>
                <a:effectLst>
                  <a:outerShdw dist="38100" dir="2640000" algn="bl" rotWithShape="0">
                    <a:schemeClr val="tx1"/>
                  </a:outerShdw>
                </a:effectLst>
              </a:rPr>
              <a:t>The First 1000 Days</a:t>
            </a:r>
            <a:r>
              <a:rPr lang="en-US" sz="5400" b="1" cap="none" spc="0" dirty="0">
                <a:ln w="12700">
                  <a:solidFill>
                    <a:schemeClr val="tx2">
                      <a:lumMod val="75000"/>
                    </a:schemeClr>
                  </a:solidFill>
                  <a:prstDash val="solid"/>
                </a:ln>
                <a:solidFill>
                  <a:srgbClr val="FF0000"/>
                </a:solidFill>
                <a:effectLst>
                  <a:outerShdw dist="38100" dir="2640000" algn="bl" rotWithShape="0">
                    <a:schemeClr val="tx2">
                      <a:lumMod val="75000"/>
                    </a:schemeClr>
                  </a:outerShdw>
                </a:effectLst>
              </a:rPr>
              <a:t> </a:t>
            </a:r>
          </a:p>
        </p:txBody>
      </p:sp>
      <p:pic>
        <p:nvPicPr>
          <p:cNvPr id="1026" name="Picture 2" descr="1000 Days of Life - Pristine Organics">
            <a:extLst>
              <a:ext uri="{FF2B5EF4-FFF2-40B4-BE49-F238E27FC236}">
                <a16:creationId xmlns:a16="http://schemas.microsoft.com/office/drawing/2014/main" id="{4CA7C587-7A9F-10D7-77B1-5A9A80788C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405423"/>
            <a:ext cx="6309360" cy="416510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75D8CA-D069-35FC-380C-4EE377958940}"/>
              </a:ext>
            </a:extLst>
          </p:cNvPr>
          <p:cNvSpPr txBox="1"/>
          <p:nvPr/>
        </p:nvSpPr>
        <p:spPr>
          <a:xfrm>
            <a:off x="10731836" y="75761"/>
            <a:ext cx="1932604" cy="1200329"/>
          </a:xfrm>
          <a:prstGeom prst="rect">
            <a:avLst/>
          </a:prstGeom>
          <a:noFill/>
        </p:spPr>
        <p:txBody>
          <a:bodyPr wrap="square" rtlCol="0">
            <a:spAutoFit/>
          </a:bodyPr>
          <a:lstStyle/>
          <a:p>
            <a:r>
              <a:rPr lang="en-GB" dirty="0"/>
              <a:t>Katie Thomas 2307138 4/12/2023</a:t>
            </a:r>
          </a:p>
          <a:p>
            <a:r>
              <a:rPr lang="en-GB" dirty="0"/>
              <a:t>4005</a:t>
            </a:r>
          </a:p>
        </p:txBody>
      </p:sp>
      <p:sp>
        <p:nvSpPr>
          <p:cNvPr id="7" name="TextBox 6">
            <a:extLst>
              <a:ext uri="{FF2B5EF4-FFF2-40B4-BE49-F238E27FC236}">
                <a16:creationId xmlns:a16="http://schemas.microsoft.com/office/drawing/2014/main" id="{7E6F812A-D5C3-85E5-07A7-9D5252642C49}"/>
              </a:ext>
            </a:extLst>
          </p:cNvPr>
          <p:cNvSpPr txBox="1"/>
          <p:nvPr/>
        </p:nvSpPr>
        <p:spPr>
          <a:xfrm>
            <a:off x="9113520" y="2019300"/>
            <a:ext cx="1828800" cy="646331"/>
          </a:xfrm>
          <a:prstGeom prst="rect">
            <a:avLst/>
          </a:prstGeom>
          <a:noFill/>
        </p:spPr>
        <p:txBody>
          <a:bodyPr wrap="square" rtlCol="0">
            <a:spAutoFit/>
          </a:bodyPr>
          <a:lstStyle/>
          <a:p>
            <a:r>
              <a:rPr lang="en-GB" dirty="0"/>
              <a:t>Pristine Organics [Image] (no date) </a:t>
            </a:r>
          </a:p>
        </p:txBody>
      </p:sp>
      <p:sp>
        <p:nvSpPr>
          <p:cNvPr id="2" name="Rectangle 1">
            <a:extLst>
              <a:ext uri="{FF2B5EF4-FFF2-40B4-BE49-F238E27FC236}">
                <a16:creationId xmlns:a16="http://schemas.microsoft.com/office/drawing/2014/main" id="{E1292EC9-02DF-38D6-0BB2-A34E27B908BC}"/>
              </a:ext>
            </a:extLst>
          </p:cNvPr>
          <p:cNvSpPr/>
          <p:nvPr/>
        </p:nvSpPr>
        <p:spPr>
          <a:xfrm>
            <a:off x="141402" y="75761"/>
            <a:ext cx="11915480" cy="670647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960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circle(in)">
                                      <p:cBhvr>
                                        <p:cTn id="12"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4C06B05-8071-BF7B-9574-491023AAA015}"/>
              </a:ext>
            </a:extLst>
          </p:cNvPr>
          <p:cNvSpPr/>
          <p:nvPr/>
        </p:nvSpPr>
        <p:spPr>
          <a:xfrm>
            <a:off x="3772298" y="0"/>
            <a:ext cx="36872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Introduction</a:t>
            </a:r>
          </a:p>
        </p:txBody>
      </p:sp>
      <p:sp>
        <p:nvSpPr>
          <p:cNvPr id="6" name="TextBox 5">
            <a:extLst>
              <a:ext uri="{FF2B5EF4-FFF2-40B4-BE49-F238E27FC236}">
                <a16:creationId xmlns:a16="http://schemas.microsoft.com/office/drawing/2014/main" id="{6DCA1D8A-39A5-1EB4-8B92-122F597C5A89}"/>
              </a:ext>
            </a:extLst>
          </p:cNvPr>
          <p:cNvSpPr txBox="1"/>
          <p:nvPr/>
        </p:nvSpPr>
        <p:spPr>
          <a:xfrm>
            <a:off x="103338" y="905232"/>
            <a:ext cx="7963978" cy="2523768"/>
          </a:xfrm>
          <a:prstGeom prst="rect">
            <a:avLst/>
          </a:prstGeom>
          <a:noFill/>
        </p:spPr>
        <p:txBody>
          <a:bodyPr wrap="square" rtlCol="0">
            <a:spAutoFit/>
          </a:bodyPr>
          <a:lstStyle/>
          <a:p>
            <a:r>
              <a:rPr lang="en-GB" b="1" u="sng" dirty="0"/>
              <a:t>What is the first 1000 days?</a:t>
            </a:r>
          </a:p>
          <a:p>
            <a:r>
              <a:rPr lang="en-GB" sz="1400" dirty="0"/>
              <a:t>The first 1000 days starts from the day of contraception until they reach the age of 2 years old. At this time the brain, body and their immune system will start to develop and grow. During pregnancy your health, nutrition and stress levels will have an impact on your baby. The first 1000 days hold </a:t>
            </a:r>
            <a:r>
              <a:rPr lang="en-US" sz="1400" b="0" i="0" dirty="0">
                <a:effectLst/>
              </a:rPr>
              <a:t>fragility in a child’s life. The ability of a child to develop, learn, and thrive is significantly impacted by how well or how poorly mothers and children are fed and cared for throughout this period. This is because the developing brain of a child grows and develops throughout the first 1,000 days. Nutrition plays a foundational role in a child’s development and her country’s ability to prosper. Poor nutrition in the first 1,000 days can cause irreversible damage to a child’s growing brain, affecting her ability to do well in school and earn a good living and making it harder for a child and her family to rise out of poverty. It can also set the stage for later obesity, diabetes, and other chronic diseases which can lead to a lifetime of health problems</a:t>
            </a:r>
            <a:r>
              <a:rPr lang="en-US" sz="1400" b="0" i="0" dirty="0">
                <a:effectLst/>
                <a:latin typeface="Montserrat" panose="020F0502020204030204" pitchFamily="2" charset="0"/>
              </a:rPr>
              <a:t>.</a:t>
            </a:r>
            <a:endParaRPr lang="en-GB" sz="1400" dirty="0"/>
          </a:p>
        </p:txBody>
      </p:sp>
      <p:cxnSp>
        <p:nvCxnSpPr>
          <p:cNvPr id="3" name="Straight Connector 2">
            <a:extLst>
              <a:ext uri="{FF2B5EF4-FFF2-40B4-BE49-F238E27FC236}">
                <a16:creationId xmlns:a16="http://schemas.microsoft.com/office/drawing/2014/main" id="{08EA2B97-1C61-4E74-7F11-5A17965067F5}"/>
              </a:ext>
            </a:extLst>
          </p:cNvPr>
          <p:cNvCxnSpPr/>
          <p:nvPr/>
        </p:nvCxnSpPr>
        <p:spPr>
          <a:xfrm>
            <a:off x="3448306" y="769415"/>
            <a:ext cx="4011283" cy="0"/>
          </a:xfrm>
          <a:prstGeom prst="line">
            <a:avLst/>
          </a:prstGeom>
          <a:ln/>
        </p:spPr>
        <p:style>
          <a:lnRef idx="3">
            <a:schemeClr val="dk1"/>
          </a:lnRef>
          <a:fillRef idx="0">
            <a:schemeClr val="dk1"/>
          </a:fillRef>
          <a:effectRef idx="2">
            <a:schemeClr val="dk1"/>
          </a:effectRef>
          <a:fontRef idx="minor">
            <a:schemeClr val="tx1"/>
          </a:fontRef>
        </p:style>
      </p:cxnSp>
      <p:sp>
        <p:nvSpPr>
          <p:cNvPr id="4" name="TextBox 3">
            <a:extLst>
              <a:ext uri="{FF2B5EF4-FFF2-40B4-BE49-F238E27FC236}">
                <a16:creationId xmlns:a16="http://schemas.microsoft.com/office/drawing/2014/main" id="{2886F2A9-4A5A-8BA4-4A68-FB095C094BF6}"/>
              </a:ext>
            </a:extLst>
          </p:cNvPr>
          <p:cNvSpPr txBox="1"/>
          <p:nvPr/>
        </p:nvSpPr>
        <p:spPr>
          <a:xfrm>
            <a:off x="2178350" y="3478174"/>
            <a:ext cx="9910312" cy="3385542"/>
          </a:xfrm>
          <a:prstGeom prst="rect">
            <a:avLst/>
          </a:prstGeom>
          <a:noFill/>
        </p:spPr>
        <p:txBody>
          <a:bodyPr wrap="square" rtlCol="0">
            <a:spAutoFit/>
          </a:bodyPr>
          <a:lstStyle/>
          <a:p>
            <a:r>
              <a:rPr lang="en-GB" b="1" u="sng" dirty="0"/>
              <a:t>Why is the first 1000 days important? </a:t>
            </a:r>
          </a:p>
          <a:p>
            <a:r>
              <a:rPr lang="en-GB" sz="1400" dirty="0"/>
              <a:t>The earliest experiences shape a baby's brain development and will have a lifelong impact on the baby as it develops and could impact the health and mental health of that baby. </a:t>
            </a:r>
            <a:r>
              <a:rPr lang="en-US" sz="1400" dirty="0"/>
              <a:t>pregnancy, birth and the first 24 months can be tough for every mother and father, and some parents may find it hard to provide the care and attention their baby needs. But it can also be a chance to affect great change, as pregnancy and the birth of a baby is a critical ‘window of opportunity’ when parents are especially receptive to offers of advice and support. According to UNICEF  </a:t>
            </a:r>
            <a:r>
              <a:rPr lang="en-US" sz="1400" b="0" i="0" dirty="0">
                <a:effectLst/>
              </a:rPr>
              <a:t>While the human brain continues to develop and change throughout life, the most rapid period of brain growth and its period of highest plasticity is in the last trimester of pregnancy and the first two years of life. The human brain at 5 months post-conception is a smooth, bi-lobed structure that looks somewhat like a coffee bean. By 9 months, i.e. term birth, it has gyri and sulci indicative of significant complexity, looking far more like the walnut-like adult brain. At birth, rapidly developing brain areas include the hippocampus and the visual and auditory cortices. In the first postnatal year, there is rapid growth of the language processing areas as well as early development of the prefrontal cortex that will control "higher processing" such as attention, inhibition, and flexibility. The first 1,000 days are characterized by rapid rates of neuronal proliferation (cell numbers), growth and differentiation (complexity), myelination, and synaptogenesis (connectivity). Thus, this time period harbors the greatest opportunity to provide optimal nutrition to ensure normal development and the time of greatest brain vulnerability to any nutrient deficit. This this the most important window in a child's life that can have a major impact on the rest of the child’s life.</a:t>
            </a:r>
            <a:endParaRPr lang="en-GB" sz="1400" dirty="0"/>
          </a:p>
        </p:txBody>
      </p:sp>
      <p:sp>
        <p:nvSpPr>
          <p:cNvPr id="7" name="Rectangle: Rounded Corners 6">
            <a:extLst>
              <a:ext uri="{FF2B5EF4-FFF2-40B4-BE49-F238E27FC236}">
                <a16:creationId xmlns:a16="http://schemas.microsoft.com/office/drawing/2014/main" id="{A83839EF-0F3C-FA39-641B-C1C22D8281E2}"/>
              </a:ext>
            </a:extLst>
          </p:cNvPr>
          <p:cNvSpPr/>
          <p:nvPr/>
        </p:nvSpPr>
        <p:spPr>
          <a:xfrm>
            <a:off x="13659" y="880950"/>
            <a:ext cx="8143336" cy="2579997"/>
          </a:xfrm>
          <a:prstGeom prst="roundRect">
            <a:avLst>
              <a:gd name="adj" fmla="val 12282"/>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9E32AE19-2F11-96EF-8819-F63EC34946DF}"/>
              </a:ext>
            </a:extLst>
          </p:cNvPr>
          <p:cNvSpPr/>
          <p:nvPr/>
        </p:nvSpPr>
        <p:spPr>
          <a:xfrm>
            <a:off x="2178350" y="3499716"/>
            <a:ext cx="9806974" cy="3304629"/>
          </a:xfrm>
          <a:prstGeom prst="roundRect">
            <a:avLst>
              <a:gd name="adj" fmla="val 2297"/>
            </a:avLst>
          </a:prstGeom>
          <a:no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What is the first 1,000 days of life?">
            <a:extLst>
              <a:ext uri="{FF2B5EF4-FFF2-40B4-BE49-F238E27FC236}">
                <a16:creationId xmlns:a16="http://schemas.microsoft.com/office/drawing/2014/main" id="{D4D061C9-320B-B389-12A5-86535A7D8A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5570" y="184105"/>
            <a:ext cx="3476299" cy="22516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172B617-3AC1-9F34-C1A6-CD11E50EB8D1}"/>
              </a:ext>
            </a:extLst>
          </p:cNvPr>
          <p:cNvSpPr txBox="1"/>
          <p:nvPr/>
        </p:nvSpPr>
        <p:spPr>
          <a:xfrm>
            <a:off x="8260333" y="2339007"/>
            <a:ext cx="3451536" cy="923330"/>
          </a:xfrm>
          <a:prstGeom prst="rect">
            <a:avLst/>
          </a:prstGeom>
          <a:noFill/>
        </p:spPr>
        <p:txBody>
          <a:bodyPr wrap="square" rtlCol="0">
            <a:spAutoFit/>
          </a:bodyPr>
          <a:lstStyle/>
          <a:p>
            <a:r>
              <a:rPr lang="en-GB" dirty="0"/>
              <a:t>The picture above is a graph showing the day of conception to the age of 2 </a:t>
            </a:r>
          </a:p>
        </p:txBody>
      </p:sp>
      <p:pic>
        <p:nvPicPr>
          <p:cNvPr id="18" name="Graphic 17" descr="Baby outline">
            <a:extLst>
              <a:ext uri="{FF2B5EF4-FFF2-40B4-BE49-F238E27FC236}">
                <a16:creationId xmlns:a16="http://schemas.microsoft.com/office/drawing/2014/main" id="{DE97D7C4-B550-E5A1-DC57-3E30E4F4C5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22423" y="53655"/>
            <a:ext cx="787879" cy="787879"/>
          </a:xfrm>
          <a:prstGeom prst="rect">
            <a:avLst/>
          </a:prstGeom>
        </p:spPr>
      </p:pic>
      <p:pic>
        <p:nvPicPr>
          <p:cNvPr id="2050" name="Picture 2" descr="No photo description available.">
            <a:extLst>
              <a:ext uri="{FF2B5EF4-FFF2-40B4-BE49-F238E27FC236}">
                <a16:creationId xmlns:a16="http://schemas.microsoft.com/office/drawing/2014/main" id="{37A3AC3F-75A8-5A55-E900-FCEC7938C8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0" t="7252" r="180" b="14677"/>
          <a:stretch/>
        </p:blipFill>
        <p:spPr bwMode="auto">
          <a:xfrm>
            <a:off x="103338" y="3549784"/>
            <a:ext cx="1982646" cy="295859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Rounded Corners 8">
            <a:extLst>
              <a:ext uri="{FF2B5EF4-FFF2-40B4-BE49-F238E27FC236}">
                <a16:creationId xmlns:a16="http://schemas.microsoft.com/office/drawing/2014/main" id="{950D9EBD-045D-D5CA-AD7F-35FBC203A634}"/>
              </a:ext>
            </a:extLst>
          </p:cNvPr>
          <p:cNvSpPr/>
          <p:nvPr/>
        </p:nvSpPr>
        <p:spPr>
          <a:xfrm>
            <a:off x="8229312" y="339365"/>
            <a:ext cx="3614974" cy="3040461"/>
          </a:xfrm>
          <a:prstGeom prst="roundRect">
            <a:avLst>
              <a:gd name="adj" fmla="val 5195"/>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2884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wipe(down)">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wipe(down)">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D5A91B7-B025-4195-EF14-568909BFD184}"/>
              </a:ext>
            </a:extLst>
          </p:cNvPr>
          <p:cNvSpPr/>
          <p:nvPr/>
        </p:nvSpPr>
        <p:spPr>
          <a:xfrm>
            <a:off x="3935954" y="-86416"/>
            <a:ext cx="309514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F75F78"/>
                </a:solidFill>
                <a:effectLst>
                  <a:outerShdw blurRad="12700" dist="38100" dir="2700000" algn="tl" rotWithShape="0">
                    <a:schemeClr val="bg1">
                      <a:lumMod val="50000"/>
                    </a:schemeClr>
                  </a:outerShdw>
                </a:effectLst>
              </a:rPr>
              <a:t>caregiving</a:t>
            </a:r>
          </a:p>
        </p:txBody>
      </p:sp>
      <p:cxnSp>
        <p:nvCxnSpPr>
          <p:cNvPr id="6" name="Straight Connector 5">
            <a:extLst>
              <a:ext uri="{FF2B5EF4-FFF2-40B4-BE49-F238E27FC236}">
                <a16:creationId xmlns:a16="http://schemas.microsoft.com/office/drawing/2014/main" id="{4D2B06A8-C714-0A66-9DCE-42672CD5929A}"/>
              </a:ext>
            </a:extLst>
          </p:cNvPr>
          <p:cNvCxnSpPr>
            <a:cxnSpLocks/>
          </p:cNvCxnSpPr>
          <p:nvPr/>
        </p:nvCxnSpPr>
        <p:spPr>
          <a:xfrm>
            <a:off x="3706483" y="767903"/>
            <a:ext cx="355408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Graphic 8" descr="Heart with solid fill">
            <a:extLst>
              <a:ext uri="{FF2B5EF4-FFF2-40B4-BE49-F238E27FC236}">
                <a16:creationId xmlns:a16="http://schemas.microsoft.com/office/drawing/2014/main" id="{71AB7254-8E5E-CB15-BEC9-2835818635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flipV="1">
            <a:off x="7260566" y="-106241"/>
            <a:ext cx="943155" cy="943155"/>
          </a:xfrm>
          <a:prstGeom prst="rect">
            <a:avLst/>
          </a:prstGeom>
        </p:spPr>
      </p:pic>
      <p:pic>
        <p:nvPicPr>
          <p:cNvPr id="10" name="Graphic 9" descr="Heart with solid fill">
            <a:extLst>
              <a:ext uri="{FF2B5EF4-FFF2-40B4-BE49-F238E27FC236}">
                <a16:creationId xmlns:a16="http://schemas.microsoft.com/office/drawing/2014/main" id="{72BFDA40-0CE2-C14A-05A3-9DDF82A105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flipV="1">
            <a:off x="2763328" y="-86416"/>
            <a:ext cx="943155" cy="943155"/>
          </a:xfrm>
          <a:prstGeom prst="rect">
            <a:avLst/>
          </a:prstGeom>
        </p:spPr>
      </p:pic>
      <p:sp>
        <p:nvSpPr>
          <p:cNvPr id="11" name="TextBox 10">
            <a:extLst>
              <a:ext uri="{FF2B5EF4-FFF2-40B4-BE49-F238E27FC236}">
                <a16:creationId xmlns:a16="http://schemas.microsoft.com/office/drawing/2014/main" id="{F821B4C0-BA35-0EFC-58D8-53431D232490}"/>
              </a:ext>
            </a:extLst>
          </p:cNvPr>
          <p:cNvSpPr txBox="1"/>
          <p:nvPr/>
        </p:nvSpPr>
        <p:spPr>
          <a:xfrm>
            <a:off x="294736" y="882347"/>
            <a:ext cx="9091311" cy="2308324"/>
          </a:xfrm>
          <a:prstGeom prst="rect">
            <a:avLst/>
          </a:prstGeom>
          <a:noFill/>
        </p:spPr>
        <p:txBody>
          <a:bodyPr wrap="square" rtlCol="0">
            <a:spAutoFit/>
          </a:bodyPr>
          <a:lstStyle/>
          <a:p>
            <a:r>
              <a:rPr lang="en-GB" b="1" u="sng" dirty="0"/>
              <a:t>What is exceptional care?</a:t>
            </a:r>
          </a:p>
          <a:p>
            <a:r>
              <a:rPr lang="en-GB" sz="1400" dirty="0"/>
              <a:t>Exceptional care is going above and beyond this being from the day of conception throughout the pregnancy this will be from a wide Varity of people such as the mother father and family and friends and numerous people from multi agencies including Drs, midwifes, nurses. They will be making sure both mother and baby are getting the best care making sure baby is growing right and all health checks. Then when baby enters the world you will have midwives that will help bring the baby out with no complications along with the Drs, nurses then as baby and mother go home the health visitors will make contact with them to make sure baby is gaining weight and latching for feeds. The first 1000 days of a baby's life will be the  most important in the care sector as what happens within these days could have an impact on the rest of their lives according to pregnancy birth and baby “after your baby is born their physical environment, nutrition and relationships have a lifelong impact on health and wellbeing”. </a:t>
            </a:r>
          </a:p>
        </p:txBody>
      </p:sp>
      <p:sp>
        <p:nvSpPr>
          <p:cNvPr id="3" name="Rectangle: Rounded Corners 2">
            <a:extLst>
              <a:ext uri="{FF2B5EF4-FFF2-40B4-BE49-F238E27FC236}">
                <a16:creationId xmlns:a16="http://schemas.microsoft.com/office/drawing/2014/main" id="{2D959624-F4BD-EC6E-7B14-566498E192B9}"/>
              </a:ext>
            </a:extLst>
          </p:cNvPr>
          <p:cNvSpPr/>
          <p:nvPr/>
        </p:nvSpPr>
        <p:spPr>
          <a:xfrm>
            <a:off x="125506" y="836915"/>
            <a:ext cx="9182225" cy="230832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Photo #Care | PWR">
            <a:extLst>
              <a:ext uri="{FF2B5EF4-FFF2-40B4-BE49-F238E27FC236}">
                <a16:creationId xmlns:a16="http://schemas.microsoft.com/office/drawing/2014/main" id="{28233416-588B-12E9-EFCF-DFAAD790B5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9000" y="288406"/>
            <a:ext cx="2246499" cy="168270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4CDC4EF-85B4-29FA-41DD-F20A0DCF81D2}"/>
              </a:ext>
            </a:extLst>
          </p:cNvPr>
          <p:cNvSpPr txBox="1"/>
          <p:nvPr/>
        </p:nvSpPr>
        <p:spPr>
          <a:xfrm>
            <a:off x="9833324" y="2052128"/>
            <a:ext cx="1670733" cy="923330"/>
          </a:xfrm>
          <a:prstGeom prst="rect">
            <a:avLst/>
          </a:prstGeom>
          <a:noFill/>
        </p:spPr>
        <p:txBody>
          <a:bodyPr wrap="square" rtlCol="0">
            <a:spAutoFit/>
          </a:bodyPr>
          <a:lstStyle/>
          <a:p>
            <a:r>
              <a:rPr lang="en-US" dirty="0"/>
              <a:t>Letters spelling out the word care </a:t>
            </a:r>
            <a:endParaRPr lang="en-GB" dirty="0"/>
          </a:p>
        </p:txBody>
      </p:sp>
      <p:sp>
        <p:nvSpPr>
          <p:cNvPr id="8" name="TextBox 7">
            <a:extLst>
              <a:ext uri="{FF2B5EF4-FFF2-40B4-BE49-F238E27FC236}">
                <a16:creationId xmlns:a16="http://schemas.microsoft.com/office/drawing/2014/main" id="{26E42AB4-8C2A-C22C-BAE8-FA8EC15B6447}"/>
              </a:ext>
            </a:extLst>
          </p:cNvPr>
          <p:cNvSpPr txBox="1"/>
          <p:nvPr/>
        </p:nvSpPr>
        <p:spPr>
          <a:xfrm>
            <a:off x="3935954" y="3264933"/>
            <a:ext cx="5674211" cy="2523768"/>
          </a:xfrm>
          <a:prstGeom prst="rect">
            <a:avLst/>
          </a:prstGeom>
          <a:noFill/>
        </p:spPr>
        <p:txBody>
          <a:bodyPr wrap="square" rtlCol="0">
            <a:spAutoFit/>
          </a:bodyPr>
          <a:lstStyle/>
          <a:p>
            <a:r>
              <a:rPr lang="en-US" b="1" u="sng" dirty="0"/>
              <a:t>Why is this important?</a:t>
            </a:r>
          </a:p>
          <a:p>
            <a:r>
              <a:rPr lang="en-US" sz="1400" b="0" i="0" dirty="0">
                <a:solidFill>
                  <a:srgbClr val="272C30"/>
                </a:solidFill>
                <a:effectLst/>
              </a:rPr>
              <a:t> thousand days.org says The first 1,000 days are a window of opportunity to break this cycle, build more equal beginnings and put all children on track to flourish. Evidence shows that when young children are well-nourished, cared for and protected from disease, violence and toxic stress, they have the best chance at a thriving future. when children get a strong start, we all benefit. What we do or don’t do now to build every child’s potential will determine their future and ours. </a:t>
            </a:r>
            <a:r>
              <a:rPr lang="en-US" sz="1400" dirty="0">
                <a:solidFill>
                  <a:srgbClr val="272C30"/>
                </a:solidFill>
              </a:rPr>
              <a:t>If a mother who is pregnant and she drinks or takes drugs she is already setting the baby up to fail as the baby may not grow to the right weight or might have extra needs due to the intolerance of the substances used.</a:t>
            </a:r>
            <a:endParaRPr lang="en-GB" sz="1400" dirty="0"/>
          </a:p>
        </p:txBody>
      </p:sp>
      <p:sp>
        <p:nvSpPr>
          <p:cNvPr id="12" name="Rectangle: Rounded Corners 11">
            <a:extLst>
              <a:ext uri="{FF2B5EF4-FFF2-40B4-BE49-F238E27FC236}">
                <a16:creationId xmlns:a16="http://schemas.microsoft.com/office/drawing/2014/main" id="{86809CB0-8A5F-C0D0-E746-4E26C5B6F666}"/>
              </a:ext>
            </a:extLst>
          </p:cNvPr>
          <p:cNvSpPr/>
          <p:nvPr/>
        </p:nvSpPr>
        <p:spPr>
          <a:xfrm>
            <a:off x="3845826" y="3190671"/>
            <a:ext cx="5763859" cy="257302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593576C3-40E4-E595-785B-8F5582E348F0}"/>
              </a:ext>
            </a:extLst>
          </p:cNvPr>
          <p:cNvSpPr txBox="1"/>
          <p:nvPr/>
        </p:nvSpPr>
        <p:spPr>
          <a:xfrm>
            <a:off x="83419" y="3287838"/>
            <a:ext cx="3692662" cy="1631216"/>
          </a:xfrm>
          <a:prstGeom prst="rect">
            <a:avLst/>
          </a:prstGeom>
          <a:noFill/>
        </p:spPr>
        <p:txBody>
          <a:bodyPr wrap="square">
            <a:spAutoFit/>
          </a:bodyPr>
          <a:lstStyle/>
          <a:p>
            <a:r>
              <a:rPr lang="en-GB" dirty="0">
                <a:hlinkClick r:id="rId6"/>
              </a:rPr>
              <a:t>https://www.youtube.com/watch?v=sS3Ipl_uOoo&amp;ab_channel=dudleymbc</a:t>
            </a:r>
            <a:endParaRPr lang="en-GB" dirty="0"/>
          </a:p>
          <a:p>
            <a:r>
              <a:rPr lang="en-GB" sz="1400" dirty="0"/>
              <a:t>The video link above shows just how important the right care is within the first 1000 days </a:t>
            </a:r>
          </a:p>
          <a:p>
            <a:endParaRPr lang="en-GB" dirty="0"/>
          </a:p>
        </p:txBody>
      </p:sp>
      <p:sp>
        <p:nvSpPr>
          <p:cNvPr id="17" name="Rectangle: Rounded Corners 16">
            <a:extLst>
              <a:ext uri="{FF2B5EF4-FFF2-40B4-BE49-F238E27FC236}">
                <a16:creationId xmlns:a16="http://schemas.microsoft.com/office/drawing/2014/main" id="{2FE8A303-2BDE-A8EB-AB20-D7FC430662C7}"/>
              </a:ext>
            </a:extLst>
          </p:cNvPr>
          <p:cNvSpPr/>
          <p:nvPr/>
        </p:nvSpPr>
        <p:spPr>
          <a:xfrm>
            <a:off x="55332" y="3281185"/>
            <a:ext cx="3692662" cy="145329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Mother Nature Knows Best - Play and Grow">
            <a:extLst>
              <a:ext uri="{FF2B5EF4-FFF2-40B4-BE49-F238E27FC236}">
                <a16:creationId xmlns:a16="http://schemas.microsoft.com/office/drawing/2014/main" id="{0F67448A-803C-016A-890E-FD78969CF2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5435" y="4929214"/>
            <a:ext cx="2617411" cy="1817669"/>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CC5337D9-D015-820F-935D-D705D7A63274}"/>
              </a:ext>
            </a:extLst>
          </p:cNvPr>
          <p:cNvSpPr txBox="1"/>
          <p:nvPr/>
        </p:nvSpPr>
        <p:spPr>
          <a:xfrm>
            <a:off x="2763328" y="5720765"/>
            <a:ext cx="2474260" cy="738664"/>
          </a:xfrm>
          <a:prstGeom prst="rect">
            <a:avLst/>
          </a:prstGeom>
          <a:noFill/>
        </p:spPr>
        <p:txBody>
          <a:bodyPr wrap="square" rtlCol="0">
            <a:spAutoFit/>
          </a:bodyPr>
          <a:lstStyle/>
          <a:p>
            <a:r>
              <a:rPr lang="en-US" sz="1400" dirty="0"/>
              <a:t>This picture showing a mother growing the baby and showing it love .</a:t>
            </a:r>
            <a:endParaRPr lang="en-GB" sz="1400" dirty="0"/>
          </a:p>
        </p:txBody>
      </p:sp>
      <p:sp>
        <p:nvSpPr>
          <p:cNvPr id="2" name="Rectangle: Rounded Corners 1">
            <a:extLst>
              <a:ext uri="{FF2B5EF4-FFF2-40B4-BE49-F238E27FC236}">
                <a16:creationId xmlns:a16="http://schemas.microsoft.com/office/drawing/2014/main" id="{8463A55C-64E3-BADC-06F2-2A09DD74DF44}"/>
              </a:ext>
            </a:extLst>
          </p:cNvPr>
          <p:cNvSpPr/>
          <p:nvPr/>
        </p:nvSpPr>
        <p:spPr>
          <a:xfrm>
            <a:off x="9486365" y="207391"/>
            <a:ext cx="2410899" cy="2696066"/>
          </a:xfrm>
          <a:prstGeom prst="roundRect">
            <a:avLst>
              <a:gd name="adj" fmla="val 1045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237E776-F336-1FDD-DF04-D4235AB2BF5E}"/>
              </a:ext>
            </a:extLst>
          </p:cNvPr>
          <p:cNvSpPr txBox="1"/>
          <p:nvPr/>
        </p:nvSpPr>
        <p:spPr>
          <a:xfrm>
            <a:off x="9833324" y="3145239"/>
            <a:ext cx="2143241" cy="3323987"/>
          </a:xfrm>
          <a:prstGeom prst="rect">
            <a:avLst/>
          </a:prstGeom>
          <a:noFill/>
        </p:spPr>
        <p:txBody>
          <a:bodyPr wrap="square" rtlCol="0">
            <a:spAutoFit/>
          </a:bodyPr>
          <a:lstStyle/>
          <a:p>
            <a:r>
              <a:rPr lang="en-GB" sz="1400" dirty="0"/>
              <a:t>Parents can also provide exceptional care the day of conception the mother can do this by eating the right food that will help baby grow and develop in the way it needs an attend all appointments before and after baby arrives getting the baby all the vaccinations it requires. The mother can also provide exceptional care by taking prenatal vitamins.</a:t>
            </a:r>
          </a:p>
        </p:txBody>
      </p:sp>
      <p:sp>
        <p:nvSpPr>
          <p:cNvPr id="13" name="Rectangle: Rounded Corners 12">
            <a:extLst>
              <a:ext uri="{FF2B5EF4-FFF2-40B4-BE49-F238E27FC236}">
                <a16:creationId xmlns:a16="http://schemas.microsoft.com/office/drawing/2014/main" id="{DB13BA36-DB45-3B53-D24B-3ED197630E9B}"/>
              </a:ext>
            </a:extLst>
          </p:cNvPr>
          <p:cNvSpPr/>
          <p:nvPr/>
        </p:nvSpPr>
        <p:spPr>
          <a:xfrm>
            <a:off x="9714655" y="3110549"/>
            <a:ext cx="2351839" cy="345904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utoShape 6" descr="Vaccination Chart for babies in India [Downloadable]: Updated 2020">
            <a:extLst>
              <a:ext uri="{FF2B5EF4-FFF2-40B4-BE49-F238E27FC236}">
                <a16:creationId xmlns:a16="http://schemas.microsoft.com/office/drawing/2014/main" id="{94892CCD-11EE-68EF-1127-9BFBA3D64A6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Your baby's vaccinations | March of Dimes">
            <a:extLst>
              <a:ext uri="{FF2B5EF4-FFF2-40B4-BE49-F238E27FC236}">
                <a16:creationId xmlns:a16="http://schemas.microsoft.com/office/drawing/2014/main" id="{418BFC72-DC06-2B87-C46F-4A1357CE299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8750"/>
          <a:stretch/>
        </p:blipFill>
        <p:spPr bwMode="auto">
          <a:xfrm>
            <a:off x="5566196" y="5806949"/>
            <a:ext cx="3257293" cy="1047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116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1000"/>
                                        <p:tgtEl>
                                          <p:spTgt spid="1028"/>
                                        </p:tgtEl>
                                      </p:cBhvr>
                                    </p:animEffect>
                                    <p:anim calcmode="lin" valueType="num">
                                      <p:cBhvr>
                                        <p:cTn id="8" dur="1000" fill="hold"/>
                                        <p:tgtEl>
                                          <p:spTgt spid="1028"/>
                                        </p:tgtEl>
                                        <p:attrNameLst>
                                          <p:attrName>ppt_x</p:attrName>
                                        </p:attrNameLst>
                                      </p:cBhvr>
                                      <p:tavLst>
                                        <p:tav tm="0">
                                          <p:val>
                                            <p:strVal val="#ppt_x"/>
                                          </p:val>
                                        </p:tav>
                                        <p:tav tm="100000">
                                          <p:val>
                                            <p:strVal val="#ppt_x"/>
                                          </p:val>
                                        </p:tav>
                                      </p:tavLst>
                                    </p:anim>
                                    <p:anim calcmode="lin" valueType="num">
                                      <p:cBhvr>
                                        <p:cTn id="9"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030"/>
                                        </p:tgtEl>
                                        <p:attrNameLst>
                                          <p:attrName>style.visibility</p:attrName>
                                        </p:attrNameLst>
                                      </p:cBhvr>
                                      <p:to>
                                        <p:strVal val="visible"/>
                                      </p:to>
                                    </p:set>
                                    <p:anim calcmode="lin" valueType="num">
                                      <p:cBhvr additive="base">
                                        <p:cTn id="14" dur="500" fill="hold"/>
                                        <p:tgtEl>
                                          <p:spTgt spid="1030"/>
                                        </p:tgtEl>
                                        <p:attrNameLst>
                                          <p:attrName>ppt_x</p:attrName>
                                        </p:attrNameLst>
                                      </p:cBhvr>
                                      <p:tavLst>
                                        <p:tav tm="0">
                                          <p:val>
                                            <p:strVal val="#ppt_x"/>
                                          </p:val>
                                        </p:tav>
                                        <p:tav tm="100000">
                                          <p:val>
                                            <p:strVal val="#ppt_x"/>
                                          </p:val>
                                        </p:tav>
                                      </p:tavLst>
                                    </p:anim>
                                    <p:anim calcmode="lin" valueType="num">
                                      <p:cBhvr additive="base">
                                        <p:cTn id="15"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1032"/>
                                        </p:tgtEl>
                                        <p:attrNameLst>
                                          <p:attrName>style.visibility</p:attrName>
                                        </p:attrNameLst>
                                      </p:cBhvr>
                                      <p:to>
                                        <p:strVal val="visible"/>
                                      </p:to>
                                    </p:set>
                                    <p:anim calcmode="lin" valueType="num">
                                      <p:cBhvr additive="base">
                                        <p:cTn id="20" dur="500" fill="hold"/>
                                        <p:tgtEl>
                                          <p:spTgt spid="1032"/>
                                        </p:tgtEl>
                                        <p:attrNameLst>
                                          <p:attrName>ppt_x</p:attrName>
                                        </p:attrNameLst>
                                      </p:cBhvr>
                                      <p:tavLst>
                                        <p:tav tm="0">
                                          <p:val>
                                            <p:strVal val="#ppt_x"/>
                                          </p:val>
                                        </p:tav>
                                        <p:tav tm="100000">
                                          <p:val>
                                            <p:strVal val="#ppt_x"/>
                                          </p:val>
                                        </p:tav>
                                      </p:tavLst>
                                    </p:anim>
                                    <p:anim calcmode="lin" valueType="num">
                                      <p:cBhvr additive="base">
                                        <p:cTn id="21"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B92E75-9B92-F723-EF79-B28515B6447B}"/>
              </a:ext>
            </a:extLst>
          </p:cNvPr>
          <p:cNvSpPr/>
          <p:nvPr/>
        </p:nvSpPr>
        <p:spPr>
          <a:xfrm>
            <a:off x="2020289" y="0"/>
            <a:ext cx="72887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Professional partnerships</a:t>
            </a:r>
          </a:p>
        </p:txBody>
      </p:sp>
      <p:cxnSp>
        <p:nvCxnSpPr>
          <p:cNvPr id="6" name="Straight Connector 5">
            <a:extLst>
              <a:ext uri="{FF2B5EF4-FFF2-40B4-BE49-F238E27FC236}">
                <a16:creationId xmlns:a16="http://schemas.microsoft.com/office/drawing/2014/main" id="{603AF217-9950-060D-1298-F30D42C98D33}"/>
              </a:ext>
            </a:extLst>
          </p:cNvPr>
          <p:cNvCxnSpPr/>
          <p:nvPr/>
        </p:nvCxnSpPr>
        <p:spPr>
          <a:xfrm>
            <a:off x="1708031" y="802560"/>
            <a:ext cx="7763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descr="Handshake outline">
            <a:extLst>
              <a:ext uri="{FF2B5EF4-FFF2-40B4-BE49-F238E27FC236}">
                <a16:creationId xmlns:a16="http://schemas.microsoft.com/office/drawing/2014/main" id="{374BBDA9-B73F-67F6-1647-0ACD049418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71804" y="0"/>
            <a:ext cx="914400" cy="914400"/>
          </a:xfrm>
          <a:prstGeom prst="rect">
            <a:avLst/>
          </a:prstGeom>
        </p:spPr>
      </p:pic>
      <p:pic>
        <p:nvPicPr>
          <p:cNvPr id="9" name="Graphic 8" descr="Handshake outline">
            <a:extLst>
              <a:ext uri="{FF2B5EF4-FFF2-40B4-BE49-F238E27FC236}">
                <a16:creationId xmlns:a16="http://schemas.microsoft.com/office/drawing/2014/main" id="{8FAAFB5C-1ECB-D56B-CB1D-7189DCFF6E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4527" y="-68405"/>
            <a:ext cx="914400" cy="914400"/>
          </a:xfrm>
          <a:prstGeom prst="rect">
            <a:avLst/>
          </a:prstGeom>
        </p:spPr>
      </p:pic>
      <p:sp>
        <p:nvSpPr>
          <p:cNvPr id="2" name="TextBox 1">
            <a:extLst>
              <a:ext uri="{FF2B5EF4-FFF2-40B4-BE49-F238E27FC236}">
                <a16:creationId xmlns:a16="http://schemas.microsoft.com/office/drawing/2014/main" id="{B5DB50BA-D73A-5A90-722D-2BC7D402BAF0}"/>
              </a:ext>
            </a:extLst>
          </p:cNvPr>
          <p:cNvSpPr txBox="1"/>
          <p:nvPr/>
        </p:nvSpPr>
        <p:spPr>
          <a:xfrm>
            <a:off x="71719" y="845995"/>
            <a:ext cx="6741458" cy="3262432"/>
          </a:xfrm>
          <a:prstGeom prst="rect">
            <a:avLst/>
          </a:prstGeom>
          <a:noFill/>
        </p:spPr>
        <p:txBody>
          <a:bodyPr wrap="square" rtlCol="0">
            <a:spAutoFit/>
          </a:bodyPr>
          <a:lstStyle/>
          <a:p>
            <a:r>
              <a:rPr lang="en-GB" u="sng" dirty="0"/>
              <a:t>What is the role of an early year's practitioner in supporting children and families in the first 1000 day ?</a:t>
            </a:r>
          </a:p>
          <a:p>
            <a:pPr algn="l"/>
            <a:r>
              <a:rPr lang="en-US" sz="1200" b="0" i="0" dirty="0">
                <a:solidFill>
                  <a:srgbClr val="111111"/>
                </a:solidFill>
                <a:effectLst/>
              </a:rPr>
              <a:t>nursery staff will know that fresh air, exercise, healthy snacks and meals, and happiness all contribute massively to a child’s health. However, when you know that it will also reflect their future wellbeing, it adds a different level of responsibility. Looking after the parent too may feel like it’s out of your remit, but if you can see it as an extension of the child’s wellbeing, then it may be more comfortable.</a:t>
            </a:r>
          </a:p>
          <a:p>
            <a:pPr algn="l"/>
            <a:r>
              <a:rPr lang="en-US" sz="1200" b="0" i="0" dirty="0">
                <a:solidFill>
                  <a:srgbClr val="111111"/>
                </a:solidFill>
                <a:effectLst/>
              </a:rPr>
              <a:t>Nursery staff often have a close relationship with parents and are far more likely than healthcare professionals to know what’s really happening in their lives. According to pacey.org </a:t>
            </a:r>
            <a:r>
              <a:rPr lang="en-US" sz="1200" b="0" i="0" dirty="0">
                <a:solidFill>
                  <a:srgbClr val="000000"/>
                </a:solidFill>
                <a:effectLst/>
              </a:rPr>
              <a:t>High quality childcare, play opportunities and early education are crucial for young children to get the best possible start in life and working with children can be an incredibly rewarding experience</a:t>
            </a:r>
            <a:r>
              <a:rPr lang="en-US" sz="1200" b="0" i="0" dirty="0">
                <a:solidFill>
                  <a:srgbClr val="000000"/>
                </a:solidFill>
                <a:effectLst/>
                <a:latin typeface="Tahoma" panose="020B0604030504040204" pitchFamily="34" charset="0"/>
              </a:rPr>
              <a:t>.</a:t>
            </a:r>
            <a:r>
              <a:rPr lang="en-US" sz="1200" b="0" i="0" dirty="0">
                <a:solidFill>
                  <a:srgbClr val="111111"/>
                </a:solidFill>
                <a:effectLst/>
              </a:rPr>
              <a:t> </a:t>
            </a:r>
          </a:p>
          <a:p>
            <a:pPr algn="l"/>
            <a:r>
              <a:rPr lang="en-US" sz="1200" dirty="0">
                <a:solidFill>
                  <a:srgbClr val="111111"/>
                </a:solidFill>
              </a:rPr>
              <a:t>Keyworker systems are great to help in the first 1000 days because when that child starts, they will introduce themselves to the parents and family and the family will hopefully build connections with that person and as time goes on the child will know when something is wrong with that child and will feel easy enough to talk to the parents regarding that problem.</a:t>
            </a:r>
            <a:endParaRPr lang="en-US" sz="1200" b="0" i="0" dirty="0">
              <a:solidFill>
                <a:srgbClr val="111111"/>
              </a:solidFill>
              <a:effectLst/>
            </a:endParaRPr>
          </a:p>
          <a:p>
            <a:pPr algn="l"/>
            <a:endParaRPr lang="en-US" sz="1200" b="0" i="0" dirty="0">
              <a:solidFill>
                <a:srgbClr val="111111"/>
              </a:solidFill>
              <a:effectLst/>
            </a:endParaRPr>
          </a:p>
          <a:p>
            <a:endParaRPr lang="en-GB" sz="1400" dirty="0"/>
          </a:p>
        </p:txBody>
      </p:sp>
      <p:sp>
        <p:nvSpPr>
          <p:cNvPr id="3" name="Rectangle: Rounded Corners 2">
            <a:extLst>
              <a:ext uri="{FF2B5EF4-FFF2-40B4-BE49-F238E27FC236}">
                <a16:creationId xmlns:a16="http://schemas.microsoft.com/office/drawing/2014/main" id="{EDC527A3-76ED-CEA1-4A47-8F578D6C2195}"/>
              </a:ext>
            </a:extLst>
          </p:cNvPr>
          <p:cNvSpPr/>
          <p:nvPr/>
        </p:nvSpPr>
        <p:spPr>
          <a:xfrm>
            <a:off x="71719" y="923330"/>
            <a:ext cx="6751104" cy="2829159"/>
          </a:xfrm>
          <a:prstGeom prst="roundRect">
            <a:avLst>
              <a:gd name="adj" fmla="val 301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143E16C-A732-C5B6-391A-9303295CEBA7}"/>
              </a:ext>
            </a:extLst>
          </p:cNvPr>
          <p:cNvSpPr txBox="1"/>
          <p:nvPr/>
        </p:nvSpPr>
        <p:spPr>
          <a:xfrm>
            <a:off x="7430552" y="1026542"/>
            <a:ext cx="4321834" cy="3231654"/>
          </a:xfrm>
          <a:prstGeom prst="rect">
            <a:avLst/>
          </a:prstGeom>
          <a:noFill/>
        </p:spPr>
        <p:txBody>
          <a:bodyPr wrap="square" rtlCol="0">
            <a:spAutoFit/>
          </a:bodyPr>
          <a:lstStyle/>
          <a:p>
            <a:r>
              <a:rPr lang="en-GB" u="sng" dirty="0"/>
              <a:t>The Importance of effective partnership working</a:t>
            </a:r>
          </a:p>
          <a:p>
            <a:r>
              <a:rPr lang="en-GB" sz="1200" dirty="0"/>
              <a:t>Birth to 5 matters says </a:t>
            </a:r>
            <a:r>
              <a:rPr lang="en-US" sz="1200" i="0" dirty="0">
                <a:effectLst/>
              </a:rPr>
              <a:t>Working together ensures a good understanding of a child’s needs, leading to appropriate provision within the setting and the possibility of supporting learning in the home Partnerships with parents can be truly effective only when parents and practitioners work together to enable children to create meaningful connections to their wider world and to foster a love of learning. No parent or family should be excluded from this process. Parents must feel included, listened to and trusted within their own role supporting their child’s wellbeing, development and learning</a:t>
            </a:r>
            <a:r>
              <a:rPr lang="en-GB" sz="1200" i="0" dirty="0">
                <a:effectLst/>
              </a:rPr>
              <a:t>. Bronfenbrenner believed a effective partnerships with parents and the childcare practitioner should be like a set of Russian nesting dolls it should all slot in to place and each one are protected and full of support and with more support the family has the better chance that child has to reach its full potential. </a:t>
            </a:r>
            <a:endParaRPr lang="en-GB" sz="1200" dirty="0"/>
          </a:p>
        </p:txBody>
      </p:sp>
      <p:sp>
        <p:nvSpPr>
          <p:cNvPr id="7" name="Rectangle: Rounded Corners 6">
            <a:extLst>
              <a:ext uri="{FF2B5EF4-FFF2-40B4-BE49-F238E27FC236}">
                <a16:creationId xmlns:a16="http://schemas.microsoft.com/office/drawing/2014/main" id="{E9659D68-87D0-6E17-C97D-FAD7152C7EDF}"/>
              </a:ext>
            </a:extLst>
          </p:cNvPr>
          <p:cNvSpPr/>
          <p:nvPr/>
        </p:nvSpPr>
        <p:spPr>
          <a:xfrm>
            <a:off x="7430552" y="905773"/>
            <a:ext cx="4321834" cy="3424685"/>
          </a:xfrm>
          <a:prstGeom prst="roundRect">
            <a:avLst>
              <a:gd name="adj" fmla="val 1213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utoShape 2" descr="Bronfenbrenner Social Ecological Model | Creately">
            <a:extLst>
              <a:ext uri="{FF2B5EF4-FFF2-40B4-BE49-F238E27FC236}">
                <a16:creationId xmlns:a16="http://schemas.microsoft.com/office/drawing/2014/main" id="{3A9AD3F4-37D3-7ECF-A29A-887ED459B24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Bronfenbrenner Ecological Model Template [classic]">
            <a:extLst>
              <a:ext uri="{FF2B5EF4-FFF2-40B4-BE49-F238E27FC236}">
                <a16:creationId xmlns:a16="http://schemas.microsoft.com/office/drawing/2014/main" id="{E91B7EFE-ED45-52AF-0ACE-AAFC91CC417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a:extLst>
              <a:ext uri="{FF2B5EF4-FFF2-40B4-BE49-F238E27FC236}">
                <a16:creationId xmlns:a16="http://schemas.microsoft.com/office/drawing/2014/main" id="{FA72F8BC-B13C-EF68-9581-D73148CECB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294" y="3829824"/>
            <a:ext cx="2704865" cy="181466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1CCB6FA6-0D6E-09BA-EA71-3E018059DB5C}"/>
              </a:ext>
            </a:extLst>
          </p:cNvPr>
          <p:cNvSpPr txBox="1"/>
          <p:nvPr/>
        </p:nvSpPr>
        <p:spPr>
          <a:xfrm>
            <a:off x="153089" y="5671866"/>
            <a:ext cx="2879604" cy="1169551"/>
          </a:xfrm>
          <a:prstGeom prst="rect">
            <a:avLst/>
          </a:prstGeom>
          <a:noFill/>
        </p:spPr>
        <p:txBody>
          <a:bodyPr wrap="square" rtlCol="0">
            <a:spAutoFit/>
          </a:bodyPr>
          <a:lstStyle/>
          <a:p>
            <a:r>
              <a:rPr lang="en-US" sz="1400" b="1" i="0" dirty="0">
                <a:solidFill>
                  <a:srgbClr val="000000"/>
                </a:solidFill>
                <a:effectLst/>
                <a:latin typeface="vag-rundschrift-d"/>
              </a:rPr>
              <a:t>  </a:t>
            </a:r>
            <a:r>
              <a:rPr lang="en-US" sz="1400" i="0" dirty="0">
                <a:solidFill>
                  <a:srgbClr val="000000"/>
                </a:solidFill>
                <a:effectLst/>
              </a:rPr>
              <a:t>Bronfenbrenner ecological model of individual development is a prime example of what the system of a child and people around that child should look like .</a:t>
            </a:r>
            <a:endParaRPr lang="en-GB" sz="1400" dirty="0"/>
          </a:p>
        </p:txBody>
      </p:sp>
      <p:sp>
        <p:nvSpPr>
          <p:cNvPr id="14" name="TextBox 13">
            <a:extLst>
              <a:ext uri="{FF2B5EF4-FFF2-40B4-BE49-F238E27FC236}">
                <a16:creationId xmlns:a16="http://schemas.microsoft.com/office/drawing/2014/main" id="{9D13854B-422D-3E54-3A32-A3292A7208E8}"/>
              </a:ext>
            </a:extLst>
          </p:cNvPr>
          <p:cNvSpPr txBox="1"/>
          <p:nvPr/>
        </p:nvSpPr>
        <p:spPr>
          <a:xfrm>
            <a:off x="7117980" y="4557068"/>
            <a:ext cx="5011947" cy="2123658"/>
          </a:xfrm>
          <a:prstGeom prst="rect">
            <a:avLst/>
          </a:prstGeom>
          <a:noFill/>
        </p:spPr>
        <p:txBody>
          <a:bodyPr wrap="square" rtlCol="0">
            <a:spAutoFit/>
          </a:bodyPr>
          <a:lstStyle/>
          <a:p>
            <a:r>
              <a:rPr lang="en-GB" u="sng" dirty="0"/>
              <a:t>Maternal factors that could cause problems to the baby's development: </a:t>
            </a:r>
          </a:p>
          <a:p>
            <a:r>
              <a:rPr lang="en-GB" sz="1200" dirty="0"/>
              <a:t>There are lots of factors that could affect the growth and development some of these include the diet of the mother while she is pregnant this could cause problems due to the baby not receiving the right nutrient it needs to develop and could cause baby to be born smaller or not the right weight which would need monitoring more regularly throughout pregnancy. Consuming alcohol or nicotine could cause baby to have health conditions and the unborn baby could have withdrawal symptoms and will not get the best start to life and have effects on that baby’s future.</a:t>
            </a:r>
          </a:p>
        </p:txBody>
      </p:sp>
      <p:sp>
        <p:nvSpPr>
          <p:cNvPr id="15" name="Rectangle: Rounded Corners 14">
            <a:extLst>
              <a:ext uri="{FF2B5EF4-FFF2-40B4-BE49-F238E27FC236}">
                <a16:creationId xmlns:a16="http://schemas.microsoft.com/office/drawing/2014/main" id="{8368A29D-EAE1-5365-C125-793F876AAAA9}"/>
              </a:ext>
            </a:extLst>
          </p:cNvPr>
          <p:cNvSpPr/>
          <p:nvPr/>
        </p:nvSpPr>
        <p:spPr>
          <a:xfrm>
            <a:off x="62073" y="5663242"/>
            <a:ext cx="2960117" cy="1169551"/>
          </a:xfrm>
          <a:prstGeom prst="roundRect">
            <a:avLst>
              <a:gd name="adj" fmla="val 3391"/>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4" name="Picture 10" descr="Frontiers | Knowledge Gaps and Emerging Research Areas in Intrauterine  Growth Restriction-Associated Brain Injury">
            <a:extLst>
              <a:ext uri="{FF2B5EF4-FFF2-40B4-BE49-F238E27FC236}">
                <a16:creationId xmlns:a16="http://schemas.microsoft.com/office/drawing/2014/main" id="{7D22F91C-2C1F-A049-3496-272282BCD7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2724" y="3886200"/>
            <a:ext cx="3025676" cy="215950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ECE821E-E518-8316-6D3B-1360BE1644B2}"/>
              </a:ext>
            </a:extLst>
          </p:cNvPr>
          <p:cNvSpPr txBox="1"/>
          <p:nvPr/>
        </p:nvSpPr>
        <p:spPr>
          <a:xfrm>
            <a:off x="3222724" y="6179413"/>
            <a:ext cx="2679940" cy="646331"/>
          </a:xfrm>
          <a:prstGeom prst="rect">
            <a:avLst/>
          </a:prstGeom>
          <a:noFill/>
        </p:spPr>
        <p:txBody>
          <a:bodyPr wrap="square" rtlCol="0">
            <a:spAutoFit/>
          </a:bodyPr>
          <a:lstStyle/>
          <a:p>
            <a:r>
              <a:rPr lang="en-GB" sz="1200" dirty="0"/>
              <a:t>Factors and issues that could cause problems to the baby’s development and growth.</a:t>
            </a:r>
          </a:p>
        </p:txBody>
      </p:sp>
      <p:sp>
        <p:nvSpPr>
          <p:cNvPr id="17" name="Rectangle: Rounded Corners 16">
            <a:extLst>
              <a:ext uri="{FF2B5EF4-FFF2-40B4-BE49-F238E27FC236}">
                <a16:creationId xmlns:a16="http://schemas.microsoft.com/office/drawing/2014/main" id="{C0533D2D-20B3-8696-3564-A61E5D8D0E75}"/>
              </a:ext>
            </a:extLst>
          </p:cNvPr>
          <p:cNvSpPr/>
          <p:nvPr/>
        </p:nvSpPr>
        <p:spPr>
          <a:xfrm>
            <a:off x="7049667" y="4442600"/>
            <a:ext cx="4989244" cy="2253425"/>
          </a:xfrm>
          <a:prstGeom prst="roundRect">
            <a:avLst>
              <a:gd name="adj" fmla="val 6331"/>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23FFFB22-0608-54D9-B458-CC7BDC1645E9}"/>
              </a:ext>
            </a:extLst>
          </p:cNvPr>
          <p:cNvSpPr/>
          <p:nvPr/>
        </p:nvSpPr>
        <p:spPr>
          <a:xfrm>
            <a:off x="3113206" y="3829824"/>
            <a:ext cx="3287594" cy="2948714"/>
          </a:xfrm>
          <a:prstGeom prst="roundRect">
            <a:avLst>
              <a:gd name="adj" fmla="val 9430"/>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Graphic 20" descr="Woman with baby outline">
            <a:extLst>
              <a:ext uri="{FF2B5EF4-FFF2-40B4-BE49-F238E27FC236}">
                <a16:creationId xmlns:a16="http://schemas.microsoft.com/office/drawing/2014/main" id="{9622CF89-59D0-D45D-C931-99E54A68D37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48400" y="4292094"/>
            <a:ext cx="914400" cy="914400"/>
          </a:xfrm>
          <a:prstGeom prst="rect">
            <a:avLst/>
          </a:prstGeom>
        </p:spPr>
      </p:pic>
      <p:pic>
        <p:nvPicPr>
          <p:cNvPr id="23" name="Graphic 22" descr="Man with baby outline">
            <a:extLst>
              <a:ext uri="{FF2B5EF4-FFF2-40B4-BE49-F238E27FC236}">
                <a16:creationId xmlns:a16="http://schemas.microsoft.com/office/drawing/2014/main" id="{8A5E195E-AD60-4A76-684D-80F159E3B27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655723" y="3242206"/>
            <a:ext cx="914400" cy="914400"/>
          </a:xfrm>
          <a:prstGeom prst="rect">
            <a:avLst/>
          </a:prstGeom>
        </p:spPr>
      </p:pic>
      <p:pic>
        <p:nvPicPr>
          <p:cNvPr id="18" name="Graphic 17" descr="Woman with baby outline">
            <a:extLst>
              <a:ext uri="{FF2B5EF4-FFF2-40B4-BE49-F238E27FC236}">
                <a16:creationId xmlns:a16="http://schemas.microsoft.com/office/drawing/2014/main" id="{5C5AB44A-4131-3FA9-619C-91BF1F16B65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73606" y="2056830"/>
            <a:ext cx="914400" cy="914400"/>
          </a:xfrm>
          <a:prstGeom prst="rect">
            <a:avLst/>
          </a:prstGeom>
        </p:spPr>
      </p:pic>
      <p:pic>
        <p:nvPicPr>
          <p:cNvPr id="19" name="Graphic 18" descr="Man with baby outline">
            <a:extLst>
              <a:ext uri="{FF2B5EF4-FFF2-40B4-BE49-F238E27FC236}">
                <a16:creationId xmlns:a16="http://schemas.microsoft.com/office/drawing/2014/main" id="{6D821A6A-B6DA-5370-4235-16638A0AA3C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268034" y="5477470"/>
            <a:ext cx="914400" cy="914400"/>
          </a:xfrm>
          <a:prstGeom prst="rect">
            <a:avLst/>
          </a:prstGeom>
        </p:spPr>
      </p:pic>
      <p:pic>
        <p:nvPicPr>
          <p:cNvPr id="20" name="Graphic 19" descr="Man with baby outline">
            <a:extLst>
              <a:ext uri="{FF2B5EF4-FFF2-40B4-BE49-F238E27FC236}">
                <a16:creationId xmlns:a16="http://schemas.microsoft.com/office/drawing/2014/main" id="{CFF0AF3E-227B-2D92-CDB9-BB64A9A3CB6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725234" y="1094251"/>
            <a:ext cx="914400" cy="914400"/>
          </a:xfrm>
          <a:prstGeom prst="rect">
            <a:avLst/>
          </a:prstGeom>
        </p:spPr>
      </p:pic>
    </p:spTree>
    <p:extLst>
      <p:ext uri="{BB962C8B-B14F-4D97-AF65-F5344CB8AC3E}">
        <p14:creationId xmlns:p14="http://schemas.microsoft.com/office/powerpoint/2010/main" val="3544997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1A2749-A4C6-24DE-D396-E680A11B79BF}"/>
              </a:ext>
            </a:extLst>
          </p:cNvPr>
          <p:cNvSpPr/>
          <p:nvPr/>
        </p:nvSpPr>
        <p:spPr>
          <a:xfrm>
            <a:off x="3627365" y="-112296"/>
            <a:ext cx="336726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Challenges </a:t>
            </a:r>
          </a:p>
        </p:txBody>
      </p:sp>
      <p:cxnSp>
        <p:nvCxnSpPr>
          <p:cNvPr id="6" name="Straight Connector 5">
            <a:extLst>
              <a:ext uri="{FF2B5EF4-FFF2-40B4-BE49-F238E27FC236}">
                <a16:creationId xmlns:a16="http://schemas.microsoft.com/office/drawing/2014/main" id="{ABB9A0DC-55A5-64F2-DF77-06DF48B7487E}"/>
              </a:ext>
            </a:extLst>
          </p:cNvPr>
          <p:cNvCxnSpPr/>
          <p:nvPr/>
        </p:nvCxnSpPr>
        <p:spPr>
          <a:xfrm>
            <a:off x="3440550" y="733245"/>
            <a:ext cx="393364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7BB441-3D7A-F7CB-FFAE-5B890B12640E}"/>
              </a:ext>
            </a:extLst>
          </p:cNvPr>
          <p:cNvSpPr txBox="1"/>
          <p:nvPr/>
        </p:nvSpPr>
        <p:spPr>
          <a:xfrm>
            <a:off x="5894524" y="792507"/>
            <a:ext cx="6167887" cy="4431983"/>
          </a:xfrm>
          <a:prstGeom prst="rect">
            <a:avLst/>
          </a:prstGeom>
          <a:noFill/>
        </p:spPr>
        <p:txBody>
          <a:bodyPr wrap="square" rtlCol="0">
            <a:spAutoFit/>
          </a:bodyPr>
          <a:lstStyle/>
          <a:p>
            <a:r>
              <a:rPr lang="en-GB" u="sng" dirty="0"/>
              <a:t>What are the challenges in providing high quality care?</a:t>
            </a:r>
          </a:p>
          <a:p>
            <a:r>
              <a:rPr lang="en-GB" sz="1200" dirty="0"/>
              <a:t>There are lots of challenges in providing top quality care these include staffing issues meaning getting the right person for that job and maintaining staff levels for example sick days, maternity leave bereavement all these contribute to high quality and in settings they follow a ratio and if the setting cannot get the ratio the quality of care will be affected  due to the setting might have to close for a day or so. Looking back to covid 19 so many nursery settings had to close and some only kept open for key workers so they would still be benefiting but the other children who's family was not a keyworker would be losing out. If a setting is funded by the government and if costs cannot be met, they may change certain things to make sure they get the funding to go further. Another challenge could be staffing costs as the national Minium wage is always going up  the mangers may not be able to afford it and have to get lower levels like apprentices and train them up to the required level. Early education and childcare said </a:t>
            </a:r>
            <a:r>
              <a:rPr lang="en-US" sz="1200" b="0" i="0" dirty="0">
                <a:effectLst/>
              </a:rPr>
              <a:t>The impact of the pandemic, alongside the rising cost of living and a reduction in wider support for children and their families from other community services, such as children’s center's, has led to concerns about a growing disadvantage gap, reduced school readiness, and increasing presentation of children requiring additional support in early years and school settings, including special educational needs and disabilities. Settings that have children with disabilities will need that extra bit of training which costs money so there may not be money to fund the training courses for that child to attend the setting  which wi</a:t>
            </a:r>
            <a:r>
              <a:rPr lang="en-US" sz="1200" dirty="0"/>
              <a:t>ll make the setting an inclusive setting . Gov Wales says that A universal offer of high-quality Early Childhood Care and Education for all pre-school children following the end of parental leave should be our long-term goal in Wales. In the short term, the challenge is to reduce the adverse effects of a split system through greater coordination, collaboration and integration.</a:t>
            </a:r>
            <a:endParaRPr lang="en-GB" sz="1200" dirty="0"/>
          </a:p>
        </p:txBody>
      </p:sp>
      <p:pic>
        <p:nvPicPr>
          <p:cNvPr id="5" name="Graphic 4" descr="Puzzle pieces outline">
            <a:extLst>
              <a:ext uri="{FF2B5EF4-FFF2-40B4-BE49-F238E27FC236}">
                <a16:creationId xmlns:a16="http://schemas.microsoft.com/office/drawing/2014/main" id="{7045C640-9D30-361E-4C0E-19AB79EC4B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05004" y="-25577"/>
            <a:ext cx="758822" cy="758822"/>
          </a:xfrm>
          <a:prstGeom prst="rect">
            <a:avLst/>
          </a:prstGeom>
        </p:spPr>
      </p:pic>
      <p:pic>
        <p:nvPicPr>
          <p:cNvPr id="7" name="Graphic 6" descr="Puzzle pieces outline">
            <a:extLst>
              <a:ext uri="{FF2B5EF4-FFF2-40B4-BE49-F238E27FC236}">
                <a16:creationId xmlns:a16="http://schemas.microsoft.com/office/drawing/2014/main" id="{93CD9520-1E1F-A301-D3AD-A3E5BE626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61139" y="0"/>
            <a:ext cx="758822" cy="758822"/>
          </a:xfrm>
          <a:prstGeom prst="rect">
            <a:avLst/>
          </a:prstGeom>
        </p:spPr>
      </p:pic>
      <p:sp>
        <p:nvSpPr>
          <p:cNvPr id="8" name="Rectangle: Rounded Corners 7">
            <a:extLst>
              <a:ext uri="{FF2B5EF4-FFF2-40B4-BE49-F238E27FC236}">
                <a16:creationId xmlns:a16="http://schemas.microsoft.com/office/drawing/2014/main" id="{CA90FB58-C3EA-8F81-6F5F-4871B2D84149}"/>
              </a:ext>
            </a:extLst>
          </p:cNvPr>
          <p:cNvSpPr/>
          <p:nvPr/>
        </p:nvSpPr>
        <p:spPr>
          <a:xfrm>
            <a:off x="5793876" y="792508"/>
            <a:ext cx="6344729" cy="4431975"/>
          </a:xfrm>
          <a:prstGeom prst="roundRect">
            <a:avLst>
              <a:gd name="adj" fmla="val 6923"/>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B9C68F4-37DC-0F74-A669-B2BE79FB92AC}"/>
              </a:ext>
            </a:extLst>
          </p:cNvPr>
          <p:cNvSpPr txBox="1"/>
          <p:nvPr/>
        </p:nvSpPr>
        <p:spPr>
          <a:xfrm>
            <a:off x="462288" y="160675"/>
            <a:ext cx="2055963" cy="2862322"/>
          </a:xfrm>
          <a:prstGeom prst="rect">
            <a:avLst/>
          </a:prstGeom>
          <a:noFill/>
        </p:spPr>
        <p:txBody>
          <a:bodyPr wrap="square" rtlCol="0">
            <a:spAutoFit/>
          </a:bodyPr>
          <a:lstStyle/>
          <a:p>
            <a:r>
              <a:rPr lang="en-GB" dirty="0">
                <a:hlinkClick r:id="rId5"/>
              </a:rPr>
              <a:t>https://www.youtube.com/watch?v=8QwFyKwLrv8&amp;ab_channel=ConnectChildcare</a:t>
            </a:r>
            <a:endParaRPr lang="en-GB" dirty="0"/>
          </a:p>
          <a:p>
            <a:r>
              <a:rPr lang="en-GB" dirty="0"/>
              <a:t>In this video there is some sector leaders stating the challenging factors educators face </a:t>
            </a:r>
          </a:p>
        </p:txBody>
      </p:sp>
      <p:sp>
        <p:nvSpPr>
          <p:cNvPr id="10" name="Rectangle: Rounded Corners 9">
            <a:extLst>
              <a:ext uri="{FF2B5EF4-FFF2-40B4-BE49-F238E27FC236}">
                <a16:creationId xmlns:a16="http://schemas.microsoft.com/office/drawing/2014/main" id="{9A5C3D36-9935-118D-BD27-5968107DF7F2}"/>
              </a:ext>
            </a:extLst>
          </p:cNvPr>
          <p:cNvSpPr/>
          <p:nvPr/>
        </p:nvSpPr>
        <p:spPr>
          <a:xfrm>
            <a:off x="186432" y="94922"/>
            <a:ext cx="2465916" cy="303933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Tackling the Early Years Recruitment crisis - LEYF Nurseries">
            <a:extLst>
              <a:ext uri="{FF2B5EF4-FFF2-40B4-BE49-F238E27FC236}">
                <a16:creationId xmlns:a16="http://schemas.microsoft.com/office/drawing/2014/main" id="{4863146E-766C-4826-3518-541C99DF7F6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79965" y="1076852"/>
            <a:ext cx="2581124" cy="148695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090DCB4-5084-A542-8776-63BDCC16A047}"/>
              </a:ext>
            </a:extLst>
          </p:cNvPr>
          <p:cNvSpPr txBox="1"/>
          <p:nvPr/>
        </p:nvSpPr>
        <p:spPr>
          <a:xfrm>
            <a:off x="2949163" y="2641592"/>
            <a:ext cx="2590601" cy="923330"/>
          </a:xfrm>
          <a:prstGeom prst="rect">
            <a:avLst/>
          </a:prstGeom>
          <a:noFill/>
        </p:spPr>
        <p:txBody>
          <a:bodyPr wrap="square" rtlCol="0">
            <a:spAutoFit/>
          </a:bodyPr>
          <a:lstStyle/>
          <a:p>
            <a:r>
              <a:rPr lang="en-GB" dirty="0"/>
              <a:t>A sign showing the difficulties of having low staff .</a:t>
            </a:r>
          </a:p>
        </p:txBody>
      </p:sp>
      <p:sp>
        <p:nvSpPr>
          <p:cNvPr id="12" name="Rectangle: Rounded Corners 11">
            <a:extLst>
              <a:ext uri="{FF2B5EF4-FFF2-40B4-BE49-F238E27FC236}">
                <a16:creationId xmlns:a16="http://schemas.microsoft.com/office/drawing/2014/main" id="{FE08426F-0BA8-7EDC-1773-7D61F320A628}"/>
              </a:ext>
            </a:extLst>
          </p:cNvPr>
          <p:cNvSpPr/>
          <p:nvPr/>
        </p:nvSpPr>
        <p:spPr>
          <a:xfrm>
            <a:off x="2839163" y="811035"/>
            <a:ext cx="2662728" cy="2686310"/>
          </a:xfrm>
          <a:prstGeom prst="roundRect">
            <a:avLst>
              <a:gd name="adj" fmla="val 759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Unemployment associated with increase in violence early in COVID-19 pandemic">
            <a:extLst>
              <a:ext uri="{FF2B5EF4-FFF2-40B4-BE49-F238E27FC236}">
                <a16:creationId xmlns:a16="http://schemas.microsoft.com/office/drawing/2014/main" id="{19E7426F-427E-A67A-1269-1AA37C3FA6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4461" y="3429000"/>
            <a:ext cx="1725284" cy="167428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B518300-D628-C4F9-D7DD-0A7668DEDFA9}"/>
              </a:ext>
            </a:extLst>
          </p:cNvPr>
          <p:cNvSpPr txBox="1"/>
          <p:nvPr/>
        </p:nvSpPr>
        <p:spPr>
          <a:xfrm>
            <a:off x="462288" y="5049740"/>
            <a:ext cx="1725284" cy="1754326"/>
          </a:xfrm>
          <a:prstGeom prst="rect">
            <a:avLst/>
          </a:prstGeom>
          <a:noFill/>
        </p:spPr>
        <p:txBody>
          <a:bodyPr wrap="square" rtlCol="0">
            <a:spAutoFit/>
          </a:bodyPr>
          <a:lstStyle/>
          <a:p>
            <a:r>
              <a:rPr lang="en-GB" dirty="0"/>
              <a:t>A notice so many settings was so used to seeing it became the norm</a:t>
            </a:r>
          </a:p>
        </p:txBody>
      </p:sp>
      <p:sp>
        <p:nvSpPr>
          <p:cNvPr id="14" name="Rectangle: Rounded Corners 13">
            <a:extLst>
              <a:ext uri="{FF2B5EF4-FFF2-40B4-BE49-F238E27FC236}">
                <a16:creationId xmlns:a16="http://schemas.microsoft.com/office/drawing/2014/main" id="{610A7489-8E21-641F-44B5-932DB09EDCF2}"/>
              </a:ext>
            </a:extLst>
          </p:cNvPr>
          <p:cNvSpPr/>
          <p:nvPr/>
        </p:nvSpPr>
        <p:spPr>
          <a:xfrm rot="16200000">
            <a:off x="-576184" y="4001188"/>
            <a:ext cx="3506576" cy="198134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A165D15-63F5-A395-B654-1B409492ACAD}"/>
              </a:ext>
            </a:extLst>
          </p:cNvPr>
          <p:cNvSpPr txBox="1"/>
          <p:nvPr/>
        </p:nvSpPr>
        <p:spPr>
          <a:xfrm>
            <a:off x="5630351" y="5473764"/>
            <a:ext cx="3661129" cy="1231106"/>
          </a:xfrm>
          <a:prstGeom prst="rect">
            <a:avLst/>
          </a:prstGeom>
          <a:noFill/>
        </p:spPr>
        <p:txBody>
          <a:bodyPr wrap="square" rtlCol="0">
            <a:spAutoFit/>
          </a:bodyPr>
          <a:lstStyle/>
          <a:p>
            <a:pPr algn="l"/>
            <a:r>
              <a:rPr lang="en-US" sz="1400" b="1" i="0" dirty="0">
                <a:solidFill>
                  <a:srgbClr val="2C2A2B"/>
                </a:solidFill>
                <a:effectLst/>
              </a:rPr>
              <a:t>Professional Development and Keeping Up with Industry Changes</a:t>
            </a:r>
            <a:endParaRPr lang="en-US" sz="1400" b="0" i="0" u="none" strike="noStrike" dirty="0">
              <a:solidFill>
                <a:srgbClr val="2C2A2B"/>
              </a:solidFill>
              <a:effectLst/>
            </a:endParaRPr>
          </a:p>
          <a:p>
            <a:pPr algn="l"/>
            <a:r>
              <a:rPr lang="en-US" sz="1400" b="0" i="0" u="none" strike="noStrike" dirty="0">
                <a:solidFill>
                  <a:srgbClr val="2C2A2B"/>
                </a:solidFill>
                <a:effectLst/>
              </a:rPr>
              <a:t>The field of childcare education is constantly evolving, with new research, methodologies, and regulations emerging regularly</a:t>
            </a:r>
            <a:r>
              <a:rPr lang="en-US" b="0" i="0" u="none" strike="noStrike" dirty="0">
                <a:solidFill>
                  <a:srgbClr val="2C2A2B"/>
                </a:solidFill>
                <a:effectLst/>
                <a:latin typeface="Nunito Sans" panose="020F0502020204030204" pitchFamily="2" charset="0"/>
              </a:rPr>
              <a:t>. </a:t>
            </a:r>
          </a:p>
        </p:txBody>
      </p:sp>
      <p:sp>
        <p:nvSpPr>
          <p:cNvPr id="15" name="Rectangle: Rounded Corners 14">
            <a:extLst>
              <a:ext uri="{FF2B5EF4-FFF2-40B4-BE49-F238E27FC236}">
                <a16:creationId xmlns:a16="http://schemas.microsoft.com/office/drawing/2014/main" id="{EA912622-CE88-CA85-A4D7-E3F70D0293D4}"/>
              </a:ext>
            </a:extLst>
          </p:cNvPr>
          <p:cNvSpPr/>
          <p:nvPr/>
        </p:nvSpPr>
        <p:spPr>
          <a:xfrm>
            <a:off x="5539764" y="5473764"/>
            <a:ext cx="3811958" cy="115281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B537535-150D-BF44-310C-57B51DBC89FA}"/>
              </a:ext>
            </a:extLst>
          </p:cNvPr>
          <p:cNvSpPr txBox="1"/>
          <p:nvPr/>
        </p:nvSpPr>
        <p:spPr>
          <a:xfrm>
            <a:off x="2538047" y="3716830"/>
            <a:ext cx="2873881" cy="3108543"/>
          </a:xfrm>
          <a:prstGeom prst="rect">
            <a:avLst/>
          </a:prstGeom>
          <a:noFill/>
        </p:spPr>
        <p:txBody>
          <a:bodyPr wrap="square" rtlCol="0">
            <a:spAutoFit/>
          </a:bodyPr>
          <a:lstStyle/>
          <a:p>
            <a:r>
              <a:rPr lang="en-GB" sz="1400" dirty="0"/>
              <a:t>Parents might face factors that stop them providing top quality care these include poverty not being able to afford everything a baby needs or to meet their requirements.</a:t>
            </a:r>
          </a:p>
          <a:p>
            <a:r>
              <a:rPr lang="en-GB" sz="1400" dirty="0"/>
              <a:t>The family may not have a house to live and maybe cannot get a temporary flat\ house and that would cause local authorities to be involved even maybe resulting to remove that baby from their care until the parents can prove their fit enough to be parents and that might not be possible.</a:t>
            </a:r>
          </a:p>
        </p:txBody>
      </p:sp>
      <p:sp>
        <p:nvSpPr>
          <p:cNvPr id="17" name="Rectangle: Rounded Corners 16">
            <a:extLst>
              <a:ext uri="{FF2B5EF4-FFF2-40B4-BE49-F238E27FC236}">
                <a16:creationId xmlns:a16="http://schemas.microsoft.com/office/drawing/2014/main" id="{F4496B15-B3D9-8AAD-B80A-5725DB1662DE}"/>
              </a:ext>
            </a:extLst>
          </p:cNvPr>
          <p:cNvSpPr/>
          <p:nvPr/>
        </p:nvSpPr>
        <p:spPr>
          <a:xfrm>
            <a:off x="2349837" y="3549558"/>
            <a:ext cx="2971682" cy="3308442"/>
          </a:xfrm>
          <a:prstGeom prst="roundRect">
            <a:avLst>
              <a:gd name="adj" fmla="val 1181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Confused person with solid fill">
            <a:extLst>
              <a:ext uri="{FF2B5EF4-FFF2-40B4-BE49-F238E27FC236}">
                <a16:creationId xmlns:a16="http://schemas.microsoft.com/office/drawing/2014/main" id="{677420B4-3AC0-CBA2-1111-BA2D635F5F9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876728" y="5592970"/>
            <a:ext cx="914400" cy="914400"/>
          </a:xfrm>
          <a:prstGeom prst="rect">
            <a:avLst/>
          </a:prstGeom>
        </p:spPr>
      </p:pic>
      <p:pic>
        <p:nvPicPr>
          <p:cNvPr id="20" name="Graphic 19" descr="Confused person outline">
            <a:extLst>
              <a:ext uri="{FF2B5EF4-FFF2-40B4-BE49-F238E27FC236}">
                <a16:creationId xmlns:a16="http://schemas.microsoft.com/office/drawing/2014/main" id="{08042732-D67F-14EB-7D7C-634350180E9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00333" y="5592970"/>
            <a:ext cx="914400" cy="914400"/>
          </a:xfrm>
          <a:prstGeom prst="rect">
            <a:avLst/>
          </a:prstGeom>
        </p:spPr>
      </p:pic>
    </p:spTree>
    <p:extLst>
      <p:ext uri="{BB962C8B-B14F-4D97-AF65-F5344CB8AC3E}">
        <p14:creationId xmlns:p14="http://schemas.microsoft.com/office/powerpoint/2010/main" val="268203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wipe(down)">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A88926-3A55-E890-C36C-D4493AA39AF1}"/>
              </a:ext>
            </a:extLst>
          </p:cNvPr>
          <p:cNvSpPr/>
          <p:nvPr/>
        </p:nvSpPr>
        <p:spPr>
          <a:xfrm>
            <a:off x="4367474" y="-103669"/>
            <a:ext cx="290496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Activities </a:t>
            </a:r>
          </a:p>
        </p:txBody>
      </p:sp>
      <p:cxnSp>
        <p:nvCxnSpPr>
          <p:cNvPr id="6" name="Straight Connector 5">
            <a:extLst>
              <a:ext uri="{FF2B5EF4-FFF2-40B4-BE49-F238E27FC236}">
                <a16:creationId xmlns:a16="http://schemas.microsoft.com/office/drawing/2014/main" id="{0D1CBDFD-AFF0-5DBF-AD66-8F14D67C4156}"/>
              </a:ext>
            </a:extLst>
          </p:cNvPr>
          <p:cNvCxnSpPr/>
          <p:nvPr/>
        </p:nvCxnSpPr>
        <p:spPr>
          <a:xfrm>
            <a:off x="4197429" y="616461"/>
            <a:ext cx="332117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86169F6-10E4-A880-D044-021BC9476131}"/>
              </a:ext>
            </a:extLst>
          </p:cNvPr>
          <p:cNvSpPr txBox="1"/>
          <p:nvPr/>
        </p:nvSpPr>
        <p:spPr>
          <a:xfrm>
            <a:off x="173099" y="59823"/>
            <a:ext cx="3709358" cy="5755422"/>
          </a:xfrm>
          <a:prstGeom prst="rect">
            <a:avLst/>
          </a:prstGeom>
          <a:noFill/>
        </p:spPr>
        <p:txBody>
          <a:bodyPr wrap="square" rtlCol="0">
            <a:spAutoFit/>
          </a:bodyPr>
          <a:lstStyle/>
          <a:p>
            <a:r>
              <a:rPr lang="en-GB" u="sng" dirty="0"/>
              <a:t>Loose parts </a:t>
            </a:r>
          </a:p>
          <a:p>
            <a:r>
              <a:rPr lang="en-GB" sz="1400" dirty="0"/>
              <a:t>What are the benefits of loose parts play? Some of the benefits include:</a:t>
            </a:r>
          </a:p>
          <a:p>
            <a:r>
              <a:rPr lang="en-GB" sz="1400" dirty="0"/>
              <a:t>It will help increase physical activity meaning they will get the parts they need and move to put it where they want or move to play with it.</a:t>
            </a:r>
          </a:p>
          <a:p>
            <a:r>
              <a:rPr lang="en-GB" sz="1400" dirty="0"/>
              <a:t>It improves their cognitive skills figuring how what this piece could be or what it can do.</a:t>
            </a:r>
          </a:p>
          <a:p>
            <a:r>
              <a:rPr lang="en-GB" sz="1400" dirty="0"/>
              <a:t>It will engage with their concentration and will help them focus on an activity for longer periods of time.</a:t>
            </a:r>
          </a:p>
          <a:p>
            <a:r>
              <a:rPr lang="en-GB" sz="1400" dirty="0"/>
              <a:t>Will develop their critical thinking and problem-solving meaning if they have a part, they will think it could be anything or if they are building that part could be missing piece that’s needed.</a:t>
            </a:r>
          </a:p>
          <a:p>
            <a:r>
              <a:rPr lang="en-GB" sz="1400" dirty="0"/>
              <a:t>It will also encourage lots of language if they are roleplaying with this part or making a game up with it. Frobel believed “I</a:t>
            </a:r>
            <a:r>
              <a:rPr lang="en-US" sz="1400" dirty="0"/>
              <a:t>t must be something solid which can easily be pulled apart and just as easily put together again; it must be both simple and multiform. So, from the material to hand we devise the divided cube, our third gift to the child’.”</a:t>
            </a:r>
            <a:r>
              <a:rPr lang="en-US" sz="1400" b="0" i="1" dirty="0">
                <a:solidFill>
                  <a:srgbClr val="181818"/>
                </a:solidFill>
                <a:effectLst/>
              </a:rPr>
              <a:t> </a:t>
            </a:r>
            <a:r>
              <a:rPr lang="en-US" sz="1400" i="1" dirty="0"/>
              <a:t>D</a:t>
            </a:r>
            <a:r>
              <a:rPr lang="en-US" sz="1400" b="0" dirty="0">
                <a:effectLst/>
              </a:rPr>
              <a:t>r maria Montessori </a:t>
            </a:r>
            <a:r>
              <a:rPr lang="en-US" sz="1400" dirty="0"/>
              <a:t>had thought that </a:t>
            </a:r>
            <a:r>
              <a:rPr lang="en-US" sz="1400" b="0" dirty="0">
                <a:effectLst/>
              </a:rPr>
              <a:t>“The environment must be rich in motives which lend interest to activity and invite the child to conduct his own experiences.”</a:t>
            </a:r>
            <a:endParaRPr lang="en-GB" sz="1400" dirty="0"/>
          </a:p>
        </p:txBody>
      </p:sp>
      <p:sp>
        <p:nvSpPr>
          <p:cNvPr id="5" name="Rectangle: Rounded Corners 4">
            <a:extLst>
              <a:ext uri="{FF2B5EF4-FFF2-40B4-BE49-F238E27FC236}">
                <a16:creationId xmlns:a16="http://schemas.microsoft.com/office/drawing/2014/main" id="{7FF175F5-3535-EC56-EFFF-077A143A72BB}"/>
              </a:ext>
            </a:extLst>
          </p:cNvPr>
          <p:cNvSpPr/>
          <p:nvPr/>
        </p:nvSpPr>
        <p:spPr>
          <a:xfrm>
            <a:off x="119344" y="75654"/>
            <a:ext cx="3794437" cy="5644462"/>
          </a:xfrm>
          <a:prstGeom prst="roundRect">
            <a:avLst>
              <a:gd name="adj" fmla="val 4691"/>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Loose Parts Play - Creating a Library – Beg, Borrow or Steal (Ok…may be not  steal!) | Cosy Direct Blog">
            <a:extLst>
              <a:ext uri="{FF2B5EF4-FFF2-40B4-BE49-F238E27FC236}">
                <a16:creationId xmlns:a16="http://schemas.microsoft.com/office/drawing/2014/main" id="{9AAF5606-5492-A794-90B4-D0CA499590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7946" y="834530"/>
            <a:ext cx="2602331" cy="214461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43EB256-B55F-776A-AC11-1F98E5907D97}"/>
              </a:ext>
            </a:extLst>
          </p:cNvPr>
          <p:cNvSpPr txBox="1"/>
          <p:nvPr/>
        </p:nvSpPr>
        <p:spPr>
          <a:xfrm>
            <a:off x="4490517" y="2951532"/>
            <a:ext cx="3183515" cy="2585323"/>
          </a:xfrm>
          <a:prstGeom prst="rect">
            <a:avLst/>
          </a:prstGeom>
          <a:noFill/>
        </p:spPr>
        <p:txBody>
          <a:bodyPr wrap="square" rtlCol="0">
            <a:spAutoFit/>
          </a:bodyPr>
          <a:lstStyle/>
          <a:p>
            <a:pPr algn="ctr"/>
            <a:r>
              <a:rPr lang="en-GB" sz="1400" dirty="0"/>
              <a:t>This picture looks very inviting to play and the amount of play ideas that could be produced here is endless</a:t>
            </a:r>
            <a:r>
              <a:rPr lang="en-US" sz="1400" dirty="0">
                <a:solidFill>
                  <a:srgbClr val="555555"/>
                </a:solidFill>
                <a:latin typeface="Open Sans" panose="020B0606030504020204" pitchFamily="34" charset="0"/>
              </a:rPr>
              <a:t>. </a:t>
            </a:r>
            <a:r>
              <a:rPr lang="en-US" sz="1400" dirty="0"/>
              <a:t>Loose parts </a:t>
            </a:r>
            <a:r>
              <a:rPr lang="en-US" sz="1400" b="0" i="0" dirty="0">
                <a:effectLst/>
              </a:rPr>
              <a:t>for play are materials that can be moved, carried, combined, redesigned, lined up, constructed and deconstructed in multiple ways. They are materials with no specific direction. Big or small, natural or man made</a:t>
            </a:r>
            <a:r>
              <a:rPr lang="en-US" sz="1400" b="0" i="0" dirty="0">
                <a:solidFill>
                  <a:srgbClr val="555555"/>
                </a:solidFill>
                <a:effectLst/>
              </a:rPr>
              <a:t>.</a:t>
            </a:r>
          </a:p>
          <a:p>
            <a:br>
              <a:rPr lang="en-US" b="0" i="0" dirty="0">
                <a:solidFill>
                  <a:srgbClr val="555555"/>
                </a:solidFill>
                <a:effectLst/>
                <a:latin typeface="Open Sans" panose="020B0606030504020204" pitchFamily="34" charset="0"/>
              </a:rPr>
            </a:br>
            <a:endParaRPr lang="en-GB" dirty="0"/>
          </a:p>
        </p:txBody>
      </p:sp>
      <p:sp>
        <p:nvSpPr>
          <p:cNvPr id="9" name="Rectangle: Rounded Corners 8">
            <a:extLst>
              <a:ext uri="{FF2B5EF4-FFF2-40B4-BE49-F238E27FC236}">
                <a16:creationId xmlns:a16="http://schemas.microsoft.com/office/drawing/2014/main" id="{7F59FEFD-B3C6-6482-50AC-DA72268C6DE5}"/>
              </a:ext>
            </a:extLst>
          </p:cNvPr>
          <p:cNvSpPr/>
          <p:nvPr/>
        </p:nvSpPr>
        <p:spPr>
          <a:xfrm>
            <a:off x="4584837" y="755621"/>
            <a:ext cx="3022325" cy="4230443"/>
          </a:xfrm>
          <a:prstGeom prst="roundRect">
            <a:avLst>
              <a:gd name="adj" fmla="val 2788"/>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utoShape 6" descr="The learning potential of loose parts play">
            <a:extLst>
              <a:ext uri="{FF2B5EF4-FFF2-40B4-BE49-F238E27FC236}">
                <a16:creationId xmlns:a16="http://schemas.microsoft.com/office/drawing/2014/main" id="{2C5524D4-34B5-D016-6589-B26210153C7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descr="The learning potential of loose parts play">
            <a:extLst>
              <a:ext uri="{FF2B5EF4-FFF2-40B4-BE49-F238E27FC236}">
                <a16:creationId xmlns:a16="http://schemas.microsoft.com/office/drawing/2014/main" id="{FEA09877-D401-64AB-4A66-7B423A72955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53A4C5C3-7D6C-CDE8-97EB-385559B6D4E7}"/>
              </a:ext>
            </a:extLst>
          </p:cNvPr>
          <p:cNvSpPr txBox="1"/>
          <p:nvPr/>
        </p:nvSpPr>
        <p:spPr>
          <a:xfrm>
            <a:off x="8352877" y="120402"/>
            <a:ext cx="3597215" cy="6617196"/>
          </a:xfrm>
          <a:prstGeom prst="rect">
            <a:avLst/>
          </a:prstGeom>
          <a:noFill/>
        </p:spPr>
        <p:txBody>
          <a:bodyPr wrap="square" rtlCol="0">
            <a:spAutoFit/>
          </a:bodyPr>
          <a:lstStyle/>
          <a:p>
            <a:r>
              <a:rPr lang="en-GB" u="sng" dirty="0"/>
              <a:t>Treasure baskets</a:t>
            </a:r>
          </a:p>
          <a:p>
            <a:r>
              <a:rPr lang="en-GB" sz="1400" dirty="0"/>
              <a:t>What are the benefits of treasure baskets? Some of the benefits they provide include they will learn to explore and engage them to play with all different resources that they may not get the chance to play with on a normal day. Their senses will develop with things to feel and smell, and young babies will of course put in their mouth so have to make sure it's no parts that can come off the item. The basket needs to be different objects that will engage the baby and child some of the object’s that could be use are :</a:t>
            </a:r>
            <a:r>
              <a:rPr lang="en-US" sz="1400" dirty="0"/>
              <a:t>Natural objects – fir cones, large pebbles, natural sponge, shells, large feathers, a lemon, pumice stone, Loofah. Objects of natural materials – shaving brush ( test bristles are firmly in place ), wooden nail brush, small wooden cosmetic mirror, toothbrush, little baskets, shoehorn.</a:t>
            </a:r>
            <a:r>
              <a:rPr lang="en-GB" sz="1400" dirty="0"/>
              <a:t> Wooden objects – curtain rings, clothes pegs, spoons, spatulas, small boxes, castanets, egg cups, small bowls, coloured beads on a string. Objects, in leather, textile, rubber, fur – leather purse, tennis ball, bean bag, leather glasses case, coloured marble eggs, velvet power puff, small cloth bags containing lavender, rosemary, thyme, cd’s, pom-poms, coloured ribbons, pieces of fabric of differing textures (e.g. fur, wool, cord).</a:t>
            </a:r>
            <a:endParaRPr lang="en-GB" u="sng" dirty="0"/>
          </a:p>
          <a:p>
            <a:endParaRPr lang="en-GB" sz="1400" dirty="0"/>
          </a:p>
        </p:txBody>
      </p:sp>
      <p:sp>
        <p:nvSpPr>
          <p:cNvPr id="7" name="Rectangle: Rounded Corners 6">
            <a:extLst>
              <a:ext uri="{FF2B5EF4-FFF2-40B4-BE49-F238E27FC236}">
                <a16:creationId xmlns:a16="http://schemas.microsoft.com/office/drawing/2014/main" id="{001FA780-2034-FA76-BC4A-C894E674692B}"/>
              </a:ext>
            </a:extLst>
          </p:cNvPr>
          <p:cNvSpPr/>
          <p:nvPr/>
        </p:nvSpPr>
        <p:spPr>
          <a:xfrm>
            <a:off x="8215222" y="189470"/>
            <a:ext cx="3734870" cy="6280341"/>
          </a:xfrm>
          <a:prstGeom prst="roundRect">
            <a:avLst>
              <a:gd name="adj" fmla="val 707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Baby Treasure Basket- 12 months - The Imagination Tree">
            <a:extLst>
              <a:ext uri="{FF2B5EF4-FFF2-40B4-BE49-F238E27FC236}">
                <a16:creationId xmlns:a16="http://schemas.microsoft.com/office/drawing/2014/main" id="{3DE87403-5BF7-413A-04C0-0E5236091F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750" t="7833" r="18438" b="8197"/>
          <a:stretch/>
        </p:blipFill>
        <p:spPr bwMode="auto">
          <a:xfrm>
            <a:off x="119345" y="5751866"/>
            <a:ext cx="1690601" cy="103048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D2999FF-5D2D-7A41-5C56-31B13CE7F278}"/>
              </a:ext>
            </a:extLst>
          </p:cNvPr>
          <p:cNvSpPr txBox="1"/>
          <p:nvPr/>
        </p:nvSpPr>
        <p:spPr>
          <a:xfrm>
            <a:off x="2027778" y="5806567"/>
            <a:ext cx="2502361" cy="923330"/>
          </a:xfrm>
          <a:prstGeom prst="rect">
            <a:avLst/>
          </a:prstGeom>
          <a:noFill/>
        </p:spPr>
        <p:txBody>
          <a:bodyPr wrap="square" rtlCol="0">
            <a:spAutoFit/>
          </a:bodyPr>
          <a:lstStyle/>
          <a:p>
            <a:r>
              <a:rPr lang="en-GB" dirty="0"/>
              <a:t>Treasure basket containing lots of objects to explore </a:t>
            </a:r>
          </a:p>
        </p:txBody>
      </p:sp>
      <p:sp>
        <p:nvSpPr>
          <p:cNvPr id="13" name="Rectangle: Rounded Corners 12">
            <a:extLst>
              <a:ext uri="{FF2B5EF4-FFF2-40B4-BE49-F238E27FC236}">
                <a16:creationId xmlns:a16="http://schemas.microsoft.com/office/drawing/2014/main" id="{75D0B299-D083-2072-EAFF-E0FC94C7143C}"/>
              </a:ext>
            </a:extLst>
          </p:cNvPr>
          <p:cNvSpPr/>
          <p:nvPr/>
        </p:nvSpPr>
        <p:spPr>
          <a:xfrm>
            <a:off x="1996189" y="5805441"/>
            <a:ext cx="1851066" cy="923330"/>
          </a:xfrm>
          <a:prstGeom prst="roundRect">
            <a:avLst>
              <a:gd name="adj" fmla="val 12631"/>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EE7BE36-0BBC-840B-2D25-DB029A1D6E34}"/>
              </a:ext>
            </a:extLst>
          </p:cNvPr>
          <p:cNvSpPr txBox="1"/>
          <p:nvPr/>
        </p:nvSpPr>
        <p:spPr>
          <a:xfrm>
            <a:off x="3982610" y="4999335"/>
            <a:ext cx="4301439" cy="1815882"/>
          </a:xfrm>
          <a:prstGeom prst="rect">
            <a:avLst/>
          </a:prstGeom>
          <a:noFill/>
        </p:spPr>
        <p:txBody>
          <a:bodyPr wrap="square" rtlCol="0">
            <a:spAutoFit/>
          </a:bodyPr>
          <a:lstStyle/>
          <a:p>
            <a:r>
              <a:rPr lang="en-US" sz="1400" dirty="0"/>
              <a:t>Some of the schemas that you may see beginning to develop are from these activities are:-  Enclosing – filling and emptying containers Enveloping – covering objects up or wrapping up objects  Positioning – developing an interest in lining up objects or placing things carefully at their side  Trajectory – an interest in dropping things Rotation – rolling objects and spinning things around, may have a fascination with wheels.</a:t>
            </a:r>
            <a:endParaRPr lang="en-GB" sz="1400" dirty="0"/>
          </a:p>
        </p:txBody>
      </p:sp>
      <p:sp>
        <p:nvSpPr>
          <p:cNvPr id="15" name="Rectangle: Rounded Corners 14">
            <a:extLst>
              <a:ext uri="{FF2B5EF4-FFF2-40B4-BE49-F238E27FC236}">
                <a16:creationId xmlns:a16="http://schemas.microsoft.com/office/drawing/2014/main" id="{79ACC535-AFCF-4CB4-13BA-D9007209892E}"/>
              </a:ext>
            </a:extLst>
          </p:cNvPr>
          <p:cNvSpPr/>
          <p:nvPr/>
        </p:nvSpPr>
        <p:spPr>
          <a:xfrm>
            <a:off x="4016953" y="5042118"/>
            <a:ext cx="4129441" cy="1695480"/>
          </a:xfrm>
          <a:prstGeom prst="roundRect">
            <a:avLst>
              <a:gd name="adj" fmla="val 1013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Graphic 16" descr="Handprint with solid fill">
            <a:extLst>
              <a:ext uri="{FF2B5EF4-FFF2-40B4-BE49-F238E27FC236}">
                <a16:creationId xmlns:a16="http://schemas.microsoft.com/office/drawing/2014/main" id="{C1379DC8-8461-3B81-77DD-C73008B2AEE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31676" y="3377207"/>
            <a:ext cx="671056" cy="752071"/>
          </a:xfrm>
          <a:prstGeom prst="rect">
            <a:avLst/>
          </a:prstGeom>
        </p:spPr>
      </p:pic>
      <p:pic>
        <p:nvPicPr>
          <p:cNvPr id="19" name="Graphic 18" descr="Handprint outline">
            <a:extLst>
              <a:ext uri="{FF2B5EF4-FFF2-40B4-BE49-F238E27FC236}">
                <a16:creationId xmlns:a16="http://schemas.microsoft.com/office/drawing/2014/main" id="{D69B9436-6C05-8127-568B-A29B42541B1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45582" y="2840318"/>
            <a:ext cx="752071" cy="752071"/>
          </a:xfrm>
          <a:prstGeom prst="rect">
            <a:avLst/>
          </a:prstGeom>
        </p:spPr>
      </p:pic>
      <p:pic>
        <p:nvPicPr>
          <p:cNvPr id="20" name="Picture 19">
            <a:extLst>
              <a:ext uri="{FF2B5EF4-FFF2-40B4-BE49-F238E27FC236}">
                <a16:creationId xmlns:a16="http://schemas.microsoft.com/office/drawing/2014/main" id="{407545BA-C01E-BF92-3730-767F90261BA0}"/>
              </a:ext>
            </a:extLst>
          </p:cNvPr>
          <p:cNvPicPr>
            <a:picLocks noChangeAspect="1"/>
          </p:cNvPicPr>
          <p:nvPr/>
        </p:nvPicPr>
        <p:blipFill>
          <a:blip r:embed="rId9"/>
          <a:stretch>
            <a:fillRect/>
          </a:stretch>
        </p:blipFill>
        <p:spPr>
          <a:xfrm>
            <a:off x="3913781" y="1647212"/>
            <a:ext cx="670618" cy="749873"/>
          </a:xfrm>
          <a:prstGeom prst="rect">
            <a:avLst/>
          </a:prstGeom>
        </p:spPr>
      </p:pic>
      <p:pic>
        <p:nvPicPr>
          <p:cNvPr id="21" name="Graphic 20" descr="Handprint outline">
            <a:extLst>
              <a:ext uri="{FF2B5EF4-FFF2-40B4-BE49-F238E27FC236}">
                <a16:creationId xmlns:a16="http://schemas.microsoft.com/office/drawing/2014/main" id="{3E1A88AA-867F-A377-EDA3-4B0667336C8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920651" y="808690"/>
            <a:ext cx="752071" cy="752071"/>
          </a:xfrm>
          <a:prstGeom prst="rect">
            <a:avLst/>
          </a:prstGeom>
        </p:spPr>
      </p:pic>
      <p:pic>
        <p:nvPicPr>
          <p:cNvPr id="22" name="Graphic 21" descr="Handprint outline">
            <a:extLst>
              <a:ext uri="{FF2B5EF4-FFF2-40B4-BE49-F238E27FC236}">
                <a16:creationId xmlns:a16="http://schemas.microsoft.com/office/drawing/2014/main" id="{C4F9716D-C2F5-42E2-F1AB-08524E64F2B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62015" y="4237917"/>
            <a:ext cx="752071" cy="752071"/>
          </a:xfrm>
          <a:prstGeom prst="rect">
            <a:avLst/>
          </a:prstGeom>
        </p:spPr>
      </p:pic>
      <p:pic>
        <p:nvPicPr>
          <p:cNvPr id="23" name="Graphic 22" descr="Handprint outline">
            <a:extLst>
              <a:ext uri="{FF2B5EF4-FFF2-40B4-BE49-F238E27FC236}">
                <a16:creationId xmlns:a16="http://schemas.microsoft.com/office/drawing/2014/main" id="{838B9CE8-7F23-CC23-B796-9717B3730C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18599" y="4290047"/>
            <a:ext cx="752071" cy="752071"/>
          </a:xfrm>
          <a:prstGeom prst="rect">
            <a:avLst/>
          </a:prstGeom>
        </p:spPr>
      </p:pic>
      <p:pic>
        <p:nvPicPr>
          <p:cNvPr id="24" name="Graphic 23" descr="Handprint with solid fill">
            <a:extLst>
              <a:ext uri="{FF2B5EF4-FFF2-40B4-BE49-F238E27FC236}">
                <a16:creationId xmlns:a16="http://schemas.microsoft.com/office/drawing/2014/main" id="{3BE14C11-8070-A79E-362A-3D8F4CC190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71373" y="3557364"/>
            <a:ext cx="671056" cy="752071"/>
          </a:xfrm>
          <a:prstGeom prst="rect">
            <a:avLst/>
          </a:prstGeom>
        </p:spPr>
      </p:pic>
      <p:pic>
        <p:nvPicPr>
          <p:cNvPr id="25" name="Graphic 24" descr="Handprint outline">
            <a:extLst>
              <a:ext uri="{FF2B5EF4-FFF2-40B4-BE49-F238E27FC236}">
                <a16:creationId xmlns:a16="http://schemas.microsoft.com/office/drawing/2014/main" id="{9669658E-194D-3C6C-6ACC-31DFA849985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80518" y="2543746"/>
            <a:ext cx="752071" cy="752071"/>
          </a:xfrm>
          <a:prstGeom prst="rect">
            <a:avLst/>
          </a:prstGeom>
        </p:spPr>
      </p:pic>
      <p:pic>
        <p:nvPicPr>
          <p:cNvPr id="26" name="Graphic 25" descr="Handprint with solid fill">
            <a:extLst>
              <a:ext uri="{FF2B5EF4-FFF2-40B4-BE49-F238E27FC236}">
                <a16:creationId xmlns:a16="http://schemas.microsoft.com/office/drawing/2014/main" id="{1F19426B-6D94-1F3D-A143-CA8D49E2582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71373" y="2088247"/>
            <a:ext cx="671056" cy="752071"/>
          </a:xfrm>
          <a:prstGeom prst="rect">
            <a:avLst/>
          </a:prstGeom>
        </p:spPr>
      </p:pic>
      <p:pic>
        <p:nvPicPr>
          <p:cNvPr id="27" name="Graphic 26" descr="Handprint outline">
            <a:extLst>
              <a:ext uri="{FF2B5EF4-FFF2-40B4-BE49-F238E27FC236}">
                <a16:creationId xmlns:a16="http://schemas.microsoft.com/office/drawing/2014/main" id="{9E3E67B1-A1A4-A1F2-2FEF-B0A26D43CF1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45582" y="1361300"/>
            <a:ext cx="752071" cy="752071"/>
          </a:xfrm>
          <a:prstGeom prst="rect">
            <a:avLst/>
          </a:prstGeom>
        </p:spPr>
      </p:pic>
      <p:pic>
        <p:nvPicPr>
          <p:cNvPr id="28" name="Picture 27">
            <a:extLst>
              <a:ext uri="{FF2B5EF4-FFF2-40B4-BE49-F238E27FC236}">
                <a16:creationId xmlns:a16="http://schemas.microsoft.com/office/drawing/2014/main" id="{F82C29B0-14BE-5FFA-327C-BBE8D00BEC13}"/>
              </a:ext>
            </a:extLst>
          </p:cNvPr>
          <p:cNvPicPr>
            <a:picLocks noChangeAspect="1"/>
          </p:cNvPicPr>
          <p:nvPr/>
        </p:nvPicPr>
        <p:blipFill>
          <a:blip r:embed="rId9"/>
          <a:stretch>
            <a:fillRect/>
          </a:stretch>
        </p:blipFill>
        <p:spPr>
          <a:xfrm>
            <a:off x="7597027" y="591649"/>
            <a:ext cx="670618" cy="749873"/>
          </a:xfrm>
          <a:prstGeom prst="rect">
            <a:avLst/>
          </a:prstGeom>
        </p:spPr>
      </p:pic>
    </p:spTree>
    <p:extLst>
      <p:ext uri="{BB962C8B-B14F-4D97-AF65-F5344CB8AC3E}">
        <p14:creationId xmlns:p14="http://schemas.microsoft.com/office/powerpoint/2010/main" val="2503515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CB63BAC-299A-5E9D-D6DF-61661BC47087}"/>
              </a:ext>
            </a:extLst>
          </p:cNvPr>
          <p:cNvSpPr/>
          <p:nvPr/>
        </p:nvSpPr>
        <p:spPr>
          <a:xfrm>
            <a:off x="2985737" y="66721"/>
            <a:ext cx="590001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Activities continued </a:t>
            </a:r>
          </a:p>
        </p:txBody>
      </p:sp>
      <p:cxnSp>
        <p:nvCxnSpPr>
          <p:cNvPr id="6" name="Straight Connector 5">
            <a:extLst>
              <a:ext uri="{FF2B5EF4-FFF2-40B4-BE49-F238E27FC236}">
                <a16:creationId xmlns:a16="http://schemas.microsoft.com/office/drawing/2014/main" id="{69FD6134-4264-0905-58B8-9AC682FE7167}"/>
              </a:ext>
            </a:extLst>
          </p:cNvPr>
          <p:cNvCxnSpPr/>
          <p:nvPr/>
        </p:nvCxnSpPr>
        <p:spPr>
          <a:xfrm>
            <a:off x="3145993" y="780202"/>
            <a:ext cx="596638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A08734B-B028-B709-1423-4E0C9D19DCF4}"/>
              </a:ext>
            </a:extLst>
          </p:cNvPr>
          <p:cNvSpPr txBox="1"/>
          <p:nvPr/>
        </p:nvSpPr>
        <p:spPr>
          <a:xfrm>
            <a:off x="265358" y="855130"/>
            <a:ext cx="3761295" cy="4893647"/>
          </a:xfrm>
          <a:prstGeom prst="rect">
            <a:avLst/>
          </a:prstGeom>
          <a:noFill/>
        </p:spPr>
        <p:txBody>
          <a:bodyPr wrap="square" rtlCol="0">
            <a:spAutoFit/>
          </a:bodyPr>
          <a:lstStyle/>
          <a:p>
            <a:r>
              <a:rPr lang="en-GB" u="sng" dirty="0"/>
              <a:t>Sensory bottles</a:t>
            </a:r>
          </a:p>
          <a:p>
            <a:pPr algn="l"/>
            <a:r>
              <a:rPr lang="en-GB" sz="1400" dirty="0"/>
              <a:t>What are the benefits of sensory bottles? Some of the benefits include : </a:t>
            </a:r>
            <a:r>
              <a:rPr lang="en-US" sz="1400" b="0" i="0" dirty="0">
                <a:effectLst/>
              </a:rPr>
              <a:t>There are lots of benefits of sensory bottles. These bottles are an excellent tool to promote relaxation, attract positive emotions in the child, and provide a moment of enjoyment to relieve their tensions. Each bottle you create can represent a different emotion. This can help children understand their feelings and even help to calm them down. </a:t>
            </a:r>
            <a:r>
              <a:rPr lang="en-US" sz="1400" dirty="0"/>
              <a:t>They will </a:t>
            </a:r>
            <a:r>
              <a:rPr lang="en-US" sz="1400" b="0" i="0" dirty="0">
                <a:effectLst/>
              </a:rPr>
              <a:t>stimulate the sense of sight through the visual following of different objects and colors, the sense of sound through materials that produce noises, and the sense of touch is stimulated by turning, twisting, shaking, and squeezing the bottle. Practitioners can make a bottle for every season , emotions even places and holidays such as Christmas easter and so on and making them can be just as fun it will develop </a:t>
            </a:r>
            <a:r>
              <a:rPr lang="en-US" sz="1400" b="0" i="0" dirty="0">
                <a:effectLst/>
                <a:latin typeface="Google Sans"/>
              </a:rPr>
              <a:t>sensory motor skills, be introduced to new vocabulary</a:t>
            </a:r>
            <a:r>
              <a:rPr lang="en-US" sz="1400" dirty="0">
                <a:latin typeface="Google Sans"/>
              </a:rPr>
              <a:t>, </a:t>
            </a:r>
            <a:r>
              <a:rPr lang="en-US" sz="1400" b="0" i="0" dirty="0">
                <a:effectLst/>
                <a:latin typeface="Google Sans"/>
              </a:rPr>
              <a:t>practice communication skills.</a:t>
            </a:r>
          </a:p>
          <a:p>
            <a:endParaRPr lang="en-GB" sz="1400" dirty="0"/>
          </a:p>
        </p:txBody>
      </p:sp>
      <p:sp>
        <p:nvSpPr>
          <p:cNvPr id="9" name="Rectangle: Rounded Corners 8">
            <a:extLst>
              <a:ext uri="{FF2B5EF4-FFF2-40B4-BE49-F238E27FC236}">
                <a16:creationId xmlns:a16="http://schemas.microsoft.com/office/drawing/2014/main" id="{8C84EF40-586F-6C8C-3BDC-44BDF7C9E919}"/>
              </a:ext>
            </a:extLst>
          </p:cNvPr>
          <p:cNvSpPr/>
          <p:nvPr/>
        </p:nvSpPr>
        <p:spPr>
          <a:xfrm>
            <a:off x="105102" y="861198"/>
            <a:ext cx="3921551" cy="4585807"/>
          </a:xfrm>
          <a:prstGeom prst="roundRect">
            <a:avLst>
              <a:gd name="adj" fmla="val 777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DIY Seasonal Sensory Bottles | ehow">
            <a:extLst>
              <a:ext uri="{FF2B5EF4-FFF2-40B4-BE49-F238E27FC236}">
                <a16:creationId xmlns:a16="http://schemas.microsoft.com/office/drawing/2014/main" id="{9538E80A-7531-6E6E-749E-713FF4D11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06" r="13231" b="10959"/>
          <a:stretch/>
        </p:blipFill>
        <p:spPr bwMode="auto">
          <a:xfrm>
            <a:off x="4287744" y="1068168"/>
            <a:ext cx="2385138" cy="20524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8A125F2-CDED-D248-9790-83567F05282E}"/>
              </a:ext>
            </a:extLst>
          </p:cNvPr>
          <p:cNvSpPr txBox="1"/>
          <p:nvPr/>
        </p:nvSpPr>
        <p:spPr>
          <a:xfrm>
            <a:off x="4204333" y="3120598"/>
            <a:ext cx="2695686" cy="1477328"/>
          </a:xfrm>
          <a:prstGeom prst="rect">
            <a:avLst/>
          </a:prstGeom>
          <a:noFill/>
        </p:spPr>
        <p:txBody>
          <a:bodyPr wrap="square" rtlCol="0">
            <a:spAutoFit/>
          </a:bodyPr>
          <a:lstStyle/>
          <a:p>
            <a:r>
              <a:rPr lang="en-GB" dirty="0"/>
              <a:t> four season sensory bottles that can be made using stuff the nursery setting has and can be found within nature.</a:t>
            </a:r>
          </a:p>
        </p:txBody>
      </p:sp>
      <p:sp>
        <p:nvSpPr>
          <p:cNvPr id="11" name="Rectangle: Rounded Corners 10">
            <a:extLst>
              <a:ext uri="{FF2B5EF4-FFF2-40B4-BE49-F238E27FC236}">
                <a16:creationId xmlns:a16="http://schemas.microsoft.com/office/drawing/2014/main" id="{12326A4F-C489-041F-AE8A-575B64032531}"/>
              </a:ext>
            </a:extLst>
          </p:cNvPr>
          <p:cNvSpPr/>
          <p:nvPr/>
        </p:nvSpPr>
        <p:spPr>
          <a:xfrm>
            <a:off x="4185881" y="895050"/>
            <a:ext cx="2695686" cy="3789575"/>
          </a:xfrm>
          <a:prstGeom prst="roundRect">
            <a:avLst>
              <a:gd name="adj" fmla="val 9323"/>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6ABD966-687A-897E-97B9-23107DA65985}"/>
              </a:ext>
            </a:extLst>
          </p:cNvPr>
          <p:cNvSpPr txBox="1"/>
          <p:nvPr/>
        </p:nvSpPr>
        <p:spPr>
          <a:xfrm>
            <a:off x="4279501" y="4891449"/>
            <a:ext cx="4260536" cy="1815882"/>
          </a:xfrm>
          <a:prstGeom prst="rect">
            <a:avLst/>
          </a:prstGeom>
          <a:noFill/>
        </p:spPr>
        <p:txBody>
          <a:bodyPr wrap="square" rtlCol="0">
            <a:spAutoFit/>
          </a:bodyPr>
          <a:lstStyle/>
          <a:p>
            <a:r>
              <a:rPr lang="en-GB" sz="1400" dirty="0"/>
              <a:t>For any activities shown nurseries must provide an enabling environment meaning</a:t>
            </a:r>
            <a:r>
              <a:rPr lang="en-US" sz="1400" b="0" i="0" dirty="0">
                <a:solidFill>
                  <a:srgbClr val="4D5156"/>
                </a:solidFill>
                <a:effectLst/>
                <a:latin typeface="Google Sans"/>
              </a:rPr>
              <a:t>is </a:t>
            </a:r>
            <a:r>
              <a:rPr lang="en-US" sz="1400" b="0" i="0" dirty="0">
                <a:solidFill>
                  <a:srgbClr val="040C28"/>
                </a:solidFill>
                <a:effectLst/>
                <a:latin typeface="Google Sans"/>
              </a:rPr>
              <a:t>a rich and varied space where risks are minimized and well managed, and children are protected from harm and abuse</a:t>
            </a:r>
            <a:r>
              <a:rPr lang="en-GB" sz="1400" dirty="0"/>
              <a:t> so the activities will work that’s why most nurseries will have areas for certain activities and play and should have a checklist to follow and a cleaning schedule to make sure risks are minimized. </a:t>
            </a:r>
          </a:p>
        </p:txBody>
      </p:sp>
      <p:sp>
        <p:nvSpPr>
          <p:cNvPr id="13" name="Rectangle: Rounded Corners 12">
            <a:extLst>
              <a:ext uri="{FF2B5EF4-FFF2-40B4-BE49-F238E27FC236}">
                <a16:creationId xmlns:a16="http://schemas.microsoft.com/office/drawing/2014/main" id="{4A1FE518-3D05-1B90-6A7F-837B5082D313}"/>
              </a:ext>
            </a:extLst>
          </p:cNvPr>
          <p:cNvSpPr/>
          <p:nvPr/>
        </p:nvSpPr>
        <p:spPr>
          <a:xfrm>
            <a:off x="4279501" y="4799472"/>
            <a:ext cx="4269962" cy="1959009"/>
          </a:xfrm>
          <a:prstGeom prst="roundRect">
            <a:avLst>
              <a:gd name="adj" fmla="val 19555"/>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D24DCE4-AE20-5C2B-C07C-9EDC0C154E78}"/>
              </a:ext>
            </a:extLst>
          </p:cNvPr>
          <p:cNvSpPr txBox="1"/>
          <p:nvPr/>
        </p:nvSpPr>
        <p:spPr>
          <a:xfrm>
            <a:off x="176404" y="5511454"/>
            <a:ext cx="3801547" cy="1354217"/>
          </a:xfrm>
          <a:prstGeom prst="rect">
            <a:avLst/>
          </a:prstGeom>
          <a:noFill/>
        </p:spPr>
        <p:txBody>
          <a:bodyPr wrap="square" rtlCol="0">
            <a:spAutoFit/>
          </a:bodyPr>
          <a:lstStyle/>
          <a:p>
            <a:r>
              <a:rPr lang="en-GB" dirty="0">
                <a:hlinkClick r:id="rId4"/>
              </a:rPr>
              <a:t>https://www.youtube.com/watch?v=WKaQ292QMz4&amp;ab_channel=Understood</a:t>
            </a:r>
            <a:endParaRPr lang="en-GB" dirty="0"/>
          </a:p>
          <a:p>
            <a:r>
              <a:rPr lang="en-GB" sz="1400" dirty="0"/>
              <a:t>A very helpful video of some ideas to make some sensory bottles. </a:t>
            </a:r>
          </a:p>
        </p:txBody>
      </p:sp>
      <p:sp>
        <p:nvSpPr>
          <p:cNvPr id="15" name="Rectangle: Rounded Corners 14">
            <a:extLst>
              <a:ext uri="{FF2B5EF4-FFF2-40B4-BE49-F238E27FC236}">
                <a16:creationId xmlns:a16="http://schemas.microsoft.com/office/drawing/2014/main" id="{827ADD73-A4E6-6B4C-9A5E-3F13968EA72F}"/>
              </a:ext>
            </a:extLst>
          </p:cNvPr>
          <p:cNvSpPr/>
          <p:nvPr/>
        </p:nvSpPr>
        <p:spPr>
          <a:xfrm>
            <a:off x="105102" y="5490576"/>
            <a:ext cx="3921551" cy="1348570"/>
          </a:xfrm>
          <a:prstGeom prst="roundRect">
            <a:avLst>
              <a:gd name="adj" fmla="val 10719"/>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F6E9DED1-6E63-0E4D-4F6A-EF2AEC3FD8B5}"/>
              </a:ext>
            </a:extLst>
          </p:cNvPr>
          <p:cNvSpPr txBox="1"/>
          <p:nvPr/>
        </p:nvSpPr>
        <p:spPr>
          <a:xfrm>
            <a:off x="7067544" y="1005176"/>
            <a:ext cx="4859098" cy="2092881"/>
          </a:xfrm>
          <a:prstGeom prst="rect">
            <a:avLst/>
          </a:prstGeom>
          <a:noFill/>
        </p:spPr>
        <p:txBody>
          <a:bodyPr wrap="square" rtlCol="0">
            <a:spAutoFit/>
          </a:bodyPr>
          <a:lstStyle/>
          <a:p>
            <a:r>
              <a:rPr lang="en-GB" u="sng" dirty="0"/>
              <a:t>Tap tap box</a:t>
            </a:r>
          </a:p>
          <a:p>
            <a:r>
              <a:rPr lang="en-GB" sz="1400" dirty="0"/>
              <a:t>What are the benefits of tap tap box? This activity has lots of benefits and they include :  </a:t>
            </a:r>
            <a:r>
              <a:rPr lang="en-US" sz="1400" b="0" i="0" dirty="0">
                <a:solidFill>
                  <a:srgbClr val="040C28"/>
                </a:solidFill>
                <a:effectLst/>
                <a:latin typeface="Google Sans"/>
              </a:rPr>
              <a:t>individual sounds and other word patterns.</a:t>
            </a:r>
            <a:r>
              <a:rPr lang="en-US" sz="1400" b="0" i="0" dirty="0">
                <a:solidFill>
                  <a:srgbClr val="202124"/>
                </a:solidFill>
                <a:effectLst/>
                <a:latin typeface="Google Sans"/>
              </a:rPr>
              <a:t> </a:t>
            </a:r>
            <a:r>
              <a:rPr lang="en-US" sz="1400" b="0" i="0" dirty="0">
                <a:solidFill>
                  <a:srgbClr val="040C28"/>
                </a:solidFill>
                <a:effectLst/>
                <a:latin typeface="Google Sans"/>
              </a:rPr>
              <a:t>Fine motor skills and coordination Encourages actions and movement.</a:t>
            </a:r>
            <a:r>
              <a:rPr lang="en-US" sz="1400" b="0" i="0" dirty="0">
                <a:solidFill>
                  <a:srgbClr val="202124"/>
                </a:solidFill>
                <a:effectLst/>
                <a:latin typeface="Google Sans"/>
              </a:rPr>
              <a:t> </a:t>
            </a:r>
            <a:r>
              <a:rPr lang="en-US" sz="1400" b="0" i="0" dirty="0">
                <a:solidFill>
                  <a:srgbClr val="040C28"/>
                </a:solidFill>
                <a:effectLst/>
                <a:latin typeface="Google Sans"/>
              </a:rPr>
              <a:t>This activity is also great for teaching social skills taking turns</a:t>
            </a:r>
            <a:r>
              <a:rPr lang="en-US" sz="1400" b="0" i="0" dirty="0">
                <a:solidFill>
                  <a:srgbClr val="202124"/>
                </a:solidFill>
                <a:effectLst/>
                <a:latin typeface="Google Sans"/>
              </a:rPr>
              <a:t>. The person doing this activity can fill it with some objects or toys  that identify to nursery rhymes for example farm animals for old McDonald spider for incy wincy and all the children can get involved and is accessible for everyone.  </a:t>
            </a:r>
            <a:endParaRPr lang="en-GB" sz="1400" dirty="0"/>
          </a:p>
        </p:txBody>
      </p:sp>
      <p:sp>
        <p:nvSpPr>
          <p:cNvPr id="17" name="Rectangle: Rounded Corners 16">
            <a:extLst>
              <a:ext uri="{FF2B5EF4-FFF2-40B4-BE49-F238E27FC236}">
                <a16:creationId xmlns:a16="http://schemas.microsoft.com/office/drawing/2014/main" id="{1B7F019A-47C8-7753-2B2F-ED7DC5AA21B1}"/>
              </a:ext>
            </a:extLst>
          </p:cNvPr>
          <p:cNvSpPr/>
          <p:nvPr/>
        </p:nvSpPr>
        <p:spPr>
          <a:xfrm>
            <a:off x="6948693" y="1005176"/>
            <a:ext cx="5138205" cy="232247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Tap Tap Box ( Tap Tap Tap.. who is in the box?) Tap Tap box ( Singing  Activity) - YouTube">
            <a:extLst>
              <a:ext uri="{FF2B5EF4-FFF2-40B4-BE49-F238E27FC236}">
                <a16:creationId xmlns:a16="http://schemas.microsoft.com/office/drawing/2014/main" id="{99CA6404-8785-65C4-FFFE-0C456B836C3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472" t="16894" r="12230" b="21583"/>
          <a:stretch/>
        </p:blipFill>
        <p:spPr bwMode="auto">
          <a:xfrm>
            <a:off x="7315200" y="3366313"/>
            <a:ext cx="1597600" cy="136159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C0E34049-61A5-0E37-D55E-FEBF7E6C2672}"/>
              </a:ext>
            </a:extLst>
          </p:cNvPr>
          <p:cNvSpPr txBox="1"/>
          <p:nvPr/>
        </p:nvSpPr>
        <p:spPr>
          <a:xfrm>
            <a:off x="9112373" y="3552621"/>
            <a:ext cx="2697801" cy="2677656"/>
          </a:xfrm>
          <a:prstGeom prst="rect">
            <a:avLst/>
          </a:prstGeom>
          <a:noFill/>
        </p:spPr>
        <p:txBody>
          <a:bodyPr wrap="square" rtlCol="0">
            <a:spAutoFit/>
          </a:bodyPr>
          <a:lstStyle/>
          <a:p>
            <a:r>
              <a:rPr lang="en-GB" dirty="0">
                <a:hlinkClick r:id="rId6"/>
              </a:rPr>
              <a:t>https://www.youtube.com/watch?v=dhHesH6OaLk&amp;ab_channel=RCTResilientFamilies</a:t>
            </a:r>
            <a:endParaRPr lang="en-GB" dirty="0"/>
          </a:p>
          <a:p>
            <a:r>
              <a:rPr lang="en-GB" sz="1600" dirty="0"/>
              <a:t>A video of a lady doing tap tap box for some ideas which many families found very helpful during the pandemic when nurseries and baby classes had to stop. </a:t>
            </a:r>
          </a:p>
        </p:txBody>
      </p:sp>
      <p:sp>
        <p:nvSpPr>
          <p:cNvPr id="20" name="Rectangle: Rounded Corners 19">
            <a:extLst>
              <a:ext uri="{FF2B5EF4-FFF2-40B4-BE49-F238E27FC236}">
                <a16:creationId xmlns:a16="http://schemas.microsoft.com/office/drawing/2014/main" id="{755EDEC7-A9E3-511B-2B3C-5E45FC4152E1}"/>
              </a:ext>
            </a:extLst>
          </p:cNvPr>
          <p:cNvSpPr/>
          <p:nvPr/>
        </p:nvSpPr>
        <p:spPr>
          <a:xfrm>
            <a:off x="9046006" y="3429000"/>
            <a:ext cx="2963742" cy="288695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Graphic 1" descr="Handprint outline">
            <a:extLst>
              <a:ext uri="{FF2B5EF4-FFF2-40B4-BE49-F238E27FC236}">
                <a16:creationId xmlns:a16="http://schemas.microsoft.com/office/drawing/2014/main" id="{6068FFD4-6737-BE5C-6AB8-8E5216A85A1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03208">
            <a:off x="8412272" y="5462684"/>
            <a:ext cx="752071" cy="752071"/>
          </a:xfrm>
          <a:prstGeom prst="rect">
            <a:avLst/>
          </a:prstGeom>
        </p:spPr>
      </p:pic>
      <p:pic>
        <p:nvPicPr>
          <p:cNvPr id="3" name="Graphic 2" descr="Handprint with solid fill">
            <a:extLst>
              <a:ext uri="{FF2B5EF4-FFF2-40B4-BE49-F238E27FC236}">
                <a16:creationId xmlns:a16="http://schemas.microsoft.com/office/drawing/2014/main" id="{3C8614F9-FA22-ECDE-8CE0-0CE704E2BC5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391412">
            <a:off x="11519274" y="5913872"/>
            <a:ext cx="671056" cy="752071"/>
          </a:xfrm>
          <a:prstGeom prst="rect">
            <a:avLst/>
          </a:prstGeom>
        </p:spPr>
      </p:pic>
      <p:pic>
        <p:nvPicPr>
          <p:cNvPr id="5" name="Graphic 4" descr="Handprint with solid fill">
            <a:extLst>
              <a:ext uri="{FF2B5EF4-FFF2-40B4-BE49-F238E27FC236}">
                <a16:creationId xmlns:a16="http://schemas.microsoft.com/office/drawing/2014/main" id="{656ED2DA-D246-E062-4B8C-D3A544F3DEC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9796021">
            <a:off x="6770987" y="3176584"/>
            <a:ext cx="671056" cy="752071"/>
          </a:xfrm>
          <a:prstGeom prst="rect">
            <a:avLst/>
          </a:prstGeom>
        </p:spPr>
      </p:pic>
      <p:pic>
        <p:nvPicPr>
          <p:cNvPr id="7" name="Graphic 6" descr="Handprint outline">
            <a:extLst>
              <a:ext uri="{FF2B5EF4-FFF2-40B4-BE49-F238E27FC236}">
                <a16:creationId xmlns:a16="http://schemas.microsoft.com/office/drawing/2014/main" id="{B8ADE906-A277-2408-8C06-6763927C3A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9551119">
            <a:off x="11309039" y="583002"/>
            <a:ext cx="752071" cy="752071"/>
          </a:xfrm>
          <a:prstGeom prst="rect">
            <a:avLst/>
          </a:prstGeom>
        </p:spPr>
      </p:pic>
      <p:pic>
        <p:nvPicPr>
          <p:cNvPr id="19" name="Graphic 18" descr="Handprint with solid fill">
            <a:extLst>
              <a:ext uri="{FF2B5EF4-FFF2-40B4-BE49-F238E27FC236}">
                <a16:creationId xmlns:a16="http://schemas.microsoft.com/office/drawing/2014/main" id="{6C4EE0E1-856F-3E35-D440-94099D0DB41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235346">
            <a:off x="9389266" y="177412"/>
            <a:ext cx="671056" cy="752071"/>
          </a:xfrm>
          <a:prstGeom prst="rect">
            <a:avLst/>
          </a:prstGeom>
        </p:spPr>
      </p:pic>
      <p:pic>
        <p:nvPicPr>
          <p:cNvPr id="21" name="Graphic 20" descr="Handprint outline">
            <a:extLst>
              <a:ext uri="{FF2B5EF4-FFF2-40B4-BE49-F238E27FC236}">
                <a16:creationId xmlns:a16="http://schemas.microsoft.com/office/drawing/2014/main" id="{D32F989D-4AA8-13F4-EE20-4EAC5235643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20032512">
            <a:off x="408153" y="95869"/>
            <a:ext cx="752071" cy="752071"/>
          </a:xfrm>
          <a:prstGeom prst="rect">
            <a:avLst/>
          </a:prstGeom>
        </p:spPr>
      </p:pic>
      <p:pic>
        <p:nvPicPr>
          <p:cNvPr id="22" name="Graphic 21" descr="Handprint with solid fill">
            <a:extLst>
              <a:ext uri="{FF2B5EF4-FFF2-40B4-BE49-F238E27FC236}">
                <a16:creationId xmlns:a16="http://schemas.microsoft.com/office/drawing/2014/main" id="{88467AE6-E900-3363-2944-BBCE6C6CAC9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9796021">
            <a:off x="3844232" y="4398591"/>
            <a:ext cx="622856" cy="698052"/>
          </a:xfrm>
          <a:prstGeom prst="rect">
            <a:avLst/>
          </a:prstGeom>
        </p:spPr>
      </p:pic>
      <p:pic>
        <p:nvPicPr>
          <p:cNvPr id="23" name="Graphic 22" descr="Handprint with solid fill">
            <a:extLst>
              <a:ext uri="{FF2B5EF4-FFF2-40B4-BE49-F238E27FC236}">
                <a16:creationId xmlns:a16="http://schemas.microsoft.com/office/drawing/2014/main" id="{EE4985A1-3633-CC5F-CFD5-773C13E120D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9796021">
            <a:off x="2226585" y="527931"/>
            <a:ext cx="671056" cy="752071"/>
          </a:xfrm>
          <a:prstGeom prst="rect">
            <a:avLst/>
          </a:prstGeom>
        </p:spPr>
      </p:pic>
      <p:pic>
        <p:nvPicPr>
          <p:cNvPr id="24" name="Graphic 23" descr="Handprint outline">
            <a:extLst>
              <a:ext uri="{FF2B5EF4-FFF2-40B4-BE49-F238E27FC236}">
                <a16:creationId xmlns:a16="http://schemas.microsoft.com/office/drawing/2014/main" id="{34CC8486-D4E5-EF6A-6059-CA9A22E12FE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03208">
            <a:off x="3853864" y="5903682"/>
            <a:ext cx="569763" cy="569763"/>
          </a:xfrm>
          <a:prstGeom prst="rect">
            <a:avLst/>
          </a:prstGeom>
        </p:spPr>
      </p:pic>
    </p:spTree>
    <p:extLst>
      <p:ext uri="{BB962C8B-B14F-4D97-AF65-F5344CB8AC3E}">
        <p14:creationId xmlns:p14="http://schemas.microsoft.com/office/powerpoint/2010/main" val="150422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F5ECD8-8D81-70EB-D28E-2BB6A15B2329}"/>
              </a:ext>
            </a:extLst>
          </p:cNvPr>
          <p:cNvSpPr txBox="1"/>
          <p:nvPr/>
        </p:nvSpPr>
        <p:spPr>
          <a:xfrm>
            <a:off x="152400" y="0"/>
            <a:ext cx="12039600" cy="7571303"/>
          </a:xfrm>
          <a:prstGeom prst="rect">
            <a:avLst/>
          </a:prstGeom>
          <a:noFill/>
        </p:spPr>
        <p:txBody>
          <a:bodyPr wrap="square" rtlCol="0">
            <a:spAutoFit/>
          </a:bodyPr>
          <a:lstStyle/>
          <a:p>
            <a:r>
              <a:rPr lang="en-GB" u="sng" dirty="0"/>
              <a:t>Reference list:</a:t>
            </a:r>
          </a:p>
          <a:p>
            <a:r>
              <a:rPr lang="en-GB" dirty="0"/>
              <a:t>Black board image, ( 15</a:t>
            </a:r>
            <a:r>
              <a:rPr lang="en-GB" baseline="30000" dirty="0"/>
              <a:t>th</a:t>
            </a:r>
            <a:r>
              <a:rPr lang="en-GB" dirty="0"/>
              <a:t> march 2022) </a:t>
            </a:r>
            <a:r>
              <a:rPr lang="en-GB" dirty="0">
                <a:hlinkClick r:id="rId2"/>
              </a:rPr>
              <a:t>https://www.leyf.org.uk/news/ey-recruitment-crisis/</a:t>
            </a:r>
            <a:r>
              <a:rPr lang="en-GB" dirty="0"/>
              <a:t> (date accessed 26</a:t>
            </a:r>
            <a:r>
              <a:rPr lang="en-GB" baseline="30000" dirty="0"/>
              <a:t>th</a:t>
            </a:r>
            <a:r>
              <a:rPr lang="en-GB" dirty="0"/>
              <a:t> December 2023)</a:t>
            </a:r>
          </a:p>
          <a:p>
            <a:r>
              <a:rPr lang="en-GB" dirty="0"/>
              <a:t>Birth to 5 matters, (no date), </a:t>
            </a:r>
            <a:r>
              <a:rPr lang="en-GB" dirty="0">
                <a:hlinkClick r:id="rId3"/>
              </a:rPr>
              <a:t>https://birthto5matters.org.uk/parents-as-partners/#:~:text=Working%20together%20ensures%20a%20good,promoters%20of%20development%20and%20learning</a:t>
            </a:r>
            <a:r>
              <a:rPr lang="en-GB" dirty="0"/>
              <a:t>.</a:t>
            </a:r>
          </a:p>
          <a:p>
            <a:r>
              <a:rPr lang="en-GB" dirty="0"/>
              <a:t>(accessed 26</a:t>
            </a:r>
            <a:r>
              <a:rPr lang="en-GB" baseline="30000" dirty="0"/>
              <a:t>th</a:t>
            </a:r>
            <a:r>
              <a:rPr lang="en-GB" dirty="0"/>
              <a:t> December 2023)</a:t>
            </a:r>
          </a:p>
          <a:p>
            <a:r>
              <a:rPr lang="en-GB" dirty="0"/>
              <a:t>Bronfenbrenner ecological model image,(September 1</a:t>
            </a:r>
            <a:r>
              <a:rPr lang="en-GB" baseline="30000" dirty="0"/>
              <a:t>st</a:t>
            </a:r>
            <a:r>
              <a:rPr lang="en-GB" dirty="0"/>
              <a:t> 2018) </a:t>
            </a:r>
            <a:r>
              <a:rPr lang="en-GB" dirty="0">
                <a:hlinkClick r:id="rId4"/>
              </a:rPr>
              <a:t>https://www.parenta.com/2018/09/01/bronfenbrenner-childrens-learning-in-a-wider-context/</a:t>
            </a:r>
            <a:r>
              <a:rPr lang="en-GB" dirty="0"/>
              <a:t> (date accessed 26</a:t>
            </a:r>
            <a:r>
              <a:rPr lang="en-GB" baseline="30000" dirty="0"/>
              <a:t>th</a:t>
            </a:r>
            <a:r>
              <a:rPr lang="en-GB" dirty="0"/>
              <a:t> December 2023)</a:t>
            </a:r>
          </a:p>
          <a:p>
            <a:r>
              <a:rPr lang="en-GB" dirty="0"/>
              <a:t>Idsmed,( 21</a:t>
            </a:r>
            <a:r>
              <a:rPr lang="en-GB" baseline="30000" dirty="0"/>
              <a:t>st</a:t>
            </a:r>
            <a:r>
              <a:rPr lang="en-GB" dirty="0"/>
              <a:t> May 2019), </a:t>
            </a:r>
            <a:r>
              <a:rPr lang="en-GB" dirty="0">
                <a:hlinkClick r:id="rId5"/>
              </a:rPr>
              <a:t>https://www.idsmed.com/news/what-is-the-first-1000-days-of-life/462.html</a:t>
            </a:r>
            <a:r>
              <a:rPr lang="en-GB" dirty="0"/>
              <a:t> [image 2] (accessed:13th December 2023)</a:t>
            </a:r>
          </a:p>
          <a:p>
            <a:r>
              <a:rPr lang="en-GB" dirty="0"/>
              <a:t>Early education and care, ( 30</a:t>
            </a:r>
            <a:r>
              <a:rPr lang="en-GB" baseline="30000" dirty="0"/>
              <a:t>th</a:t>
            </a:r>
            <a:r>
              <a:rPr lang="en-GB" dirty="0"/>
              <a:t> August 2023) </a:t>
            </a:r>
            <a:r>
              <a:rPr lang="en-GB" dirty="0">
                <a:hlinkClick r:id="rId6"/>
              </a:rPr>
              <a:t>https://www.local.gov.uk/publications/early-education-and-childcare-changes-and-challenges-future#the-current-challenges-for-local-authorities-</a:t>
            </a:r>
            <a:r>
              <a:rPr lang="en-GB" dirty="0"/>
              <a:t> (accessed 26</a:t>
            </a:r>
            <a:r>
              <a:rPr lang="en-GB" baseline="30000" dirty="0"/>
              <a:t>th</a:t>
            </a:r>
            <a:r>
              <a:rPr lang="en-GB" dirty="0"/>
              <a:t> December 2023)</a:t>
            </a:r>
          </a:p>
          <a:p>
            <a:r>
              <a:rPr lang="en-GB" dirty="0"/>
              <a:t>Early years sector video,( 21</a:t>
            </a:r>
            <a:r>
              <a:rPr lang="en-GB" baseline="30000" dirty="0"/>
              <a:t>st</a:t>
            </a:r>
            <a:r>
              <a:rPr lang="en-GB" dirty="0"/>
              <a:t> march 2022) </a:t>
            </a:r>
            <a:r>
              <a:rPr lang="en-GB" dirty="0">
                <a:hlinkClick r:id="rId7"/>
              </a:rPr>
              <a:t>https://www.youtube.com/watch?v=8QwFyKwLrv8&amp;ab_channel=ConnectChildcare</a:t>
            </a:r>
            <a:endParaRPr lang="en-GB" dirty="0"/>
          </a:p>
          <a:p>
            <a:r>
              <a:rPr lang="en-GB" dirty="0"/>
              <a:t>(accessed 26</a:t>
            </a:r>
            <a:r>
              <a:rPr lang="en-GB" baseline="30000" dirty="0"/>
              <a:t>th</a:t>
            </a:r>
            <a:r>
              <a:rPr lang="en-GB" dirty="0"/>
              <a:t> December 2023)</a:t>
            </a:r>
          </a:p>
          <a:p>
            <a:r>
              <a:rPr lang="en-GB" dirty="0"/>
              <a:t>Frobel,(08/2017) </a:t>
            </a:r>
            <a:r>
              <a:rPr lang="en-GB" dirty="0">
                <a:hlinkClick r:id="rId8"/>
              </a:rPr>
              <a:t>https://www.froebel.org.uk/uploads/documents/Froebels-gifts-and-block-play-today.pdf</a:t>
            </a:r>
            <a:r>
              <a:rPr lang="en-GB" dirty="0"/>
              <a:t> (accessed 1</a:t>
            </a:r>
            <a:r>
              <a:rPr lang="en-GB" baseline="30000" dirty="0"/>
              <a:t>st</a:t>
            </a:r>
            <a:r>
              <a:rPr lang="en-GB" dirty="0"/>
              <a:t> January 2024)</a:t>
            </a:r>
          </a:p>
          <a:p>
            <a:r>
              <a:rPr lang="en-GB" dirty="0"/>
              <a:t>Dr maria Montessori quote,(no date) </a:t>
            </a:r>
            <a:r>
              <a:rPr lang="en-GB" dirty="0">
                <a:hlinkClick r:id="rId9"/>
              </a:rPr>
              <a:t>https://www.howweplayandlearn.com/post/loose-parts    play#:~:text=The%20Reggio%20Emilia%20Approach%20is,baskets%20and%20on%20open%20shelves</a:t>
            </a:r>
            <a:r>
              <a:rPr lang="en-GB" dirty="0"/>
              <a:t>. (accessed 1</a:t>
            </a:r>
            <a:r>
              <a:rPr lang="en-GB" baseline="30000" dirty="0"/>
              <a:t>st</a:t>
            </a:r>
            <a:r>
              <a:rPr lang="en-GB" dirty="0"/>
              <a:t> January 2024)</a:t>
            </a:r>
          </a:p>
          <a:p>
            <a:r>
              <a:rPr lang="en-GB" dirty="0"/>
              <a:t>Loose parts play picture, ( 31</a:t>
            </a:r>
            <a:r>
              <a:rPr lang="en-GB" baseline="30000" dirty="0"/>
              <a:t>st</a:t>
            </a:r>
            <a:r>
              <a:rPr lang="en-GB" dirty="0"/>
              <a:t> January 2021) </a:t>
            </a:r>
            <a:r>
              <a:rPr lang="en-GB" dirty="0">
                <a:hlinkClick r:id="rId10"/>
              </a:rPr>
              <a:t>https://www.cosydirect.com/blog/loose-parts-play-creating-a-library-beg-borrow-or-steal-okmay-be-not-steal/</a:t>
            </a:r>
            <a:r>
              <a:rPr lang="en-GB" dirty="0"/>
              <a:t> (accessed 1</a:t>
            </a:r>
            <a:r>
              <a:rPr lang="en-GB" baseline="30000" dirty="0"/>
              <a:t>st</a:t>
            </a:r>
            <a:r>
              <a:rPr lang="en-GB" dirty="0"/>
              <a:t> January 2024)</a:t>
            </a:r>
          </a:p>
          <a:p>
            <a:r>
              <a:rPr lang="en-GB" dirty="0"/>
              <a:t>Gov.wales,(no date), </a:t>
            </a:r>
            <a:r>
              <a:rPr lang="en-GB" dirty="0">
                <a:hlinkClick r:id="rId11"/>
              </a:rPr>
              <a:t>https://www.gov.wales/sites/default/files/publications/2019-07/independent-review-of-childcare-services.pdf</a:t>
            </a:r>
            <a:r>
              <a:rPr lang="en-GB" dirty="0"/>
              <a:t> (accessed 26th December 2023)</a:t>
            </a:r>
          </a:p>
          <a:p>
            <a:r>
              <a:rPr lang="en-GB" dirty="0"/>
              <a:t>Maternal factors image,(29</a:t>
            </a:r>
            <a:r>
              <a:rPr lang="en-GB" baseline="30000" dirty="0"/>
              <a:t>th</a:t>
            </a:r>
            <a:r>
              <a:rPr lang="en-GB" dirty="0"/>
              <a:t> march 2019) </a:t>
            </a:r>
            <a:r>
              <a:rPr lang="en-GB" dirty="0">
                <a:hlinkClick r:id="rId12"/>
              </a:rPr>
              <a:t>https://www.frontiersin.org/articles/10.3389/fendo.2019.00188/full</a:t>
            </a:r>
            <a:r>
              <a:rPr lang="en-GB" dirty="0"/>
              <a:t>  (accessed 26</a:t>
            </a:r>
            <a:r>
              <a:rPr lang="en-GB" baseline="30000" dirty="0"/>
              <a:t>th</a:t>
            </a:r>
            <a:r>
              <a:rPr lang="en-GB" dirty="0"/>
              <a:t> December 2023</a:t>
            </a:r>
          </a:p>
          <a:p>
            <a:endParaRPr lang="en-GB" dirty="0"/>
          </a:p>
          <a:p>
            <a:endParaRPr lang="en-GB" dirty="0"/>
          </a:p>
        </p:txBody>
      </p:sp>
    </p:spTree>
    <p:extLst>
      <p:ext uri="{BB962C8B-B14F-4D97-AF65-F5344CB8AC3E}">
        <p14:creationId xmlns:p14="http://schemas.microsoft.com/office/powerpoint/2010/main" val="320095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EC4A38-0D08-69A4-20F7-F7C13B451ED9}"/>
              </a:ext>
            </a:extLst>
          </p:cNvPr>
          <p:cNvSpPr txBox="1"/>
          <p:nvPr/>
        </p:nvSpPr>
        <p:spPr>
          <a:xfrm>
            <a:off x="439947" y="370936"/>
            <a:ext cx="11102196" cy="7448193"/>
          </a:xfrm>
          <a:prstGeom prst="rect">
            <a:avLst/>
          </a:prstGeom>
          <a:noFill/>
        </p:spPr>
        <p:txBody>
          <a:bodyPr wrap="square" rtlCol="0">
            <a:spAutoFit/>
          </a:bodyPr>
          <a:lstStyle/>
          <a:p>
            <a:r>
              <a:rPr lang="en-GB" u="sng" dirty="0"/>
              <a:t>Reference list page 2:</a:t>
            </a:r>
          </a:p>
          <a:p>
            <a:r>
              <a:rPr lang="en-GB" dirty="0"/>
              <a:t>Maternal factors that could cause problems,(December 6</a:t>
            </a:r>
            <a:r>
              <a:rPr lang="en-GB" baseline="30000" dirty="0"/>
              <a:t>th</a:t>
            </a:r>
            <a:r>
              <a:rPr lang="en-GB" dirty="0"/>
              <a:t> 2022) </a:t>
            </a:r>
            <a:r>
              <a:rPr lang="en-GB" dirty="0">
                <a:hlinkClick r:id="rId2"/>
              </a:rPr>
              <a:t>https://www.mayoclinic.org/healthy-lifestyle/pregnancy-week-by-week/in-depth/high-risk-pregnancy/art-20047012#:~:text=Smoking%20cigarettes%2C%20drinking%20alcohol%20and,Pregnancy%20complications.</a:t>
            </a:r>
            <a:r>
              <a:rPr lang="en-GB" dirty="0"/>
              <a:t>   (accessed 26</a:t>
            </a:r>
            <a:r>
              <a:rPr lang="en-GB" baseline="30000" dirty="0"/>
              <a:t>th</a:t>
            </a:r>
            <a:r>
              <a:rPr lang="en-GB" dirty="0"/>
              <a:t> December 2023)</a:t>
            </a:r>
          </a:p>
          <a:p>
            <a:r>
              <a:rPr lang="en-GB" dirty="0"/>
              <a:t>UNICEF, (12</a:t>
            </a:r>
            <a:r>
              <a:rPr lang="en-GB" baseline="30000" dirty="0"/>
              <a:t>th</a:t>
            </a:r>
            <a:r>
              <a:rPr lang="en-GB" dirty="0"/>
              <a:t> April 2013) </a:t>
            </a:r>
            <a:r>
              <a:rPr lang="en-US" i="0" dirty="0">
                <a:solidFill>
                  <a:srgbClr val="333333"/>
                </a:solidFill>
                <a:effectLst/>
              </a:rPr>
              <a:t>The first 1,000 days of life: The brain’s window of opportunity </a:t>
            </a:r>
            <a:r>
              <a:rPr lang="en-US" i="0" dirty="0">
                <a:solidFill>
                  <a:srgbClr val="333333"/>
                </a:solidFill>
                <a:effectLst/>
                <a:hlinkClick r:id="rId3"/>
              </a:rPr>
              <a:t>https://www.unicef-irc.org/article/958-the-first-1000-days-of-life-the-brains-window-of-opportunity.html</a:t>
            </a:r>
            <a:r>
              <a:rPr lang="en-US" i="0" dirty="0">
                <a:solidFill>
                  <a:srgbClr val="333333"/>
                </a:solidFill>
                <a:effectLst/>
              </a:rPr>
              <a:t> (accessed 8</a:t>
            </a:r>
            <a:r>
              <a:rPr lang="en-US" i="0" baseline="30000" dirty="0">
                <a:solidFill>
                  <a:srgbClr val="333333"/>
                </a:solidFill>
                <a:effectLst/>
              </a:rPr>
              <a:t>th</a:t>
            </a:r>
            <a:r>
              <a:rPr lang="en-US" i="0" dirty="0">
                <a:solidFill>
                  <a:srgbClr val="333333"/>
                </a:solidFill>
                <a:effectLst/>
              </a:rPr>
              <a:t> December 2023)</a:t>
            </a:r>
          </a:p>
          <a:p>
            <a:r>
              <a:rPr lang="en-GB" dirty="0"/>
              <a:t>Mother nature knows best, (4</a:t>
            </a:r>
            <a:r>
              <a:rPr lang="en-GB" baseline="30000" dirty="0"/>
              <a:t>th</a:t>
            </a:r>
            <a:r>
              <a:rPr lang="en-GB" dirty="0"/>
              <a:t> January 2017) </a:t>
            </a:r>
            <a:r>
              <a:rPr lang="en-GB" dirty="0">
                <a:hlinkClick r:id="rId4"/>
              </a:rPr>
              <a:t>https://playandgrow.com/mother-nature-knows-best/</a:t>
            </a:r>
            <a:r>
              <a:rPr lang="en-GB" dirty="0"/>
              <a:t> (accessed 19</a:t>
            </a:r>
            <a:r>
              <a:rPr lang="en-GB" baseline="30000" dirty="0"/>
              <a:t>th</a:t>
            </a:r>
            <a:r>
              <a:rPr lang="en-GB" dirty="0"/>
              <a:t> December 2023)</a:t>
            </a:r>
          </a:p>
          <a:p>
            <a:r>
              <a:rPr lang="en-GB" dirty="0"/>
              <a:t>Pacey.org,(no date), </a:t>
            </a:r>
            <a:r>
              <a:rPr lang="en-GB" dirty="0">
                <a:hlinkClick r:id="rId5"/>
              </a:rPr>
              <a:t>https://www.pacey.org.uk/working-in-childcare/</a:t>
            </a:r>
            <a:r>
              <a:rPr lang="en-GB" dirty="0"/>
              <a:t> (accessed on the 21</a:t>
            </a:r>
            <a:r>
              <a:rPr lang="en-GB" baseline="30000" dirty="0"/>
              <a:t>st</a:t>
            </a:r>
            <a:r>
              <a:rPr lang="en-GB" dirty="0"/>
              <a:t> December 2023)</a:t>
            </a:r>
          </a:p>
          <a:p>
            <a:r>
              <a:rPr lang="en-GB" dirty="0"/>
              <a:t>Partnerships with parents Bronfenbrenner theory,( February 10</a:t>
            </a:r>
            <a:r>
              <a:rPr lang="en-GB" baseline="30000" dirty="0"/>
              <a:t>th</a:t>
            </a:r>
            <a:r>
              <a:rPr lang="en-GB" dirty="0"/>
              <a:t> 2017), </a:t>
            </a:r>
            <a:r>
              <a:rPr lang="en-GB" dirty="0">
                <a:hlinkClick r:id="rId6"/>
              </a:rPr>
              <a:t>https://longfordchildcare.ie/partnerships-parents-important/</a:t>
            </a:r>
            <a:r>
              <a:rPr lang="en-GB" dirty="0"/>
              <a:t> (accessed 26</a:t>
            </a:r>
            <a:r>
              <a:rPr lang="en-GB" baseline="30000" dirty="0"/>
              <a:t>th</a:t>
            </a:r>
            <a:r>
              <a:rPr lang="en-GB" dirty="0"/>
              <a:t> December 2023)</a:t>
            </a:r>
          </a:p>
          <a:p>
            <a:r>
              <a:rPr lang="en-GB" dirty="0"/>
              <a:t>Positive word search, (no date) </a:t>
            </a:r>
            <a:r>
              <a:rPr lang="en-GB" dirty="0">
                <a:hlinkClick r:id="rId7"/>
              </a:rPr>
              <a:t>https://positivewordsresearch.wordpress.com/2014/02/23/photo-care/</a:t>
            </a:r>
            <a:r>
              <a:rPr lang="en-GB" dirty="0"/>
              <a:t> (accessed 19</a:t>
            </a:r>
            <a:r>
              <a:rPr lang="en-GB" baseline="30000" dirty="0"/>
              <a:t>th</a:t>
            </a:r>
            <a:r>
              <a:rPr lang="en-GB" dirty="0"/>
              <a:t> December 2023) Pregnancy, birth and baby, (June 2022), </a:t>
            </a:r>
            <a:r>
              <a:rPr lang="en-GB" dirty="0">
                <a:hlinkClick r:id="rId8"/>
              </a:rPr>
              <a:t>https://www.pregnancybirthbaby.org.au/the-first-1000-days</a:t>
            </a:r>
            <a:r>
              <a:rPr lang="en-GB" dirty="0"/>
              <a:t> (accessed 19th December 2023)</a:t>
            </a:r>
          </a:p>
          <a:p>
            <a:r>
              <a:rPr lang="en-GB" dirty="0"/>
              <a:t>Schema’s,(April 2017), </a:t>
            </a:r>
            <a:r>
              <a:rPr lang="en-GB" dirty="0">
                <a:hlinkClick r:id="rId9"/>
              </a:rPr>
              <a:t>https://cyps.northyorks.gov.uk/sites/default/files/Early%20years/Maintaining%20and%20Improving%20Quality/Treasure_baskets%20-%20toolkit.pdf</a:t>
            </a:r>
            <a:r>
              <a:rPr lang="en-GB" dirty="0"/>
              <a:t> (accessed 5</a:t>
            </a:r>
            <a:r>
              <a:rPr lang="en-GB" baseline="30000" dirty="0"/>
              <a:t>th</a:t>
            </a:r>
            <a:r>
              <a:rPr lang="en-GB" dirty="0"/>
              <a:t> January 2024)</a:t>
            </a:r>
          </a:p>
          <a:p>
            <a:r>
              <a:rPr lang="en-GB" dirty="0"/>
              <a:t>Pristine Organics, (no date), </a:t>
            </a:r>
            <a:r>
              <a:rPr lang="en-GB" dirty="0">
                <a:hlinkClick r:id="rId10"/>
              </a:rPr>
              <a:t>https://pristineorganics.com/1000-days-of-life/</a:t>
            </a:r>
            <a:r>
              <a:rPr lang="en-GB" dirty="0"/>
              <a:t> [Image] (Accessed: 4</a:t>
            </a:r>
            <a:r>
              <a:rPr lang="en-GB" baseline="30000" dirty="0"/>
              <a:t>th</a:t>
            </a:r>
            <a:r>
              <a:rPr lang="en-GB" dirty="0"/>
              <a:t> December 2023)</a:t>
            </a:r>
          </a:p>
          <a:p>
            <a:r>
              <a:rPr lang="en-GB" dirty="0"/>
              <a:t>UNICEF, (12</a:t>
            </a:r>
            <a:r>
              <a:rPr lang="en-GB" baseline="30000" dirty="0"/>
              <a:t>th</a:t>
            </a:r>
            <a:r>
              <a:rPr lang="en-GB" dirty="0"/>
              <a:t> April 2013) </a:t>
            </a:r>
            <a:r>
              <a:rPr lang="en-US" i="0" dirty="0">
                <a:solidFill>
                  <a:srgbClr val="333333"/>
                </a:solidFill>
                <a:effectLst/>
              </a:rPr>
              <a:t>The first 1,000 days of life: The brain’s window of opportunity </a:t>
            </a:r>
            <a:r>
              <a:rPr lang="en-US" i="0" dirty="0">
                <a:solidFill>
                  <a:srgbClr val="333333"/>
                </a:solidFill>
                <a:effectLst/>
                <a:hlinkClick r:id="rId3"/>
              </a:rPr>
              <a:t>https://www.unicef-irc.org/article/958-the-first-1000-days-of-life-the-brains-window-of-opportunity.html</a:t>
            </a:r>
            <a:r>
              <a:rPr lang="en-US" i="0" dirty="0">
                <a:solidFill>
                  <a:srgbClr val="333333"/>
                </a:solidFill>
                <a:effectLst/>
              </a:rPr>
              <a:t> (accessed 8</a:t>
            </a:r>
            <a:r>
              <a:rPr lang="en-US" i="0" baseline="30000" dirty="0">
                <a:solidFill>
                  <a:srgbClr val="333333"/>
                </a:solidFill>
                <a:effectLst/>
              </a:rPr>
              <a:t>th</a:t>
            </a:r>
            <a:r>
              <a:rPr lang="en-US" i="0" dirty="0">
                <a:solidFill>
                  <a:srgbClr val="333333"/>
                </a:solidFill>
                <a:effectLst/>
              </a:rPr>
              <a:t> December 2023)</a:t>
            </a:r>
            <a:endParaRPr lang="en-GB" dirty="0"/>
          </a:p>
          <a:p>
            <a:r>
              <a:rPr lang="en-GB" dirty="0"/>
              <a:t>The 1001 critical days , (no date), </a:t>
            </a:r>
            <a:r>
              <a:rPr lang="en-GB" dirty="0">
                <a:hlinkClick r:id="rId11"/>
              </a:rPr>
              <a:t>https://www.nspcc.org.uk/globalassets/documents/news/critical-days-manifesto.pdf</a:t>
            </a:r>
            <a:r>
              <a:rPr lang="en-GB" dirty="0"/>
              <a:t> (accessed 8th December 2023)</a:t>
            </a:r>
          </a:p>
          <a:p>
            <a:endParaRPr lang="en-GB" dirty="0"/>
          </a:p>
          <a:p>
            <a:endParaRPr lang="en-GB" dirty="0"/>
          </a:p>
          <a:p>
            <a:r>
              <a:rPr lang="en-GB" sz="1400" dirty="0"/>
              <a:t> </a:t>
            </a:r>
          </a:p>
          <a:p>
            <a:endParaRPr lang="en-GB" sz="1400" dirty="0"/>
          </a:p>
        </p:txBody>
      </p:sp>
    </p:spTree>
    <p:extLst>
      <p:ext uri="{BB962C8B-B14F-4D97-AF65-F5344CB8AC3E}">
        <p14:creationId xmlns:p14="http://schemas.microsoft.com/office/powerpoint/2010/main" val="1630605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5503D5-A276-88D2-E1AE-C4730D9BA291}"/>
              </a:ext>
            </a:extLst>
          </p:cNvPr>
          <p:cNvSpPr txBox="1"/>
          <p:nvPr/>
        </p:nvSpPr>
        <p:spPr>
          <a:xfrm>
            <a:off x="215660" y="155275"/>
            <a:ext cx="3761117" cy="369332"/>
          </a:xfrm>
          <a:prstGeom prst="rect">
            <a:avLst/>
          </a:prstGeom>
          <a:noFill/>
        </p:spPr>
        <p:txBody>
          <a:bodyPr wrap="square" rtlCol="0">
            <a:spAutoFit/>
          </a:bodyPr>
          <a:lstStyle/>
          <a:p>
            <a:r>
              <a:rPr lang="en-GB" u="sng" dirty="0"/>
              <a:t>Reference list page 3:</a:t>
            </a:r>
          </a:p>
        </p:txBody>
      </p:sp>
      <p:sp>
        <p:nvSpPr>
          <p:cNvPr id="5" name="TextBox 4">
            <a:extLst>
              <a:ext uri="{FF2B5EF4-FFF2-40B4-BE49-F238E27FC236}">
                <a16:creationId xmlns:a16="http://schemas.microsoft.com/office/drawing/2014/main" id="{758DE323-B62F-1256-16DD-D161B825AA56}"/>
              </a:ext>
            </a:extLst>
          </p:cNvPr>
          <p:cNvSpPr txBox="1"/>
          <p:nvPr/>
        </p:nvSpPr>
        <p:spPr>
          <a:xfrm>
            <a:off x="215660" y="675418"/>
            <a:ext cx="8790317" cy="5909310"/>
          </a:xfrm>
          <a:prstGeom prst="rect">
            <a:avLst/>
          </a:prstGeom>
          <a:noFill/>
        </p:spPr>
        <p:txBody>
          <a:bodyPr wrap="square" rtlCol="0">
            <a:spAutoFit/>
          </a:bodyPr>
          <a:lstStyle/>
          <a:p>
            <a:r>
              <a:rPr lang="en-GB" dirty="0"/>
              <a:t>Thousand days, (no date), </a:t>
            </a:r>
            <a:r>
              <a:rPr lang="en-GB" dirty="0">
                <a:hlinkClick r:id="rId2"/>
              </a:rPr>
              <a:t>https://thousanddays.org/why-1000-days/building-a-fair-start/</a:t>
            </a:r>
            <a:r>
              <a:rPr lang="en-GB" dirty="0"/>
              <a:t> (accessed on the 19</a:t>
            </a:r>
            <a:r>
              <a:rPr lang="en-GB" baseline="30000" dirty="0"/>
              <a:t>th</a:t>
            </a:r>
            <a:r>
              <a:rPr lang="en-GB" dirty="0"/>
              <a:t> December 2023)</a:t>
            </a:r>
          </a:p>
          <a:p>
            <a:r>
              <a:rPr lang="en-GB" dirty="0"/>
              <a:t>Pristine Organics, (no date), </a:t>
            </a:r>
            <a:r>
              <a:rPr lang="en-GB" dirty="0">
                <a:hlinkClick r:id="rId3"/>
              </a:rPr>
              <a:t>https://pristineorganics.com/1000-days-of-life/</a:t>
            </a:r>
            <a:r>
              <a:rPr lang="en-GB" dirty="0"/>
              <a:t> [Image] (Accessed: 4</a:t>
            </a:r>
            <a:r>
              <a:rPr lang="en-GB" baseline="30000" dirty="0"/>
              <a:t>th</a:t>
            </a:r>
            <a:r>
              <a:rPr lang="en-GB" dirty="0"/>
              <a:t> December 2023)</a:t>
            </a:r>
          </a:p>
          <a:p>
            <a:r>
              <a:rPr lang="en-GB" dirty="0"/>
              <a:t>UNICEF, (12</a:t>
            </a:r>
            <a:r>
              <a:rPr lang="en-GB" baseline="30000" dirty="0"/>
              <a:t>th</a:t>
            </a:r>
            <a:r>
              <a:rPr lang="en-GB" dirty="0"/>
              <a:t> April 2013) </a:t>
            </a:r>
            <a:r>
              <a:rPr lang="en-US" i="0" dirty="0">
                <a:solidFill>
                  <a:srgbClr val="333333"/>
                </a:solidFill>
                <a:effectLst/>
              </a:rPr>
              <a:t>The first 1,000 days of life: The brain’s window of opportunity </a:t>
            </a:r>
            <a:r>
              <a:rPr lang="en-US" i="0" dirty="0">
                <a:solidFill>
                  <a:srgbClr val="333333"/>
                </a:solidFill>
                <a:effectLst/>
                <a:hlinkClick r:id="rId4"/>
              </a:rPr>
              <a:t>https://www.unicef-irc.org/article/958-the-first-1000-days-of-life-the-brains-window-of-opportunity.html</a:t>
            </a:r>
            <a:r>
              <a:rPr lang="en-US" i="0" dirty="0">
                <a:solidFill>
                  <a:srgbClr val="333333"/>
                </a:solidFill>
                <a:effectLst/>
              </a:rPr>
              <a:t> (accessed 8</a:t>
            </a:r>
            <a:r>
              <a:rPr lang="en-US" i="0" baseline="30000" dirty="0">
                <a:solidFill>
                  <a:srgbClr val="333333"/>
                </a:solidFill>
                <a:effectLst/>
              </a:rPr>
              <a:t>th</a:t>
            </a:r>
            <a:r>
              <a:rPr lang="en-US" i="0" dirty="0">
                <a:solidFill>
                  <a:srgbClr val="333333"/>
                </a:solidFill>
                <a:effectLst/>
              </a:rPr>
              <a:t> December 2023)</a:t>
            </a:r>
          </a:p>
          <a:p>
            <a:r>
              <a:rPr lang="en-GB" dirty="0"/>
              <a:t>Mother nature knows best, (4</a:t>
            </a:r>
            <a:r>
              <a:rPr lang="en-GB" baseline="30000" dirty="0"/>
              <a:t>th</a:t>
            </a:r>
            <a:r>
              <a:rPr lang="en-GB" dirty="0"/>
              <a:t> January 2017) </a:t>
            </a:r>
            <a:r>
              <a:rPr lang="en-GB" dirty="0">
                <a:hlinkClick r:id="rId5"/>
              </a:rPr>
              <a:t>https://playandgrow.com/mother-nature-knows-best/</a:t>
            </a:r>
            <a:r>
              <a:rPr lang="en-GB" dirty="0"/>
              <a:t> (accessed 19</a:t>
            </a:r>
            <a:r>
              <a:rPr lang="en-GB" baseline="30000" dirty="0"/>
              <a:t>th</a:t>
            </a:r>
            <a:r>
              <a:rPr lang="en-GB" dirty="0"/>
              <a:t> December 2023)</a:t>
            </a:r>
          </a:p>
          <a:p>
            <a:r>
              <a:rPr lang="en-GB" dirty="0"/>
              <a:t>YouTube video, (October 6</a:t>
            </a:r>
            <a:r>
              <a:rPr lang="en-GB" baseline="30000" dirty="0"/>
              <a:t>th</a:t>
            </a:r>
            <a:r>
              <a:rPr lang="en-GB" dirty="0"/>
              <a:t> 2021) </a:t>
            </a:r>
            <a:r>
              <a:rPr lang="en-GB" dirty="0">
                <a:hlinkClick r:id="rId6"/>
              </a:rPr>
              <a:t>https://www.youtube.com/watch?v=sS3Ipl_uOoo&amp;ab_channel=dudleymbc</a:t>
            </a:r>
            <a:r>
              <a:rPr lang="en-GB" dirty="0"/>
              <a:t> (accessed 19</a:t>
            </a:r>
            <a:r>
              <a:rPr lang="en-GB" baseline="30000" dirty="0"/>
              <a:t>th</a:t>
            </a:r>
            <a:r>
              <a:rPr lang="en-GB" dirty="0"/>
              <a:t> December 2023</a:t>
            </a:r>
          </a:p>
          <a:p>
            <a:r>
              <a:rPr lang="en-GB" dirty="0"/>
              <a:t>YouTube video,( November 28</a:t>
            </a:r>
            <a:r>
              <a:rPr lang="en-GB" baseline="30000" dirty="0"/>
              <a:t>th</a:t>
            </a:r>
            <a:r>
              <a:rPr lang="en-GB" dirty="0"/>
              <a:t> 2019) </a:t>
            </a:r>
            <a:r>
              <a:rPr lang="en-GB" dirty="0">
                <a:hlinkClick r:id="rId7"/>
              </a:rPr>
              <a:t>https://www.youtube.com/watch?v=WKaQ292QMz4&amp;ab_channel=Understood</a:t>
            </a:r>
            <a:r>
              <a:rPr lang="en-GB" dirty="0"/>
              <a:t> (accessed 5</a:t>
            </a:r>
            <a:r>
              <a:rPr lang="en-GB" baseline="30000" dirty="0"/>
              <a:t>th</a:t>
            </a:r>
            <a:r>
              <a:rPr lang="en-GB" dirty="0"/>
              <a:t>  January 2024)</a:t>
            </a:r>
          </a:p>
          <a:p>
            <a:r>
              <a:rPr lang="en-GB" dirty="0"/>
              <a:t>You tube video 3, (September 20</a:t>
            </a:r>
            <a:r>
              <a:rPr lang="en-GB" baseline="30000" dirty="0"/>
              <a:t>th</a:t>
            </a:r>
            <a:r>
              <a:rPr lang="en-GB" dirty="0"/>
              <a:t> 2020) </a:t>
            </a:r>
            <a:r>
              <a:rPr lang="en-GB" dirty="0">
                <a:hlinkClick r:id="rId8"/>
              </a:rPr>
              <a:t>https://www.youtube.com/watch?v=dhHesH6OaLk&amp;ab_channel=RCTResilientFamilies</a:t>
            </a:r>
            <a:r>
              <a:rPr lang="en-GB" dirty="0"/>
              <a:t> (accessed 5</a:t>
            </a:r>
            <a:r>
              <a:rPr lang="en-GB" baseline="30000" dirty="0"/>
              <a:t>th</a:t>
            </a:r>
            <a:r>
              <a:rPr lang="en-GB" dirty="0"/>
              <a:t> January 2024)</a:t>
            </a:r>
          </a:p>
          <a:p>
            <a:endParaRPr lang="en-GB" dirty="0"/>
          </a:p>
          <a:p>
            <a:endParaRPr lang="en-GB" dirty="0"/>
          </a:p>
          <a:p>
            <a:endParaRPr lang="en-GB" dirty="0"/>
          </a:p>
        </p:txBody>
      </p:sp>
    </p:spTree>
    <p:extLst>
      <p:ext uri="{BB962C8B-B14F-4D97-AF65-F5344CB8AC3E}">
        <p14:creationId xmlns:p14="http://schemas.microsoft.com/office/powerpoint/2010/main" val="258883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1307</TotalTime>
  <Words>4170</Words>
  <Application>Microsoft Office PowerPoint</Application>
  <PresentationFormat>Widescreen</PresentationFormat>
  <Paragraphs>110</Paragraphs>
  <Slides>10</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Calibri</vt:lpstr>
      <vt:lpstr>Calibri Light</vt:lpstr>
      <vt:lpstr>Google Sans</vt:lpstr>
      <vt:lpstr>Montserrat</vt:lpstr>
      <vt:lpstr>Nunito Sans</vt:lpstr>
      <vt:lpstr>Open Sans</vt:lpstr>
      <vt:lpstr>Tahoma</vt:lpstr>
      <vt:lpstr>vag-rundschrift-d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thomas</dc:creator>
  <cp:lastModifiedBy>katie thomas</cp:lastModifiedBy>
  <cp:revision>134</cp:revision>
  <dcterms:created xsi:type="dcterms:W3CDTF">2023-12-04T16:25:53Z</dcterms:created>
  <dcterms:modified xsi:type="dcterms:W3CDTF">2024-01-08T19:03:36Z</dcterms:modified>
</cp:coreProperties>
</file>