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9"/>
  </p:notesMasterIdLst>
  <p:handoutMasterIdLst>
    <p:handoutMasterId r:id="rId30"/>
  </p:handoutMasterIdLst>
  <p:sldIdLst>
    <p:sldId id="256" r:id="rId5"/>
    <p:sldId id="283" r:id="rId6"/>
    <p:sldId id="318" r:id="rId7"/>
    <p:sldId id="319" r:id="rId8"/>
    <p:sldId id="321" r:id="rId9"/>
    <p:sldId id="327" r:id="rId10"/>
    <p:sldId id="320" r:id="rId11"/>
    <p:sldId id="324" r:id="rId12"/>
    <p:sldId id="335" r:id="rId13"/>
    <p:sldId id="325" r:id="rId14"/>
    <p:sldId id="326" r:id="rId15"/>
    <p:sldId id="323" r:id="rId16"/>
    <p:sldId id="330" r:id="rId17"/>
    <p:sldId id="341" r:id="rId18"/>
    <p:sldId id="342" r:id="rId19"/>
    <p:sldId id="343" r:id="rId20"/>
    <p:sldId id="336" r:id="rId21"/>
    <p:sldId id="337" r:id="rId22"/>
    <p:sldId id="338" r:id="rId23"/>
    <p:sldId id="339" r:id="rId24"/>
    <p:sldId id="340" r:id="rId25"/>
    <p:sldId id="322" r:id="rId26"/>
    <p:sldId id="309" r:id="rId27"/>
    <p:sldId id="310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18/06/2023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6/18/2023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Additional information available on</a:t>
            </a:r>
            <a:r>
              <a:rPr lang="en-GB" baseline="0" dirty="0"/>
              <a:t> Moodle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77418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18/06/2023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18/06/2023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youtube.com/watch?v=n1D5kI1TyMc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youtube.com/watch?v=FoHBbolQBbo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2XE87EoI7M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1268760"/>
            <a:ext cx="7992888" cy="4752528"/>
          </a:xfrm>
        </p:spPr>
        <p:txBody>
          <a:bodyPr>
            <a:normAutofit fontScale="90000"/>
          </a:bodyPr>
          <a:lstStyle/>
          <a:p>
            <a:r>
              <a:rPr lang="en-GB" altLang="en-US" sz="2400" dirty="0"/>
              <a:t>BA in Leadership and Management Skills for the Workplace</a:t>
            </a:r>
            <a:br>
              <a:rPr lang="en-GB" altLang="en-US" sz="2400" dirty="0"/>
            </a:br>
            <a:r>
              <a:rPr lang="en-GB" altLang="en-US" sz="3100" b="1" dirty="0" err="1">
                <a:solidFill>
                  <a:schemeClr val="accent2">
                    <a:lumMod val="20000"/>
                    <a:lumOff val="80000"/>
                  </a:schemeClr>
                </a:solidFill>
              </a:rPr>
              <a:t>Workplace</a:t>
            </a:r>
            <a:r>
              <a:rPr lang="en-GB" altLang="en-US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culture and its impact on organisational efficiency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(BMSW 5105)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6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Creating an ethical &amp; sustainable Culture</a:t>
            </a:r>
            <a:endParaRPr lang="en-GB" altLang="en-US" sz="36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Previously…..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Overview the module</a:t>
            </a:r>
          </a:p>
          <a:p>
            <a:r>
              <a:rPr lang="en-US" dirty="0"/>
              <a:t>Define organisations</a:t>
            </a:r>
          </a:p>
          <a:p>
            <a:r>
              <a:rPr lang="en-US" dirty="0"/>
              <a:t>Explore the organizational environment</a:t>
            </a:r>
          </a:p>
          <a:p>
            <a:r>
              <a:rPr lang="en-US" dirty="0"/>
              <a:t>Explored tools used to </a:t>
            </a:r>
            <a:r>
              <a:rPr lang="en-US" dirty="0" err="1"/>
              <a:t>analyse</a:t>
            </a:r>
            <a:r>
              <a:rPr lang="en-US" dirty="0"/>
              <a:t> the environment</a:t>
            </a:r>
          </a:p>
          <a:p>
            <a:r>
              <a:rPr lang="en-US" dirty="0"/>
              <a:t>Identified organizational structures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3045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In this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We will explore;</a:t>
            </a:r>
          </a:p>
          <a:p>
            <a:r>
              <a:rPr lang="en-US" dirty="0"/>
              <a:t>How culture begins?</a:t>
            </a:r>
          </a:p>
          <a:p>
            <a:r>
              <a:rPr lang="en-US" dirty="0"/>
              <a:t>How employees learn culture?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9399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How cultures form?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Key questions to ask;</a:t>
            </a:r>
          </a:p>
          <a:p>
            <a:r>
              <a:rPr lang="en-GB" dirty="0"/>
              <a:t>What influences the creation of a culture? </a:t>
            </a:r>
          </a:p>
          <a:p>
            <a:r>
              <a:rPr lang="en-GB" dirty="0"/>
              <a:t>What reinforces and sustains it once it’s in place?</a:t>
            </a:r>
          </a:p>
        </p:txBody>
      </p:sp>
    </p:spTree>
    <p:extLst>
      <p:ext uri="{BB962C8B-B14F-4D97-AF65-F5344CB8AC3E}">
        <p14:creationId xmlns:p14="http://schemas.microsoft.com/office/powerpoint/2010/main" val="3415979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Culture creation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475396" y="1417638"/>
            <a:ext cx="4114800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/>
              <a:t>Schein (1996) states that culture creation occurs in three ways;</a:t>
            </a:r>
          </a:p>
          <a:p>
            <a:r>
              <a:rPr lang="en-GB" sz="2000" dirty="0"/>
              <a:t>First, founders hire and keep only employees who think and feel the same way they do. </a:t>
            </a:r>
          </a:p>
          <a:p>
            <a:r>
              <a:rPr lang="en-GB" sz="2000" dirty="0"/>
              <a:t>Second, they indoctrinate and socialize these employees to their way of thinking and feeling. </a:t>
            </a:r>
          </a:p>
          <a:p>
            <a:r>
              <a:rPr lang="en-GB" sz="2000" dirty="0"/>
              <a:t>And finally, the founders’ own behaviour encourages employees to identify with them and internalize their beliefs, values, and assumptions.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552" y="1391366"/>
            <a:ext cx="3816424" cy="4206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3619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Culture maintenance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552" y="1391366"/>
            <a:ext cx="3816424" cy="420699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55975" y="1391366"/>
            <a:ext cx="4248473" cy="4206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7092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How employees learn the culture?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Activity </a:t>
            </a:r>
          </a:p>
          <a:p>
            <a:pPr marL="0" indent="0">
              <a:buNone/>
            </a:pPr>
            <a:r>
              <a:rPr lang="en-GB" dirty="0"/>
              <a:t>Write a 250 word narrative essay about your first day at work/University explaining;</a:t>
            </a:r>
          </a:p>
          <a:p>
            <a:r>
              <a:rPr lang="en-GB" dirty="0"/>
              <a:t>How you were preparing for the first day</a:t>
            </a:r>
          </a:p>
          <a:p>
            <a:r>
              <a:rPr lang="en-GB" dirty="0"/>
              <a:t>What your initial thoughts of the place.</a:t>
            </a:r>
          </a:p>
          <a:p>
            <a:r>
              <a:rPr lang="en-GB" dirty="0"/>
              <a:t>Your interactions with the fellow staff members</a:t>
            </a:r>
          </a:p>
        </p:txBody>
      </p:sp>
    </p:spTree>
    <p:extLst>
      <p:ext uri="{BB962C8B-B14F-4D97-AF65-F5344CB8AC3E}">
        <p14:creationId xmlns:p14="http://schemas.microsoft.com/office/powerpoint/2010/main" val="8947248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648450"/>
            <a:ext cx="8496944" cy="2686850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Autofit/>
          </a:bodyPr>
          <a:lstStyle/>
          <a:p>
            <a:r>
              <a:rPr lang="en-GB" sz="5400" cap="all" dirty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How employees learn the culture?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3559565"/>
            <a:ext cx="1981102" cy="2101683"/>
          </a:xfrm>
        </p:spPr>
        <p:txBody>
          <a:bodyPr>
            <a:no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1600" b="1" dirty="0"/>
              <a:t>Pre-arrival stage - </a:t>
            </a:r>
            <a:r>
              <a:rPr lang="en-GB" sz="1600" dirty="0"/>
              <a:t>The period of learning in the socialization process that occurs before a new employee joins the organization.</a:t>
            </a:r>
          </a:p>
        </p:txBody>
      </p:sp>
      <p:sp>
        <p:nvSpPr>
          <p:cNvPr id="8" name="Rectangle 7"/>
          <p:cNvSpPr/>
          <p:nvPr/>
        </p:nvSpPr>
        <p:spPr>
          <a:xfrm>
            <a:off x="2160614" y="3562989"/>
            <a:ext cx="262741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b="1" dirty="0"/>
              <a:t>Encounter stage - </a:t>
            </a:r>
            <a:r>
              <a:rPr lang="en-GB" sz="1600" dirty="0"/>
              <a:t>The stage in the socialization  process in which a new employee sees what the organization is really like and confronts the possibility that expectations and reality may diverge.</a:t>
            </a:r>
          </a:p>
        </p:txBody>
      </p:sp>
      <p:sp>
        <p:nvSpPr>
          <p:cNvPr id="9" name="Rectangle 8"/>
          <p:cNvSpPr/>
          <p:nvPr/>
        </p:nvSpPr>
        <p:spPr>
          <a:xfrm>
            <a:off x="4860032" y="4059658"/>
            <a:ext cx="2592288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latin typeface="NewBaskervilleStd-Roman"/>
              </a:rPr>
              <a:t>work out any problems discovered during the encounter stage,</a:t>
            </a:r>
          </a:p>
          <a:p>
            <a:r>
              <a:rPr lang="en-GB" sz="1600" dirty="0">
                <a:latin typeface="NewBaskervilleStd-Roman"/>
              </a:rPr>
              <a:t>the new member changes or goes through the </a:t>
            </a:r>
            <a:r>
              <a:rPr lang="en-GB" sz="1600" b="1" dirty="0">
                <a:latin typeface="NewBaskervilleStd-Bold"/>
              </a:rPr>
              <a:t>metamorphosis stage </a:t>
            </a:r>
            <a:r>
              <a:rPr lang="en-GB" dirty="0">
                <a:latin typeface="NewBaskervilleStd-Roman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0396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3600" dirty="0">
                <a:solidFill>
                  <a:srgbClr val="FF0000"/>
                </a:solidFill>
              </a:rPr>
              <a:t>Activity reflection</a:t>
            </a:r>
          </a:p>
          <a:p>
            <a:pPr marL="0" indent="0">
              <a:buNone/>
            </a:pPr>
            <a:r>
              <a:rPr lang="en-GB" sz="3600" dirty="0"/>
              <a:t>Compare your narrative essay to the socialisation process.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Can you notice the steps that you wen through?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How employees learn the culture?</a:t>
            </a:r>
          </a:p>
        </p:txBody>
      </p:sp>
    </p:spTree>
    <p:extLst>
      <p:ext uri="{BB962C8B-B14F-4D97-AF65-F5344CB8AC3E}">
        <p14:creationId xmlns:p14="http://schemas.microsoft.com/office/powerpoint/2010/main" val="10446693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C00000"/>
                </a:solidFill>
              </a:rPr>
              <a:t>Stories</a:t>
            </a:r>
          </a:p>
          <a:p>
            <a:r>
              <a:rPr lang="en-GB" dirty="0"/>
              <a:t>When Henry Ford II was chairman of Ford Motor Company, you would have been hard pressed to find a manager who hadn’t heard how he reminded his executives, when they got too arrogant, “It’s my name that’s on the building.”  The message was clear: Henry Ford II ran the company.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How employees learn the culture?</a:t>
            </a:r>
          </a:p>
        </p:txBody>
      </p:sp>
    </p:spTree>
    <p:extLst>
      <p:ext uri="{BB962C8B-B14F-4D97-AF65-F5344CB8AC3E}">
        <p14:creationId xmlns:p14="http://schemas.microsoft.com/office/powerpoint/2010/main" val="518574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Rituals</a:t>
            </a:r>
          </a:p>
          <a:p>
            <a:r>
              <a:rPr lang="en-GB" b="1" dirty="0"/>
              <a:t>Rituals </a:t>
            </a:r>
            <a:r>
              <a:rPr lang="en-GB" dirty="0"/>
              <a:t>are repetitive sequences of activities that express and reinforce the key values of the organization—what goals are most important and which people are important and which are expendable.</a:t>
            </a:r>
          </a:p>
          <a:p>
            <a:r>
              <a:rPr lang="en-GB" dirty="0"/>
              <a:t>Example: Walmart chant</a:t>
            </a:r>
          </a:p>
        </p:txBody>
      </p:sp>
      <p:sp>
        <p:nvSpPr>
          <p:cNvPr id="6" name="Action Button: Movie 5">
            <a:hlinkClick r:id="rId2" highlightClick="1"/>
          </p:cNvPr>
          <p:cNvSpPr/>
          <p:nvPr/>
        </p:nvSpPr>
        <p:spPr>
          <a:xfrm>
            <a:off x="7524328" y="4581128"/>
            <a:ext cx="1368152" cy="936105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5400" cap="all" dirty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How employees learn the culture?</a:t>
            </a:r>
          </a:p>
        </p:txBody>
      </p:sp>
    </p:spTree>
    <p:extLst>
      <p:ext uri="{BB962C8B-B14F-4D97-AF65-F5344CB8AC3E}">
        <p14:creationId xmlns:p14="http://schemas.microsoft.com/office/powerpoint/2010/main" val="2913372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chemeClr val="bg2">
                    <a:lumMod val="50000"/>
                  </a:schemeClr>
                </a:solidFill>
                <a:latin typeface="CaeciliaLTStd-Heavy"/>
              </a:rPr>
              <a:t>Material Symbols</a:t>
            </a:r>
          </a:p>
          <a:p>
            <a:pPr marL="0" indent="0">
              <a:buNone/>
            </a:pPr>
            <a:r>
              <a:rPr lang="en-GB" b="1" dirty="0">
                <a:latin typeface="CaeciliaLTStd-Heavy"/>
              </a:rPr>
              <a:t>Have you seen the Google office in London?</a:t>
            </a:r>
            <a:endParaRPr lang="en-GB" dirty="0"/>
          </a:p>
        </p:txBody>
      </p:sp>
      <p:sp>
        <p:nvSpPr>
          <p:cNvPr id="4" name="Action Button: Movie 3">
            <a:hlinkClick r:id="rId2" highlightClick="1"/>
          </p:cNvPr>
          <p:cNvSpPr/>
          <p:nvPr/>
        </p:nvSpPr>
        <p:spPr>
          <a:xfrm>
            <a:off x="7596336" y="4509120"/>
            <a:ext cx="1368152" cy="1008113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5400" cap="all" dirty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How employees learn the culture?</a:t>
            </a:r>
          </a:p>
        </p:txBody>
      </p:sp>
    </p:spTree>
    <p:extLst>
      <p:ext uri="{BB962C8B-B14F-4D97-AF65-F5344CB8AC3E}">
        <p14:creationId xmlns:p14="http://schemas.microsoft.com/office/powerpoint/2010/main" val="3727896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Facilitation of socialization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Group Activity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Prepare 2 posters on</a:t>
            </a:r>
          </a:p>
          <a:p>
            <a:r>
              <a:rPr lang="en-GB" b="1" dirty="0"/>
              <a:t>What Can Employees Do and</a:t>
            </a:r>
          </a:p>
          <a:p>
            <a:r>
              <a:rPr lang="en-GB" b="1" dirty="0"/>
              <a:t>What Can Organizations Do</a:t>
            </a:r>
          </a:p>
          <a:p>
            <a:pPr marL="0" indent="0">
              <a:buNone/>
            </a:pPr>
            <a:r>
              <a:rPr lang="en-GB" dirty="0"/>
              <a:t>To facilitate the socialisation process. Explain your posters to the class.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86131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Creating an Ethical Organizational Culture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516216" y="530120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(Victor and Cullen, 1988)</a:t>
            </a:r>
          </a:p>
        </p:txBody>
      </p:sp>
      <p:sp>
        <p:nvSpPr>
          <p:cNvPr id="13" name="AutoShape 8" descr="Image result for building clipar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4" name="AutoShape 10" descr="Image result for building clipart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1812" y="2667000"/>
            <a:ext cx="3000375" cy="1524000"/>
          </a:xfrm>
          <a:prstGeom prst="rect">
            <a:avLst/>
          </a:prstGeom>
        </p:spPr>
      </p:pic>
      <p:sp>
        <p:nvSpPr>
          <p:cNvPr id="20" name="Oval 19"/>
          <p:cNvSpPr/>
          <p:nvPr/>
        </p:nvSpPr>
        <p:spPr>
          <a:xfrm>
            <a:off x="599580" y="2528900"/>
            <a:ext cx="1872208" cy="1800200"/>
          </a:xfrm>
          <a:prstGeom prst="ellips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Low to moderate </a:t>
            </a:r>
            <a:r>
              <a:rPr lang="en-GB" sz="1400" dirty="0"/>
              <a:t>aggressiveness</a:t>
            </a:r>
          </a:p>
        </p:txBody>
      </p:sp>
      <p:sp>
        <p:nvSpPr>
          <p:cNvPr id="21" name="Oval 20"/>
          <p:cNvSpPr/>
          <p:nvPr/>
        </p:nvSpPr>
        <p:spPr>
          <a:xfrm>
            <a:off x="751980" y="2681300"/>
            <a:ext cx="1872208" cy="180020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Focus on process and outcome</a:t>
            </a:r>
            <a:endParaRPr lang="en-GB" sz="1400" dirty="0"/>
          </a:p>
        </p:txBody>
      </p:sp>
      <p:sp>
        <p:nvSpPr>
          <p:cNvPr id="22" name="Oval 21"/>
          <p:cNvSpPr/>
          <p:nvPr/>
        </p:nvSpPr>
        <p:spPr>
          <a:xfrm>
            <a:off x="904380" y="2833700"/>
            <a:ext cx="1872208" cy="1800200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Long-term focus</a:t>
            </a:r>
            <a:endParaRPr lang="en-GB" sz="1400" dirty="0"/>
          </a:p>
        </p:txBody>
      </p:sp>
      <p:sp>
        <p:nvSpPr>
          <p:cNvPr id="23" name="Oval 22"/>
          <p:cNvSpPr/>
          <p:nvPr/>
        </p:nvSpPr>
        <p:spPr>
          <a:xfrm>
            <a:off x="1056780" y="2986100"/>
            <a:ext cx="1872208" cy="1800200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Balance stake holder interests</a:t>
            </a:r>
            <a:endParaRPr lang="en-GB" sz="1400" dirty="0"/>
          </a:p>
        </p:txBody>
      </p:sp>
      <p:sp>
        <p:nvSpPr>
          <p:cNvPr id="24" name="Oval 23"/>
          <p:cNvSpPr/>
          <p:nvPr/>
        </p:nvSpPr>
        <p:spPr>
          <a:xfrm>
            <a:off x="1209180" y="3138500"/>
            <a:ext cx="1872208" cy="180020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High risk tolerance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99580" y="1916832"/>
            <a:ext cx="1308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Ingredients</a:t>
            </a:r>
          </a:p>
        </p:txBody>
      </p:sp>
      <p:grpSp>
        <p:nvGrpSpPr>
          <p:cNvPr id="28" name="Group 27"/>
          <p:cNvGrpSpPr/>
          <p:nvPr/>
        </p:nvGrpSpPr>
        <p:grpSpPr>
          <a:xfrm>
            <a:off x="6672211" y="1916832"/>
            <a:ext cx="1771650" cy="3036732"/>
            <a:chOff x="6672211" y="1916832"/>
            <a:chExt cx="1771650" cy="3036732"/>
          </a:xfrm>
        </p:grpSpPr>
        <p:sp>
          <p:nvSpPr>
            <p:cNvPr id="26" name="TextBox 25"/>
            <p:cNvSpPr txBox="1"/>
            <p:nvPr/>
          </p:nvSpPr>
          <p:spPr>
            <a:xfrm>
              <a:off x="6948264" y="1916832"/>
              <a:ext cx="9001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output</a:t>
              </a:r>
            </a:p>
          </p:txBody>
        </p:sp>
        <p:grpSp>
          <p:nvGrpSpPr>
            <p:cNvPr id="27" name="Group 26"/>
            <p:cNvGrpSpPr/>
            <p:nvPr/>
          </p:nvGrpSpPr>
          <p:grpSpPr>
            <a:xfrm>
              <a:off x="6672211" y="2372289"/>
              <a:ext cx="1771650" cy="2581275"/>
              <a:chOff x="6672211" y="2372289"/>
              <a:chExt cx="1771650" cy="2581275"/>
            </a:xfrm>
          </p:grpSpPr>
          <p:pic>
            <p:nvPicPr>
              <p:cNvPr id="19" name="Picture 18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672211" y="2372289"/>
                <a:ext cx="1771650" cy="2581275"/>
              </a:xfrm>
              <a:prstGeom prst="rect">
                <a:avLst/>
              </a:prstGeom>
            </p:spPr>
          </p:pic>
          <p:sp>
            <p:nvSpPr>
              <p:cNvPr id="25" name="TextBox 24"/>
              <p:cNvSpPr txBox="1"/>
              <p:nvPr/>
            </p:nvSpPr>
            <p:spPr>
              <a:xfrm>
                <a:off x="6948264" y="2825316"/>
                <a:ext cx="1301799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2400" b="1" dirty="0"/>
                  <a:t>Ethical Culture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108762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" decel="100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" decel="100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decel="100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decel="100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decel="100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" decel="100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" decel="100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" decel="100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What can managers do to create a more ethical culture?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6"/>
                </a:solidFill>
              </a:rPr>
              <a:t>Be a visible role model.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5"/>
                </a:solidFill>
              </a:rPr>
              <a:t>Communicate ethical expectations. </a:t>
            </a:r>
            <a:r>
              <a:rPr lang="en-GB" b="1" dirty="0">
                <a:solidFill>
                  <a:schemeClr val="accent4"/>
                </a:solidFill>
              </a:rPr>
              <a:t>Provide ethical training.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98217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3"/>
                </a:solidFill>
              </a:rPr>
              <a:t>Visibly reward ethical acts and punish unethical ones. 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</a:rPr>
              <a:t>Provide protective mechanisms. </a:t>
            </a:r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What can managers do to create a more ethical culture?</a:t>
            </a:r>
          </a:p>
        </p:txBody>
      </p:sp>
    </p:spTree>
    <p:extLst>
      <p:ext uri="{BB962C8B-B14F-4D97-AF65-F5344CB8AC3E}">
        <p14:creationId xmlns:p14="http://schemas.microsoft.com/office/powerpoint/2010/main" val="8399016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918"/>
            <a:ext cx="8229600" cy="1143000"/>
          </a:xfrm>
        </p:spPr>
        <p:txBody>
          <a:bodyPr>
            <a:normAutofit/>
          </a:bodyPr>
          <a:lstStyle/>
          <a:p>
            <a:endParaRPr lang="en-GB" sz="5400" cap="all" dirty="0">
              <a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Rockwell Condensed" panose="020606030504050201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Which of the following is NOT a characteristic of an organisation's culture?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	Outcome orientation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	Assertiveness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	Innovation and risk taking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	Attention to detail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2FF307-FE3D-4D9A-A069-E9E8EBD14A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552" y="228919"/>
            <a:ext cx="2178242" cy="1584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4491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i="1" dirty="0"/>
              <a:t>The term "organizational culture" is considered _____, while "job satisfaction" is _____.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	evaluative, objective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	subjective, descriptive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	descriptive, evaluative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	objective, subjective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C2FF307-FE3D-4D9A-A069-E9E8EBD14A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504" y="188640"/>
            <a:ext cx="2178242" cy="1584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8281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GB" sz="5400" cap="all" dirty="0">
              <a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Rockwell Condensed" panose="020606030504050201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i="1" dirty="0"/>
              <a:t>Which of the following is NOT a function of culture?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	Enhances the stability of the social system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	Conveys a sense of identity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	Acceptance of diversity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	Generation of commitment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2FF307-FE3D-4D9A-A069-E9E8EBD14A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552" y="228919"/>
            <a:ext cx="2178242" cy="1584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0611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GB" sz="5400" cap="all" dirty="0">
              <a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Rockwell Condensed" panose="020606030504050201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i="1" dirty="0"/>
              <a:t>Individual-organizational fit refers to _____.</a:t>
            </a:r>
          </a:p>
          <a:p>
            <a:pPr marL="895350" indent="-895350">
              <a:buFont typeface="+mj-lt"/>
              <a:buAutoNum type="arabicPeriod"/>
            </a:pPr>
            <a:r>
              <a:rPr lang="en-GB" dirty="0"/>
              <a:t>an employee's pre-socialization</a:t>
            </a:r>
          </a:p>
          <a:p>
            <a:pPr marL="895350" indent="-895350">
              <a:buFont typeface="+mj-lt"/>
              <a:buAutoNum type="arabicPeriod"/>
            </a:pPr>
            <a:r>
              <a:rPr lang="en-GB" dirty="0"/>
              <a:t>	whether an employee has an appropriate educational background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	the technical proficiency of employees</a:t>
            </a:r>
          </a:p>
          <a:p>
            <a:pPr marL="895350" indent="-895350">
              <a:buFont typeface="+mj-lt"/>
              <a:buAutoNum type="arabicPeriod"/>
            </a:pPr>
            <a:r>
              <a:rPr lang="en-GB" dirty="0"/>
              <a:t>	whether the applicant or employee's attitudes and behaviour are compatible with the culture.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2FF307-FE3D-4D9A-A069-E9E8EBD14A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552" y="228919"/>
            <a:ext cx="2178242" cy="1584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09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GB" sz="5400" cap="all" dirty="0">
              <a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Rockwell Condensed" panose="020606030504050201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i="1" dirty="0"/>
              <a:t>The _____ stage explicitly recognises that each individual arrives with a set of values, attitudes, and expectations.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	selection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	pre-arrival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	metamorphosis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	encounter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2FF307-FE3D-4D9A-A069-E9E8EBD14A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552" y="228919"/>
            <a:ext cx="2178242" cy="1584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2729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Additional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Critique the video and present the following to the class;</a:t>
            </a:r>
          </a:p>
          <a:p>
            <a:pPr marL="0" indent="0">
              <a:buNone/>
            </a:pPr>
            <a:r>
              <a:rPr lang="en-GB" dirty="0"/>
              <a:t>The key points discussed</a:t>
            </a:r>
          </a:p>
          <a:p>
            <a:pPr marL="0" indent="0">
              <a:buNone/>
            </a:pPr>
            <a:r>
              <a:rPr lang="en-GB" dirty="0"/>
              <a:t>Your stance on the key points with justifications</a:t>
            </a:r>
          </a:p>
        </p:txBody>
      </p:sp>
      <p:sp>
        <p:nvSpPr>
          <p:cNvPr id="4" name="Action Button: Movie 3">
            <a:hlinkClick r:id="rId3" highlightClick="1"/>
          </p:cNvPr>
          <p:cNvSpPr/>
          <p:nvPr/>
        </p:nvSpPr>
        <p:spPr>
          <a:xfrm>
            <a:off x="3635896" y="4149080"/>
            <a:ext cx="1656184" cy="1152128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59515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25432-1175-4309-B3A0-1AF07FEF4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5338936" cy="37730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Can you explain;</a:t>
            </a:r>
          </a:p>
          <a:p>
            <a:r>
              <a:rPr lang="en-GB" dirty="0"/>
              <a:t>How Organisational culture forms?</a:t>
            </a:r>
          </a:p>
          <a:p>
            <a:r>
              <a:rPr lang="en-GB" dirty="0"/>
              <a:t>How to sustain an organisational culture?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2FF307-FE3D-4D9A-A069-E9E8EBD14A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2240" y="716832"/>
            <a:ext cx="2178242" cy="1584176"/>
          </a:xfrm>
          <a:prstGeom prst="rect">
            <a:avLst/>
          </a:prstGeom>
        </p:spPr>
      </p:pic>
      <p:pic>
        <p:nvPicPr>
          <p:cNvPr id="6" name="Picture 1">
            <a:extLst>
              <a:ext uri="{FF2B5EF4-FFF2-40B4-BE49-F238E27FC236}">
                <a16:creationId xmlns:a16="http://schemas.microsoft.com/office/drawing/2014/main" id="{CF580A14-36BE-9447-B651-360E69D1A98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96136" y="3212976"/>
            <a:ext cx="3223438" cy="23505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25273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Next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556792"/>
            <a:ext cx="3826768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/>
              <a:t>Determinants of a successful organisational culture</a:t>
            </a:r>
            <a:endParaRPr lang="en-GB" sz="4800" b="1" dirty="0">
              <a:solidFill>
                <a:srgbClr val="00B050"/>
              </a:solidFill>
            </a:endParaRPr>
          </a:p>
        </p:txBody>
      </p:sp>
      <p:pic>
        <p:nvPicPr>
          <p:cNvPr id="4" name="Picture 2" descr="Image result for business clipar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6280" y="1106457"/>
            <a:ext cx="5137720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163078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FFFFFF"/>
      </a:dk1>
      <a:lt1>
        <a:sysClr val="window" lastClr="000000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FFFFFF"/>
      </a:dk1>
      <a:lt1>
        <a:sysClr val="window" lastClr="000000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FFFFFF"/>
      </a:dk1>
      <a:lt1>
        <a:sysClr val="window" lastClr="000000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21913553D3EB4479A5F0D40DB0A3B87" ma:contentTypeVersion="7" ma:contentTypeDescription="Create a new document." ma:contentTypeScope="" ma:versionID="5c99d3f7400ecb08608f19776d26427f">
  <xsd:schema xmlns:xsd="http://www.w3.org/2001/XMLSchema" xmlns:xs="http://www.w3.org/2001/XMLSchema" xmlns:p="http://schemas.microsoft.com/office/2006/metadata/properties" xmlns:ns3="e2529e2e-246e-4beb-bcc0-0746cc8768ab" targetNamespace="http://schemas.microsoft.com/office/2006/metadata/properties" ma:root="true" ma:fieldsID="c65664f06f67c141f4e5f44021e00214" ns3:_="">
    <xsd:import namespace="e2529e2e-246e-4beb-bcc0-0746cc8768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Auto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529e2e-246e-4beb-bcc0-0746cc8768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e2529e2e-246e-4beb-bcc0-0746cc8768ab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2D497F2-CAD7-44AD-B30A-5363C408783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2529e2e-246e-4beb-bcc0-0746cc8768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42241</TotalTime>
  <Words>777</Words>
  <Application>Microsoft Office PowerPoint</Application>
  <PresentationFormat>On-screen Show (4:3)</PresentationFormat>
  <Paragraphs>113</Paragraphs>
  <Slides>24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2" baseType="lpstr">
      <vt:lpstr>CaeciliaLTStd-Heavy</vt:lpstr>
      <vt:lpstr>Myriad Pro</vt:lpstr>
      <vt:lpstr>NewBaskervilleStd-Bold</vt:lpstr>
      <vt:lpstr>NewBaskervilleStd-Roman</vt:lpstr>
      <vt:lpstr>Arial</vt:lpstr>
      <vt:lpstr>Calibri</vt:lpstr>
      <vt:lpstr>Rockwell Condensed</vt:lpstr>
      <vt:lpstr>20140311PresentationUWTSDTemplate</vt:lpstr>
      <vt:lpstr>BA in Leadership and Management Skills for the Workplace Workplace culture and its impact on organisational efficiency (BMSW 5105)  Creating an ethical &amp; sustainable Culture</vt:lpstr>
      <vt:lpstr>Previously…..</vt:lpstr>
      <vt:lpstr>In this session…..</vt:lpstr>
      <vt:lpstr>How cultures form?</vt:lpstr>
      <vt:lpstr>Culture creation</vt:lpstr>
      <vt:lpstr>Culture maintenance </vt:lpstr>
      <vt:lpstr>How employees learn the culture?</vt:lpstr>
      <vt:lpstr>How employees learn the culture?</vt:lpstr>
      <vt:lpstr>How employees learn the culture?</vt:lpstr>
      <vt:lpstr>How employees learn the culture?</vt:lpstr>
      <vt:lpstr>How employees learn the culture?</vt:lpstr>
      <vt:lpstr>How employees learn the culture?</vt:lpstr>
      <vt:lpstr>Facilitation of socialization</vt:lpstr>
      <vt:lpstr>Creating an Ethical Organizational Culture</vt:lpstr>
      <vt:lpstr>What can managers do to create a more ethical culture?</vt:lpstr>
      <vt:lpstr>What can managers do to create a more ethical culture?</vt:lpstr>
      <vt:lpstr>PowerPoint Presentation</vt:lpstr>
      <vt:lpstr>.</vt:lpstr>
      <vt:lpstr>PowerPoint Presentation</vt:lpstr>
      <vt:lpstr>PowerPoint Presentation</vt:lpstr>
      <vt:lpstr>PowerPoint Presentation</vt:lpstr>
      <vt:lpstr>Additional Activity</vt:lpstr>
      <vt:lpstr>Summary</vt:lpstr>
      <vt:lpstr>Next session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Abdi Rahman</cp:lastModifiedBy>
  <cp:revision>223</cp:revision>
  <dcterms:created xsi:type="dcterms:W3CDTF">2015-04-14T15:21:28Z</dcterms:created>
  <dcterms:modified xsi:type="dcterms:W3CDTF">2023-06-18T12:38:03Z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0x010100321913553D3EB4479A5F0D40DB0A3B87</vt:lpwstr>
  </property>
</Properties>
</file>