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2561" r:id="rId5"/>
    <p:sldId id="2564" r:id="rId6"/>
    <p:sldId id="2566" r:id="rId7"/>
    <p:sldId id="2569" r:id="rId8"/>
    <p:sldId id="2567" r:id="rId9"/>
    <p:sldId id="2572" r:id="rId10"/>
    <p:sldId id="2580" r:id="rId11"/>
    <p:sldId id="2570" r:id="rId12"/>
    <p:sldId id="2573" r:id="rId13"/>
    <p:sldId id="2581" r:id="rId14"/>
    <p:sldId id="2576" r:id="rId15"/>
    <p:sldId id="2575" r:id="rId16"/>
    <p:sldId id="2578" r:id="rId17"/>
    <p:sldId id="257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2F15C3-4194-40F9-ACE1-1A6C56D8F7CC}" v="261" dt="2025-09-29T12:25:36.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55404" autoAdjust="0"/>
  </p:normalViewPr>
  <p:slideViewPr>
    <p:cSldViewPr>
      <p:cViewPr varScale="1">
        <p:scale>
          <a:sx n="66" d="100"/>
          <a:sy n="66" d="100"/>
        </p:scale>
        <p:origin x="668" y="36"/>
      </p:cViewPr>
      <p:guideLst/>
    </p:cSldViewPr>
  </p:slideViewPr>
  <p:outlineViewPr>
    <p:cViewPr>
      <p:scale>
        <a:sx n="33" d="100"/>
        <a:sy n="33" d="100"/>
      </p:scale>
      <p:origin x="0" y="-13412"/>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5F99E3-7268-4A60-ADE5-139E940D076D}" type="datetimeFigureOut">
              <a:t>9/29/2025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DCC551-7A7B-4F6D-90F4-E4B8669FF769}" type="slidenum">
              <a:t>‹#›</a:t>
            </a:fld>
            <a:endParaRPr lang="en-US"/>
          </a:p>
        </p:txBody>
      </p:sp>
    </p:spTree>
    <p:extLst>
      <p:ext uri="{BB962C8B-B14F-4D97-AF65-F5344CB8AC3E}">
        <p14:creationId xmlns:p14="http://schemas.microsoft.com/office/powerpoint/2010/main" val="2297440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sz="1200" kern="1200" dirty="0">
                <a:solidFill>
                  <a:schemeClr val="tx1"/>
                </a:solidFill>
                <a:effectLst/>
                <a:latin typeface="+mn-lt"/>
                <a:ea typeface="+mn-ea"/>
                <a:cs typeface="+mn-cs"/>
              </a:rPr>
              <a:t>Hello, I’m Olimpiu Robu, and I’m presenting my interim viva on </a:t>
            </a:r>
            <a:r>
              <a:rPr lang="en-US" sz="1200" kern="1200" dirty="0" err="1">
                <a:solidFill>
                  <a:schemeClr val="tx1"/>
                </a:solidFill>
                <a:effectLst/>
                <a:latin typeface="+mn-lt"/>
                <a:ea typeface="+mn-ea"/>
                <a:cs typeface="+mn-cs"/>
              </a:rPr>
              <a:t>ClariVoice</a:t>
            </a:r>
            <a:r>
              <a:rPr lang="en-US" sz="1200" kern="1200" dirty="0">
                <a:solidFill>
                  <a:schemeClr val="tx1"/>
                </a:solidFill>
                <a:effectLst/>
                <a:latin typeface="+mn-lt"/>
                <a:ea typeface="+mn-ea"/>
                <a:cs typeface="+mn-cs"/>
              </a:rPr>
              <a:t>.</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a:solidFill>
                  <a:schemeClr val="tx1"/>
                </a:solidFill>
                <a:effectLst/>
                <a:latin typeface="+mn-lt"/>
                <a:ea typeface="+mn-ea"/>
                <a:cs typeface="+mn-cs"/>
              </a:rPr>
              <a:t>This project is supervised by Dr. </a:t>
            </a:r>
            <a:r>
              <a:rPr lang="en-US" sz="1200" kern="1200" dirty="0" err="1">
                <a:solidFill>
                  <a:schemeClr val="tx1"/>
                </a:solidFill>
                <a:effectLst/>
                <a:latin typeface="+mn-lt"/>
                <a:ea typeface="+mn-ea"/>
                <a:cs typeface="+mn-cs"/>
              </a:rPr>
              <a:t>Mobolanle</a:t>
            </a:r>
            <a:r>
              <a:rPr lang="en-US" sz="1200" kern="1200" dirty="0">
                <a:solidFill>
                  <a:schemeClr val="tx1"/>
                </a:solidFill>
                <a:effectLst/>
                <a:latin typeface="+mn-lt"/>
                <a:ea typeface="+mn-ea"/>
                <a:cs typeface="+mn-cs"/>
              </a:rPr>
              <a:t> Bello.</a:t>
            </a:r>
            <a:endParaRPr lang="en-GB" sz="1200" kern="1200" dirty="0">
              <a:solidFill>
                <a:schemeClr val="tx1"/>
              </a:solidFill>
              <a:effectLst/>
              <a:latin typeface="+mn-lt"/>
              <a:ea typeface="+mn-ea"/>
              <a:cs typeface="+mn-cs"/>
            </a:endParaRPr>
          </a:p>
          <a:p>
            <a:pPr marL="171450" indent="-171450">
              <a:buFontTx/>
              <a:buChar char="-"/>
            </a:pPr>
            <a:r>
              <a:rPr lang="en-US" sz="1200" kern="1200" dirty="0" err="1">
                <a:solidFill>
                  <a:schemeClr val="tx1"/>
                </a:solidFill>
                <a:effectLst/>
                <a:latin typeface="+mn-lt"/>
                <a:ea typeface="+mn-ea"/>
                <a:cs typeface="+mn-cs"/>
              </a:rPr>
              <a:t>ClariVoice</a:t>
            </a:r>
            <a:r>
              <a:rPr lang="en-US" sz="1200" kern="1200" dirty="0">
                <a:solidFill>
                  <a:schemeClr val="tx1"/>
                </a:solidFill>
                <a:effectLst/>
                <a:latin typeface="+mn-lt"/>
                <a:ea typeface="+mn-ea"/>
                <a:cs typeface="+mn-cs"/>
              </a:rPr>
              <a:t> is an AI-based voice recorder designed to automate meeting summaries, especially in multilingual workplaces.</a:t>
            </a:r>
          </a:p>
          <a:p>
            <a:r>
              <a:rPr lang="en-US" sz="1200" b="1" i="1" kern="1200" dirty="0">
                <a:solidFill>
                  <a:schemeClr val="tx1"/>
                </a:solidFill>
                <a:effectLst/>
                <a:latin typeface="+mn-lt"/>
                <a:ea typeface="+mn-ea"/>
                <a:cs typeface="+mn-cs"/>
              </a:rPr>
              <a:t>Example: </a:t>
            </a:r>
          </a:p>
          <a:p>
            <a:endParaRPr lang="en-US" sz="1200" b="1" i="1"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Imagine a company with teams in London, Berlin, and Tokyo.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transcribes speech from English, German, and Japanese speakers, </a:t>
            </a:r>
            <a:r>
              <a:rPr lang="en-US" sz="1200" b="1" i="1" kern="1200" dirty="0" err="1">
                <a:solidFill>
                  <a:schemeClr val="tx1"/>
                </a:solidFill>
                <a:effectLst/>
                <a:latin typeface="+mn-lt"/>
                <a:ea typeface="+mn-ea"/>
                <a:cs typeface="+mn-cs"/>
              </a:rPr>
              <a:t>summarises</a:t>
            </a:r>
            <a:r>
              <a:rPr lang="en-US" sz="1200" b="1" i="1" kern="1200" dirty="0">
                <a:solidFill>
                  <a:schemeClr val="tx1"/>
                </a:solidFill>
                <a:effectLst/>
                <a:latin typeface="+mn-lt"/>
                <a:ea typeface="+mn-ea"/>
                <a:cs typeface="+mn-cs"/>
              </a:rPr>
              <a:t> the discussion, and translates the summary into each team’s preferred language—all in real time.</a:t>
            </a:r>
            <a:endParaRPr lang="en-GB" sz="1200" b="1"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5991FDB-8088-4815-9F40-63E0AC0C2512}" type="slidenum">
              <a:t>1</a:t>
            </a:fld>
            <a:endParaRPr lang="en-US"/>
          </a:p>
        </p:txBody>
      </p:sp>
    </p:spTree>
    <p:extLst>
      <p:ext uri="{BB962C8B-B14F-4D97-AF65-F5344CB8AC3E}">
        <p14:creationId xmlns:p14="http://schemas.microsoft.com/office/powerpoint/2010/main" val="3330048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this presentation I’ll walk you through the project’s background, problem statement, aims and objectives, methodology, literature review, system design, timeline, and conclusion.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This structure helps you understand how </a:t>
            </a:r>
            <a:r>
              <a:rPr lang="en-US" sz="1200" kern="1200" dirty="0" err="1">
                <a:solidFill>
                  <a:schemeClr val="tx1"/>
                </a:solidFill>
                <a:effectLst/>
                <a:latin typeface="+mn-lt"/>
                <a:ea typeface="+mn-ea"/>
                <a:cs typeface="+mn-cs"/>
              </a:rPr>
              <a:t>ClariVoice</a:t>
            </a:r>
            <a:r>
              <a:rPr lang="en-US" sz="1200" kern="1200" dirty="0">
                <a:solidFill>
                  <a:schemeClr val="tx1"/>
                </a:solidFill>
                <a:effectLst/>
                <a:latin typeface="+mn-lt"/>
                <a:ea typeface="+mn-ea"/>
                <a:cs typeface="+mn-cs"/>
              </a:rPr>
              <a:t> was </a:t>
            </a:r>
            <a:r>
              <a:rPr lang="en-US" sz="1200" kern="1200" dirty="0" err="1">
                <a:solidFill>
                  <a:schemeClr val="tx1"/>
                </a:solidFill>
                <a:effectLst/>
                <a:latin typeface="+mn-lt"/>
                <a:ea typeface="+mn-ea"/>
                <a:cs typeface="+mn-cs"/>
              </a:rPr>
              <a:t>conceptualised</a:t>
            </a:r>
            <a:r>
              <a:rPr lang="en-US" sz="1200" kern="1200" dirty="0">
                <a:solidFill>
                  <a:schemeClr val="tx1"/>
                </a:solidFill>
                <a:effectLst/>
                <a:latin typeface="+mn-lt"/>
                <a:ea typeface="+mn-ea"/>
                <a:cs typeface="+mn-cs"/>
              </a:rPr>
              <a:t>, developed, and evaluated. </a:t>
            </a:r>
            <a:r>
              <a:rPr lang="en-US" dirty="0"/>
              <a:t>It serves as a roadmap for you, helping to understand the flow and key components of the presentation. </a:t>
            </a:r>
            <a:endParaRPr lang="en-GB" sz="1200" kern="1200" dirty="0">
              <a:solidFill>
                <a:schemeClr val="tx1"/>
              </a:solidFill>
              <a:effectLst/>
              <a:latin typeface="+mn-lt"/>
              <a:ea typeface="+mn-ea"/>
              <a:cs typeface="+mn-cs"/>
            </a:endParaRPr>
          </a:p>
          <a:p>
            <a:r>
              <a:rPr lang="en-US" dirty="0"/>
              <a:t>
</a:t>
            </a:r>
          </a:p>
        </p:txBody>
      </p:sp>
      <p:sp>
        <p:nvSpPr>
          <p:cNvPr id="4" name="Slide Number Placeholder 3"/>
          <p:cNvSpPr>
            <a:spLocks noGrp="1"/>
          </p:cNvSpPr>
          <p:nvPr>
            <p:ph type="sldNum" sz="quarter" idx="5"/>
          </p:nvPr>
        </p:nvSpPr>
        <p:spPr/>
        <p:txBody>
          <a:bodyPr/>
          <a:lstStyle/>
          <a:p>
            <a:fld id="{95991FDB-8088-4815-9F40-63E0AC0C2512}" type="slidenum">
              <a:t>2</a:t>
            </a:fld>
            <a:endParaRPr lang="en-US"/>
          </a:p>
        </p:txBody>
      </p:sp>
    </p:spTree>
    <p:extLst>
      <p:ext uri="{BB962C8B-B14F-4D97-AF65-F5344CB8AC3E}">
        <p14:creationId xmlns:p14="http://schemas.microsoft.com/office/powerpoint/2010/main" val="342095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introduction highlights the importance of effective communication and information management in modern workplaces. Meetings are essential for collaboration, decision-making, and information sharing, but traditional notetaking methods are inefficient and prone to errors. In multilingual environments, these challenges are exacerbated by language barriers. The rise of AI and Natural Language Processing (NLP) technologies presents an opportunity to address these issues by enabling real-time, automated meeting analysis and </a:t>
            </a:r>
            <a:r>
              <a:rPr lang="en-US" dirty="0" err="1"/>
              <a:t>summarisation</a:t>
            </a:r>
            <a:r>
              <a:rPr lang="en-US" dirty="0"/>
              <a:t>. This background sets the stage for the development of </a:t>
            </a:r>
            <a:r>
              <a:rPr lang="en-US" dirty="0" err="1"/>
              <a:t>ClariVoice</a:t>
            </a:r>
            <a:r>
              <a:rPr lang="en-US" dirty="0"/>
              <a:t>, an AI-based voice recorder designed to enhance productivity and accessibility in diverse workplace settings.
</a:t>
            </a:r>
            <a:r>
              <a:rPr lang="en-US" sz="1200" b="1" i="1" kern="1200" dirty="0">
                <a:solidFill>
                  <a:schemeClr val="tx1"/>
                </a:solidFill>
                <a:effectLst/>
                <a:latin typeface="+mn-lt"/>
                <a:ea typeface="+mn-ea"/>
                <a:cs typeface="+mn-cs"/>
              </a:rPr>
              <a:t>Example: </a:t>
            </a:r>
          </a:p>
          <a:p>
            <a:r>
              <a:rPr lang="en-US" sz="1200" b="1" i="1" kern="1200" dirty="0">
                <a:solidFill>
                  <a:schemeClr val="tx1"/>
                </a:solidFill>
                <a:effectLst/>
                <a:latin typeface="+mn-lt"/>
                <a:ea typeface="+mn-ea"/>
                <a:cs typeface="+mn-cs"/>
              </a:rPr>
              <a:t>In a hybrid meeting, one participant speaks Romanian, another speaks English, and a third speaks Spanish.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transcribes each speaker’s input, identifies who said what, and generates a summary in English. It can also translate that summary into Romanian and Spanish for each participant.</a:t>
            </a:r>
            <a:endParaRPr lang="en-GB" sz="1200" b="1"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5991FDB-8088-4815-9F40-63E0AC0C2512}" type="slidenum">
              <a:t>3</a:t>
            </a:fld>
            <a:endParaRPr lang="en-US"/>
          </a:p>
        </p:txBody>
      </p:sp>
    </p:spTree>
    <p:extLst>
      <p:ext uri="{BB962C8B-B14F-4D97-AF65-F5344CB8AC3E}">
        <p14:creationId xmlns:p14="http://schemas.microsoft.com/office/powerpoint/2010/main" val="397028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aim of the </a:t>
            </a:r>
            <a:r>
              <a:rPr lang="en-US" dirty="0" err="1"/>
              <a:t>ClariVoice</a:t>
            </a:r>
            <a:r>
              <a:rPr lang="en-US" dirty="0"/>
              <a:t> project is to design, implement, and evaluate a prototype AI-based voice recorder capable of generating automated, concise, and accurate summaries of meetings in multilingual workplace environments. The objectives include developing a robust multilingual Speech-to-Text (STT) module, implementing advanced NLP techniques for content analysis, constructing a multi-stage </a:t>
            </a:r>
            <a:r>
              <a:rPr lang="en-US" dirty="0" err="1"/>
              <a:t>summarisation</a:t>
            </a:r>
            <a:r>
              <a:rPr lang="en-US" dirty="0"/>
              <a:t> framework, incorporating multilingual translation capabilities, designing an intuitive user interface, and integrating Text-to-Speech (TTS) functionality for audio feedback. These goals are directly aligned with addressing the identified problem and ensuring that the solution is both functional and user-friendly.
</a:t>
            </a:r>
            <a:r>
              <a:rPr lang="en-US" sz="1200" b="1" i="1" kern="1200" dirty="0">
                <a:solidFill>
                  <a:schemeClr val="tx1"/>
                </a:solidFill>
                <a:effectLst/>
                <a:latin typeface="+mn-lt"/>
                <a:ea typeface="+mn-ea"/>
                <a:cs typeface="+mn-cs"/>
              </a:rPr>
              <a:t>Example: </a:t>
            </a:r>
          </a:p>
          <a:p>
            <a:r>
              <a:rPr lang="en-US" sz="1200" b="1" i="1" kern="1200" dirty="0">
                <a:solidFill>
                  <a:schemeClr val="tx1"/>
                </a:solidFill>
                <a:effectLst/>
                <a:latin typeface="+mn-lt"/>
                <a:ea typeface="+mn-ea"/>
                <a:cs typeface="+mn-cs"/>
              </a:rPr>
              <a:t>After a 45-minute meeting,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generates a 5-minute summary highlighting decisions like 'approve budget increase' and 'schedule follow-up with marketing.' The summary is available in English and French, and can be played back using TTS.</a:t>
            </a:r>
            <a:r>
              <a:rPr lang="en-US" dirty="0"/>
              <a:t>
</a:t>
            </a:r>
          </a:p>
        </p:txBody>
      </p:sp>
      <p:sp>
        <p:nvSpPr>
          <p:cNvPr id="4" name="Slide Number Placeholder 3"/>
          <p:cNvSpPr>
            <a:spLocks noGrp="1"/>
          </p:cNvSpPr>
          <p:nvPr>
            <p:ph type="sldNum" sz="quarter" idx="5"/>
          </p:nvPr>
        </p:nvSpPr>
        <p:spPr/>
        <p:txBody>
          <a:bodyPr/>
          <a:lstStyle/>
          <a:p>
            <a:fld id="{95991FDB-8088-4815-9F40-63E0AC0C2512}" type="slidenum">
              <a:t>4</a:t>
            </a:fld>
            <a:endParaRPr lang="en-US"/>
          </a:p>
        </p:txBody>
      </p:sp>
    </p:spTree>
    <p:extLst>
      <p:ext uri="{BB962C8B-B14F-4D97-AF65-F5344CB8AC3E}">
        <p14:creationId xmlns:p14="http://schemas.microsoft.com/office/powerpoint/2010/main" val="3778144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primary problem addressed by </a:t>
            </a:r>
            <a:r>
              <a:rPr lang="en-US" dirty="0" err="1"/>
              <a:t>ClariVoice</a:t>
            </a:r>
            <a:r>
              <a:rPr lang="en-US" dirty="0"/>
              <a:t> is the inefficient capture, processing, and dissemination of critical information from spoken meetings, especially in multilingual environments. This leads to decreased knowledge retention, delayed decision-making, and barriers to inclusive communication. Existing solutions often lack real-time capabilities, accurate transcription across languages, and comprehensive </a:t>
            </a:r>
            <a:r>
              <a:rPr lang="en-US" dirty="0" err="1"/>
              <a:t>summarisation</a:t>
            </a:r>
            <a:r>
              <a:rPr lang="en-US" dirty="0"/>
              <a:t> features. The motivation behind </a:t>
            </a:r>
            <a:r>
              <a:rPr lang="en-US" dirty="0" err="1"/>
              <a:t>ClariVoice</a:t>
            </a:r>
            <a:r>
              <a:rPr lang="en-US" dirty="0"/>
              <a:t> is to improve workplace productivity and inclusivity by providing a tool that can generate accurate, real-time summaries of meetings, handle diverse linguistic inputs, and offer accessible insights. This slide </a:t>
            </a:r>
            <a:r>
              <a:rPr lang="en-US" dirty="0" err="1"/>
              <a:t>emphasises</a:t>
            </a:r>
            <a:r>
              <a:rPr lang="en-US" dirty="0"/>
              <a:t> the need for such a solution and the potential impact it can have on organizational efficiency.
</a:t>
            </a:r>
            <a:r>
              <a:rPr lang="en-US" sz="1200" kern="1200" dirty="0">
                <a:solidFill>
                  <a:schemeClr val="tx1"/>
                </a:solidFill>
                <a:effectLst/>
                <a:latin typeface="+mn-lt"/>
                <a:ea typeface="+mn-ea"/>
                <a:cs typeface="+mn-cs"/>
              </a:rPr>
              <a:t>- Spoken information in meetings is often lost or poorly documented.</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Manual transcription is slow and inconsistent.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Multilingual meetings suffer from inaccurate transcriptions and lack of real-time translation.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Existing tools don’t offer integrated solutions for speaker identification, </a:t>
            </a:r>
            <a:r>
              <a:rPr lang="en-US" sz="1200" kern="1200" dirty="0" err="1">
                <a:solidFill>
                  <a:schemeClr val="tx1"/>
                </a:solidFill>
                <a:effectLst/>
                <a:latin typeface="+mn-lt"/>
                <a:ea typeface="+mn-ea"/>
                <a:cs typeface="+mn-cs"/>
              </a:rPr>
              <a:t>summarisation</a:t>
            </a:r>
            <a:r>
              <a:rPr lang="en-US" sz="1200" kern="1200" dirty="0">
                <a:solidFill>
                  <a:schemeClr val="tx1"/>
                </a:solidFill>
                <a:effectLst/>
                <a:latin typeface="+mn-lt"/>
                <a:ea typeface="+mn-ea"/>
                <a:cs typeface="+mn-cs"/>
              </a:rPr>
              <a:t>, and multilingual support.</a:t>
            </a:r>
            <a:endParaRPr lang="en-GB" sz="1200"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Example: </a:t>
            </a:r>
          </a:p>
          <a:p>
            <a:r>
              <a:rPr lang="en-US" sz="1200" b="1" i="1" kern="1200" dirty="0">
                <a:solidFill>
                  <a:schemeClr val="tx1"/>
                </a:solidFill>
                <a:effectLst/>
                <a:latin typeface="+mn-lt"/>
                <a:ea typeface="+mn-ea"/>
                <a:cs typeface="+mn-cs"/>
              </a:rPr>
              <a:t>A project manager in a multinational firm struggles to understand meeting notes from a team in India due to inconsistent transcription.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solves this by providing accurate, speaker-tagged summaries in the manager’s native language.</a:t>
            </a:r>
            <a:endParaRPr lang="en-GB" sz="1200" b="1" i="1" kern="1200" dirty="0">
              <a:solidFill>
                <a:schemeClr val="tx1"/>
              </a:solidFill>
              <a:effectLst/>
              <a:latin typeface="+mn-lt"/>
              <a:ea typeface="+mn-ea"/>
              <a:cs typeface="+mn-cs"/>
            </a:endParaRPr>
          </a:p>
          <a:p>
            <a:r>
              <a:rPr lang="en-US" dirty="0"/>
              <a:t>
</a:t>
            </a:r>
          </a:p>
        </p:txBody>
      </p:sp>
      <p:sp>
        <p:nvSpPr>
          <p:cNvPr id="4" name="Slide Number Placeholder 3"/>
          <p:cNvSpPr>
            <a:spLocks noGrp="1"/>
          </p:cNvSpPr>
          <p:nvPr>
            <p:ph type="sldNum" sz="quarter" idx="5"/>
          </p:nvPr>
        </p:nvSpPr>
        <p:spPr/>
        <p:txBody>
          <a:bodyPr/>
          <a:lstStyle/>
          <a:p>
            <a:fld id="{95991FDB-8088-4815-9F40-63E0AC0C2512}" type="slidenum">
              <a:t>5</a:t>
            </a:fld>
            <a:endParaRPr lang="en-US"/>
          </a:p>
        </p:txBody>
      </p:sp>
    </p:spTree>
    <p:extLst>
      <p:ext uri="{BB962C8B-B14F-4D97-AF65-F5344CB8AC3E}">
        <p14:creationId xmlns:p14="http://schemas.microsoft.com/office/powerpoint/2010/main" val="3813085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literature review compares </a:t>
            </a:r>
            <a:r>
              <a:rPr lang="en-US" dirty="0" err="1"/>
              <a:t>ClariVoice</a:t>
            </a:r>
            <a:r>
              <a:rPr lang="en-US" dirty="0"/>
              <a:t> with existing tools and systems. Vink is an open-source STT tool that lacks speaker recognition and omits non-verbal </a:t>
            </a:r>
            <a:r>
              <a:rPr lang="en-US" dirty="0" err="1"/>
              <a:t>vocalisations</a:t>
            </a:r>
            <a:r>
              <a:rPr lang="en-US" dirty="0"/>
              <a:t>. </a:t>
            </a:r>
            <a:r>
              <a:rPr lang="en-US" dirty="0" err="1"/>
              <a:t>LinguaFusion</a:t>
            </a:r>
            <a:r>
              <a:rPr lang="en-US" dirty="0"/>
              <a:t> is a multilingual video translator focused on dubbing rather than </a:t>
            </a:r>
            <a:r>
              <a:rPr lang="en-US" dirty="0" err="1"/>
              <a:t>summarisation</a:t>
            </a:r>
            <a:r>
              <a:rPr lang="en-US" dirty="0"/>
              <a:t>. </a:t>
            </a:r>
            <a:r>
              <a:rPr lang="en-US" dirty="0" err="1"/>
              <a:t>DialogLM</a:t>
            </a:r>
            <a:r>
              <a:rPr lang="en-US" dirty="0"/>
              <a:t> is a pre-trained model for long dialogue </a:t>
            </a:r>
            <a:r>
              <a:rPr lang="en-US" dirty="0" err="1"/>
              <a:t>summarisation</a:t>
            </a:r>
            <a:r>
              <a:rPr lang="en-US" dirty="0"/>
              <a:t> but lacks STT integration and a user interface. Voice Note Taking is a mobile app with lower accuracy in noisy environments. </a:t>
            </a:r>
            <a:r>
              <a:rPr lang="en-US" dirty="0" err="1"/>
              <a:t>ClariVoice</a:t>
            </a:r>
            <a:r>
              <a:rPr lang="en-US" dirty="0"/>
              <a:t> improves upon these by integrating speaker identification, robust multilingual STT, and comprehensive </a:t>
            </a:r>
            <a:r>
              <a:rPr lang="en-US" dirty="0" err="1"/>
              <a:t>summarisation</a:t>
            </a:r>
            <a:r>
              <a:rPr lang="en-US" dirty="0"/>
              <a:t> capabilities. This review highlights the novelty and advantages of </a:t>
            </a:r>
            <a:r>
              <a:rPr lang="en-US" dirty="0" err="1"/>
              <a:t>ClariVoice</a:t>
            </a:r>
            <a:r>
              <a:rPr lang="en-US" dirty="0"/>
              <a:t> in addressing current limitations in the field.
</a:t>
            </a:r>
            <a:r>
              <a:rPr lang="en-US" sz="1200" b="1" i="1" kern="1200" dirty="0">
                <a:solidFill>
                  <a:schemeClr val="tx1"/>
                </a:solidFill>
                <a:effectLst/>
                <a:latin typeface="+mn-lt"/>
                <a:ea typeface="+mn-ea"/>
                <a:cs typeface="+mn-cs"/>
              </a:rPr>
              <a:t>Example: </a:t>
            </a:r>
          </a:p>
          <a:p>
            <a:r>
              <a:rPr lang="en-US" sz="1200" b="1" i="1" kern="1200" dirty="0">
                <a:solidFill>
                  <a:schemeClr val="tx1"/>
                </a:solidFill>
                <a:effectLst/>
                <a:latin typeface="+mn-lt"/>
                <a:ea typeface="+mn-ea"/>
                <a:cs typeface="+mn-cs"/>
              </a:rPr>
              <a:t>Unlike Vink, which might transcribe 'Okay, let’s move on' without identifying the speaker,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tags it as 'Manager: Okay, let’s move on,' preserving context and accountability.</a:t>
            </a:r>
            <a:endParaRPr lang="en-GB" sz="1200" b="1" i="1" kern="1200" dirty="0">
              <a:solidFill>
                <a:schemeClr val="tx1"/>
              </a:solidFill>
              <a:effectLst/>
              <a:latin typeface="+mn-lt"/>
              <a:ea typeface="+mn-ea"/>
              <a:cs typeface="+mn-cs"/>
            </a:endParaRPr>
          </a:p>
          <a:p>
            <a:r>
              <a:rPr lang="en-US" dirty="0"/>
              <a:t>
</a:t>
            </a:r>
          </a:p>
        </p:txBody>
      </p:sp>
      <p:sp>
        <p:nvSpPr>
          <p:cNvPr id="4" name="Slide Number Placeholder 3"/>
          <p:cNvSpPr>
            <a:spLocks noGrp="1"/>
          </p:cNvSpPr>
          <p:nvPr>
            <p:ph type="sldNum" sz="quarter" idx="5"/>
          </p:nvPr>
        </p:nvSpPr>
        <p:spPr/>
        <p:txBody>
          <a:bodyPr/>
          <a:lstStyle/>
          <a:p>
            <a:fld id="{95991FDB-8088-4815-9F40-63E0AC0C2512}" type="slidenum">
              <a:t>6</a:t>
            </a:fld>
            <a:endParaRPr lang="en-US"/>
          </a:p>
        </p:txBody>
      </p:sp>
    </p:spTree>
    <p:extLst>
      <p:ext uri="{BB962C8B-B14F-4D97-AF65-F5344CB8AC3E}">
        <p14:creationId xmlns:p14="http://schemas.microsoft.com/office/powerpoint/2010/main" val="2105264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Vink uses Whisper but lacks speaker recognition and omits non-verbal cues.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LinguaFusion</a:t>
            </a:r>
            <a:r>
              <a:rPr lang="en-US" sz="1200" kern="1200" dirty="0">
                <a:solidFill>
                  <a:schemeClr val="tx1"/>
                </a:solidFill>
                <a:effectLst/>
                <a:latin typeface="+mn-lt"/>
                <a:ea typeface="+mn-ea"/>
                <a:cs typeface="+mn-cs"/>
              </a:rPr>
              <a:t> focuses on video dubbing, not meeting </a:t>
            </a:r>
            <a:r>
              <a:rPr lang="en-US" sz="1200" kern="1200" dirty="0" err="1">
                <a:solidFill>
                  <a:schemeClr val="tx1"/>
                </a:solidFill>
                <a:effectLst/>
                <a:latin typeface="+mn-lt"/>
                <a:ea typeface="+mn-ea"/>
                <a:cs typeface="+mn-cs"/>
              </a:rPr>
              <a:t>summarisation</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DialogLM</a:t>
            </a:r>
            <a:r>
              <a:rPr lang="en-US" sz="1200" kern="1200" dirty="0">
                <a:solidFill>
                  <a:schemeClr val="tx1"/>
                </a:solidFill>
                <a:effectLst/>
                <a:latin typeface="+mn-lt"/>
                <a:ea typeface="+mn-ea"/>
                <a:cs typeface="+mn-cs"/>
              </a:rPr>
              <a:t> handles long dialogues but doesn’t integrate STT or offer a user interface.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Voice Note Taking is useful for students but struggles in noisy environments.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ClariVoice</a:t>
            </a:r>
            <a:r>
              <a:rPr lang="en-US" sz="1200" kern="1200" dirty="0">
                <a:solidFill>
                  <a:schemeClr val="tx1"/>
                </a:solidFill>
                <a:effectLst/>
                <a:latin typeface="+mn-lt"/>
                <a:ea typeface="+mn-ea"/>
                <a:cs typeface="+mn-cs"/>
              </a:rPr>
              <a:t> integrates speaker identification, robust multilingual STT, and comprehensive </a:t>
            </a:r>
            <a:r>
              <a:rPr lang="en-US" sz="1200" kern="1200" dirty="0" err="1">
                <a:solidFill>
                  <a:schemeClr val="tx1"/>
                </a:solidFill>
                <a:effectLst/>
                <a:latin typeface="+mn-lt"/>
                <a:ea typeface="+mn-ea"/>
                <a:cs typeface="+mn-cs"/>
              </a:rPr>
              <a:t>summarisation</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CDCC551-7A7B-4F6D-90F4-E4B8669FF769}" type="slidenum">
              <a:rPr lang="en-GB" smtClean="0"/>
              <a:t>7</a:t>
            </a:fld>
            <a:endParaRPr lang="en-GB"/>
          </a:p>
        </p:txBody>
      </p:sp>
    </p:spTree>
    <p:extLst>
      <p:ext uri="{BB962C8B-B14F-4D97-AF65-F5344CB8AC3E}">
        <p14:creationId xmlns:p14="http://schemas.microsoft.com/office/powerpoint/2010/main" val="235130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project follows an Agile development methodology, allowing for iterative progress through short sprints focused on specific features. </a:t>
            </a:r>
          </a:p>
          <a:p>
            <a:r>
              <a:rPr lang="en-US" dirty="0"/>
              <a:t>The technology stack includes Python for backend development, </a:t>
            </a:r>
            <a:r>
              <a:rPr lang="en-US" dirty="0" err="1"/>
              <a:t>Vosk</a:t>
            </a:r>
            <a:r>
              <a:rPr lang="en-US" dirty="0"/>
              <a:t> for ASR, </a:t>
            </a:r>
            <a:r>
              <a:rPr lang="en-US" dirty="0" err="1"/>
              <a:t>SpaCy</a:t>
            </a:r>
            <a:r>
              <a:rPr lang="en-US" dirty="0"/>
              <a:t> and, HTML AND CSS for cross-platform UI design, SQLite for local data storage, and Google TTS for audio playback. </a:t>
            </a:r>
          </a:p>
          <a:p>
            <a:r>
              <a:rPr lang="en-US" dirty="0"/>
              <a:t>The system architecture involves capturing audio input, processing it through ASR and NLP modules, generating summaries, and providing playback via TTS. Local storage ensures data privacy and low-latency access. This methodology supports rapid prototyping, continuous feedback integration, and flexible adaptation to emerging challenges.
</a:t>
            </a:r>
            <a:r>
              <a:rPr lang="en-US" sz="1200" kern="1200" dirty="0">
                <a:solidFill>
                  <a:schemeClr val="tx1"/>
                </a:solidFill>
                <a:effectLst/>
                <a:latin typeface="+mn-lt"/>
                <a:ea typeface="+mn-ea"/>
                <a:cs typeface="+mn-cs"/>
              </a:rPr>
              <a:t>- This stack ensures scalability, privacy, and accessibility.</a:t>
            </a:r>
            <a:endParaRPr lang="en-GB" sz="1200" kern="1200" dirty="0">
              <a:solidFill>
                <a:schemeClr val="tx1"/>
              </a:solidFill>
              <a:effectLst/>
              <a:latin typeface="+mn-lt"/>
              <a:ea typeface="+mn-ea"/>
              <a:cs typeface="+mn-cs"/>
            </a:endParaRPr>
          </a:p>
          <a:p>
            <a:r>
              <a:rPr lang="en-US" dirty="0"/>
              <a:t>
</a:t>
            </a:r>
          </a:p>
        </p:txBody>
      </p:sp>
      <p:sp>
        <p:nvSpPr>
          <p:cNvPr id="4" name="Slide Number Placeholder 3"/>
          <p:cNvSpPr>
            <a:spLocks noGrp="1"/>
          </p:cNvSpPr>
          <p:nvPr>
            <p:ph type="sldNum" sz="quarter" idx="5"/>
          </p:nvPr>
        </p:nvSpPr>
        <p:spPr/>
        <p:txBody>
          <a:bodyPr/>
          <a:lstStyle/>
          <a:p>
            <a:fld id="{95991FDB-8088-4815-9F40-63E0AC0C2512}" type="slidenum">
              <a:t>8</a:t>
            </a:fld>
            <a:endParaRPr lang="en-US"/>
          </a:p>
        </p:txBody>
      </p:sp>
    </p:spTree>
    <p:extLst>
      <p:ext uri="{BB962C8B-B14F-4D97-AF65-F5344CB8AC3E}">
        <p14:creationId xmlns:p14="http://schemas.microsoft.com/office/powerpoint/2010/main" val="34463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design overview presents the system architecture of </a:t>
            </a:r>
            <a:r>
              <a:rPr lang="en-US" dirty="0" err="1"/>
              <a:t>ClariVoice</a:t>
            </a:r>
            <a:r>
              <a:rPr lang="en-US" dirty="0"/>
              <a:t>.</a:t>
            </a:r>
          </a:p>
          <a:p>
            <a:r>
              <a:rPr lang="en-US" dirty="0"/>
              <a:t>The process begins with capturing audio via a microphone, followed by preprocessing and transcription using </a:t>
            </a:r>
            <a:r>
              <a:rPr lang="en-US" dirty="0" err="1"/>
              <a:t>Vosk</a:t>
            </a:r>
            <a:r>
              <a:rPr lang="en-US" dirty="0"/>
              <a:t>. </a:t>
            </a:r>
          </a:p>
          <a:p>
            <a:r>
              <a:rPr lang="en-US" dirty="0"/>
              <a:t>The transcribed text is then analyzed using NLP techniques for sentiment analysis, keyword extraction, and </a:t>
            </a:r>
            <a:r>
              <a:rPr lang="en-US" dirty="0" err="1"/>
              <a:t>summarisation</a:t>
            </a:r>
            <a:r>
              <a:rPr lang="en-US" dirty="0"/>
              <a:t>. The </a:t>
            </a:r>
            <a:r>
              <a:rPr lang="en-US" dirty="0" err="1"/>
              <a:t>summarised</a:t>
            </a:r>
            <a:r>
              <a:rPr lang="en-US" dirty="0"/>
              <a:t> content is stored locally in SQLite and can be accessed through an intuitive UI. Users can record, edit, search, and playback summaries using Google TTS. A conceptual flowchart illustrates the data flow and module interactions. This design ensures a seamless and efficient user experience while maintaining data privacy and supporting multilingual capabilities.
</a:t>
            </a:r>
            <a:r>
              <a:rPr lang="en-US" sz="1200" b="1" i="1" kern="1200" dirty="0">
                <a:solidFill>
                  <a:schemeClr val="tx1"/>
                </a:solidFill>
                <a:effectLst/>
                <a:latin typeface="+mn-lt"/>
                <a:ea typeface="+mn-ea"/>
                <a:cs typeface="+mn-cs"/>
              </a:rPr>
              <a:t>Example: </a:t>
            </a:r>
          </a:p>
          <a:p>
            <a:r>
              <a:rPr lang="en-US" sz="1200" b="1" i="1" kern="1200" dirty="0">
                <a:solidFill>
                  <a:schemeClr val="tx1"/>
                </a:solidFill>
                <a:effectLst/>
                <a:latin typeface="+mn-lt"/>
                <a:ea typeface="+mn-ea"/>
                <a:cs typeface="+mn-cs"/>
              </a:rPr>
              <a:t>A user records a brainstorming session. Later, they search for the term 'launch date' and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highlights the sentence: 'We agreed to launch the product on November 15th.'</a:t>
            </a:r>
            <a:endParaRPr lang="en-GB" sz="1200" b="1"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5991FDB-8088-4815-9F40-63E0AC0C2512}" type="slidenum">
              <a:t>9</a:t>
            </a:fld>
            <a:endParaRPr lang="en-US"/>
          </a:p>
        </p:txBody>
      </p:sp>
    </p:spTree>
    <p:extLst>
      <p:ext uri="{BB962C8B-B14F-4D97-AF65-F5344CB8AC3E}">
        <p14:creationId xmlns:p14="http://schemas.microsoft.com/office/powerpoint/2010/main" val="418681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ClariVoice</a:t>
            </a:r>
            <a:r>
              <a:rPr lang="en-GB" dirty="0"/>
              <a:t> Home page</a:t>
            </a:r>
          </a:p>
          <a:p>
            <a:r>
              <a:rPr lang="en-US" sz="1200" kern="1200" dirty="0">
                <a:solidFill>
                  <a:schemeClr val="tx1"/>
                </a:solidFill>
                <a:effectLst/>
                <a:latin typeface="+mn-lt"/>
                <a:ea typeface="+mn-ea"/>
                <a:cs typeface="+mn-cs"/>
              </a:rPr>
              <a:t>- This is the main interface where users can start recordings, view summaries, and access past sessions.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The design </a:t>
            </a:r>
            <a:r>
              <a:rPr lang="en-US" sz="1200" kern="1200" dirty="0" err="1">
                <a:solidFill>
                  <a:schemeClr val="tx1"/>
                </a:solidFill>
                <a:effectLst/>
                <a:latin typeface="+mn-lt"/>
                <a:ea typeface="+mn-ea"/>
                <a:cs typeface="+mn-cs"/>
              </a:rPr>
              <a:t>prioritises</a:t>
            </a:r>
            <a:r>
              <a:rPr lang="en-US" sz="1200" kern="1200" dirty="0">
                <a:solidFill>
                  <a:schemeClr val="tx1"/>
                </a:solidFill>
                <a:effectLst/>
                <a:latin typeface="+mn-lt"/>
                <a:ea typeface="+mn-ea"/>
                <a:cs typeface="+mn-cs"/>
              </a:rPr>
              <a:t> simplicity and accessibility.</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CDCC551-7A7B-4F6D-90F4-E4B8669FF769}" type="slidenum">
              <a:rPr lang="en-GB" smtClean="0"/>
              <a:t>10</a:t>
            </a:fld>
            <a:endParaRPr lang="en-GB"/>
          </a:p>
        </p:txBody>
      </p:sp>
    </p:spTree>
    <p:extLst>
      <p:ext uri="{BB962C8B-B14F-4D97-AF65-F5344CB8AC3E}">
        <p14:creationId xmlns:p14="http://schemas.microsoft.com/office/powerpoint/2010/main" val="1953116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expected outcomes of the </a:t>
            </a:r>
            <a:r>
              <a:rPr lang="en-US" dirty="0" err="1"/>
              <a:t>ClariVoice</a:t>
            </a:r>
            <a:r>
              <a:rPr lang="en-US" dirty="0"/>
              <a:t> project include a functional prototype capable of accurate multilingual transcription, automated </a:t>
            </a:r>
            <a:r>
              <a:rPr lang="en-US" dirty="0" err="1"/>
              <a:t>summarisation</a:t>
            </a:r>
            <a:r>
              <a:rPr lang="en-US" dirty="0"/>
              <a:t>, and translation of meeting content. </a:t>
            </a:r>
          </a:p>
          <a:p>
            <a:r>
              <a:rPr lang="en-US" dirty="0"/>
              <a:t>The system will feature a user-friendly mobile interface for recording, editing, and retrieving notes, along with TTS functionality for audio playback. </a:t>
            </a:r>
          </a:p>
          <a:p>
            <a:r>
              <a:rPr lang="en-US" dirty="0"/>
              <a:t>The architecture will integrate ASR, NLP, </a:t>
            </a:r>
            <a:r>
              <a:rPr lang="en-US" dirty="0" err="1"/>
              <a:t>summarisation</a:t>
            </a:r>
            <a:r>
              <a:rPr lang="en-US" dirty="0"/>
              <a:t>, and TTS modules, providing clear performance metrics. These outcomes validate the feasibility of using AI and NLP for effective meeting information management and demonstrate the potential impact of </a:t>
            </a:r>
            <a:r>
              <a:rPr lang="en-US" dirty="0" err="1"/>
              <a:t>ClariVoice</a:t>
            </a:r>
            <a:r>
              <a:rPr lang="en-US" dirty="0"/>
              <a:t> on workplace communication and productivity.
</a:t>
            </a:r>
            <a:r>
              <a:rPr lang="en-US" sz="1200" kern="1200" dirty="0">
                <a:solidFill>
                  <a:schemeClr val="tx1"/>
                </a:solidFill>
                <a:effectLst/>
                <a:latin typeface="+mn-lt"/>
                <a:ea typeface="+mn-ea"/>
                <a:cs typeface="+mn-cs"/>
              </a:rPr>
              <a:t>- Improve workplace communication and decision-making.</a:t>
            </a:r>
            <a:endParaRPr lang="en-GB" sz="1200"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Example: </a:t>
            </a:r>
          </a:p>
          <a:p>
            <a:r>
              <a:rPr lang="en-US" sz="1200" b="1" i="1" kern="1200" dirty="0">
                <a:solidFill>
                  <a:schemeClr val="tx1"/>
                </a:solidFill>
                <a:effectLst/>
                <a:latin typeface="+mn-lt"/>
                <a:ea typeface="+mn-ea"/>
                <a:cs typeface="+mn-cs"/>
              </a:rPr>
              <a:t>A company uses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to archive weekly team meetings. Each summary is stored locally and exported as a PDF for internal documentation, reducing manual effort by 80%.</a:t>
            </a:r>
            <a:endParaRPr lang="en-GB" sz="1200" b="1"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5991FDB-8088-4815-9F40-63E0AC0C2512}" type="slidenum">
              <a:t>11</a:t>
            </a:fld>
            <a:endParaRPr lang="en-US"/>
          </a:p>
        </p:txBody>
      </p:sp>
    </p:spTree>
    <p:extLst>
      <p:ext uri="{BB962C8B-B14F-4D97-AF65-F5344CB8AC3E}">
        <p14:creationId xmlns:p14="http://schemas.microsoft.com/office/powerpoint/2010/main" val="18044711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project is structured across a 10-week timeline, divided into phases such as research, development, testing, and evaluation. </a:t>
            </a:r>
          </a:p>
          <a:p>
            <a:r>
              <a:rPr lang="en-US" dirty="0"/>
              <a:t>A Gantt chart visually represents the schedule, highlighting key milestones and current progress. </a:t>
            </a:r>
          </a:p>
          <a:p>
            <a:r>
              <a:rPr lang="en-US" dirty="0"/>
              <a:t>Each phase is designed to build upon the previous one, ensuring a coherent and systematic development process. </a:t>
            </a:r>
          </a:p>
          <a:p>
            <a:r>
              <a:rPr lang="en-US" dirty="0"/>
              <a:t>The timeline helps in tracking deliverables, managing resources, and maintaining focus on project objectives. </a:t>
            </a:r>
          </a:p>
          <a:p>
            <a:r>
              <a:rPr lang="en-US" dirty="0"/>
              <a:t>By presenting this timeline, the slide demonstrates the feasibility and planning behind the project, reinforcing its structured approach and readiness for interim evaluation.
</a:t>
            </a:r>
          </a:p>
        </p:txBody>
      </p:sp>
      <p:sp>
        <p:nvSpPr>
          <p:cNvPr id="4" name="Slide Number Placeholder 3"/>
          <p:cNvSpPr>
            <a:spLocks noGrp="1"/>
          </p:cNvSpPr>
          <p:nvPr>
            <p:ph type="sldNum" sz="quarter" idx="5"/>
          </p:nvPr>
        </p:nvSpPr>
        <p:spPr/>
        <p:txBody>
          <a:bodyPr/>
          <a:lstStyle/>
          <a:p>
            <a:fld id="{95991FDB-8088-4815-9F40-63E0AC0C2512}" type="slidenum">
              <a:t>12</a:t>
            </a:fld>
            <a:endParaRPr lang="en-US"/>
          </a:p>
        </p:txBody>
      </p:sp>
    </p:spTree>
    <p:extLst>
      <p:ext uri="{BB962C8B-B14F-4D97-AF65-F5344CB8AC3E}">
        <p14:creationId xmlns:p14="http://schemas.microsoft.com/office/powerpoint/2010/main" val="232915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conclusion reiterates the significance of </a:t>
            </a:r>
            <a:r>
              <a:rPr lang="en-US" dirty="0" err="1"/>
              <a:t>ClariVoice</a:t>
            </a:r>
            <a:r>
              <a:rPr lang="en-US" dirty="0"/>
              <a:t> in addressing challenges faced in multilingual meeting environments. </a:t>
            </a:r>
          </a:p>
          <a:p>
            <a:r>
              <a:rPr lang="en-US" dirty="0"/>
              <a:t>By combining AI, NLP, and TTS technologies, the project offers a comprehensive solution for efficient and inclusive communication. </a:t>
            </a:r>
          </a:p>
          <a:p>
            <a:r>
              <a:rPr lang="en-US" dirty="0"/>
              <a:t>The prototype demonstrates the potential to transform workplace productivity by enabling accurate, real-time meeting summaries.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slide emphasizes the innovation and societal impact of the project, reinforcing its relevance and value in modern organizational contexts.
</a:t>
            </a:r>
            <a:r>
              <a:rPr lang="en-US" sz="1200" b="1" i="1" kern="1200" dirty="0">
                <a:solidFill>
                  <a:schemeClr val="tx1"/>
                </a:solidFill>
                <a:effectLst/>
                <a:latin typeface="+mn-lt"/>
                <a:ea typeface="+mn-ea"/>
                <a:cs typeface="+mn-cs"/>
              </a:rPr>
              <a:t>Example: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1" kern="1200" dirty="0">
                <a:solidFill>
                  <a:schemeClr val="tx1"/>
                </a:solidFill>
                <a:effectLst/>
                <a:latin typeface="+mn-lt"/>
                <a:ea typeface="+mn-ea"/>
                <a:cs typeface="+mn-cs"/>
              </a:rPr>
              <a:t>A remote team in a healthcare startup uses </a:t>
            </a:r>
            <a:r>
              <a:rPr lang="en-US" sz="1200" b="1" i="1" kern="1200" dirty="0" err="1">
                <a:solidFill>
                  <a:schemeClr val="tx1"/>
                </a:solidFill>
                <a:effectLst/>
                <a:latin typeface="+mn-lt"/>
                <a:ea typeface="+mn-ea"/>
                <a:cs typeface="+mn-cs"/>
              </a:rPr>
              <a:t>ClariVoice</a:t>
            </a:r>
            <a:r>
              <a:rPr lang="en-US" sz="1200" b="1" i="1" kern="1200" dirty="0">
                <a:solidFill>
                  <a:schemeClr val="tx1"/>
                </a:solidFill>
                <a:effectLst/>
                <a:latin typeface="+mn-lt"/>
                <a:ea typeface="+mn-ea"/>
                <a:cs typeface="+mn-cs"/>
              </a:rPr>
              <a:t> to </a:t>
            </a:r>
            <a:r>
              <a:rPr lang="en-US" sz="1200" b="1" i="1" kern="1200" dirty="0" err="1">
                <a:solidFill>
                  <a:schemeClr val="tx1"/>
                </a:solidFill>
                <a:effectLst/>
                <a:latin typeface="+mn-lt"/>
                <a:ea typeface="+mn-ea"/>
                <a:cs typeface="+mn-cs"/>
              </a:rPr>
              <a:t>summarise</a:t>
            </a:r>
            <a:r>
              <a:rPr lang="en-US" sz="1200" b="1" i="1" kern="1200" dirty="0">
                <a:solidFill>
                  <a:schemeClr val="tx1"/>
                </a:solidFill>
                <a:effectLst/>
                <a:latin typeface="+mn-lt"/>
                <a:ea typeface="+mn-ea"/>
                <a:cs typeface="+mn-cs"/>
              </a:rPr>
              <a:t> clinical meetings. The summaries help doctors quickly review decisions and improve patient care coordination.</a:t>
            </a:r>
            <a:endParaRPr lang="en-GB" sz="1200" b="1" i="1" kern="1200" dirty="0">
              <a:solidFill>
                <a:schemeClr val="tx1"/>
              </a:solidFill>
              <a:effectLst/>
              <a:latin typeface="+mn-lt"/>
              <a:ea typeface="+mn-ea"/>
              <a:cs typeface="+mn-cs"/>
            </a:endParaRPr>
          </a:p>
          <a:p>
            <a:r>
              <a:rPr lang="en-US" dirty="0"/>
              <a:t>
</a:t>
            </a:r>
          </a:p>
        </p:txBody>
      </p:sp>
      <p:sp>
        <p:nvSpPr>
          <p:cNvPr id="4" name="Slide Number Placeholder 3"/>
          <p:cNvSpPr>
            <a:spLocks noGrp="1"/>
          </p:cNvSpPr>
          <p:nvPr>
            <p:ph type="sldNum" sz="quarter" idx="5"/>
          </p:nvPr>
        </p:nvSpPr>
        <p:spPr/>
        <p:txBody>
          <a:bodyPr/>
          <a:lstStyle/>
          <a:p>
            <a:fld id="{95991FDB-8088-4815-9F40-63E0AC0C2512}" type="slidenum">
              <a:t>13</a:t>
            </a:fld>
            <a:endParaRPr lang="en-US"/>
          </a:p>
        </p:txBody>
      </p:sp>
    </p:spTree>
    <p:extLst>
      <p:ext uri="{BB962C8B-B14F-4D97-AF65-F5344CB8AC3E}">
        <p14:creationId xmlns:p14="http://schemas.microsoft.com/office/powerpoint/2010/main" val="14982018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And Q&amp;A
</a:t>
            </a:r>
          </a:p>
        </p:txBody>
      </p:sp>
      <p:sp>
        <p:nvSpPr>
          <p:cNvPr id="4" name="Slide Number Placeholder 3"/>
          <p:cNvSpPr>
            <a:spLocks noGrp="1"/>
          </p:cNvSpPr>
          <p:nvPr>
            <p:ph type="sldNum" sz="quarter" idx="5"/>
          </p:nvPr>
        </p:nvSpPr>
        <p:spPr/>
        <p:txBody>
          <a:bodyPr/>
          <a:lstStyle/>
          <a:p>
            <a:fld id="{95991FDB-8088-4815-9F40-63E0AC0C2512}" type="slidenum">
              <a:t>14</a:t>
            </a:fld>
            <a:endParaRPr lang="en-US"/>
          </a:p>
        </p:txBody>
      </p:sp>
    </p:spTree>
    <p:extLst>
      <p:ext uri="{BB962C8B-B14F-4D97-AF65-F5344CB8AC3E}">
        <p14:creationId xmlns:p14="http://schemas.microsoft.com/office/powerpoint/2010/main" val="2977580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6642" y="97104"/>
            <a:ext cx="4134357" cy="3331896"/>
          </a:xfrm>
        </p:spPr>
        <p:txBody>
          <a:bodyPr vert="horz" lIns="91440" tIns="45720" rIns="91440" bIns="45720" rtlCol="0" anchor="t">
            <a:normAutofit/>
          </a:bodyPr>
          <a:lstStyle>
            <a:lvl1pPr>
              <a:defRPr lang="en-US" sz="44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492488"/>
            <a:ext cx="3349751" cy="1411356"/>
          </a:xfrm>
        </p:spPr>
        <p:txBody>
          <a:bodyPr vert="horz" lIns="91440" tIns="45720" rIns="91440" bIns="45720" rtlCol="0" anchor="b">
            <a:normAutofit/>
          </a:bodyPr>
          <a:lstStyle>
            <a:lvl1pPr marL="0" indent="0">
              <a:buNone/>
              <a:defRPr lang="en-US" sz="1600"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4373880" y="0"/>
            <a:ext cx="781812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56644" y="6338703"/>
            <a:ext cx="2196699" cy="365125"/>
          </a:xfrm>
        </p:spPr>
        <p:txBody>
          <a:bodyPr/>
          <a:lstStyle/>
          <a:p>
            <a:endParaRPr lang="en-US"/>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2383669" y="6338703"/>
            <a:ext cx="1392578" cy="365125"/>
          </a:xfrm>
        </p:spPr>
        <p:txBody>
          <a:bodyPr/>
          <a:lstStyle/>
          <a:p>
            <a:fld id="{710AE426-CBD1-49BA-A1DA-945CCEE2ED80}" type="datetimeFigureOut">
              <a:rPr lang="en-US" smtClean="0"/>
              <a:t>9/29/2025</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3776247" y="6342301"/>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05440761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1709862"/>
            <a:ext cx="10963656" cy="45137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334575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428950" y="284481"/>
            <a:ext cx="4458249" cy="4320310"/>
          </a:xfrm>
        </p:spPr>
        <p:txBody>
          <a:bodyPr vert="horz" lIns="91440" tIns="45720" rIns="91440" bIns="45720" rtlCol="0" anchor="t">
            <a:normAutofit/>
          </a:bodyPr>
          <a:lstStyle>
            <a:lvl1pPr>
              <a:defRPr lang="en-US" sz="48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428950" y="4870174"/>
            <a:ext cx="3856735" cy="1033669"/>
          </a:xfrm>
        </p:spPr>
        <p:txBody>
          <a:bodyPr vert="horz" lIns="91440" tIns="45720" rIns="91440" bIns="45720" rtlCol="0" anchor="b">
            <a:normAutofit/>
          </a:bodyPr>
          <a:lstStyle>
            <a:lvl1pPr marL="0" indent="0">
              <a:buNone/>
              <a:defRPr lang="en-US" sz="1600" dirty="0"/>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0" y="0"/>
            <a:ext cx="7195675"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428950" y="6343955"/>
            <a:ext cx="2100482"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18883" y="6343955"/>
            <a:ext cx="1475163" cy="365125"/>
          </a:xfrm>
        </p:spPr>
        <p:txBody>
          <a:bodyPr/>
          <a:lstStyle>
            <a:lvl1pPr>
              <a:defRPr>
                <a:solidFill>
                  <a:schemeClr val="tx1"/>
                </a:solidFill>
                <a:effectLst/>
              </a:defRPr>
            </a:lvl1p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24010643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46390" y="1411358"/>
            <a:ext cx="3888410" cy="2845567"/>
          </a:xfrm>
        </p:spPr>
        <p:txBody>
          <a:bodyPr vert="horz" lIns="91440" tIns="45720" rIns="91440" bIns="45720" rtlCol="0" anchor="b">
            <a:normAutofit/>
          </a:bodyPr>
          <a:lstStyle>
            <a:lvl1pPr>
              <a:defRPr lang="en-US" sz="44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46388" y="4403039"/>
            <a:ext cx="3888410" cy="1123122"/>
          </a:xfrm>
        </p:spPr>
        <p:txBody>
          <a:bodyPr vert="horz" lIns="91440" tIns="45720" rIns="91440" bIns="45720" rtlCol="0">
            <a:normAutofit/>
          </a:bodyPr>
          <a:lstStyle>
            <a:lvl1pPr marL="0" indent="0">
              <a:buNone/>
              <a:defRPr lang="en-US" sz="1600" dirty="0"/>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1" y="0"/>
            <a:ext cx="7424272"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846388" y="6343955"/>
            <a:ext cx="2100482"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767853" y="6343955"/>
            <a:ext cx="1475163" cy="365125"/>
          </a:xfrm>
        </p:spPr>
        <p:txBody>
          <a:bodyPr/>
          <a:lstStyle>
            <a:lvl1pPr>
              <a:defRPr>
                <a:solidFill>
                  <a:schemeClr val="tx1"/>
                </a:solidFill>
                <a:effectLst/>
              </a:defRPr>
            </a:lvl1p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29606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69294491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6" y="5201704"/>
            <a:ext cx="11213593" cy="786384"/>
          </a:xfrm>
        </p:spPr>
        <p:txBody>
          <a:bodyPr vert="horz" lIns="91440" tIns="45720" rIns="91440" bIns="45720" rtlCol="0" anchor="b">
            <a:normAutofit/>
          </a:bodyPr>
          <a:lstStyle>
            <a:lvl1pPr>
              <a:defRPr lang="en-US" sz="40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5971760"/>
            <a:ext cx="11213593" cy="365125"/>
          </a:xfrm>
        </p:spPr>
        <p:txBody>
          <a:bodyPr vert="horz" lIns="91440" tIns="45720" rIns="91440" bIns="45720" rtlCol="0">
            <a:normAutofit/>
          </a:bodyPr>
          <a:lstStyle>
            <a:lvl1pPr marL="0" indent="0">
              <a:buNone/>
              <a:defRPr lang="en-US" sz="1600"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12191999" cy="4986425"/>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endParaRPr lang="en-US"/>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710AE426-CBD1-49BA-A1DA-945CCEE2ED80}" type="datetimeFigureOut">
              <a:rPr lang="en-US" smtClean="0"/>
              <a:t>9/29/2025</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51193822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2391" y="82209"/>
            <a:ext cx="10280809" cy="4572000"/>
          </a:xfrm>
        </p:spPr>
        <p:txBody>
          <a:bodyPr vert="horz" lIns="91440" tIns="45720" rIns="91440" bIns="45720" rtlCol="0" anchor="t">
            <a:normAutofit/>
          </a:bodyPr>
          <a:lstStyle>
            <a:lvl1pPr>
              <a:defRPr lang="en-US" sz="78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4800600"/>
            <a:ext cx="7083554" cy="1093304"/>
          </a:xfrm>
        </p:spPr>
        <p:txBody>
          <a:bodyPr vert="horz" lIns="91440" tIns="45720" rIns="91440" bIns="45720" rtlCol="0" anchor="b">
            <a:normAutofit/>
          </a:bodyPr>
          <a:lstStyle>
            <a:lvl1pPr marL="0" indent="0">
              <a:buNone/>
              <a:defRPr lang="en-US" sz="160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2414697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7" y="1143000"/>
            <a:ext cx="8683753" cy="3095149"/>
          </a:xfrm>
        </p:spPr>
        <p:txBody>
          <a:bodyPr vert="horz" lIns="91440" tIns="45720" rIns="91440" bIns="45720" rtlCol="0" anchor="b">
            <a:normAutofit/>
          </a:bodyPr>
          <a:lstStyle>
            <a:lvl1pPr>
              <a:defRPr lang="en-US" sz="60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7" y="4498848"/>
            <a:ext cx="6881457" cy="1014984"/>
          </a:xfrm>
        </p:spPr>
        <p:txBody>
          <a:bodyPr vert="horz" lIns="91440" tIns="45720" rIns="91440" bIns="45720" rtlCol="0">
            <a:normAutofit/>
          </a:bodyPr>
          <a:lstStyle>
            <a:lvl1pPr marL="0" indent="0">
              <a:buNone/>
              <a:defRPr lang="en-US" sz="180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6343955"/>
            <a:ext cx="2805405"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6343955"/>
            <a:ext cx="2875064" cy="365125"/>
          </a:xfrm>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98899127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2391" y="82209"/>
            <a:ext cx="9899809" cy="4572000"/>
          </a:xfrm>
        </p:spPr>
        <p:txBody>
          <a:bodyPr vert="horz" lIns="91440" tIns="45720" rIns="91440" bIns="45720" rtlCol="0" anchor="t">
            <a:normAutofit/>
          </a:bodyPr>
          <a:lstStyle>
            <a:lvl1pPr>
              <a:defRPr lang="en-US" sz="70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4800600"/>
            <a:ext cx="7083554" cy="1093304"/>
          </a:xfrm>
        </p:spPr>
        <p:txBody>
          <a:bodyPr vert="horz" lIns="91440" tIns="45720" rIns="91440" bIns="45720" rtlCol="0" anchor="b">
            <a:normAutofit/>
          </a:bodyPr>
          <a:lstStyle>
            <a:lvl1pPr marL="0" indent="0">
              <a:buNone/>
              <a:defRPr lang="en-US" sz="160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66910486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752600" y="1447800"/>
            <a:ext cx="8686800" cy="2491655"/>
          </a:xfrm>
        </p:spPr>
        <p:txBody>
          <a:bodyPr anchor="b">
            <a:normAutofit/>
          </a:bodyPr>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8"/>
            <a:ext cx="7588155" cy="1029310"/>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59471710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AC53C90-8C33-0C80-CBD4-B3BEE604E231}"/>
              </a:ext>
            </a:extLst>
          </p:cNvPr>
          <p:cNvSpPr>
            <a:spLocks noGrp="1"/>
          </p:cNvSpPr>
          <p:nvPr>
            <p:ph type="title"/>
          </p:nvPr>
        </p:nvSpPr>
        <p:spPr>
          <a:xfrm>
            <a:off x="111758" y="1869103"/>
            <a:ext cx="9337042" cy="4906929"/>
          </a:xfrm>
        </p:spPr>
        <p:txBody>
          <a:bodyPr>
            <a:normAutofit/>
          </a:bodyPr>
          <a:lstStyle>
            <a:lvl1pPr>
              <a:defRPr sz="74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67701810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5111" y="105196"/>
            <a:ext cx="9023561" cy="2113392"/>
          </a:xfrm>
        </p:spPr>
        <p:txBody>
          <a:bodyPr anchor="t">
            <a:normAutofit/>
          </a:bodyPr>
          <a:lstStyle>
            <a:lvl1pPr>
              <a:defRPr sz="72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484255"/>
            <a:ext cx="8467558" cy="3539514"/>
          </a:xfrm>
        </p:spPr>
        <p:txBody>
          <a:bodyPr>
            <a:normAutofit/>
          </a:bodyPr>
          <a:lstStyle>
            <a:lvl1pPr marL="457200" indent="-457200">
              <a:buFont typeface="+mj-lt"/>
              <a:buAutoNum type="arabicPeriod"/>
              <a:defRPr sz="1800"/>
            </a:lvl1pPr>
            <a:lvl2pPr marL="685800" indent="-457200">
              <a:buFont typeface="+mj-lt"/>
              <a:buAutoNum type="arabicPeriod"/>
              <a:defRPr sz="16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251003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4641011" y="73742"/>
            <a:ext cx="6863496" cy="2220726"/>
          </a:xfrm>
        </p:spPr>
        <p:txBody>
          <a:bodyPr anchor="t">
            <a:normAutofit/>
          </a:bodyPr>
          <a:lstStyle>
            <a:lvl1pPr>
              <a:defRPr sz="7200"/>
            </a:lvl1pPr>
          </a:lstStyle>
          <a:p>
            <a:r>
              <a:rPr lang="en-US" dirty="0"/>
              <a:t>Agenda</a:t>
            </a:r>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1" y="0"/>
            <a:ext cx="4565591" cy="6858000"/>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588000" y="2726267"/>
            <a:ext cx="5916507" cy="3436789"/>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588000" y="6343955"/>
            <a:ext cx="2985400" cy="365125"/>
          </a:xfrm>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0817421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790911" y="2133600"/>
            <a:ext cx="6623436" cy="1070776"/>
          </a:xfrm>
        </p:spPr>
        <p:txBody>
          <a:bodyPr anchor="b">
            <a:normAutofit/>
          </a:bodyPr>
          <a:lstStyle>
            <a:lvl1pPr algn="ctr">
              <a:defRPr sz="28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3768786" y="3335364"/>
            <a:ext cx="4659735" cy="1645198"/>
          </a:xfrm>
        </p:spPr>
        <p:txBody>
          <a:bodyPr/>
          <a:lstStyle>
            <a:lvl1pPr marL="0" indent="0" algn="ctr">
              <a:buNone/>
              <a:defRPr/>
            </a:lvl1pPr>
            <a:lvl2pPr marL="228600" indent="0" algn="ctr">
              <a:buNone/>
              <a:defRPr/>
            </a:lvl2pPr>
            <a:lvl3pPr marL="457200" indent="0" algn="ctr">
              <a:buNone/>
              <a:defRPr/>
            </a:lvl3pPr>
            <a:lvl4pPr marL="685800" indent="0" algn="ctr">
              <a:buNone/>
              <a:defRPr/>
            </a:lvl4pPr>
            <a:lvl5pPr marL="914400" indent="0" algn="ct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196846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47537" y="1731332"/>
            <a:ext cx="3493858" cy="345689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1727014"/>
            <a:ext cx="4956175" cy="3461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536034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388700"/>
            <a:ext cx="3923455" cy="4083580"/>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1" y="1389134"/>
            <a:ext cx="6045390" cy="4083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8567478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050111"/>
            <a:ext cx="3496147" cy="4940661"/>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800600" y="1050111"/>
            <a:ext cx="6775703" cy="49406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3391791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707549"/>
            <a:ext cx="3349754" cy="2721451"/>
          </a:xfrm>
        </p:spPr>
        <p:txBody>
          <a:bodyPr vert="horz" lIns="91440" tIns="45720" rIns="91440" bIns="45720" rtlCol="0" anchor="t">
            <a:normAutofit/>
          </a:bodyPr>
          <a:lstStyle>
            <a:lvl1pPr>
              <a:defRPr lang="en-US" sz="2500"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708184"/>
            <a:ext cx="6928103" cy="55148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204473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56011" y="612648"/>
            <a:ext cx="6426389" cy="114300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0" y="1"/>
            <a:ext cx="4560454"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157368" y="1978488"/>
            <a:ext cx="6418935" cy="4285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56010" y="6343955"/>
            <a:ext cx="3364903" cy="365125"/>
          </a:xfr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663157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09600"/>
            <a:ext cx="6339541" cy="114300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1975104"/>
            <a:ext cx="6339414"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12774" y="6346865"/>
            <a:ext cx="2805405" cy="365125"/>
          </a:xfrm>
        </p:spPr>
        <p:txBody>
          <a:bodyPr/>
          <a:lstStyle/>
          <a:p>
            <a:endParaRPr lang="en-US"/>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4886895" y="6346865"/>
            <a:ext cx="1607270" cy="365125"/>
          </a:xfrm>
        </p:spPr>
        <p:txBody>
          <a:bodyPr/>
          <a:lstStyle/>
          <a:p>
            <a:fld id="{710AE426-CBD1-49BA-A1DA-945CCEE2ED80}" type="datetimeFigureOut">
              <a:rPr lang="en-US" smtClean="0"/>
              <a:t>9/29/2025</a:t>
            </a:fld>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530932" y="6346865"/>
            <a:ext cx="429207" cy="365125"/>
          </a:xfrm>
        </p:spPr>
        <p:txBody>
          <a:body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624831" y="0"/>
            <a:ext cx="4567169"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3156430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32168" y="474177"/>
            <a:ext cx="6950232"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32168" y="1627632"/>
            <a:ext cx="6950232" cy="4686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632168" y="6343955"/>
            <a:ext cx="3422906" cy="365125"/>
          </a:xfr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lstStyle/>
          <a:p>
            <a:fld id="{710AE426-CBD1-49BA-A1DA-945CCEE2ED80}" type="datetimeFigureOut">
              <a:rPr lang="en-US" smtClean="0"/>
              <a:t>9/29/2025</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0579535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475488"/>
            <a:ext cx="6858000"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627632"/>
            <a:ext cx="6858000" cy="4535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p:spPr>
        <p:txBody>
          <a:body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8697260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94553" y="423332"/>
            <a:ext cx="4477512" cy="1328932"/>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649224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04889" y="1975104"/>
            <a:ext cx="4477512" cy="42825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04889" y="6343955"/>
            <a:ext cx="2105099"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p:spPr>
        <p:txBody>
          <a:bodyPr/>
          <a:lstStyle>
            <a:lvl1pPr>
              <a:defRPr>
                <a:solidFill>
                  <a:schemeClr val="tx1"/>
                </a:solidFill>
                <a:effectLst/>
              </a:defRPr>
            </a:lvl1p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0573385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9" y="420623"/>
            <a:ext cx="4494189" cy="132588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1975104"/>
            <a:ext cx="4494063" cy="41569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2776" y="6343955"/>
            <a:ext cx="2098620" cy="365125"/>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213651" y="6343955"/>
            <a:ext cx="1573037" cy="365125"/>
          </a:xfrm>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796658" y="6343955"/>
            <a:ext cx="429207" cy="365125"/>
          </a:xfrm>
        </p:spPr>
        <p:txBody>
          <a:bodyPr/>
          <a:lstStyle>
            <a:lvl1pPr>
              <a:defRPr>
                <a:solidFill>
                  <a:schemeClr val="tx1"/>
                </a:solidFill>
                <a:effectLst/>
              </a:defRPr>
            </a:lvl1p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658928" y="0"/>
            <a:ext cx="6533072"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487152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27848" y="425503"/>
            <a:ext cx="3657600" cy="1667226"/>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7296028"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927848" y="2315569"/>
            <a:ext cx="3657600" cy="38546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7918704" y="6343955"/>
            <a:ext cx="2300050"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10224724" y="6343955"/>
            <a:ext cx="922372"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2370190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429768"/>
            <a:ext cx="3657600" cy="1667226"/>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823" y="2315569"/>
            <a:ext cx="3657600" cy="3814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7" y="6343955"/>
            <a:ext cx="1637337"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2703447" y="6343955"/>
            <a:ext cx="949766"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3653213" y="6343955"/>
            <a:ext cx="429207" cy="365125"/>
          </a:xfrm>
        </p:spPr>
        <p:txBody>
          <a:body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895088" y="0"/>
            <a:ext cx="7296912"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9411082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1" y="929554"/>
            <a:ext cx="2699254" cy="1858941"/>
          </a:xfrm>
        </p:spPr>
        <p:txBody>
          <a:bodyPr vert="horz" lIns="91440" tIns="45720" rIns="91440" bIns="45720" rtlCol="0" anchor="b">
            <a:normAutofit/>
          </a:bodyPr>
          <a:lstStyle>
            <a:lvl1pPr>
              <a:defRPr lang="en-US" sz="2500" dirty="0"/>
            </a:lvl1pPr>
          </a:lstStyle>
          <a:p>
            <a:pPr lvl="0"/>
            <a:r>
              <a:rPr lang="en-US"/>
              <a:t>Click to edit Master title style</a:t>
            </a:r>
            <a:endParaRPr lang="en-US" dirty="0"/>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0"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301133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88061" y="6343955"/>
            <a:ext cx="1404460"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92522" y="6343955"/>
            <a:ext cx="854573" cy="365125"/>
          </a:xfrm>
        </p:spPr>
        <p:txBody>
          <a:bodyPr/>
          <a:lstStyle>
            <a:lvl1pPr>
              <a:defRPr>
                <a:solidFill>
                  <a:schemeClr val="tx1"/>
                </a:solidFill>
                <a:effectLst/>
              </a:defRPr>
            </a:lvl1p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6546115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929554"/>
            <a:ext cx="2699254" cy="1858941"/>
          </a:xfrm>
        </p:spPr>
        <p:txBody>
          <a:bodyPr vert="horz" lIns="91440" tIns="45720" rIns="91440" bIns="45720" rtlCol="0" anchor="b">
            <a:normAutofit/>
          </a:bodyPr>
          <a:lstStyle>
            <a:lvl1pPr>
              <a:defRPr lang="en-US" sz="2500"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1" y="301133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5697" y="6343955"/>
            <a:ext cx="1404460"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606165" y="6343955"/>
            <a:ext cx="1597578" cy="365125"/>
          </a:xfrm>
        </p:spPr>
        <p:txBody>
          <a:bodyPr/>
          <a:lstStyle>
            <a:lvl1pPr>
              <a:defRPr>
                <a:solidFill>
                  <a:schemeClr val="tx1"/>
                </a:solidFill>
                <a:effectLst/>
              </a:defRPr>
            </a:lvl1p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203743" y="6343955"/>
            <a:ext cx="429207" cy="365125"/>
          </a:xfrm>
        </p:spPr>
        <p:txBody>
          <a:bodyPr/>
          <a:lstStyle/>
          <a:p>
            <a:fld id="{0B3A8078-5A32-4B09-ABA5-7ABEFD22E08A}" type="slidenum">
              <a:rPr lang="en-US" smtClean="0"/>
              <a:t>‹#›</a:t>
            </a:fld>
            <a:endParaRPr lang="en-US"/>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3865677"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4265092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5012268"/>
            <a:ext cx="4019522" cy="1127275"/>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463513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56009" y="5012267"/>
            <a:ext cx="6426391" cy="124157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9989287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162318"/>
            <a:ext cx="3044954" cy="1892808"/>
          </a:xfrm>
        </p:spPr>
        <p:txBody>
          <a:bodyPr vert="horz" lIns="91440" tIns="45720" rIns="91440" bIns="45720" rtlCol="0" anchor="t">
            <a:normAutofit/>
          </a:bodyPr>
          <a:lstStyle>
            <a:lvl1pPr>
              <a:defRPr lang="en-US" sz="2500"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77827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4162318"/>
            <a:ext cx="7460029" cy="209152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9980735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712508"/>
            <a:ext cx="3014218" cy="2019782"/>
          </a:xfrm>
        </p:spPr>
        <p:txBody>
          <a:bodyPr vert="horz" lIns="91440" tIns="45720" rIns="91440" bIns="45720" rtlCol="0" anchor="t">
            <a:normAutofit/>
          </a:bodyPr>
          <a:lstStyle>
            <a:lvl1pPr>
              <a:defRPr lang="en-US" sz="2500"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41064" y="1"/>
            <a:ext cx="10734656" cy="3260034"/>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3680652"/>
            <a:ext cx="7460029" cy="2558783"/>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0607471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600" y="707477"/>
            <a:ext cx="3021873" cy="1773540"/>
          </a:xfrm>
        </p:spPr>
        <p:txBody>
          <a:bodyPr vert="horz" lIns="91440" tIns="45720" rIns="91440" bIns="45720" rtlCol="0" anchor="t">
            <a:normAutofit/>
          </a:bodyPr>
          <a:lstStyle>
            <a:lvl1pPr>
              <a:defRPr lang="en-US" sz="2500" dirty="0"/>
            </a:lvl1pPr>
          </a:lstStyle>
          <a:p>
            <a:pPr lvl="0"/>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09600" y="3135210"/>
            <a:ext cx="2791027" cy="365125"/>
          </a:xfrm>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707476"/>
            <a:ext cx="7460029" cy="233045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5894" y="3135210"/>
            <a:ext cx="1559379" cy="365125"/>
          </a:xfrm>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5151" y="3135210"/>
            <a:ext cx="429207" cy="365125"/>
          </a:xfrm>
        </p:spPr>
        <p:txBody>
          <a:bodyPr/>
          <a:lstStyle/>
          <a:p>
            <a:fld id="{0B3A8078-5A32-4B09-ABA5-7ABEFD22E08A}" type="slidenum">
              <a:rPr lang="en-US" smtClean="0"/>
              <a:t>‹#›</a:t>
            </a:fld>
            <a:endParaRPr lang="en-US"/>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1" y="3636524"/>
            <a:ext cx="12192000" cy="3221477"/>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7204753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5">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9341"/>
            <a:ext cx="10969753"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1712912"/>
            <a:ext cx="4485564" cy="46136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055525"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232969" y="6343955"/>
            <a:ext cx="1449697"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4682667" y="6343955"/>
            <a:ext cx="443060" cy="365125"/>
          </a:xfrm>
        </p:spPr>
        <p:txBody>
          <a:bodyPr/>
          <a:lstStyle/>
          <a:p>
            <a:fld id="{0B3A8078-5A32-4B09-ABA5-7ABEFD22E08A}" type="slidenum">
              <a:rPr lang="en-US" smtClean="0"/>
              <a:t>‹#›</a:t>
            </a:fld>
            <a:endParaRPr lang="en-US"/>
          </a:p>
        </p:txBody>
      </p:sp>
      <p:sp>
        <p:nvSpPr>
          <p:cNvPr id="5" name="Picture Placeholder 4">
            <a:extLst>
              <a:ext uri="{FF2B5EF4-FFF2-40B4-BE49-F238E27FC236}">
                <a16:creationId xmlns:a16="http://schemas.microsoft.com/office/drawing/2014/main" id="{B1EBBFE7-73C3-3FA5-7EE3-B7845CF7CAEC}"/>
              </a:ext>
            </a:extLst>
          </p:cNvPr>
          <p:cNvSpPr>
            <a:spLocks noGrp="1"/>
          </p:cNvSpPr>
          <p:nvPr>
            <p:ph type="pic" sz="quarter" idx="18" hasCustomPrompt="1"/>
          </p:nvPr>
        </p:nvSpPr>
        <p:spPr>
          <a:xfrm>
            <a:off x="5659438" y="1712913"/>
            <a:ext cx="6532562" cy="5145087"/>
          </a:xfrm>
          <a:blipFill dpi="0" rotWithShape="1">
            <a:blip r:embed="rId3">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088838855"/>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9341"/>
            <a:ext cx="10969753"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12398"/>
            <a:ext cx="4637269"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p:spPr>
        <p:txBody>
          <a:bodyPr/>
          <a:lstStyle/>
          <a:p>
            <a:endParaRPr lang="en-US"/>
          </a:p>
        </p:txBody>
      </p:sp>
      <p:sp>
        <p:nvSpPr>
          <p:cNvPr id="5" name="Picture Placeholder 4">
            <a:extLst>
              <a:ext uri="{FF2B5EF4-FFF2-40B4-BE49-F238E27FC236}">
                <a16:creationId xmlns:a16="http://schemas.microsoft.com/office/drawing/2014/main" id="{EC8422D5-19BC-1CA0-FD0B-D86260BAA322}"/>
              </a:ext>
            </a:extLst>
          </p:cNvPr>
          <p:cNvSpPr>
            <a:spLocks noGrp="1"/>
          </p:cNvSpPr>
          <p:nvPr>
            <p:ph type="pic" sz="quarter" idx="18" hasCustomPrompt="1"/>
          </p:nvPr>
        </p:nvSpPr>
        <p:spPr>
          <a:xfrm>
            <a:off x="5737221" y="1912938"/>
            <a:ext cx="5741992" cy="4224337"/>
          </a:xfrm>
          <a:blipFill>
            <a:blip r:embed="rId2">
              <a:alphaModFix amt="60000"/>
            </a:blip>
            <a:stretch>
              <a:fillRect/>
            </a:stretch>
          </a:blipFill>
        </p:spPr>
        <p:txBody>
          <a:bodyPr/>
          <a:lstStyle>
            <a:lvl1pPr marL="0" indent="0">
              <a:buNone/>
              <a:defRPr/>
            </a:lvl1pPr>
          </a:lstStyle>
          <a:p>
            <a:r>
              <a:rPr lang="en-US" dirty="0"/>
              <a:t> </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3804238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7784"/>
            <a:ext cx="10969753"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5" name="Picture Placeholder 4">
            <a:extLst>
              <a:ext uri="{FF2B5EF4-FFF2-40B4-BE49-F238E27FC236}">
                <a16:creationId xmlns:a16="http://schemas.microsoft.com/office/drawing/2014/main" id="{AA37C0C1-9469-8309-7EC0-2377516265CC}"/>
              </a:ext>
            </a:extLst>
          </p:cNvPr>
          <p:cNvSpPr>
            <a:spLocks noGrp="1"/>
          </p:cNvSpPr>
          <p:nvPr>
            <p:ph type="pic" sz="quarter" idx="18" hasCustomPrompt="1"/>
          </p:nvPr>
        </p:nvSpPr>
        <p:spPr>
          <a:xfrm>
            <a:off x="0" y="1712913"/>
            <a:ext cx="6532563" cy="5145087"/>
          </a:xfrm>
          <a:blipFill>
            <a:blip r:embed="rId2">
              <a:alphaModFix amt="60000"/>
            </a:blip>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03255" y="1712911"/>
            <a:ext cx="4479145" cy="4617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7103254" y="6343955"/>
            <a:ext cx="2144113"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98655" y="6343955"/>
            <a:ext cx="1449697" cy="365125"/>
          </a:xfrm>
        </p:spPr>
        <p:txBody>
          <a:bodyPr/>
          <a:lstStyle/>
          <a:p>
            <a:fld id="{710AE426-CBD1-49BA-A1DA-945CCEE2ED80}" type="datetimeFigureOut">
              <a:rPr lang="en-US" smtClean="0"/>
              <a:t>9/29/2025</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25200" y="6343955"/>
            <a:ext cx="443060"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1586297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706802"/>
            <a:ext cx="4672584" cy="1269482"/>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20468" y="2173850"/>
            <a:ext cx="4564763" cy="396368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05563" y="732155"/>
            <a:ext cx="5676838"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1769111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709098"/>
            <a:ext cx="3696859" cy="1316347"/>
          </a:xfrm>
        </p:spPr>
        <p:txBody>
          <a:bodyPr vert="horz" lIns="91440" tIns="45720" rIns="91440" bIns="45720" rtlCol="0" anchor="t">
            <a:normAutofit/>
          </a:bodyPr>
          <a:lstStyle>
            <a:lvl1pPr>
              <a:defRPr lang="en-US" sz="2500"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31521" y="2295145"/>
            <a:ext cx="3540760" cy="3853758"/>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3150" y="709098"/>
            <a:ext cx="6644488" cy="5439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8958591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4893733"/>
            <a:ext cx="9762068" cy="1059806"/>
          </a:xfrm>
        </p:spPr>
        <p:txBody>
          <a:bodyPr anchor="ctr">
            <a:normAutofit/>
          </a:bodyPr>
          <a:lstStyle>
            <a:lvl1pPr algn="ctr">
              <a:lnSpc>
                <a:spcPct val="110000"/>
              </a:lnSpc>
              <a:defRPr sz="260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484094"/>
            <a:ext cx="10543032" cy="4536141"/>
          </a:xfrm>
        </p:spPr>
        <p:txBody>
          <a:bodyPr anchor="b">
            <a:normAutofit/>
          </a:bodyPr>
          <a:lstStyle>
            <a:lvl1pPr marL="0" indent="0" algn="ctr">
              <a:lnSpc>
                <a:spcPct val="90000"/>
              </a:lnSpc>
              <a:buNone/>
              <a:defRPr sz="27000" b="1">
                <a:solidFill>
                  <a:schemeClr val="tx1"/>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0B3A8078-5A32-4B09-ABA5-7ABEFD22E08A}" type="slidenum">
              <a:rPr lang="en-US" smtClean="0"/>
              <a:t>‹#›</a:t>
            </a:fld>
            <a:endParaRPr lang="en-US"/>
          </a:p>
        </p:txBody>
      </p:sp>
    </p:spTree>
    <p:extLst>
      <p:ext uri="{BB962C8B-B14F-4D97-AF65-F5344CB8AC3E}">
        <p14:creationId xmlns:p14="http://schemas.microsoft.com/office/powerpoint/2010/main" val="2723753909"/>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4953000"/>
            <a:ext cx="9762068" cy="1236133"/>
          </a:xfrm>
        </p:spPr>
        <p:txBody>
          <a:bodyPr anchor="ctr">
            <a:normAutofit/>
          </a:bodyPr>
          <a:lstStyle>
            <a:lvl1pPr algn="ctr">
              <a:lnSpc>
                <a:spcPct val="110000"/>
              </a:lnSpc>
              <a:defRPr sz="260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787400"/>
            <a:ext cx="10543032" cy="4682067"/>
          </a:xfrm>
        </p:spPr>
        <p:txBody>
          <a:bodyPr anchor="b">
            <a:normAutofit/>
          </a:bodyPr>
          <a:lstStyle>
            <a:lvl1pPr marL="0" indent="0" algn="ctr">
              <a:lnSpc>
                <a:spcPct val="90000"/>
              </a:lnSpc>
              <a:buNone/>
              <a:defRPr sz="33500" b="1">
                <a:solidFill>
                  <a:schemeClr val="tx1"/>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0B3A8078-5A32-4B09-ABA5-7ABEFD22E08A}" type="slidenum">
              <a:rPr lang="en-US" smtClean="0"/>
              <a:t>‹#›</a:t>
            </a:fld>
            <a:endParaRPr lang="en-US"/>
          </a:p>
        </p:txBody>
      </p:sp>
    </p:spTree>
    <p:extLst>
      <p:ext uri="{BB962C8B-B14F-4D97-AF65-F5344CB8AC3E}">
        <p14:creationId xmlns:p14="http://schemas.microsoft.com/office/powerpoint/2010/main" val="42587186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4893733"/>
            <a:ext cx="9762068" cy="1059806"/>
          </a:xfrm>
        </p:spPr>
        <p:txBody>
          <a:bodyPr anchor="ctr">
            <a:normAutofit/>
          </a:bodyPr>
          <a:lstStyle>
            <a:lvl1pPr algn="ctr">
              <a:lnSpc>
                <a:spcPct val="110000"/>
              </a:lnSpc>
              <a:defRPr sz="2600" b="0">
                <a:solidFill>
                  <a:schemeClr val="accent1">
                    <a:lumMod val="75000"/>
                  </a:schemeClr>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484094"/>
            <a:ext cx="10543032" cy="4536141"/>
          </a:xfrm>
        </p:spPr>
        <p:txBody>
          <a:bodyPr anchor="b">
            <a:normAutofit/>
          </a:bodyPr>
          <a:lstStyle>
            <a:lvl1pPr marL="0" indent="0" algn="ctr">
              <a:lnSpc>
                <a:spcPct val="90000"/>
              </a:lnSpc>
              <a:buNone/>
              <a:defRPr sz="27000" b="1">
                <a:solidFill>
                  <a:schemeClr val="accent1">
                    <a:lumMod val="75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0654211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4">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269323"/>
          </a:xfrm>
        </p:spPr>
        <p:txBody>
          <a:bodyPr>
            <a:normAutofit/>
          </a:bodyPr>
          <a:lstStyle>
            <a:lvl1pPr algn="ctr">
              <a:lnSpc>
                <a:spcPct val="110000"/>
              </a:lnSpc>
              <a:defRPr sz="280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716282"/>
            <a:ext cx="10543032" cy="4206240"/>
          </a:xfrm>
        </p:spPr>
        <p:txBody>
          <a:bodyPr anchor="b">
            <a:normAutofit/>
          </a:bodyPr>
          <a:lstStyle>
            <a:lvl1pPr marL="0" indent="0" algn="ctr">
              <a:lnSpc>
                <a:spcPct val="90000"/>
              </a:lnSpc>
              <a:buNone/>
              <a:defRPr sz="27800"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963348333"/>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264" y="42335"/>
            <a:ext cx="11517039" cy="6172200"/>
          </a:xfrm>
        </p:spPr>
        <p:txBody>
          <a:bodyPr anchor="t">
            <a:normAutofit/>
          </a:bodyPr>
          <a:lstStyle>
            <a:lvl1pPr marL="0" indent="0">
              <a:lnSpc>
                <a:spcPct val="90000"/>
              </a:lnSpc>
              <a:buNone/>
              <a:defRPr sz="8000" b="1"/>
            </a:lvl1pPr>
            <a:lvl2pPr marL="228600" indent="0">
              <a:lnSpc>
                <a:spcPct val="90000"/>
              </a:lnSpc>
              <a:buNone/>
              <a:defRPr sz="7200" b="1"/>
            </a:lvl2pPr>
            <a:lvl3pPr marL="457200" indent="0">
              <a:lnSpc>
                <a:spcPct val="90000"/>
              </a:lnSpc>
              <a:buNone/>
              <a:defRPr sz="6600" b="1"/>
            </a:lvl3pPr>
            <a:lvl4pPr marL="685800" indent="0">
              <a:lnSpc>
                <a:spcPct val="90000"/>
              </a:lnSpc>
              <a:buNone/>
              <a:defRPr sz="6000" b="1"/>
            </a:lvl4pPr>
            <a:lvl5pPr marL="914400" indent="0">
              <a:lnSpc>
                <a:spcPct val="90000"/>
              </a:lnSpc>
              <a:buNone/>
              <a:defRPr sz="54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59655180"/>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265" y="42335"/>
            <a:ext cx="11517038" cy="6172200"/>
          </a:xfrm>
        </p:spPr>
        <p:txBody>
          <a:bodyPr anchor="t">
            <a:normAutofit/>
          </a:bodyPr>
          <a:lstStyle>
            <a:lvl1pPr marL="0" indent="0">
              <a:lnSpc>
                <a:spcPct val="90000"/>
              </a:lnSpc>
              <a:buNone/>
              <a:defRPr sz="8000" b="1"/>
            </a:lvl1pPr>
            <a:lvl2pPr marL="228600" indent="0">
              <a:lnSpc>
                <a:spcPct val="90000"/>
              </a:lnSpc>
              <a:buNone/>
              <a:defRPr sz="7200" b="1"/>
            </a:lvl2pPr>
            <a:lvl3pPr marL="457200" indent="0">
              <a:lnSpc>
                <a:spcPct val="90000"/>
              </a:lnSpc>
              <a:buNone/>
              <a:defRPr sz="6600" b="1"/>
            </a:lvl3pPr>
            <a:lvl4pPr marL="685800" indent="0">
              <a:lnSpc>
                <a:spcPct val="90000"/>
              </a:lnSpc>
              <a:buNone/>
              <a:defRPr sz="6000" b="1"/>
            </a:lvl4pPr>
            <a:lvl5pPr marL="914400" indent="0">
              <a:lnSpc>
                <a:spcPct val="90000"/>
              </a:lnSpc>
              <a:buNone/>
              <a:defRPr sz="54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0983032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12647" y="137160"/>
            <a:ext cx="2805405" cy="365125"/>
          </a:xfrm>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8893929" y="137160"/>
            <a:ext cx="2202644" cy="365125"/>
          </a:xfrm>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137160"/>
            <a:ext cx="429207" cy="365125"/>
          </a:xfrm>
        </p:spPr>
        <p:txBody>
          <a:bodyPr/>
          <a:lstStyle/>
          <a:p>
            <a:fld id="{0B3A8078-5A32-4B09-ABA5-7ABEFD22E08A}"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09725" y="755374"/>
            <a:ext cx="10872216" cy="6019229"/>
          </a:xfrm>
        </p:spPr>
        <p:txBody>
          <a:bodyPr anchor="b">
            <a:normAutofit/>
          </a:bodyPr>
          <a:lstStyle>
            <a:lvl1pPr marL="0" indent="0">
              <a:lnSpc>
                <a:spcPct val="90000"/>
              </a:lnSpc>
              <a:buNone/>
              <a:defRPr sz="7200" b="1"/>
            </a:lvl1pPr>
            <a:lvl2pPr marL="228600" indent="0">
              <a:lnSpc>
                <a:spcPct val="90000"/>
              </a:lnSpc>
              <a:buNone/>
              <a:defRPr sz="6600" b="1"/>
            </a:lvl2pPr>
            <a:lvl3pPr marL="457200" indent="0">
              <a:lnSpc>
                <a:spcPct val="90000"/>
              </a:lnSpc>
              <a:buNone/>
              <a:defRPr sz="6000" b="1"/>
            </a:lvl3pPr>
            <a:lvl4pPr marL="685800" indent="0">
              <a:lnSpc>
                <a:spcPct val="90000"/>
              </a:lnSpc>
              <a:buNone/>
              <a:defRPr sz="5400" b="1"/>
            </a:lvl4pPr>
            <a:lvl5pPr marL="914400" indent="0">
              <a:lnSpc>
                <a:spcPct val="90000"/>
              </a:lnSpc>
              <a:buNone/>
              <a:defRPr sz="48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863725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Statem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612774" y="1033272"/>
            <a:ext cx="10972800" cy="4782312"/>
          </a:xfrm>
        </p:spPr>
        <p:txBody>
          <a:bodyPr anchor="ctr">
            <a:noAutofit/>
          </a:bodyPr>
          <a:lstStyle>
            <a:lvl1pPr marL="0" indent="0">
              <a:lnSpc>
                <a:spcPct val="100000"/>
              </a:lnSpc>
              <a:buNone/>
              <a:defRPr sz="8000" b="1">
                <a:solidFill>
                  <a:schemeClr val="accent1">
                    <a:lumMod val="75000"/>
                  </a:schemeClr>
                </a:solidFill>
              </a:defRPr>
            </a:lvl1pPr>
            <a:lvl2pPr marL="228600" indent="0">
              <a:lnSpc>
                <a:spcPct val="100000"/>
              </a:lnSpc>
              <a:buNone/>
              <a:defRPr sz="8000" b="1">
                <a:solidFill>
                  <a:schemeClr val="accent1">
                    <a:lumMod val="75000"/>
                  </a:schemeClr>
                </a:solidFill>
              </a:defRPr>
            </a:lvl2pPr>
            <a:lvl3pPr marL="457200" indent="0">
              <a:lnSpc>
                <a:spcPct val="100000"/>
              </a:lnSpc>
              <a:buNone/>
              <a:defRPr sz="8000" b="1">
                <a:solidFill>
                  <a:schemeClr val="accent1">
                    <a:lumMod val="75000"/>
                  </a:schemeClr>
                </a:solidFill>
              </a:defRPr>
            </a:lvl3pPr>
            <a:lvl4pPr marL="685800" indent="0">
              <a:lnSpc>
                <a:spcPct val="100000"/>
              </a:lnSpc>
              <a:buNone/>
              <a:defRPr sz="8000" b="1">
                <a:solidFill>
                  <a:schemeClr val="accent1">
                    <a:lumMod val="75000"/>
                  </a:schemeClr>
                </a:solidFill>
              </a:defRPr>
            </a:lvl4pPr>
            <a:lvl5pPr marL="914400" indent="0">
              <a:lnSpc>
                <a:spcPct val="100000"/>
              </a:lnSpc>
              <a:buNone/>
              <a:defRPr sz="8000" b="1">
                <a:solidFill>
                  <a:schemeClr val="accent1">
                    <a:lumMod val="75000"/>
                  </a:schemeClr>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1609685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5">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4008" y="45720"/>
            <a:ext cx="10872216" cy="6172200"/>
          </a:xfrm>
        </p:spPr>
        <p:txBody>
          <a:bodyPr vert="horz" lIns="91440" tIns="45720" rIns="91440" bIns="45720" rtlCol="0" anchor="t">
            <a:normAutofit/>
          </a:bodyPr>
          <a:lstStyle>
            <a:lvl1pPr marL="0" indent="0">
              <a:lnSpc>
                <a:spcPct val="90000"/>
              </a:lnSpc>
              <a:buNone/>
              <a:defRPr lang="en-US" sz="7200" b="1" dirty="0"/>
            </a:lvl1pPr>
            <a:lvl2pPr marL="228600" indent="0">
              <a:lnSpc>
                <a:spcPct val="90000"/>
              </a:lnSpc>
              <a:buNone/>
              <a:defRPr lang="en-US" sz="6600" b="1" dirty="0"/>
            </a:lvl2pPr>
            <a:lvl3pPr marL="457200" indent="0">
              <a:lnSpc>
                <a:spcPct val="90000"/>
              </a:lnSpc>
              <a:buNone/>
              <a:defRPr lang="en-US" sz="6000" b="1" dirty="0"/>
            </a:lvl3pPr>
            <a:lvl4pPr marL="685800" indent="0">
              <a:lnSpc>
                <a:spcPct val="90000"/>
              </a:lnSpc>
              <a:buNone/>
              <a:defRPr lang="en-US" sz="5400" b="1" dirty="0"/>
            </a:lvl4pPr>
            <a:lvl5pPr marL="914400" indent="0">
              <a:lnSpc>
                <a:spcPct val="90000"/>
              </a:lnSpc>
              <a:buNone/>
              <a:defRPr lang="en-US" sz="4800" b="1" dirty="0"/>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38473269"/>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499616" y="5029200"/>
            <a:ext cx="9198864" cy="640080"/>
          </a:xfrm>
        </p:spPr>
        <p:txBody>
          <a:bodyPr anchor="ctr">
            <a:normAutofit/>
          </a:bodyPr>
          <a:lstStyle>
            <a:lvl1pPr>
              <a:lnSpc>
                <a:spcPct val="120000"/>
              </a:lnSpc>
              <a:defRPr sz="2000" spc="0">
                <a:solidFill>
                  <a:schemeClr val="accent1">
                    <a:lumMod val="75000"/>
                  </a:schemeClr>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3332480"/>
          </a:xfrm>
        </p:spPr>
        <p:txBody>
          <a:bodyPr anchor="ctr">
            <a:normAutofit/>
          </a:bodyPr>
          <a:lstStyle>
            <a:lvl1pPr marL="164592" indent="-164592">
              <a:lnSpc>
                <a:spcPct val="100000"/>
              </a:lnSpc>
              <a:spcBef>
                <a:spcPts val="0"/>
              </a:spcBef>
              <a:buNone/>
              <a:defRPr sz="48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4284796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4955722"/>
            <a:ext cx="8863084" cy="669472"/>
          </a:xfrm>
        </p:spPr>
        <p:txBody>
          <a:bodyPr anchor="ctr">
            <a:normAutofit/>
          </a:bodyPr>
          <a:lstStyle>
            <a:lvl1pPr algn="r">
              <a:lnSpc>
                <a:spcPct val="120000"/>
              </a:lnSpc>
              <a:defRPr sz="2000" spc="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677008" y="1344168"/>
            <a:ext cx="8863085" cy="3291840"/>
          </a:xfrm>
        </p:spPr>
        <p:txBody>
          <a:bodyPr anchor="ctr">
            <a:normAutofit/>
          </a:bodyPr>
          <a:lstStyle>
            <a:lvl1pPr marL="164592" indent="-164592">
              <a:lnSpc>
                <a:spcPct val="100000"/>
              </a:lnSpc>
              <a:spcBef>
                <a:spcPts val="0"/>
              </a:spcBef>
              <a:buNone/>
              <a:defRPr sz="4800">
                <a:latin typeface="+mj-lt"/>
              </a:defRPr>
            </a:lvl1pPr>
          </a:lstStyle>
          <a:p>
            <a:pPr lvl="0"/>
            <a:r>
              <a:rPr lang="en-US" dirty="0"/>
              <a:t>Click to edit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24171078"/>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4707468" y="4893733"/>
            <a:ext cx="5638800" cy="788610"/>
          </a:xfrm>
        </p:spPr>
        <p:txBody>
          <a:bodyPr anchor="ctr">
            <a:normAutofit/>
          </a:bodyPr>
          <a:lstStyle>
            <a:lvl1pPr algn="r">
              <a:lnSpc>
                <a:spcPct val="120000"/>
              </a:lnSpc>
              <a:defRPr sz="2000" b="1" spc="0">
                <a:solidFill>
                  <a:schemeClr val="accent1">
                    <a:lumMod val="75000"/>
                  </a:schemeClr>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862666" y="1388534"/>
            <a:ext cx="8483601" cy="3371246"/>
          </a:xfrm>
        </p:spPr>
        <p:txBody>
          <a:bodyPr anchor="ctr">
            <a:normAutofit/>
          </a:bodyPr>
          <a:lstStyle>
            <a:lvl1pPr marL="164592" indent="-164592">
              <a:lnSpc>
                <a:spcPct val="110000"/>
              </a:lnSpc>
              <a:spcBef>
                <a:spcPts val="0"/>
              </a:spcBef>
              <a:buNone/>
              <a:defRPr sz="54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99537282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12064"/>
            <a:ext cx="10741152" cy="969264"/>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825625"/>
            <a:ext cx="507492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278563" y="1825625"/>
            <a:ext cx="507523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1029734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12064"/>
            <a:ext cx="10745788" cy="969264"/>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0468" y="1685735"/>
            <a:ext cx="507492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279832" y="2387600"/>
            <a:ext cx="5075556"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6421479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12648" y="512064"/>
            <a:ext cx="10963656" cy="96926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68204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2052257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713232"/>
            <a:ext cx="3595634" cy="1625321"/>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590800"/>
            <a:ext cx="3595634" cy="3713584"/>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713232"/>
            <a:ext cx="6440258" cy="559115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6625781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713232"/>
            <a:ext cx="3595634" cy="1762083"/>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346063"/>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5340483" y="713232"/>
            <a:ext cx="6139637" cy="5458968"/>
          </a:xfrm>
          <a:blipFill dpi="0" rotWithShape="1">
            <a:blip r:embed="rId2">
              <a:alphaModFix amt="6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3848688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14299" y="89808"/>
            <a:ext cx="11462003" cy="2514600"/>
          </a:xfrm>
        </p:spPr>
        <p:txBody>
          <a:bodyPr anchor="t">
            <a:normAutofit/>
          </a:bodyPr>
          <a:lstStyle>
            <a:lvl1pPr>
              <a:defRPr sz="7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118757"/>
            <a:ext cx="10963528" cy="2620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959248582"/>
      </p:ext>
    </p:extLst>
  </p:cSld>
  <p:clrMapOvr>
    <a:overrideClrMapping bg1="dk1" tx1="lt1" bg2="dk2" tx2="lt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627318"/>
            <a:ext cx="8430767" cy="1842020"/>
          </a:xfrm>
        </p:spPr>
        <p:txBody>
          <a:bodyPr anchor="b">
            <a:noAutofit/>
          </a:bodyPr>
          <a:lstStyle>
            <a:lvl1pPr>
              <a:defRPr sz="7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5" y="3622674"/>
            <a:ext cx="8430639" cy="1608008"/>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400"/>
            </a:lvl4pPr>
            <a:lvl5pPr marL="914400" indent="0">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52757158"/>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14649"/>
            <a:ext cx="10963655" cy="97237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09862"/>
            <a:ext cx="10963656" cy="45137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12647" y="6343955"/>
            <a:ext cx="2805405" cy="365125"/>
          </a:xfrm>
          <a:prstGeom prst="rect">
            <a:avLst/>
          </a:prstGeom>
        </p:spPr>
        <p:txBody>
          <a:bodyPr vert="horz" lIns="91440" tIns="45720" rIns="91440" bIns="45720" rtlCol="0" anchor="ctr"/>
          <a:lstStyle>
            <a:lvl1pPr algn="l">
              <a:defRPr sz="800">
                <a:solidFill>
                  <a:schemeClr val="tx1"/>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893929" y="6343955"/>
            <a:ext cx="2202644" cy="365125"/>
          </a:xfrm>
          <a:prstGeom prst="rect">
            <a:avLst/>
          </a:prstGeom>
        </p:spPr>
        <p:txBody>
          <a:bodyPr vert="horz" lIns="91440" tIns="45720" rIns="91440" bIns="45720" rtlCol="0" anchor="ctr"/>
          <a:lstStyle>
            <a:lvl1pPr algn="r">
              <a:defRPr sz="800">
                <a:solidFill>
                  <a:schemeClr val="tx1"/>
                </a:solidFill>
              </a:defRPr>
            </a:lvl1pPr>
          </a:lstStyle>
          <a:p>
            <a:fld id="{710AE426-CBD1-49BA-A1DA-945CCEE2ED80}" type="datetimeFigureOut">
              <a:rPr lang="en-US" smtClean="0"/>
              <a:t>9/29/2025</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lstStyle>
            <a:lvl1pPr algn="r">
              <a:defRPr sz="800">
                <a:solidFill>
                  <a:schemeClr val="tx1"/>
                </a:solidFill>
              </a:defRPr>
            </a:lvl1pPr>
          </a:lstStyle>
          <a:p>
            <a:fld id="{0B3A8078-5A32-4B09-ABA5-7ABEFD22E08A}" type="slidenum">
              <a:rPr lang="en-US" smtClean="0"/>
              <a:t>‹#›</a:t>
            </a:fld>
            <a:endParaRPr lang="en-US"/>
          </a:p>
        </p:txBody>
      </p:sp>
    </p:spTree>
    <p:extLst>
      <p:ext uri="{BB962C8B-B14F-4D97-AF65-F5344CB8AC3E}">
        <p14:creationId xmlns:p14="http://schemas.microsoft.com/office/powerpoint/2010/main" val="8353011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Lst>
  <p:txStyles>
    <p:titleStyle>
      <a:lvl1pPr algn="l" defTabSz="914400" rtl="0" eaLnBrk="1" latinLnBrk="0" hangingPunct="1">
        <a:lnSpc>
          <a:spcPct val="95000"/>
        </a:lnSpc>
        <a:spcBef>
          <a:spcPct val="0"/>
        </a:spcBef>
        <a:buNone/>
        <a:defRPr sz="2800" b="1" kern="1200"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2160">
          <p15:clr>
            <a:srgbClr val="F26B43"/>
          </p15:clr>
        </p15:guide>
        <p15:guide id="8" pos="3840">
          <p15:clr>
            <a:srgbClr val="F26B43"/>
          </p15:clr>
        </p15:guide>
        <p15:guide id="9" pos="7296">
          <p15:clr>
            <a:srgbClr val="F26B43"/>
          </p15:clr>
        </p15:guide>
        <p15:guide id="10"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4.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5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4C72533B-D097-756B-6AF0-92BDEED6EA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47"/>
            <a:ext cx="12195465" cy="6856053"/>
          </a:xfrm>
          <a:prstGeom prst="rect">
            <a:avLst/>
          </a:prstGeom>
        </p:spPr>
      </p:pic>
      <p:sp>
        <p:nvSpPr>
          <p:cNvPr id="2" name="Title 1">
            <a:extLst>
              <a:ext uri="{FF2B5EF4-FFF2-40B4-BE49-F238E27FC236}">
                <a16:creationId xmlns:a16="http://schemas.microsoft.com/office/drawing/2014/main" id="{098E5F29-8DFC-B78B-7FDA-117A6432AE61}"/>
              </a:ext>
            </a:extLst>
          </p:cNvPr>
          <p:cNvSpPr>
            <a:spLocks noGrp="1"/>
          </p:cNvSpPr>
          <p:nvPr>
            <p:ph type="ctrTitle"/>
          </p:nvPr>
        </p:nvSpPr>
        <p:spPr>
          <a:xfrm>
            <a:off x="304800" y="97104"/>
            <a:ext cx="4267200" cy="2874696"/>
          </a:xfrm>
        </p:spPr>
        <p:txBody>
          <a:bodyPr anchor="t">
            <a:normAutofit/>
          </a:bodyPr>
          <a:lstStyle/>
          <a:p>
            <a:r>
              <a:rPr lang="en-US" sz="3700" b="0" dirty="0" err="1">
                <a:latin typeface="Calibri" panose="020F0502020204030204" pitchFamily="34" charset="0"/>
                <a:ea typeface="Calibri" panose="020F0502020204030204" pitchFamily="34" charset="0"/>
                <a:cs typeface="Calibri" panose="020F0502020204030204" pitchFamily="34" charset="0"/>
              </a:rPr>
              <a:t>ClariVoice</a:t>
            </a:r>
            <a:r>
              <a:rPr lang="en-US" sz="3700" b="0" dirty="0">
                <a:latin typeface="Calibri" panose="020F0502020204030204" pitchFamily="34" charset="0"/>
                <a:ea typeface="Calibri" panose="020F0502020204030204" pitchFamily="34" charset="0"/>
                <a:cs typeface="Calibri" panose="020F0502020204030204" pitchFamily="34" charset="0"/>
              </a:rPr>
              <a:t> – AI-Based Voice Recorder for Automated Meeting Summaries</a:t>
            </a:r>
          </a:p>
        </p:txBody>
      </p:sp>
      <p:sp>
        <p:nvSpPr>
          <p:cNvPr id="5" name="TextBox 4">
            <a:extLst>
              <a:ext uri="{FF2B5EF4-FFF2-40B4-BE49-F238E27FC236}">
                <a16:creationId xmlns:a16="http://schemas.microsoft.com/office/drawing/2014/main" id="{309A74EF-3343-2F44-5E83-9DFB9A57A8B8}"/>
              </a:ext>
            </a:extLst>
          </p:cNvPr>
          <p:cNvSpPr txBox="1"/>
          <p:nvPr/>
        </p:nvSpPr>
        <p:spPr>
          <a:xfrm>
            <a:off x="612648" y="5056258"/>
            <a:ext cx="3959352" cy="707886"/>
          </a:xfrm>
          <a:prstGeom prst="rect">
            <a:avLst/>
          </a:prstGeom>
          <a:noFill/>
        </p:spPr>
        <p:txBody>
          <a:bodyPr wrap="square" rtlCol="0">
            <a:spAutoFit/>
          </a:bodyPr>
          <a:lstStyle/>
          <a:p>
            <a:r>
              <a:rPr lang="en-GB" sz="2000" dirty="0">
                <a:latin typeface="Calibri" panose="020F0502020204030204" pitchFamily="34" charset="0"/>
                <a:ea typeface="Calibri" panose="020F0502020204030204" pitchFamily="34" charset="0"/>
                <a:cs typeface="Calibri" panose="020F0502020204030204" pitchFamily="34" charset="0"/>
              </a:rPr>
              <a:t>Presenter Olimpiu Robu 2233652</a:t>
            </a:r>
          </a:p>
          <a:p>
            <a:r>
              <a:rPr lang="en-GB" sz="2000" dirty="0">
                <a:latin typeface="Calibri" panose="020F0502020204030204" pitchFamily="34" charset="0"/>
                <a:ea typeface="Calibri" panose="020F0502020204030204" pitchFamily="34" charset="0"/>
                <a:cs typeface="Calibri" panose="020F0502020204030204" pitchFamily="34" charset="0"/>
              </a:rPr>
              <a:t>Supervisor Dr </a:t>
            </a:r>
            <a:r>
              <a:rPr lang="en-GB" sz="2000" dirty="0" err="1">
                <a:latin typeface="Calibri" panose="020F0502020204030204" pitchFamily="34" charset="0"/>
                <a:ea typeface="Calibri" panose="020F0502020204030204" pitchFamily="34" charset="0"/>
                <a:cs typeface="Calibri" panose="020F0502020204030204" pitchFamily="34" charset="0"/>
              </a:rPr>
              <a:t>Mobolanle</a:t>
            </a:r>
            <a:r>
              <a:rPr lang="en-GB" sz="2000" dirty="0">
                <a:latin typeface="Calibri" panose="020F0502020204030204" pitchFamily="34" charset="0"/>
                <a:ea typeface="Calibri" panose="020F0502020204030204" pitchFamily="34" charset="0"/>
                <a:cs typeface="Calibri" panose="020F0502020204030204" pitchFamily="34" charset="0"/>
              </a:rPr>
              <a:t> Bello</a:t>
            </a:r>
          </a:p>
        </p:txBody>
      </p:sp>
      <p:sp>
        <p:nvSpPr>
          <p:cNvPr id="6" name="Teardrop 5">
            <a:extLst>
              <a:ext uri="{FF2B5EF4-FFF2-40B4-BE49-F238E27FC236}">
                <a16:creationId xmlns:a16="http://schemas.microsoft.com/office/drawing/2014/main" id="{99407B06-A4B2-749D-416B-BB524B05807C}"/>
              </a:ext>
            </a:extLst>
          </p:cNvPr>
          <p:cNvSpPr/>
          <p:nvPr/>
        </p:nvSpPr>
        <p:spPr>
          <a:xfrm>
            <a:off x="7578223" y="448159"/>
            <a:ext cx="3427416" cy="1281686"/>
          </a:xfrm>
          <a:prstGeom prst="teardrop">
            <a:avLst>
              <a:gd name="adj" fmla="val 144102"/>
            </a:avLst>
          </a:prstGeom>
          <a:solidFill>
            <a:srgbClr val="0070C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latin typeface="Calibri" panose="020F0502020204030204" pitchFamily="34" charset="0"/>
                <a:ea typeface="Calibri" panose="020F0502020204030204" pitchFamily="34" charset="0"/>
                <a:cs typeface="Calibri" panose="020F0502020204030204" pitchFamily="34" charset="0"/>
              </a:rPr>
              <a:t>Advanced technology simplifies meeting documentation efficiently</a:t>
            </a:r>
          </a:p>
        </p:txBody>
      </p:sp>
      <p:pic>
        <p:nvPicPr>
          <p:cNvPr id="16" name="Graphic 15">
            <a:extLst>
              <a:ext uri="{FF2B5EF4-FFF2-40B4-BE49-F238E27FC236}">
                <a16:creationId xmlns:a16="http://schemas.microsoft.com/office/drawing/2014/main" id="{177BE0B1-D781-0E0E-F116-A30573BECA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71260" y="2224638"/>
            <a:ext cx="3809998" cy="2336444"/>
          </a:xfrm>
          <a:prstGeom prst="rect">
            <a:avLst/>
          </a:prstGeom>
        </p:spPr>
      </p:pic>
      <p:pic>
        <p:nvPicPr>
          <p:cNvPr id="19" name="Graphic 18">
            <a:extLst>
              <a:ext uri="{FF2B5EF4-FFF2-40B4-BE49-F238E27FC236}">
                <a16:creationId xmlns:a16="http://schemas.microsoft.com/office/drawing/2014/main" id="{35EC03A9-87CB-D6D3-00B7-2B3B34E5DF5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38451" y="2190210"/>
            <a:ext cx="3782290" cy="2405300"/>
          </a:xfrm>
          <a:prstGeom prst="rect">
            <a:avLst/>
          </a:prstGeom>
        </p:spPr>
      </p:pic>
    </p:spTree>
    <p:extLst>
      <p:ext uri="{BB962C8B-B14F-4D97-AF65-F5344CB8AC3E}">
        <p14:creationId xmlns:p14="http://schemas.microsoft.com/office/powerpoint/2010/main" val="2787775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3FAE4-53D7-281C-BA95-BEF5295AF112}"/>
              </a:ext>
            </a:extLst>
          </p:cNvPr>
          <p:cNvSpPr>
            <a:spLocks noGrp="1"/>
          </p:cNvSpPr>
          <p:nvPr>
            <p:ph type="title"/>
          </p:nvPr>
        </p:nvSpPr>
        <p:spPr>
          <a:xfrm>
            <a:off x="4335693" y="-223566"/>
            <a:ext cx="4477512" cy="1328932"/>
          </a:xfrm>
        </p:spPr>
        <p:txBody>
          <a:bodyPr anchor="b">
            <a:normAutofit/>
          </a:bodyPr>
          <a:lstStyle/>
          <a:p>
            <a:r>
              <a:rPr lang="en-US" dirty="0">
                <a:latin typeface="Calibri" panose="020F0502020204030204" pitchFamily="34" charset="0"/>
                <a:ea typeface="Calibri" panose="020F0502020204030204" pitchFamily="34" charset="0"/>
                <a:cs typeface="Calibri" panose="020F0502020204030204" pitchFamily="34" charset="0"/>
              </a:rPr>
              <a:t>Presentation Overview</a:t>
            </a:r>
          </a:p>
        </p:txBody>
      </p:sp>
      <p:pic>
        <p:nvPicPr>
          <p:cNvPr id="5" name="Content Placeholder 4" descr="Female drawing flow chart">
            <a:extLst>
              <a:ext uri="{FF2B5EF4-FFF2-40B4-BE49-F238E27FC236}">
                <a16:creationId xmlns:a16="http://schemas.microsoft.com/office/drawing/2014/main" id="{D1031BA7-17B3-4317-B588-294E05896C73}"/>
              </a:ext>
            </a:extLst>
          </p:cNvPr>
          <p:cNvPicPr>
            <a:picLocks noGrp="1" noChangeAspect="1"/>
          </p:cNvPicPr>
          <p:nvPr>
            <p:ph type="pic" sz="quarter" idx="13"/>
          </p:nvPr>
        </p:nvPicPr>
        <p:blipFill>
          <a:blip r:embed="rId3"/>
          <a:srcRect l="16815" r="21179" b="2"/>
          <a:stretch>
            <a:fillRect/>
          </a:stretch>
        </p:blipFill>
        <p:spPr>
          <a:xfrm>
            <a:off x="172703" y="1219200"/>
            <a:ext cx="4477513" cy="5358044"/>
          </a:xfrm>
          <a:prstGeom prst="rect">
            <a:avLst/>
          </a:prstGeom>
          <a:noFill/>
        </p:spPr>
      </p:pic>
      <p:sp>
        <p:nvSpPr>
          <p:cNvPr id="4" name="Content Placeholder 3">
            <a:extLst>
              <a:ext uri="{FF2B5EF4-FFF2-40B4-BE49-F238E27FC236}">
                <a16:creationId xmlns:a16="http://schemas.microsoft.com/office/drawing/2014/main" id="{C3760B4F-5BD0-CE44-0982-57DD3DEDBDC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742688" y="1447800"/>
            <a:ext cx="4477512" cy="4282573"/>
          </a:xfrm>
        </p:spPr>
        <p:txBody>
          <a:bodyPr>
            <a:normAutofit fontScale="92500"/>
          </a:bodyPr>
          <a:lstStyle/>
          <a:p>
            <a:pPr marL="0" indent="0">
              <a:lnSpc>
                <a:spcPct val="110000"/>
              </a:lnSpc>
              <a:spcBef>
                <a:spcPts val="2500"/>
              </a:spcBef>
              <a:buNone/>
            </a:pPr>
            <a:r>
              <a:rPr lang="en-GB" sz="1600" b="1" dirty="0">
                <a:latin typeface="Calibri" panose="020F0502020204030204" pitchFamily="34" charset="0"/>
                <a:ea typeface="Calibri" panose="020F0502020204030204" pitchFamily="34" charset="0"/>
                <a:cs typeface="Calibri" panose="020F0502020204030204" pitchFamily="34" charset="0"/>
              </a:rPr>
              <a:t>Presenter and Supervisor</a:t>
            </a:r>
          </a:p>
          <a:p>
            <a:pPr marL="0" lvl="1" indent="0">
              <a:lnSpc>
                <a:spcPct val="110000"/>
              </a:lnSpc>
              <a:buNone/>
            </a:pPr>
            <a:r>
              <a:rPr lang="en-GB" sz="1600" dirty="0">
                <a:latin typeface="Calibri" panose="020F0502020204030204" pitchFamily="34" charset="0"/>
                <a:ea typeface="Calibri" panose="020F0502020204030204" pitchFamily="34" charset="0"/>
                <a:cs typeface="Calibri" panose="020F0502020204030204" pitchFamily="34" charset="0"/>
              </a:rPr>
              <a:t>The presenter is Olimpiu Robu and the project is supervised by Dr. </a:t>
            </a:r>
            <a:r>
              <a:rPr lang="en-GB" sz="1600" dirty="0" err="1">
                <a:latin typeface="Calibri" panose="020F0502020204030204" pitchFamily="34" charset="0"/>
                <a:ea typeface="Calibri" panose="020F0502020204030204" pitchFamily="34" charset="0"/>
                <a:cs typeface="Calibri" panose="020F0502020204030204" pitchFamily="34" charset="0"/>
              </a:rPr>
              <a:t>Mobolanle</a:t>
            </a:r>
            <a:r>
              <a:rPr lang="en-GB" sz="1600" dirty="0">
                <a:latin typeface="Calibri" panose="020F0502020204030204" pitchFamily="34" charset="0"/>
                <a:ea typeface="Calibri" panose="020F0502020204030204" pitchFamily="34" charset="0"/>
                <a:cs typeface="Calibri" panose="020F0502020204030204" pitchFamily="34" charset="0"/>
              </a:rPr>
              <a:t> Bello, establishing academic guidance.</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Key Sections Included</a:t>
            </a:r>
          </a:p>
          <a:p>
            <a:pPr marL="0" lvl="1" indent="0">
              <a:buNone/>
            </a:pPr>
            <a:r>
              <a:rPr sz="1600" dirty="0">
                <a:latin typeface="Calibri" panose="020F0502020204030204" pitchFamily="34" charset="0"/>
                <a:ea typeface="Calibri" panose="020F0502020204030204" pitchFamily="34" charset="0"/>
                <a:cs typeface="Calibri" panose="020F0502020204030204" pitchFamily="34" charset="0"/>
              </a:rPr>
              <a:t>Sections include Introduction, Project Aim,</a:t>
            </a:r>
            <a:r>
              <a:rPr lang="en-GB" sz="1600" dirty="0">
                <a:latin typeface="Calibri" panose="020F0502020204030204" pitchFamily="34" charset="0"/>
                <a:ea typeface="Calibri" panose="020F0502020204030204" pitchFamily="34" charset="0"/>
                <a:cs typeface="Calibri" panose="020F0502020204030204" pitchFamily="34" charset="0"/>
              </a:rPr>
              <a:t> Problem Statement,</a:t>
            </a:r>
            <a:r>
              <a:rPr sz="1600" dirty="0">
                <a:latin typeface="Calibri" panose="020F0502020204030204" pitchFamily="34" charset="0"/>
                <a:ea typeface="Calibri" panose="020F0502020204030204" pitchFamily="34" charset="0"/>
                <a:cs typeface="Calibri" panose="020F0502020204030204" pitchFamily="34" charset="0"/>
              </a:rPr>
              <a:t> </a:t>
            </a:r>
            <a:r>
              <a:rPr lang="en-GB" sz="1600" dirty="0">
                <a:latin typeface="Calibri" panose="020F0502020204030204" pitchFamily="34" charset="0"/>
                <a:ea typeface="Calibri" panose="020F0502020204030204" pitchFamily="34" charset="0"/>
                <a:cs typeface="Calibri" panose="020F0502020204030204" pitchFamily="34" charset="0"/>
              </a:rPr>
              <a:t>Literature Review and Table, </a:t>
            </a:r>
            <a:r>
              <a:rPr sz="1600" dirty="0">
                <a:latin typeface="Calibri" panose="020F0502020204030204" pitchFamily="34" charset="0"/>
                <a:ea typeface="Calibri" panose="020F0502020204030204" pitchFamily="34" charset="0"/>
                <a:cs typeface="Calibri" panose="020F0502020204030204" pitchFamily="34" charset="0"/>
              </a:rPr>
              <a:t>Methodology, Design</a:t>
            </a:r>
            <a:r>
              <a:rPr lang="en-GB" sz="1600" dirty="0">
                <a:latin typeface="Calibri" panose="020F0502020204030204" pitchFamily="34" charset="0"/>
                <a:ea typeface="Calibri" panose="020F0502020204030204" pitchFamily="34" charset="0"/>
                <a:cs typeface="Calibri" panose="020F0502020204030204" pitchFamily="34" charset="0"/>
              </a:rPr>
              <a:t> and Home </a:t>
            </a:r>
            <a:r>
              <a:rPr lang="en-GB" sz="1600">
                <a:latin typeface="Calibri" panose="020F0502020204030204" pitchFamily="34" charset="0"/>
                <a:ea typeface="Calibri" panose="020F0502020204030204" pitchFamily="34" charset="0"/>
                <a:cs typeface="Calibri" panose="020F0502020204030204" pitchFamily="34" charset="0"/>
              </a:rPr>
              <a:t>Page Mock up</a:t>
            </a:r>
            <a:r>
              <a:rPr sz="1600" dirty="0">
                <a:latin typeface="Calibri" panose="020F0502020204030204" pitchFamily="34" charset="0"/>
                <a:ea typeface="Calibri" panose="020F0502020204030204" pitchFamily="34" charset="0"/>
                <a:cs typeface="Calibri" panose="020F0502020204030204" pitchFamily="34" charset="0"/>
              </a:rPr>
              <a:t>, </a:t>
            </a:r>
            <a:r>
              <a:rPr lang="en-GB" sz="1600" dirty="0">
                <a:latin typeface="Calibri" panose="020F0502020204030204" pitchFamily="34" charset="0"/>
                <a:ea typeface="Calibri" panose="020F0502020204030204" pitchFamily="34" charset="0"/>
                <a:cs typeface="Calibri" panose="020F0502020204030204" pitchFamily="34" charset="0"/>
              </a:rPr>
              <a:t>Expected Outcome, </a:t>
            </a:r>
            <a:r>
              <a:rPr sz="1600" dirty="0">
                <a:latin typeface="Calibri" panose="020F0502020204030204" pitchFamily="34" charset="0"/>
                <a:ea typeface="Calibri" panose="020F0502020204030204" pitchFamily="34" charset="0"/>
                <a:cs typeface="Calibri" panose="020F0502020204030204" pitchFamily="34" charset="0"/>
              </a:rPr>
              <a:t>Timeline, and Conclusion.</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Audience Guidance</a:t>
            </a:r>
          </a:p>
          <a:p>
            <a:pPr marL="0" lvl="1" indent="0">
              <a:buNone/>
            </a:pPr>
            <a:r>
              <a:rPr lang="en-GB" sz="1600" dirty="0">
                <a:latin typeface="Calibri" panose="020F0502020204030204" pitchFamily="34" charset="0"/>
                <a:ea typeface="Calibri" panose="020F0502020204030204" pitchFamily="34" charset="0"/>
                <a:cs typeface="Calibri" panose="020F0502020204030204" pitchFamily="34" charset="0"/>
              </a:rPr>
              <a:t>This presentation </a:t>
            </a:r>
            <a:r>
              <a:rPr sz="1600" dirty="0">
                <a:latin typeface="Calibri" panose="020F0502020204030204" pitchFamily="34" charset="0"/>
                <a:ea typeface="Calibri" panose="020F0502020204030204" pitchFamily="34" charset="0"/>
                <a:cs typeface="Calibri" panose="020F0502020204030204" pitchFamily="34" charset="0"/>
              </a:rPr>
              <a:t>helps the audience </a:t>
            </a:r>
            <a:r>
              <a:rPr lang="en-GB" sz="1600" dirty="0">
                <a:latin typeface="Calibri" panose="020F0502020204030204" pitchFamily="34" charset="0"/>
                <a:ea typeface="Calibri" panose="020F0502020204030204" pitchFamily="34" charset="0"/>
                <a:cs typeface="Calibri" panose="020F0502020204030204" pitchFamily="34" charset="0"/>
              </a:rPr>
              <a:t>better understand the </a:t>
            </a:r>
            <a:r>
              <a:rPr sz="1600" dirty="0">
                <a:latin typeface="Calibri" panose="020F0502020204030204" pitchFamily="34" charset="0"/>
                <a:ea typeface="Calibri" panose="020F0502020204030204" pitchFamily="34" charset="0"/>
                <a:cs typeface="Calibri" panose="020F0502020204030204" pitchFamily="34" charset="0"/>
              </a:rPr>
              <a:t> content and follow </a:t>
            </a:r>
            <a:r>
              <a:rPr lang="en-GB" sz="1600" dirty="0">
                <a:latin typeface="Calibri" panose="020F0502020204030204" pitchFamily="34" charset="0"/>
                <a:ea typeface="Calibri" panose="020F0502020204030204" pitchFamily="34" charset="0"/>
                <a:cs typeface="Calibri" panose="020F0502020204030204" pitchFamily="34" charset="0"/>
              </a:rPr>
              <a:t>the </a:t>
            </a:r>
            <a:r>
              <a:rPr sz="1600" dirty="0">
                <a:latin typeface="Calibri" panose="020F0502020204030204" pitchFamily="34" charset="0"/>
                <a:ea typeface="Calibri" panose="020F0502020204030204" pitchFamily="34" charset="0"/>
                <a:cs typeface="Calibri" panose="020F0502020204030204" pitchFamily="34" charset="0"/>
              </a:rPr>
              <a:t>flow effectively</a:t>
            </a:r>
            <a:r>
              <a:rPr dirty="0">
                <a:latin typeface="Calibri" panose="020F0502020204030204" pitchFamily="34" charset="0"/>
                <a:ea typeface="Calibri" panose="020F0502020204030204" pitchFamily="34" charset="0"/>
                <a:cs typeface="Calibri" panose="020F0502020204030204" pitchFamily="34" charset="0"/>
              </a:rPr>
              <a:t>.</a:t>
            </a:r>
            <a:endParaRPr lang="en-US" dirty="0">
              <a:latin typeface="Calibri" panose="020F0502020204030204" pitchFamily="34" charset="0"/>
              <a:ea typeface="Calibri" panose="020F0502020204030204" pitchFamily="34" charset="0"/>
              <a:cs typeface="Calibri" panose="020F0502020204030204" pitchFamily="34" charset="0"/>
            </a:endParaRPr>
          </a:p>
        </p:txBody>
      </p:sp>
      <p:pic>
        <p:nvPicPr>
          <p:cNvPr id="3" name="Content Placeholder 4" descr="PhotPhoto of a home studio for recording and broadcasting podcasts, microphone, headphones, laptop, desko of a home studio for recording and broadcasting podcasts, microphone, headphones, laptop, desk">
            <a:extLst>
              <a:ext uri="{FF2B5EF4-FFF2-40B4-BE49-F238E27FC236}">
                <a16:creationId xmlns:a16="http://schemas.microsoft.com/office/drawing/2014/main" id="{0172C46A-3970-8408-7477-254EDB6EC8F4}"/>
              </a:ext>
            </a:extLst>
          </p:cNvPr>
          <p:cNvPicPr>
            <a:picLocks noChangeAspect="1"/>
          </p:cNvPicPr>
          <p:nvPr/>
        </p:nvPicPr>
        <p:blipFill>
          <a:blip r:embed="rId4"/>
          <a:srcRect l="14493" r="14493"/>
          <a:stretch/>
        </p:blipFill>
        <p:spPr>
          <a:xfrm>
            <a:off x="9088349" y="1828800"/>
            <a:ext cx="2943791" cy="2926669"/>
          </a:xfrm>
          <a:prstGeom prst="rect">
            <a:avLst/>
          </a:prstGeom>
          <a:noFill/>
        </p:spPr>
      </p:pic>
      <p:sp>
        <p:nvSpPr>
          <p:cNvPr id="6" name="TextBox 5">
            <a:extLst>
              <a:ext uri="{FF2B5EF4-FFF2-40B4-BE49-F238E27FC236}">
                <a16:creationId xmlns:a16="http://schemas.microsoft.com/office/drawing/2014/main" id="{404268F1-A092-0542-C159-26FEA85A55B8}"/>
              </a:ext>
            </a:extLst>
          </p:cNvPr>
          <p:cNvSpPr txBox="1"/>
          <p:nvPr/>
        </p:nvSpPr>
        <p:spPr>
          <a:xfrm>
            <a:off x="172702" y="6577244"/>
            <a:ext cx="7675897" cy="246221"/>
          </a:xfrm>
          <a:prstGeom prst="rect">
            <a:avLst/>
          </a:prstGeom>
          <a:noFill/>
        </p:spPr>
        <p:txBody>
          <a:bodyPr wrap="square" rtlCol="0">
            <a:spAutoFit/>
          </a:bodyPr>
          <a:lstStyle/>
          <a:p>
            <a:r>
              <a:rPr lang="en-GB" sz="1000" dirty="0">
                <a:latin typeface="Calibri" panose="020F0502020204030204" pitchFamily="34" charset="0"/>
                <a:ea typeface="Calibri" panose="020F0502020204030204" pitchFamily="34" charset="0"/>
                <a:cs typeface="Calibri" panose="020F0502020204030204" pitchFamily="34" charset="0"/>
              </a:rPr>
              <a:t>Credit for images; https://www.freepik.com/mockups#from_element=images-subhome</a:t>
            </a:r>
          </a:p>
        </p:txBody>
      </p:sp>
    </p:spTree>
    <p:extLst>
      <p:ext uri="{BB962C8B-B14F-4D97-AF65-F5344CB8AC3E}">
        <p14:creationId xmlns:p14="http://schemas.microsoft.com/office/powerpoint/2010/main" val="18239029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867B1-E5F6-BA45-3A61-31AC1E943BC9}"/>
              </a:ext>
            </a:extLst>
          </p:cNvPr>
          <p:cNvSpPr>
            <a:spLocks noGrp="1"/>
          </p:cNvSpPr>
          <p:nvPr>
            <p:ph type="title"/>
          </p:nvPr>
        </p:nvSpPr>
        <p:spPr>
          <a:xfrm>
            <a:off x="7094553" y="423332"/>
            <a:ext cx="4477512" cy="1328932"/>
          </a:xfrm>
        </p:spPr>
        <p:txBody>
          <a:bodyPr anchor="b">
            <a:normAutofit/>
          </a:bodyPr>
          <a:lstStyle/>
          <a:p>
            <a:r>
              <a:rPr lang="en-US" dirty="0">
                <a:latin typeface="Calibri" panose="020F0502020204030204" pitchFamily="34" charset="0"/>
                <a:ea typeface="Calibri" panose="020F0502020204030204" pitchFamily="34" charset="0"/>
                <a:cs typeface="Calibri" panose="020F0502020204030204" pitchFamily="34" charset="0"/>
              </a:rPr>
              <a:t>Introduction / Background</a:t>
            </a:r>
          </a:p>
        </p:txBody>
      </p:sp>
      <p:pic>
        <p:nvPicPr>
          <p:cNvPr id="5" name="Content Placeholder 4" descr="People talking at workplace">
            <a:extLst>
              <a:ext uri="{FF2B5EF4-FFF2-40B4-BE49-F238E27FC236}">
                <a16:creationId xmlns:a16="http://schemas.microsoft.com/office/drawing/2014/main" id="{A658D879-6173-4930-AC93-24B844E8AF87}"/>
              </a:ext>
            </a:extLst>
          </p:cNvPr>
          <p:cNvPicPr>
            <a:picLocks noGrp="1" noChangeAspect="1"/>
          </p:cNvPicPr>
          <p:nvPr>
            <p:ph type="pic" sz="quarter" idx="13"/>
          </p:nvPr>
        </p:nvPicPr>
        <p:blipFill>
          <a:blip r:embed="rId3"/>
          <a:srcRect l="4399" r="32648"/>
          <a:stretch>
            <a:fillRect/>
          </a:stretch>
        </p:blipFill>
        <p:spPr>
          <a:xfrm>
            <a:off x="1" y="10"/>
            <a:ext cx="6492240" cy="6857990"/>
          </a:xfrm>
          <a:prstGeom prst="rect">
            <a:avLst/>
          </a:prstGeom>
          <a:noFill/>
        </p:spPr>
      </p:pic>
      <p:sp>
        <p:nvSpPr>
          <p:cNvPr id="4" name="Content Placeholder 3">
            <a:extLst>
              <a:ext uri="{FF2B5EF4-FFF2-40B4-BE49-F238E27FC236}">
                <a16:creationId xmlns:a16="http://schemas.microsoft.com/office/drawing/2014/main" id="{3412C437-8A8B-3C3F-11F0-545BDC2A7D5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104889" y="1975104"/>
            <a:ext cx="4477512" cy="4282573"/>
          </a:xfrm>
        </p:spPr>
        <p:txBody>
          <a:bodyPr>
            <a:norm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Communication Challenges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Traditional notetaking is inefficient and error-prone, especially in multilingual workplace settings.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Role of AI and NLP</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AI and NLP technologies enable real-time automated meeting analysis and </a:t>
            </a:r>
            <a:r>
              <a:rPr sz="1600" dirty="0" err="1">
                <a:latin typeface="Calibri" panose="020F0502020204030204" pitchFamily="34" charset="0"/>
                <a:ea typeface="Calibri" panose="020F0502020204030204" pitchFamily="34" charset="0"/>
                <a:cs typeface="Calibri" panose="020F0502020204030204" pitchFamily="34" charset="0"/>
              </a:rPr>
              <a:t>summarisation</a:t>
            </a:r>
            <a:r>
              <a:rPr sz="1600" dirty="0">
                <a:latin typeface="Calibri" panose="020F0502020204030204" pitchFamily="34" charset="0"/>
                <a:ea typeface="Calibri" panose="020F0502020204030204" pitchFamily="34" charset="0"/>
                <a:cs typeface="Calibri" panose="020F0502020204030204" pitchFamily="34" charset="0"/>
              </a:rPr>
              <a:t> to improve efficiency.</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err="1">
                <a:latin typeface="Calibri" panose="020F0502020204030204" pitchFamily="34" charset="0"/>
                <a:ea typeface="Calibri" panose="020F0502020204030204" pitchFamily="34" charset="0"/>
                <a:cs typeface="Calibri" panose="020F0502020204030204" pitchFamily="34" charset="0"/>
              </a:rPr>
              <a:t>ClariVoice</a:t>
            </a:r>
            <a:r>
              <a:rPr lang="en-US" sz="1600" b="1" dirty="0">
                <a:latin typeface="Calibri" panose="020F0502020204030204" pitchFamily="34" charset="0"/>
                <a:ea typeface="Calibri" panose="020F0502020204030204" pitchFamily="34" charset="0"/>
                <a:cs typeface="Calibri" panose="020F0502020204030204" pitchFamily="34" charset="0"/>
              </a:rPr>
              <a:t> Solution</a:t>
            </a: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ClariVoice</a:t>
            </a:r>
            <a:r>
              <a:rPr sz="1600" dirty="0">
                <a:latin typeface="Calibri" panose="020F0502020204030204" pitchFamily="34" charset="0"/>
                <a:ea typeface="Calibri" panose="020F0502020204030204" pitchFamily="34" charset="0"/>
                <a:cs typeface="Calibri" panose="020F0502020204030204" pitchFamily="34" charset="0"/>
              </a:rPr>
              <a:t> is an AI-based voice recorder designed to boost productivity and accessibility in diverse workplaces.</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4FC57845-286A-CCB4-3D10-02CA9946E2A0}"/>
              </a:ext>
            </a:extLst>
          </p:cNvPr>
          <p:cNvSpPr txBox="1"/>
          <p:nvPr/>
        </p:nvSpPr>
        <p:spPr>
          <a:xfrm>
            <a:off x="76200" y="6629400"/>
            <a:ext cx="6324600"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Credit for images https://www.freepik.com/mockups#from_element=images-subhome</a:t>
            </a:r>
          </a:p>
        </p:txBody>
      </p:sp>
    </p:spTree>
    <p:extLst>
      <p:ext uri="{BB962C8B-B14F-4D97-AF65-F5344CB8AC3E}">
        <p14:creationId xmlns:p14="http://schemas.microsoft.com/office/powerpoint/2010/main" val="10008739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7EB23-FB52-47B3-118A-EDD40BC03951}"/>
              </a:ext>
            </a:extLst>
          </p:cNvPr>
          <p:cNvSpPr>
            <a:spLocks noGrp="1"/>
          </p:cNvSpPr>
          <p:nvPr>
            <p:ph type="title"/>
          </p:nvPr>
        </p:nvSpPr>
        <p:spPr>
          <a:xfrm>
            <a:off x="1272317" y="838200"/>
            <a:ext cx="4672584" cy="893398"/>
          </a:xfrm>
        </p:spPr>
        <p:txBody>
          <a:bodyPr anchor="t">
            <a:normAutofit/>
          </a:bodyPr>
          <a:lstStyle/>
          <a:p>
            <a:r>
              <a:rPr lang="en-US" dirty="0">
                <a:latin typeface="Calibri" panose="020F0502020204030204" pitchFamily="34" charset="0"/>
                <a:ea typeface="Calibri" panose="020F0502020204030204" pitchFamily="34" charset="0"/>
                <a:cs typeface="Calibri" panose="020F0502020204030204" pitchFamily="34" charset="0"/>
              </a:rPr>
              <a:t>Project Aim &amp; Objectives</a:t>
            </a:r>
          </a:p>
        </p:txBody>
      </p:sp>
      <p:pic>
        <p:nvPicPr>
          <p:cNvPr id="5" name="Content Placeholder 4" descr="Digital background depicting innovative technologies in (AI) artificial intelligence systems, data and  Internet technologies. Smart assistant help improve human life">
            <a:extLst>
              <a:ext uri="{FF2B5EF4-FFF2-40B4-BE49-F238E27FC236}">
                <a16:creationId xmlns:a16="http://schemas.microsoft.com/office/drawing/2014/main" id="{D4C36CD9-45A8-42D6-A5A9-9B536CE977AD}"/>
              </a:ext>
            </a:extLst>
          </p:cNvPr>
          <p:cNvPicPr>
            <a:picLocks noGrp="1" noChangeAspect="1"/>
          </p:cNvPicPr>
          <p:nvPr>
            <p:ph type="pic" sz="quarter" idx="13"/>
          </p:nvPr>
        </p:nvPicPr>
        <p:blipFill>
          <a:blip r:embed="rId3"/>
          <a:stretch/>
        </p:blipFill>
        <p:spPr>
          <a:xfrm>
            <a:off x="228600" y="2000294"/>
            <a:ext cx="6858000" cy="3857624"/>
          </a:xfrm>
          <a:prstGeom prst="rect">
            <a:avLst/>
          </a:prstGeom>
          <a:noFill/>
        </p:spPr>
      </p:pic>
      <p:sp>
        <p:nvSpPr>
          <p:cNvPr id="4" name="Content Placeholder 3">
            <a:extLst>
              <a:ext uri="{FF2B5EF4-FFF2-40B4-BE49-F238E27FC236}">
                <a16:creationId xmlns:a16="http://schemas.microsoft.com/office/drawing/2014/main" id="{CD6318D5-CB6A-E12C-8A89-795E79505101}"/>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391400" y="457200"/>
            <a:ext cx="4038600" cy="6095999"/>
          </a:xfrm>
        </p:spPr>
        <p:txBody>
          <a:bodyPr>
            <a:no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AI-Based Voice Recorder</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Design and implement an AI-powered voice recorder that summarizes meetings accurately and concisely.</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Multilingual Speech-to-Text</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Develop a robust STT module supporting multiple languages for diverse workplace environments.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Advanced NLP and Summarization</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Implement natural language processing techniques and a multi-stage summarization framework for content analysis.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User Interface and Audio Feedback</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Design an intuitive user interface with Text-to-Speech for providing audio summaries and feedback.</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41B8FC60-1E4F-2425-D813-19325ED1EBC8}"/>
              </a:ext>
            </a:extLst>
          </p:cNvPr>
          <p:cNvSpPr txBox="1"/>
          <p:nvPr/>
        </p:nvSpPr>
        <p:spPr>
          <a:xfrm>
            <a:off x="228600" y="5857918"/>
            <a:ext cx="3048000"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Credit for image; https://www.freepik.com/pikaso/mockup</a:t>
            </a:r>
          </a:p>
        </p:txBody>
      </p:sp>
    </p:spTree>
    <p:extLst>
      <p:ext uri="{BB962C8B-B14F-4D97-AF65-F5344CB8AC3E}">
        <p14:creationId xmlns:p14="http://schemas.microsoft.com/office/powerpoint/2010/main" val="7155477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CB739-3030-9620-4D1F-4178D2E31E11}"/>
              </a:ext>
            </a:extLst>
          </p:cNvPr>
          <p:cNvSpPr>
            <a:spLocks noGrp="1"/>
          </p:cNvSpPr>
          <p:nvPr>
            <p:ph type="title"/>
          </p:nvPr>
        </p:nvSpPr>
        <p:spPr>
          <a:xfrm>
            <a:off x="7094553" y="423332"/>
            <a:ext cx="4477512" cy="1328932"/>
          </a:xfrm>
        </p:spPr>
        <p:txBody>
          <a:bodyPr anchor="b">
            <a:normAutofit/>
          </a:bodyPr>
          <a:lstStyle/>
          <a:p>
            <a:r>
              <a:rPr lang="en-US" dirty="0">
                <a:latin typeface="Calibri" panose="020F0502020204030204" pitchFamily="34" charset="0"/>
                <a:ea typeface="Calibri" panose="020F0502020204030204" pitchFamily="34" charset="0"/>
                <a:cs typeface="Calibri" panose="020F0502020204030204" pitchFamily="34" charset="0"/>
              </a:rPr>
              <a:t>Problem Statement &amp; Motivation</a:t>
            </a:r>
          </a:p>
        </p:txBody>
      </p:sp>
      <p:pic>
        <p:nvPicPr>
          <p:cNvPr id="5" name="Content Placeholder 4" descr="Teamwork with big data virtual interface. iStockalypse Istanbul 2014">
            <a:extLst>
              <a:ext uri="{FF2B5EF4-FFF2-40B4-BE49-F238E27FC236}">
                <a16:creationId xmlns:a16="http://schemas.microsoft.com/office/drawing/2014/main" id="{A2BBEA7D-F7E5-43CE-94B4-C468BC7644FA}"/>
              </a:ext>
            </a:extLst>
          </p:cNvPr>
          <p:cNvPicPr>
            <a:picLocks noGrp="1" noChangeAspect="1"/>
          </p:cNvPicPr>
          <p:nvPr>
            <p:ph type="pic" sz="quarter" idx="13"/>
          </p:nvPr>
        </p:nvPicPr>
        <p:blipFill>
          <a:blip r:embed="rId3"/>
          <a:srcRect l="3718" r="33091" b="-1"/>
          <a:stretch>
            <a:fillRect/>
          </a:stretch>
        </p:blipFill>
        <p:spPr>
          <a:xfrm>
            <a:off x="1" y="10"/>
            <a:ext cx="6492240" cy="6857990"/>
          </a:xfrm>
          <a:prstGeom prst="rect">
            <a:avLst/>
          </a:prstGeom>
          <a:noFill/>
        </p:spPr>
      </p:pic>
      <p:sp>
        <p:nvSpPr>
          <p:cNvPr id="4" name="Content Placeholder 3">
            <a:extLst>
              <a:ext uri="{FF2B5EF4-FFF2-40B4-BE49-F238E27FC236}">
                <a16:creationId xmlns:a16="http://schemas.microsoft.com/office/drawing/2014/main" id="{A0844785-488B-55FA-0927-EE226EC4735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104889" y="1752264"/>
            <a:ext cx="4477512" cy="4505413"/>
          </a:xfrm>
        </p:spPr>
        <p:txBody>
          <a:bodyPr>
            <a:no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Inefficient Meeting Information Flow</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Current meetings suffer from poor capture and sharing of critical spoken information, reducing knowledge retention and decision speed.</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Challenges in Multilingual Settings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Multilingual meetings face barriers with inaccurate transcriptions and lack of real-time multilingual support, hindering inclusivity.</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Need for Real-time </a:t>
            </a:r>
            <a:r>
              <a:rPr lang="en-US" sz="1600" b="1" dirty="0" err="1">
                <a:latin typeface="Calibri" panose="020F0502020204030204" pitchFamily="34" charset="0"/>
                <a:ea typeface="Calibri" panose="020F0502020204030204" pitchFamily="34" charset="0"/>
                <a:cs typeface="Calibri" panose="020F0502020204030204" pitchFamily="34" charset="0"/>
              </a:rPr>
              <a:t>Summarisation</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There is a strong need for tools providing accurate, real-time meeting summaries to boost productivity and accessibility.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AB82A26D-9353-F6E9-37DE-FBF82C942291}"/>
              </a:ext>
            </a:extLst>
          </p:cNvPr>
          <p:cNvSpPr txBox="1"/>
          <p:nvPr/>
        </p:nvSpPr>
        <p:spPr>
          <a:xfrm>
            <a:off x="-1" y="6629400"/>
            <a:ext cx="4038601" cy="215444"/>
          </a:xfrm>
          <a:prstGeom prst="rect">
            <a:avLst/>
          </a:prstGeom>
          <a:noFill/>
        </p:spPr>
        <p:txBody>
          <a:bodyPr wrap="square" rtlCol="0">
            <a:spAutoFit/>
          </a:bodyPr>
          <a:lstStyle/>
          <a:p>
            <a:r>
              <a:rPr lang="en-GB" sz="800">
                <a:latin typeface="Calibri" panose="020F0502020204030204" pitchFamily="34" charset="0"/>
                <a:ea typeface="Calibri" panose="020F0502020204030204" pitchFamily="34" charset="0"/>
                <a:cs typeface="Calibri" panose="020F0502020204030204" pitchFamily="34" charset="0"/>
              </a:rPr>
              <a:t>https://www.istockphoto.com/search/2/image-film?phrase=business+and+finance</a:t>
            </a:r>
            <a:endParaRPr lang="en-GB" sz="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18267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A1C9A-6C52-2442-D3ED-A8B56A110DAA}"/>
              </a:ext>
            </a:extLst>
          </p:cNvPr>
          <p:cNvSpPr>
            <a:spLocks noGrp="1"/>
          </p:cNvSpPr>
          <p:nvPr>
            <p:ph type="title"/>
          </p:nvPr>
        </p:nvSpPr>
        <p:spPr>
          <a:xfrm>
            <a:off x="612647" y="475488"/>
            <a:ext cx="6858000" cy="819912"/>
          </a:xfrm>
        </p:spPr>
        <p:txBody>
          <a:bodyPr anchor="b">
            <a:normAutofit/>
          </a:bodyPr>
          <a:lstStyle/>
          <a:p>
            <a:r>
              <a:rPr lang="en-US" dirty="0">
                <a:latin typeface="Calibri" panose="020F0502020204030204" pitchFamily="34" charset="0"/>
                <a:ea typeface="Calibri" panose="020F0502020204030204" pitchFamily="34" charset="0"/>
                <a:cs typeface="Calibri" panose="020F0502020204030204" pitchFamily="34" charset="0"/>
              </a:rPr>
              <a:t>Literature Review</a:t>
            </a:r>
          </a:p>
        </p:txBody>
      </p:sp>
      <p:sp>
        <p:nvSpPr>
          <p:cNvPr id="4" name="Content Placeholder 3">
            <a:extLst>
              <a:ext uri="{FF2B5EF4-FFF2-40B4-BE49-F238E27FC236}">
                <a16:creationId xmlns:a16="http://schemas.microsoft.com/office/drawing/2014/main" id="{BF84178E-5953-5551-B943-6448F94F57C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295400"/>
            <a:ext cx="6778753" cy="4867602"/>
          </a:xfrm>
        </p:spPr>
        <p:txBody>
          <a:bodyPr>
            <a:no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Limitations of Existing Tools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Current tools lack features such as speaker recognition, non-verbal </a:t>
            </a:r>
            <a:r>
              <a:rPr sz="1600" dirty="0" err="1">
                <a:latin typeface="Calibri" panose="020F0502020204030204" pitchFamily="34" charset="0"/>
                <a:ea typeface="Calibri" panose="020F0502020204030204" pitchFamily="34" charset="0"/>
                <a:cs typeface="Calibri" panose="020F0502020204030204" pitchFamily="34" charset="0"/>
              </a:rPr>
              <a:t>vocalisation</a:t>
            </a:r>
            <a:r>
              <a:rPr sz="1600" dirty="0">
                <a:latin typeface="Calibri" panose="020F0502020204030204" pitchFamily="34" charset="0"/>
                <a:ea typeface="Calibri" panose="020F0502020204030204" pitchFamily="34" charset="0"/>
                <a:cs typeface="Calibri" panose="020F0502020204030204" pitchFamily="34" charset="0"/>
              </a:rPr>
              <a:t> capture, and effective </a:t>
            </a:r>
            <a:r>
              <a:rPr sz="1600" dirty="0" err="1">
                <a:latin typeface="Calibri" panose="020F0502020204030204" pitchFamily="34" charset="0"/>
                <a:ea typeface="Calibri" panose="020F0502020204030204" pitchFamily="34" charset="0"/>
                <a:cs typeface="Calibri" panose="020F0502020204030204" pitchFamily="34" charset="0"/>
              </a:rPr>
              <a:t>summarisation</a:t>
            </a:r>
            <a:r>
              <a:rPr sz="1600" dirty="0">
                <a:latin typeface="Calibri" panose="020F0502020204030204" pitchFamily="34" charset="0"/>
                <a:ea typeface="Calibri" panose="020F0502020204030204" pitchFamily="34" charset="0"/>
                <a:cs typeface="Calibri" panose="020F0502020204030204" pitchFamily="34" charset="0"/>
              </a:rPr>
              <a:t>.</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Focus of </a:t>
            </a:r>
            <a:r>
              <a:rPr lang="en-US" sz="1600" b="1" dirty="0" err="1">
                <a:latin typeface="Calibri" panose="020F0502020204030204" pitchFamily="34" charset="0"/>
                <a:ea typeface="Calibri" panose="020F0502020204030204" pitchFamily="34" charset="0"/>
                <a:cs typeface="Calibri" panose="020F0502020204030204" pitchFamily="34" charset="0"/>
              </a:rPr>
              <a:t>LinguaFusion</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LinguaFusion</a:t>
            </a:r>
            <a:r>
              <a:rPr sz="1600" dirty="0">
                <a:latin typeface="Calibri" panose="020F0502020204030204" pitchFamily="34" charset="0"/>
                <a:ea typeface="Calibri" panose="020F0502020204030204" pitchFamily="34" charset="0"/>
                <a:cs typeface="Calibri" panose="020F0502020204030204" pitchFamily="34" charset="0"/>
              </a:rPr>
              <a:t> targets multilingual video dubbing rather than providing </a:t>
            </a:r>
            <a:r>
              <a:rPr sz="1600" dirty="0" err="1">
                <a:latin typeface="Calibri" panose="020F0502020204030204" pitchFamily="34" charset="0"/>
                <a:ea typeface="Calibri" panose="020F0502020204030204" pitchFamily="34" charset="0"/>
                <a:cs typeface="Calibri" panose="020F0502020204030204" pitchFamily="34" charset="0"/>
              </a:rPr>
              <a:t>summarisation</a:t>
            </a:r>
            <a:r>
              <a:rPr sz="1600" dirty="0">
                <a:latin typeface="Calibri" panose="020F0502020204030204" pitchFamily="34" charset="0"/>
                <a:ea typeface="Calibri" panose="020F0502020204030204" pitchFamily="34" charset="0"/>
                <a:cs typeface="Calibri" panose="020F0502020204030204" pitchFamily="34" charset="0"/>
              </a:rPr>
              <a:t> capabilities.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err="1">
                <a:latin typeface="Calibri" panose="020F0502020204030204" pitchFamily="34" charset="0"/>
                <a:ea typeface="Calibri" panose="020F0502020204030204" pitchFamily="34" charset="0"/>
                <a:cs typeface="Calibri" panose="020F0502020204030204" pitchFamily="34" charset="0"/>
              </a:rPr>
              <a:t>DialogLM</a:t>
            </a:r>
            <a:r>
              <a:rPr lang="en-US" sz="1600" b="1" dirty="0">
                <a:latin typeface="Calibri" panose="020F0502020204030204" pitchFamily="34" charset="0"/>
                <a:ea typeface="Calibri" panose="020F0502020204030204" pitchFamily="34" charset="0"/>
                <a:cs typeface="Calibri" panose="020F0502020204030204" pitchFamily="34" charset="0"/>
              </a:rPr>
              <a:t> Characteristics</a:t>
            </a: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DialogLM</a:t>
            </a:r>
            <a:r>
              <a:rPr sz="1600" dirty="0">
                <a:latin typeface="Calibri" panose="020F0502020204030204" pitchFamily="34" charset="0"/>
                <a:ea typeface="Calibri" panose="020F0502020204030204" pitchFamily="34" charset="0"/>
                <a:cs typeface="Calibri" panose="020F0502020204030204" pitchFamily="34" charset="0"/>
              </a:rPr>
              <a:t> excels in long dialogue </a:t>
            </a:r>
            <a:r>
              <a:rPr sz="1600" dirty="0" err="1">
                <a:latin typeface="Calibri" panose="020F0502020204030204" pitchFamily="34" charset="0"/>
                <a:ea typeface="Calibri" panose="020F0502020204030204" pitchFamily="34" charset="0"/>
                <a:cs typeface="Calibri" panose="020F0502020204030204" pitchFamily="34" charset="0"/>
              </a:rPr>
              <a:t>summarisation</a:t>
            </a:r>
            <a:r>
              <a:rPr sz="1600" dirty="0">
                <a:latin typeface="Calibri" panose="020F0502020204030204" pitchFamily="34" charset="0"/>
                <a:ea typeface="Calibri" panose="020F0502020204030204" pitchFamily="34" charset="0"/>
                <a:cs typeface="Calibri" panose="020F0502020204030204" pitchFamily="34" charset="0"/>
              </a:rPr>
              <a:t> but lacks integration with speech-to-text and user interfaces.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Advantages of </a:t>
            </a:r>
            <a:r>
              <a:rPr lang="en-US" sz="1600" b="1" dirty="0" err="1">
                <a:latin typeface="Calibri" panose="020F0502020204030204" pitchFamily="34" charset="0"/>
                <a:ea typeface="Calibri" panose="020F0502020204030204" pitchFamily="34" charset="0"/>
                <a:cs typeface="Calibri" panose="020F0502020204030204" pitchFamily="34" charset="0"/>
              </a:rPr>
              <a:t>ClariVoice</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ClariVoice</a:t>
            </a:r>
            <a:r>
              <a:rPr sz="1600" dirty="0">
                <a:latin typeface="Calibri" panose="020F0502020204030204" pitchFamily="34" charset="0"/>
                <a:ea typeface="Calibri" panose="020F0502020204030204" pitchFamily="34" charset="0"/>
                <a:cs typeface="Calibri" panose="020F0502020204030204" pitchFamily="34" charset="0"/>
              </a:rPr>
              <a:t> integrates speaker identification, robust multilingual STT, and comprehensive </a:t>
            </a:r>
            <a:r>
              <a:rPr sz="1600" dirty="0" err="1">
                <a:latin typeface="Calibri" panose="020F0502020204030204" pitchFamily="34" charset="0"/>
                <a:ea typeface="Calibri" panose="020F0502020204030204" pitchFamily="34" charset="0"/>
                <a:cs typeface="Calibri" panose="020F0502020204030204" pitchFamily="34" charset="0"/>
              </a:rPr>
              <a:t>summarisation</a:t>
            </a:r>
            <a:r>
              <a:rPr sz="1600" dirty="0">
                <a:latin typeface="Calibri" panose="020F0502020204030204" pitchFamily="34" charset="0"/>
                <a:ea typeface="Calibri" panose="020F0502020204030204" pitchFamily="34" charset="0"/>
                <a:cs typeface="Calibri" panose="020F0502020204030204" pitchFamily="34" charset="0"/>
              </a:rPr>
              <a:t>, overcoming prior tool limitations.</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5" name="Content Placeholder 4" descr="Social media Speech Bubble digital concept">
            <a:extLst>
              <a:ext uri="{FF2B5EF4-FFF2-40B4-BE49-F238E27FC236}">
                <a16:creationId xmlns:a16="http://schemas.microsoft.com/office/drawing/2014/main" id="{11FA0553-982F-4529-BD4E-85D864FC8236}"/>
              </a:ext>
            </a:extLst>
          </p:cNvPr>
          <p:cNvPicPr>
            <a:picLocks noGrp="1" noChangeAspect="1"/>
          </p:cNvPicPr>
          <p:nvPr>
            <p:ph type="pic" sz="quarter" idx="13"/>
          </p:nvPr>
        </p:nvPicPr>
        <p:blipFill>
          <a:blip r:embed="rId3"/>
          <a:srcRect l="18346" r="26799" b="2"/>
          <a:stretch>
            <a:fillRect/>
          </a:stretch>
        </p:blipFill>
        <p:spPr>
          <a:xfrm>
            <a:off x="7391400" y="10"/>
            <a:ext cx="4800599" cy="6857990"/>
          </a:xfrm>
          <a:prstGeom prst="rect">
            <a:avLst/>
          </a:prstGeom>
          <a:noFill/>
        </p:spPr>
      </p:pic>
      <p:sp>
        <p:nvSpPr>
          <p:cNvPr id="3" name="TextBox 2">
            <a:extLst>
              <a:ext uri="{FF2B5EF4-FFF2-40B4-BE49-F238E27FC236}">
                <a16:creationId xmlns:a16="http://schemas.microsoft.com/office/drawing/2014/main" id="{F5B8C4D1-6A86-8725-844B-3BEF8439628D}"/>
              </a:ext>
            </a:extLst>
          </p:cNvPr>
          <p:cNvSpPr txBox="1"/>
          <p:nvPr/>
        </p:nvSpPr>
        <p:spPr>
          <a:xfrm>
            <a:off x="7470647" y="6705600"/>
            <a:ext cx="3730753"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https://www.freepik.com/templates#from_element=images-subhome</a:t>
            </a:r>
          </a:p>
        </p:txBody>
      </p:sp>
    </p:spTree>
    <p:extLst>
      <p:ext uri="{BB962C8B-B14F-4D97-AF65-F5344CB8AC3E}">
        <p14:creationId xmlns:p14="http://schemas.microsoft.com/office/powerpoint/2010/main" val="4965983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E43CBA3-3A99-A36D-4837-567A514D5442}"/>
              </a:ext>
            </a:extLst>
          </p:cNvPr>
          <p:cNvSpPr>
            <a:spLocks noGrp="1"/>
          </p:cNvSpPr>
          <p:nvPr>
            <p:ph type="title"/>
          </p:nvPr>
        </p:nvSpPr>
        <p:spPr>
          <a:xfrm>
            <a:off x="6629400" y="381000"/>
            <a:ext cx="4956048" cy="676411"/>
          </a:xfrm>
        </p:spPr>
        <p:txBody>
          <a:bodyPr/>
          <a:lstStyle/>
          <a:p>
            <a:r>
              <a:rPr lang="en-US">
                <a:latin typeface="Calibri" panose="020F0502020204030204" pitchFamily="34" charset="0"/>
                <a:ea typeface="Calibri" panose="020F0502020204030204" pitchFamily="34" charset="0"/>
                <a:cs typeface="Calibri" panose="020F0502020204030204" pitchFamily="34" charset="0"/>
              </a:rPr>
              <a:t>Literature Review</a:t>
            </a:r>
            <a:endParaRPr lang="en-US" dirty="0"/>
          </a:p>
        </p:txBody>
      </p:sp>
      <p:pic>
        <p:nvPicPr>
          <p:cNvPr id="2" name="Picture 1" descr="A white grid with black text&#10;&#10;AI-generated content may be incorrect.">
            <a:extLst>
              <a:ext uri="{FF2B5EF4-FFF2-40B4-BE49-F238E27FC236}">
                <a16:creationId xmlns:a16="http://schemas.microsoft.com/office/drawing/2014/main" id="{3C6081E1-7B40-458A-CEE6-38C8F2C604A1}"/>
              </a:ext>
            </a:extLst>
          </p:cNvPr>
          <p:cNvPicPr>
            <a:picLocks noChangeAspect="1"/>
          </p:cNvPicPr>
          <p:nvPr/>
        </p:nvPicPr>
        <p:blipFill>
          <a:blip r:embed="rId3"/>
          <a:stretch>
            <a:fillRect/>
          </a:stretch>
        </p:blipFill>
        <p:spPr>
          <a:xfrm>
            <a:off x="228600" y="0"/>
            <a:ext cx="5982593" cy="6858000"/>
          </a:xfrm>
          <a:prstGeom prst="rect">
            <a:avLst/>
          </a:prstGeom>
          <a:noFill/>
        </p:spPr>
      </p:pic>
      <p:pic>
        <p:nvPicPr>
          <p:cNvPr id="12" name="Content Placeholder 11" descr="A magnifying glass over an open book&#10;&#10;AI-generated content may be incorrect.">
            <a:extLst>
              <a:ext uri="{FF2B5EF4-FFF2-40B4-BE49-F238E27FC236}">
                <a16:creationId xmlns:a16="http://schemas.microsoft.com/office/drawing/2014/main" id="{9225BE57-C47D-3A2F-5A40-40E8C8E98CB5}"/>
              </a:ext>
            </a:extLst>
          </p:cNvPr>
          <p:cNvPicPr>
            <a:picLocks noGrp="1" noChangeAspect="1"/>
          </p:cNvPicPr>
          <p:nvPr>
            <p:ph sz="quarter" idx="14"/>
          </p:nvPr>
        </p:nvPicPr>
        <p:blipFill>
          <a:blip r:embed="rId4">
            <a:extLst>
              <a:ext uri="{28A0092B-C50C-407E-A947-70E740481C1C}">
                <a14:useLocalDpi xmlns:a14="http://schemas.microsoft.com/office/drawing/2010/main" val="0"/>
              </a:ext>
            </a:extLst>
          </a:blip>
          <a:stretch>
            <a:fillRect/>
          </a:stretch>
        </p:blipFill>
        <p:spPr>
          <a:xfrm>
            <a:off x="6537324" y="1371600"/>
            <a:ext cx="5397910" cy="4648200"/>
          </a:xfrm>
        </p:spPr>
      </p:pic>
      <p:sp>
        <p:nvSpPr>
          <p:cNvPr id="3" name="TextBox 2">
            <a:extLst>
              <a:ext uri="{FF2B5EF4-FFF2-40B4-BE49-F238E27FC236}">
                <a16:creationId xmlns:a16="http://schemas.microsoft.com/office/drawing/2014/main" id="{2E390AEF-0A10-7511-D9E6-8E2957A24556}"/>
              </a:ext>
            </a:extLst>
          </p:cNvPr>
          <p:cNvSpPr txBox="1"/>
          <p:nvPr/>
        </p:nvSpPr>
        <p:spPr>
          <a:xfrm>
            <a:off x="6537324" y="5791200"/>
            <a:ext cx="3292476"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https://www.freepik.com/templates#from_element=images-subhome</a:t>
            </a:r>
          </a:p>
        </p:txBody>
      </p:sp>
    </p:spTree>
    <p:extLst>
      <p:ext uri="{BB962C8B-B14F-4D97-AF65-F5344CB8AC3E}">
        <p14:creationId xmlns:p14="http://schemas.microsoft.com/office/powerpoint/2010/main" val="3337000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107CC-61CF-2500-33AE-530B2BFD7DA3}"/>
              </a:ext>
            </a:extLst>
          </p:cNvPr>
          <p:cNvSpPr>
            <a:spLocks noGrp="1"/>
          </p:cNvSpPr>
          <p:nvPr>
            <p:ph type="title"/>
          </p:nvPr>
        </p:nvSpPr>
        <p:spPr>
          <a:xfrm>
            <a:off x="7848600" y="228600"/>
            <a:ext cx="2675607" cy="685800"/>
          </a:xfrm>
        </p:spPr>
        <p:txBody>
          <a:bodyPr anchor="t">
            <a:normAutofit/>
          </a:bodyPr>
          <a:lstStyle/>
          <a:p>
            <a:r>
              <a:rPr lang="en-US" dirty="0">
                <a:latin typeface="Calibri" panose="020F0502020204030204" pitchFamily="34" charset="0"/>
                <a:ea typeface="Calibri" panose="020F0502020204030204" pitchFamily="34" charset="0"/>
                <a:cs typeface="Calibri" panose="020F0502020204030204" pitchFamily="34" charset="0"/>
              </a:rPr>
              <a:t>Methodology</a:t>
            </a:r>
          </a:p>
        </p:txBody>
      </p:sp>
      <p:pic>
        <p:nvPicPr>
          <p:cNvPr id="5" name="Content Placeholder 4" descr="fourth industrial revolution technology concept">
            <a:extLst>
              <a:ext uri="{FF2B5EF4-FFF2-40B4-BE49-F238E27FC236}">
                <a16:creationId xmlns:a16="http://schemas.microsoft.com/office/drawing/2014/main" id="{5CC95E07-0D0A-4DA8-ACE2-A4739F6409CD}"/>
              </a:ext>
            </a:extLst>
          </p:cNvPr>
          <p:cNvPicPr>
            <a:picLocks noGrp="1" noChangeAspect="1"/>
          </p:cNvPicPr>
          <p:nvPr>
            <p:ph type="pic" sz="quarter" idx="13"/>
          </p:nvPr>
        </p:nvPicPr>
        <p:blipFill>
          <a:blip r:embed="rId3"/>
          <a:srcRect l="12377" r="22842" b="-2"/>
          <a:stretch>
            <a:fillRect/>
          </a:stretch>
        </p:blipFill>
        <p:spPr>
          <a:xfrm>
            <a:off x="5753303" y="914400"/>
            <a:ext cx="6230642" cy="5410200"/>
          </a:xfrm>
          <a:prstGeom prst="rect">
            <a:avLst/>
          </a:prstGeom>
          <a:noFill/>
        </p:spPr>
      </p:pic>
      <p:sp>
        <p:nvSpPr>
          <p:cNvPr id="4" name="Content Placeholder 3">
            <a:extLst>
              <a:ext uri="{FF2B5EF4-FFF2-40B4-BE49-F238E27FC236}">
                <a16:creationId xmlns:a16="http://schemas.microsoft.com/office/drawing/2014/main" id="{76FC5489-435A-8267-3321-E7409CEB7F7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57200" y="762000"/>
            <a:ext cx="5197377" cy="6057900"/>
          </a:xfrm>
        </p:spPr>
        <p:txBody>
          <a:bodyPr>
            <a:norm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Agile Development Approach</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The project uses Agile methodology with short, iterative sprints to enable rapid feature development and flexible adaptation.</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Technology Stack Components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Backend development uses Python; ASR by </a:t>
            </a:r>
            <a:r>
              <a:rPr sz="1600" dirty="0" err="1">
                <a:latin typeface="Calibri" panose="020F0502020204030204" pitchFamily="34" charset="0"/>
                <a:ea typeface="Calibri" panose="020F0502020204030204" pitchFamily="34" charset="0"/>
                <a:cs typeface="Calibri" panose="020F0502020204030204" pitchFamily="34" charset="0"/>
              </a:rPr>
              <a:t>Vosk</a:t>
            </a:r>
            <a:r>
              <a:rPr sz="1600" dirty="0">
                <a:latin typeface="Calibri" panose="020F0502020204030204" pitchFamily="34" charset="0"/>
                <a:ea typeface="Calibri" panose="020F0502020204030204" pitchFamily="34" charset="0"/>
                <a:cs typeface="Calibri" panose="020F0502020204030204" pitchFamily="34" charset="0"/>
              </a:rPr>
              <a:t>; NLP through </a:t>
            </a:r>
            <a:r>
              <a:rPr sz="1600" dirty="0" err="1">
                <a:latin typeface="Calibri" panose="020F0502020204030204" pitchFamily="34" charset="0"/>
                <a:ea typeface="Calibri" panose="020F0502020204030204" pitchFamily="34" charset="0"/>
                <a:cs typeface="Calibri" panose="020F0502020204030204" pitchFamily="34" charset="0"/>
              </a:rPr>
              <a:t>SpaCy</a:t>
            </a:r>
            <a:r>
              <a:rPr sz="1600" dirty="0">
                <a:latin typeface="Calibri" panose="020F0502020204030204" pitchFamily="34" charset="0"/>
                <a:ea typeface="Calibri" panose="020F0502020204030204" pitchFamily="34" charset="0"/>
                <a:cs typeface="Calibri" panose="020F0502020204030204" pitchFamily="34" charset="0"/>
              </a:rPr>
              <a:t> and NLTK; UI with </a:t>
            </a:r>
            <a:r>
              <a:rPr lang="en-GB" sz="1600" dirty="0">
                <a:latin typeface="Calibri" panose="020F0502020204030204" pitchFamily="34" charset="0"/>
                <a:ea typeface="Calibri" panose="020F0502020204030204" pitchFamily="34" charset="0"/>
                <a:cs typeface="Calibri" panose="020F0502020204030204" pitchFamily="34" charset="0"/>
              </a:rPr>
              <a:t>HTML and </a:t>
            </a:r>
            <a:r>
              <a:rPr lang="en-GB" sz="1600" dirty="0" err="1">
                <a:latin typeface="Calibri" panose="020F0502020204030204" pitchFamily="34" charset="0"/>
                <a:ea typeface="Calibri" panose="020F0502020204030204" pitchFamily="34" charset="0"/>
                <a:cs typeface="Calibri" panose="020F0502020204030204" pitchFamily="34" charset="0"/>
              </a:rPr>
              <a:t>Css</a:t>
            </a:r>
            <a:r>
              <a:rPr sz="1600" dirty="0">
                <a:latin typeface="Calibri" panose="020F0502020204030204" pitchFamily="34" charset="0"/>
                <a:ea typeface="Calibri" panose="020F0502020204030204" pitchFamily="34" charset="0"/>
                <a:cs typeface="Calibri" panose="020F0502020204030204" pitchFamily="34" charset="0"/>
              </a:rPr>
              <a:t>; SQLite for storage; TTS via Google.</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System Architecture Workflow</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Audio input is processed by ASR and NLP modules, </a:t>
            </a:r>
            <a:r>
              <a:rPr sz="1600" dirty="0" err="1">
                <a:latin typeface="Calibri" panose="020F0502020204030204" pitchFamily="34" charset="0"/>
                <a:ea typeface="Calibri" panose="020F0502020204030204" pitchFamily="34" charset="0"/>
                <a:cs typeface="Calibri" panose="020F0502020204030204" pitchFamily="34" charset="0"/>
              </a:rPr>
              <a:t>summari</a:t>
            </a:r>
            <a:r>
              <a:rPr lang="en-GB" sz="1600" dirty="0">
                <a:latin typeface="Calibri" panose="020F0502020204030204" pitchFamily="34" charset="0"/>
                <a:ea typeface="Calibri" panose="020F0502020204030204" pitchFamily="34" charset="0"/>
                <a:cs typeface="Calibri" panose="020F0502020204030204" pitchFamily="34" charset="0"/>
              </a:rPr>
              <a:t>s</a:t>
            </a:r>
            <a:r>
              <a:rPr sz="1600" dirty="0">
                <a:latin typeface="Calibri" panose="020F0502020204030204" pitchFamily="34" charset="0"/>
                <a:ea typeface="Calibri" panose="020F0502020204030204" pitchFamily="34" charset="0"/>
                <a:cs typeface="Calibri" panose="020F0502020204030204" pitchFamily="34" charset="0"/>
              </a:rPr>
              <a:t>ed, then played back with TTS, ensuring privacy with local storage.</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Benefits of Methodology</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Supports rapid prototyping, continuous feedback, and flexible adjustments to overcome challenges effectively</a:t>
            </a:r>
            <a:r>
              <a:rPr dirty="0"/>
              <a:t>.</a:t>
            </a:r>
            <a:endParaRPr lang="en-US" dirty="0"/>
          </a:p>
        </p:txBody>
      </p:sp>
      <p:sp>
        <p:nvSpPr>
          <p:cNvPr id="3" name="TextBox 2">
            <a:extLst>
              <a:ext uri="{FF2B5EF4-FFF2-40B4-BE49-F238E27FC236}">
                <a16:creationId xmlns:a16="http://schemas.microsoft.com/office/drawing/2014/main" id="{702FB1B3-6FD7-8930-21F3-5D73F324F589}"/>
              </a:ext>
            </a:extLst>
          </p:cNvPr>
          <p:cNvSpPr txBox="1"/>
          <p:nvPr/>
        </p:nvSpPr>
        <p:spPr>
          <a:xfrm>
            <a:off x="5753303" y="6096000"/>
            <a:ext cx="3390697"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https://www.freepik.com/templates#from_element=images-subhome</a:t>
            </a:r>
          </a:p>
        </p:txBody>
      </p:sp>
    </p:spTree>
    <p:extLst>
      <p:ext uri="{BB962C8B-B14F-4D97-AF65-F5344CB8AC3E}">
        <p14:creationId xmlns:p14="http://schemas.microsoft.com/office/powerpoint/2010/main" val="13460015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1C75A-7965-8720-E2C5-94EBD0158157}"/>
              </a:ext>
            </a:extLst>
          </p:cNvPr>
          <p:cNvSpPr>
            <a:spLocks noGrp="1"/>
          </p:cNvSpPr>
          <p:nvPr>
            <p:ph type="title"/>
          </p:nvPr>
        </p:nvSpPr>
        <p:spPr>
          <a:xfrm>
            <a:off x="1570445" y="457200"/>
            <a:ext cx="4672584" cy="1269482"/>
          </a:xfrm>
        </p:spPr>
        <p:txBody>
          <a:bodyPr anchor="t">
            <a:normAutofit/>
          </a:bodyPr>
          <a:lstStyle/>
          <a:p>
            <a:r>
              <a:rPr lang="en-US" dirty="0">
                <a:latin typeface="Calibri" panose="020F0502020204030204" pitchFamily="34" charset="0"/>
                <a:ea typeface="Calibri" panose="020F0502020204030204" pitchFamily="34" charset="0"/>
                <a:cs typeface="Calibri" panose="020F0502020204030204" pitchFamily="34" charset="0"/>
              </a:rPr>
              <a:t>Design Overview</a:t>
            </a:r>
          </a:p>
        </p:txBody>
      </p:sp>
      <p:pic>
        <p:nvPicPr>
          <p:cNvPr id="5" name="Content Placeholder 4" descr="3d flow chart.">
            <a:extLst>
              <a:ext uri="{FF2B5EF4-FFF2-40B4-BE49-F238E27FC236}">
                <a16:creationId xmlns:a16="http://schemas.microsoft.com/office/drawing/2014/main" id="{D747D671-3C2C-4CC7-AA39-8FE355709E54}"/>
              </a:ext>
            </a:extLst>
          </p:cNvPr>
          <p:cNvPicPr>
            <a:picLocks noGrp="1" noChangeAspect="1"/>
          </p:cNvPicPr>
          <p:nvPr>
            <p:ph type="pic" sz="quarter" idx="13"/>
          </p:nvPr>
        </p:nvPicPr>
        <p:blipFill>
          <a:blip r:embed="rId3"/>
          <a:stretch/>
        </p:blipFill>
        <p:spPr>
          <a:xfrm>
            <a:off x="606946" y="1321723"/>
            <a:ext cx="5870053" cy="3972367"/>
          </a:xfrm>
          <a:prstGeom prst="rect">
            <a:avLst/>
          </a:prstGeom>
          <a:noFill/>
        </p:spPr>
      </p:pic>
      <p:sp>
        <p:nvSpPr>
          <p:cNvPr id="4" name="Content Placeholder 3">
            <a:extLst>
              <a:ext uri="{FF2B5EF4-FFF2-40B4-BE49-F238E27FC236}">
                <a16:creationId xmlns:a16="http://schemas.microsoft.com/office/drawing/2014/main" id="{9D6F22BE-6D0F-3BE8-7955-B5ED83E652D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934200" y="762000"/>
            <a:ext cx="4922062" cy="5181600"/>
          </a:xfrm>
        </p:spPr>
        <p:txBody>
          <a:bodyPr>
            <a:no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Audio Capture and Transcription</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Audio is captured via microphone and transcribed using </a:t>
            </a:r>
            <a:r>
              <a:rPr sz="1600" dirty="0" err="1">
                <a:latin typeface="Calibri" panose="020F0502020204030204" pitchFamily="34" charset="0"/>
                <a:ea typeface="Calibri" panose="020F0502020204030204" pitchFamily="34" charset="0"/>
                <a:cs typeface="Calibri" panose="020F0502020204030204" pitchFamily="34" charset="0"/>
              </a:rPr>
              <a:t>Vosk</a:t>
            </a:r>
            <a:r>
              <a:rPr sz="1600" dirty="0">
                <a:latin typeface="Calibri" panose="020F0502020204030204" pitchFamily="34" charset="0"/>
                <a:ea typeface="Calibri" panose="020F0502020204030204" pitchFamily="34" charset="0"/>
                <a:cs typeface="Calibri" panose="020F0502020204030204" pitchFamily="34" charset="0"/>
              </a:rPr>
              <a:t> for accurate speech-to-text conversion.</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NLP Analysis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Transcribed text undergoes sentiment analysis, keyword extraction, and summarization using NLP techniques.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Data Storage and Access</a:t>
            </a: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Summari</a:t>
            </a:r>
            <a:r>
              <a:rPr lang="en-GB" sz="1600" dirty="0">
                <a:latin typeface="Calibri" panose="020F0502020204030204" pitchFamily="34" charset="0"/>
                <a:ea typeface="Calibri" panose="020F0502020204030204" pitchFamily="34" charset="0"/>
                <a:cs typeface="Calibri" panose="020F0502020204030204" pitchFamily="34" charset="0"/>
              </a:rPr>
              <a:t>s</a:t>
            </a:r>
            <a:r>
              <a:rPr sz="1600" dirty="0">
                <a:latin typeface="Calibri" panose="020F0502020204030204" pitchFamily="34" charset="0"/>
                <a:ea typeface="Calibri" panose="020F0502020204030204" pitchFamily="34" charset="0"/>
                <a:cs typeface="Calibri" panose="020F0502020204030204" pitchFamily="34" charset="0"/>
              </a:rPr>
              <a:t>ed content is stored locally in SQLite and accessed through a user interface.</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User Interaction and Playback</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Users can record, edit, search, and playback summaries using Google Text-to-Speech technology.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0E404DB6-1646-7419-8592-A13F7ED67FAB}"/>
              </a:ext>
            </a:extLst>
          </p:cNvPr>
          <p:cNvSpPr txBox="1"/>
          <p:nvPr/>
        </p:nvSpPr>
        <p:spPr>
          <a:xfrm>
            <a:off x="606946" y="5105400"/>
            <a:ext cx="3203054"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https://www.freepik.com/templates#from_element=images-subhome</a:t>
            </a:r>
          </a:p>
        </p:txBody>
      </p:sp>
    </p:spTree>
    <p:extLst>
      <p:ext uri="{BB962C8B-B14F-4D97-AF65-F5344CB8AC3E}">
        <p14:creationId xmlns:p14="http://schemas.microsoft.com/office/powerpoint/2010/main" val="3728992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hat&#10;&#10;AI-generated content may be incorrect.">
            <a:extLst>
              <a:ext uri="{FF2B5EF4-FFF2-40B4-BE49-F238E27FC236}">
                <a16:creationId xmlns:a16="http://schemas.microsoft.com/office/drawing/2014/main" id="{9CC6783F-79A1-7F3B-2501-C2D25CA8CC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01" y="120174"/>
            <a:ext cx="12097598" cy="6617652"/>
          </a:xfrm>
          <a:prstGeom prst="rect">
            <a:avLst/>
          </a:prstGeom>
        </p:spPr>
      </p:pic>
    </p:spTree>
    <p:extLst>
      <p:ext uri="{BB962C8B-B14F-4D97-AF65-F5344CB8AC3E}">
        <p14:creationId xmlns:p14="http://schemas.microsoft.com/office/powerpoint/2010/main" val="3722629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0E76C-44ED-2CC7-686E-D67AD898E078}"/>
              </a:ext>
            </a:extLst>
          </p:cNvPr>
          <p:cNvSpPr>
            <a:spLocks noGrp="1"/>
          </p:cNvSpPr>
          <p:nvPr>
            <p:ph type="title"/>
          </p:nvPr>
        </p:nvSpPr>
        <p:spPr>
          <a:xfrm>
            <a:off x="612647" y="475488"/>
            <a:ext cx="6858000" cy="932688"/>
          </a:xfrm>
        </p:spPr>
        <p:txBody>
          <a:bodyPr anchor="b">
            <a:normAutofit/>
          </a:bodyPr>
          <a:lstStyle/>
          <a:p>
            <a:r>
              <a:rPr lang="en-US" dirty="0">
                <a:latin typeface="Calibri" panose="020F0502020204030204" pitchFamily="34" charset="0"/>
                <a:ea typeface="Calibri" panose="020F0502020204030204" pitchFamily="34" charset="0"/>
                <a:cs typeface="Calibri" panose="020F0502020204030204" pitchFamily="34" charset="0"/>
              </a:rPr>
              <a:t>Expected Outcomes</a:t>
            </a:r>
          </a:p>
        </p:txBody>
      </p:sp>
      <p:sp>
        <p:nvSpPr>
          <p:cNvPr id="4" name="Content Placeholder 3">
            <a:extLst>
              <a:ext uri="{FF2B5EF4-FFF2-40B4-BE49-F238E27FC236}">
                <a16:creationId xmlns:a16="http://schemas.microsoft.com/office/drawing/2014/main" id="{6E1ECDBA-0E0B-CFF9-A4AF-67D9A095266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408176"/>
            <a:ext cx="6858000" cy="4754826"/>
          </a:xfrm>
        </p:spPr>
        <p:txBody>
          <a:bodyPr>
            <a:no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Multilingual Transcription and </a:t>
            </a:r>
            <a:r>
              <a:rPr lang="en-US" sz="1600" b="1" dirty="0" err="1">
                <a:latin typeface="Calibri" panose="020F0502020204030204" pitchFamily="34" charset="0"/>
                <a:ea typeface="Calibri" panose="020F0502020204030204" pitchFamily="34" charset="0"/>
                <a:cs typeface="Calibri" panose="020F0502020204030204" pitchFamily="34" charset="0"/>
              </a:rPr>
              <a:t>Summarisation</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The system accurately transcribes and </a:t>
            </a:r>
            <a:r>
              <a:rPr sz="1600" dirty="0" err="1">
                <a:latin typeface="Calibri" panose="020F0502020204030204" pitchFamily="34" charset="0"/>
                <a:ea typeface="Calibri" panose="020F0502020204030204" pitchFamily="34" charset="0"/>
                <a:cs typeface="Calibri" panose="020F0502020204030204" pitchFamily="34" charset="0"/>
              </a:rPr>
              <a:t>summari</a:t>
            </a:r>
            <a:r>
              <a:rPr lang="en-GB" sz="1600" dirty="0">
                <a:latin typeface="Calibri" panose="020F0502020204030204" pitchFamily="34" charset="0"/>
                <a:ea typeface="Calibri" panose="020F0502020204030204" pitchFamily="34" charset="0"/>
                <a:cs typeface="Calibri" panose="020F0502020204030204" pitchFamily="34" charset="0"/>
              </a:rPr>
              <a:t>s</a:t>
            </a:r>
            <a:r>
              <a:rPr sz="1600" dirty="0">
                <a:latin typeface="Calibri" panose="020F0502020204030204" pitchFamily="34" charset="0"/>
                <a:ea typeface="Calibri" panose="020F0502020204030204" pitchFamily="34" charset="0"/>
                <a:cs typeface="Calibri" panose="020F0502020204030204" pitchFamily="34" charset="0"/>
              </a:rPr>
              <a:t>es meeting content in multiple languages to enhance understanding and accessibility.</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User-Friendly Interface</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Offers a simple and intuitive interface for recording, editing, and retrieving meeting notes for seamless user experience.</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Integration of AI Technologies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Incorporates ASR, NLP, </a:t>
            </a:r>
            <a:r>
              <a:rPr sz="1600" dirty="0" err="1">
                <a:latin typeface="Calibri" panose="020F0502020204030204" pitchFamily="34" charset="0"/>
                <a:ea typeface="Calibri" panose="020F0502020204030204" pitchFamily="34" charset="0"/>
                <a:cs typeface="Calibri" panose="020F0502020204030204" pitchFamily="34" charset="0"/>
              </a:rPr>
              <a:t>summari</a:t>
            </a:r>
            <a:r>
              <a:rPr lang="en-GB" sz="1600" dirty="0" err="1">
                <a:latin typeface="Calibri" panose="020F0502020204030204" pitchFamily="34" charset="0"/>
                <a:ea typeface="Calibri" panose="020F0502020204030204" pitchFamily="34" charset="0"/>
                <a:cs typeface="Calibri" panose="020F0502020204030204" pitchFamily="34" charset="0"/>
              </a:rPr>
              <a:t>sation</a:t>
            </a:r>
            <a:r>
              <a:rPr sz="1600" dirty="0">
                <a:latin typeface="Calibri" panose="020F0502020204030204" pitchFamily="34" charset="0"/>
                <a:ea typeface="Calibri" panose="020F0502020204030204" pitchFamily="34" charset="0"/>
                <a:cs typeface="Calibri" panose="020F0502020204030204" pitchFamily="34" charset="0"/>
              </a:rPr>
              <a:t>, and TTS modules to create an efficient architecture for meeting information management.</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Impact on Workplace Productivity</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Validates AI's role in improving communication and productivity through efficient meeting content management tools.</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5" name="Content Placeholder 4" descr="4K Resolution">
            <a:extLst>
              <a:ext uri="{FF2B5EF4-FFF2-40B4-BE49-F238E27FC236}">
                <a16:creationId xmlns:a16="http://schemas.microsoft.com/office/drawing/2014/main" id="{C2668EEB-2662-4838-9154-9FF4B89BEDFC}"/>
              </a:ext>
            </a:extLst>
          </p:cNvPr>
          <p:cNvPicPr>
            <a:picLocks noGrp="1" noChangeAspect="1"/>
          </p:cNvPicPr>
          <p:nvPr>
            <p:ph type="pic" sz="quarter" idx="13"/>
          </p:nvPr>
        </p:nvPicPr>
        <p:blipFill>
          <a:blip r:embed="rId3"/>
          <a:srcRect l="33753" r="32616"/>
          <a:stretch>
            <a:fillRect/>
          </a:stretch>
        </p:blipFill>
        <p:spPr>
          <a:xfrm>
            <a:off x="8091732" y="10"/>
            <a:ext cx="4100267" cy="6857990"/>
          </a:xfrm>
          <a:prstGeom prst="rect">
            <a:avLst/>
          </a:prstGeom>
          <a:noFill/>
        </p:spPr>
      </p:pic>
      <p:sp>
        <p:nvSpPr>
          <p:cNvPr id="3" name="TextBox 2">
            <a:extLst>
              <a:ext uri="{FF2B5EF4-FFF2-40B4-BE49-F238E27FC236}">
                <a16:creationId xmlns:a16="http://schemas.microsoft.com/office/drawing/2014/main" id="{52AE4800-1C00-76F2-CB18-3A1918D8825F}"/>
              </a:ext>
            </a:extLst>
          </p:cNvPr>
          <p:cNvSpPr txBox="1"/>
          <p:nvPr/>
        </p:nvSpPr>
        <p:spPr>
          <a:xfrm>
            <a:off x="8091732" y="6553200"/>
            <a:ext cx="3185868" cy="215444"/>
          </a:xfrm>
          <a:prstGeom prst="rect">
            <a:avLst/>
          </a:prstGeom>
          <a:noFill/>
        </p:spPr>
        <p:txBody>
          <a:bodyPr wrap="square" rtlCol="0">
            <a:spAutoFit/>
          </a:bodyPr>
          <a:lstStyle/>
          <a:p>
            <a:r>
              <a:rPr lang="en-GB" sz="800" dirty="0">
                <a:solidFill>
                  <a:schemeClr val="bg1"/>
                </a:solidFill>
                <a:latin typeface="Calibri" panose="020F0502020204030204" pitchFamily="34" charset="0"/>
                <a:ea typeface="Calibri" panose="020F0502020204030204" pitchFamily="34" charset="0"/>
                <a:cs typeface="Calibri" panose="020F0502020204030204" pitchFamily="34" charset="0"/>
              </a:rPr>
              <a:t>https://www.freepik.com/templates#from_element=images-subhome</a:t>
            </a:r>
          </a:p>
        </p:txBody>
      </p:sp>
    </p:spTree>
    <p:extLst>
      <p:ext uri="{BB962C8B-B14F-4D97-AF65-F5344CB8AC3E}">
        <p14:creationId xmlns:p14="http://schemas.microsoft.com/office/powerpoint/2010/main" val="24638350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D9420-2447-E035-690E-BBEBF7DB4823}"/>
              </a:ext>
            </a:extLst>
          </p:cNvPr>
          <p:cNvSpPr>
            <a:spLocks noGrp="1"/>
          </p:cNvSpPr>
          <p:nvPr>
            <p:ph type="title"/>
          </p:nvPr>
        </p:nvSpPr>
        <p:spPr>
          <a:xfrm>
            <a:off x="1423416" y="457200"/>
            <a:ext cx="4672584" cy="1269482"/>
          </a:xfrm>
        </p:spPr>
        <p:txBody>
          <a:bodyPr anchor="t">
            <a:normAutofit/>
          </a:bodyPr>
          <a:lstStyle/>
          <a:p>
            <a:r>
              <a:rPr lang="en-US" dirty="0">
                <a:latin typeface="Calibri" panose="020F0502020204030204" pitchFamily="34" charset="0"/>
                <a:ea typeface="Calibri" panose="020F0502020204030204" pitchFamily="34" charset="0"/>
                <a:cs typeface="Calibri" panose="020F0502020204030204" pitchFamily="34" charset="0"/>
              </a:rPr>
              <a:t>Project Timeline</a:t>
            </a:r>
          </a:p>
        </p:txBody>
      </p:sp>
      <p:sp>
        <p:nvSpPr>
          <p:cNvPr id="4" name="Content Placeholder 3">
            <a:extLst>
              <a:ext uri="{FF2B5EF4-FFF2-40B4-BE49-F238E27FC236}">
                <a16:creationId xmlns:a16="http://schemas.microsoft.com/office/drawing/2014/main" id="{F0C968E2-42BE-D7CC-72CC-8DFCEF5E310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911051" y="1056411"/>
            <a:ext cx="4899949" cy="5405377"/>
          </a:xfrm>
        </p:spPr>
        <p:txBody>
          <a:bodyPr>
            <a:norm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Structured Project Phases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The project spans 10 weeks divided into phases: research, development, testing, and evaluation.</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Visual Scheduling with Gantt Chart</a:t>
            </a:r>
          </a:p>
          <a:p>
            <a:pPr marL="0" lvl="1" indent="0">
              <a:buFont typeface="Arial" panose="020B0604020202020204" pitchFamily="34" charset="0"/>
              <a:buNone/>
            </a:pPr>
            <a:r>
              <a:rPr lang="en-GB" sz="1600" dirty="0">
                <a:latin typeface="Calibri" panose="020F0502020204030204" pitchFamily="34" charset="0"/>
                <a:ea typeface="Calibri" panose="020F0502020204030204" pitchFamily="34" charset="0"/>
                <a:cs typeface="Calibri" panose="020F0502020204030204" pitchFamily="34" charset="0"/>
              </a:rPr>
              <a:t>This </a:t>
            </a:r>
            <a:r>
              <a:rPr sz="1600" dirty="0">
                <a:latin typeface="Calibri" panose="020F0502020204030204" pitchFamily="34" charset="0"/>
                <a:ea typeface="Calibri" panose="020F0502020204030204" pitchFamily="34" charset="0"/>
                <a:cs typeface="Calibri" panose="020F0502020204030204" pitchFamily="34" charset="0"/>
              </a:rPr>
              <a:t>Gantt chart visually represents the schedule highlighting key milestones and current progress.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lvl="1" indent="0">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Progress Tracking</a:t>
            </a:r>
          </a:p>
          <a:p>
            <a:pPr marL="0" lvl="1" indent="0">
              <a:buFont typeface="Arial" panose="020B0604020202020204" pitchFamily="34" charset="0"/>
              <a:buNone/>
            </a:pPr>
            <a:r>
              <a:rPr lang="en-US" sz="1600" dirty="0">
                <a:latin typeface="Calibri" panose="020F0502020204030204" pitchFamily="34" charset="0"/>
                <a:ea typeface="Calibri" panose="020F0502020204030204" pitchFamily="34" charset="0"/>
                <a:cs typeface="Calibri" panose="020F0502020204030204" pitchFamily="34" charset="0"/>
              </a:rPr>
              <a:t>In week 3 the research phase was concluded, and the development phase is started. </a:t>
            </a:r>
          </a:p>
        </p:txBody>
      </p:sp>
      <p:pic>
        <p:nvPicPr>
          <p:cNvPr id="15" name="Picture 14" descr="A graph with different colored rectangles&#10;&#10;AI-generated content may be incorrect.">
            <a:extLst>
              <a:ext uri="{FF2B5EF4-FFF2-40B4-BE49-F238E27FC236}">
                <a16:creationId xmlns:a16="http://schemas.microsoft.com/office/drawing/2014/main" id="{34B8A586-A6C9-CEBB-5794-C39C8D05CD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1219200"/>
            <a:ext cx="6215290" cy="4876800"/>
          </a:xfrm>
          <a:prstGeom prst="rect">
            <a:avLst/>
          </a:prstGeom>
        </p:spPr>
      </p:pic>
    </p:spTree>
    <p:extLst>
      <p:ext uri="{BB962C8B-B14F-4D97-AF65-F5344CB8AC3E}">
        <p14:creationId xmlns:p14="http://schemas.microsoft.com/office/powerpoint/2010/main" val="34578617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624A4-3D5C-50CB-5BE0-688F50FB33DB}"/>
              </a:ext>
            </a:extLst>
          </p:cNvPr>
          <p:cNvSpPr>
            <a:spLocks noGrp="1"/>
          </p:cNvSpPr>
          <p:nvPr>
            <p:ph type="title"/>
          </p:nvPr>
        </p:nvSpPr>
        <p:spPr>
          <a:xfrm>
            <a:off x="612648" y="304800"/>
            <a:ext cx="4672584" cy="838200"/>
          </a:xfrm>
        </p:spPr>
        <p:txBody>
          <a:bodyPr anchor="t">
            <a:normAutofit/>
          </a:bodyPr>
          <a:lstStyle/>
          <a:p>
            <a:r>
              <a:rPr lang="en-US" dirty="0">
                <a:latin typeface="Calibri" panose="020F0502020204030204" pitchFamily="34" charset="0"/>
                <a:ea typeface="Calibri" panose="020F0502020204030204" pitchFamily="34" charset="0"/>
                <a:cs typeface="Calibri" panose="020F0502020204030204" pitchFamily="34" charset="0"/>
              </a:rPr>
              <a:t>Conclusion</a:t>
            </a:r>
          </a:p>
        </p:txBody>
      </p:sp>
      <p:pic>
        <p:nvPicPr>
          <p:cNvPr id="5" name="Content Placeholder 4" descr="Modern background">
            <a:extLst>
              <a:ext uri="{FF2B5EF4-FFF2-40B4-BE49-F238E27FC236}">
                <a16:creationId xmlns:a16="http://schemas.microsoft.com/office/drawing/2014/main" id="{04ADAF25-24BC-482A-8107-D7E93BEB20FC}"/>
              </a:ext>
            </a:extLst>
          </p:cNvPr>
          <p:cNvPicPr>
            <a:picLocks noGrp="1" noChangeAspect="1"/>
          </p:cNvPicPr>
          <p:nvPr>
            <p:ph type="pic" sz="quarter" idx="13"/>
          </p:nvPr>
        </p:nvPicPr>
        <p:blipFill>
          <a:blip r:embed="rId3"/>
          <a:srcRect r="23126" b="-2"/>
          <a:stretch>
            <a:fillRect/>
          </a:stretch>
        </p:blipFill>
        <p:spPr>
          <a:xfrm>
            <a:off x="720468" y="1142999"/>
            <a:ext cx="4918332" cy="5381389"/>
          </a:xfrm>
          <a:prstGeom prst="rect">
            <a:avLst/>
          </a:prstGeom>
          <a:noFill/>
        </p:spPr>
      </p:pic>
      <p:sp>
        <p:nvSpPr>
          <p:cNvPr id="4" name="Content Placeholder 3">
            <a:extLst>
              <a:ext uri="{FF2B5EF4-FFF2-40B4-BE49-F238E27FC236}">
                <a16:creationId xmlns:a16="http://schemas.microsoft.com/office/drawing/2014/main" id="{F3B14002-B73E-3861-5F4D-82BD3CF5C2A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05562" y="732155"/>
            <a:ext cx="5905437" cy="5405377"/>
          </a:xfrm>
        </p:spPr>
        <p:txBody>
          <a:bodyPr>
            <a:normAutofit/>
          </a:bodyPr>
          <a:lstStyle/>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Addressing Multilingual Challenges</a:t>
            </a: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ClariVoice</a:t>
            </a:r>
            <a:r>
              <a:rPr sz="1600" dirty="0">
                <a:latin typeface="Calibri" panose="020F0502020204030204" pitchFamily="34" charset="0"/>
                <a:ea typeface="Calibri" panose="020F0502020204030204" pitchFamily="34" charset="0"/>
                <a:cs typeface="Calibri" panose="020F0502020204030204" pitchFamily="34" charset="0"/>
              </a:rPr>
              <a:t> solves communication barriers in multilingual meetings using advanced AI technologies for inclusivity.</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Integration of AI, NLP, and TTS</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The project combines artificial intelligence, natural language processing, and text-to-speech for seamless communication.</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Enhancing Workplace Productivity</a:t>
            </a:r>
          </a:p>
          <a:p>
            <a:pPr marL="0" lvl="1" indent="0">
              <a:buFont typeface="Arial" panose="020B0604020202020204" pitchFamily="34" charset="0"/>
              <a:buNone/>
            </a:pPr>
            <a:r>
              <a:rPr sz="1600" dirty="0">
                <a:latin typeface="Calibri" panose="020F0502020204030204" pitchFamily="34" charset="0"/>
                <a:ea typeface="Calibri" panose="020F0502020204030204" pitchFamily="34" charset="0"/>
                <a:cs typeface="Calibri" panose="020F0502020204030204" pitchFamily="34" charset="0"/>
              </a:rPr>
              <a:t>Real-time, accurate meeting summaries improve organizational efficiency and decision-making processes.</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600" b="1" dirty="0">
                <a:latin typeface="Calibri" panose="020F0502020204030204" pitchFamily="34" charset="0"/>
                <a:ea typeface="Calibri" panose="020F0502020204030204" pitchFamily="34" charset="0"/>
                <a:cs typeface="Calibri" panose="020F0502020204030204" pitchFamily="34" charset="0"/>
              </a:rPr>
              <a:t>Innovation and Societal Impact</a:t>
            </a:r>
          </a:p>
          <a:p>
            <a:pPr marL="0" lvl="1" indent="0">
              <a:buFont typeface="Arial" panose="020B0604020202020204" pitchFamily="34" charset="0"/>
              <a:buNone/>
            </a:pPr>
            <a:r>
              <a:rPr sz="1600" dirty="0" err="1">
                <a:latin typeface="Calibri" panose="020F0502020204030204" pitchFamily="34" charset="0"/>
                <a:ea typeface="Calibri" panose="020F0502020204030204" pitchFamily="34" charset="0"/>
                <a:cs typeface="Calibri" panose="020F0502020204030204" pitchFamily="34" charset="0"/>
              </a:rPr>
              <a:t>ClariVoice</a:t>
            </a:r>
            <a:r>
              <a:rPr sz="1600" dirty="0">
                <a:latin typeface="Calibri" panose="020F0502020204030204" pitchFamily="34" charset="0"/>
                <a:ea typeface="Calibri" panose="020F0502020204030204" pitchFamily="34" charset="0"/>
                <a:cs typeface="Calibri" panose="020F0502020204030204" pitchFamily="34" charset="0"/>
              </a:rPr>
              <a:t> highlights technological innovation with significant benefits for modern </a:t>
            </a:r>
            <a:r>
              <a:rPr sz="1600" dirty="0" err="1">
                <a:latin typeface="Calibri" panose="020F0502020204030204" pitchFamily="34" charset="0"/>
                <a:ea typeface="Calibri" panose="020F0502020204030204" pitchFamily="34" charset="0"/>
                <a:cs typeface="Calibri" panose="020F0502020204030204" pitchFamily="34" charset="0"/>
              </a:rPr>
              <a:t>organi</a:t>
            </a:r>
            <a:r>
              <a:rPr lang="en-GB" sz="1600" dirty="0">
                <a:latin typeface="Calibri" panose="020F0502020204030204" pitchFamily="34" charset="0"/>
                <a:ea typeface="Calibri" panose="020F0502020204030204" pitchFamily="34" charset="0"/>
                <a:cs typeface="Calibri" panose="020F0502020204030204" pitchFamily="34" charset="0"/>
              </a:rPr>
              <a:t>s</a:t>
            </a:r>
            <a:r>
              <a:rPr sz="1600" dirty="0" err="1">
                <a:latin typeface="Calibri" panose="020F0502020204030204" pitchFamily="34" charset="0"/>
                <a:ea typeface="Calibri" panose="020F0502020204030204" pitchFamily="34" charset="0"/>
                <a:cs typeface="Calibri" panose="020F0502020204030204" pitchFamily="34" charset="0"/>
              </a:rPr>
              <a:t>ational</a:t>
            </a:r>
            <a:r>
              <a:rPr sz="1600" dirty="0">
                <a:latin typeface="Calibri" panose="020F0502020204030204" pitchFamily="34" charset="0"/>
                <a:ea typeface="Calibri" panose="020F0502020204030204" pitchFamily="34" charset="0"/>
                <a:cs typeface="Calibri" panose="020F0502020204030204" pitchFamily="34" charset="0"/>
              </a:rPr>
              <a:t> communication.</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545BE5DB-3CD6-91E7-E0B5-71C1DA67E915}"/>
              </a:ext>
            </a:extLst>
          </p:cNvPr>
          <p:cNvSpPr txBox="1"/>
          <p:nvPr/>
        </p:nvSpPr>
        <p:spPr>
          <a:xfrm>
            <a:off x="720468" y="6324600"/>
            <a:ext cx="4672584" cy="215444"/>
          </a:xfrm>
          <a:prstGeom prst="rect">
            <a:avLst/>
          </a:prstGeom>
          <a:noFill/>
        </p:spPr>
        <p:txBody>
          <a:bodyPr wrap="square" rtlCol="0">
            <a:spAutoFit/>
          </a:bodyPr>
          <a:lstStyle/>
          <a:p>
            <a:r>
              <a:rPr lang="en-GB" sz="800" dirty="0">
                <a:solidFill>
                  <a:schemeClr val="bg1"/>
                </a:solidFill>
                <a:latin typeface="Calibri" panose="020F0502020204030204" pitchFamily="34" charset="0"/>
                <a:ea typeface="Calibri" panose="020F0502020204030204" pitchFamily="34" charset="0"/>
                <a:cs typeface="Calibri" panose="020F0502020204030204" pitchFamily="34" charset="0"/>
              </a:rPr>
              <a:t>Image credited; https://www.istockphoto.com/search/2/image-film?phrase=Abstract%20coding</a:t>
            </a:r>
          </a:p>
        </p:txBody>
      </p:sp>
    </p:spTree>
    <p:extLst>
      <p:ext uri="{BB962C8B-B14F-4D97-AF65-F5344CB8AC3E}">
        <p14:creationId xmlns:p14="http://schemas.microsoft.com/office/powerpoint/2010/main" val="42833086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C0EEE-EC40-2A99-4346-3C38B93367DE}"/>
              </a:ext>
            </a:extLst>
          </p:cNvPr>
          <p:cNvSpPr>
            <a:spLocks noGrp="1"/>
          </p:cNvSpPr>
          <p:nvPr>
            <p:ph type="title"/>
          </p:nvPr>
        </p:nvSpPr>
        <p:spPr>
          <a:xfrm>
            <a:off x="6088380" y="228600"/>
            <a:ext cx="5018865" cy="457200"/>
          </a:xfrm>
        </p:spPr>
        <p:txBody>
          <a:bodyPr anchor="b">
            <a:normAutofit fontScale="90000"/>
          </a:bodyPr>
          <a:lstStyle/>
          <a:p>
            <a:r>
              <a:rPr lang="en-US" dirty="0">
                <a:latin typeface="Calibri" panose="020F0502020204030204" pitchFamily="34" charset="0"/>
                <a:ea typeface="Calibri" panose="020F0502020204030204" pitchFamily="34" charset="0"/>
                <a:cs typeface="Calibri" panose="020F0502020204030204" pitchFamily="34" charset="0"/>
              </a:rPr>
              <a:t>References</a:t>
            </a:r>
          </a:p>
        </p:txBody>
      </p:sp>
      <p:pic>
        <p:nvPicPr>
          <p:cNvPr id="5" name="Content Placeholder 4" descr="Books and notebooks in an university classroom.">
            <a:extLst>
              <a:ext uri="{FF2B5EF4-FFF2-40B4-BE49-F238E27FC236}">
                <a16:creationId xmlns:a16="http://schemas.microsoft.com/office/drawing/2014/main" id="{84733728-EE5E-4227-ABE1-FA6155D3275B}"/>
              </a:ext>
            </a:extLst>
          </p:cNvPr>
          <p:cNvPicPr>
            <a:picLocks noGrp="1" noChangeAspect="1"/>
          </p:cNvPicPr>
          <p:nvPr>
            <p:ph type="pic" sz="quarter" idx="13"/>
          </p:nvPr>
        </p:nvPicPr>
        <p:blipFill>
          <a:blip r:embed="rId3"/>
          <a:srcRect l="16320" r="20489" b="-1"/>
          <a:stretch>
            <a:fillRect/>
          </a:stretch>
        </p:blipFill>
        <p:spPr>
          <a:xfrm>
            <a:off x="1" y="10"/>
            <a:ext cx="5867399" cy="6857990"/>
          </a:xfrm>
          <a:prstGeom prst="rect">
            <a:avLst/>
          </a:prstGeom>
          <a:noFill/>
        </p:spPr>
      </p:pic>
      <p:sp>
        <p:nvSpPr>
          <p:cNvPr id="4" name="Content Placeholder 3">
            <a:extLst>
              <a:ext uri="{FF2B5EF4-FFF2-40B4-BE49-F238E27FC236}">
                <a16:creationId xmlns:a16="http://schemas.microsoft.com/office/drawing/2014/main" id="{D36BE780-55AA-2C1A-F388-33D4C1B87BE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43600" y="685800"/>
            <a:ext cx="6172200" cy="5943600"/>
          </a:xfrm>
        </p:spPr>
        <p:txBody>
          <a:bodyPr>
            <a:normAutofit/>
          </a:bodyPr>
          <a:lstStyle/>
          <a:p>
            <a:r>
              <a:rPr lang="en-GB" sz="1450" dirty="0">
                <a:latin typeface="Calibri" panose="020F0502020204030204" pitchFamily="34" charset="0"/>
                <a:ea typeface="Calibri" panose="020F0502020204030204" pitchFamily="34" charset="0"/>
                <a:cs typeface="Calibri" panose="020F0502020204030204" pitchFamily="34" charset="0"/>
              </a:rPr>
              <a:t>[1] H. Tolle, M. d. M. Castro, J. </a:t>
            </a:r>
            <a:r>
              <a:rPr lang="en-GB" sz="1450" dirty="0" err="1">
                <a:latin typeface="Calibri" panose="020F0502020204030204" pitchFamily="34" charset="0"/>
                <a:ea typeface="Calibri" panose="020F0502020204030204" pitchFamily="34" charset="0"/>
                <a:cs typeface="Calibri" panose="020F0502020204030204" pitchFamily="34" charset="0"/>
              </a:rPr>
              <a:t>Wachinger</a:t>
            </a:r>
            <a:r>
              <a:rPr lang="en-GB" sz="1450" dirty="0">
                <a:latin typeface="Calibri" panose="020F0502020204030204" pitchFamily="34" charset="0"/>
                <a:ea typeface="Calibri" panose="020F0502020204030204" pitchFamily="34" charset="0"/>
                <a:cs typeface="Calibri" panose="020F0502020204030204" pitchFamily="34" charset="0"/>
              </a:rPr>
              <a:t>, A. Z. Putri, D. Kempf, C. M. Denkinger and S. A. McMahon. From voice to ink (</a:t>
            </a:r>
            <a:r>
              <a:rPr lang="en-GB" sz="1450" dirty="0" err="1">
                <a:latin typeface="Calibri" panose="020F0502020204030204" pitchFamily="34" charset="0"/>
                <a:ea typeface="Calibri" panose="020F0502020204030204" pitchFamily="34" charset="0"/>
                <a:cs typeface="Calibri" panose="020F0502020204030204" pitchFamily="34" charset="0"/>
              </a:rPr>
              <a:t>vink</a:t>
            </a:r>
            <a:r>
              <a:rPr lang="en-GB" sz="1450" dirty="0">
                <a:latin typeface="Calibri" panose="020F0502020204030204" pitchFamily="34" charset="0"/>
                <a:ea typeface="Calibri" panose="020F0502020204030204" pitchFamily="34" charset="0"/>
                <a:cs typeface="Calibri" panose="020F0502020204030204" pitchFamily="34" charset="0"/>
              </a:rPr>
              <a:t>): Development and assessment of an automated, free-of-charge transcription tool. </a:t>
            </a:r>
            <a:r>
              <a:rPr lang="en-GB" sz="1450" i="1" dirty="0">
                <a:latin typeface="Calibri" panose="020F0502020204030204" pitchFamily="34" charset="0"/>
                <a:ea typeface="Calibri" panose="020F0502020204030204" pitchFamily="34" charset="0"/>
                <a:cs typeface="Calibri" panose="020F0502020204030204" pitchFamily="34" charset="0"/>
              </a:rPr>
              <a:t>BMC Research Notes BMC Research Notes 1717(1), </a:t>
            </a:r>
            <a:r>
              <a:rPr lang="en-GB" sz="1450" dirty="0">
                <a:latin typeface="Calibri" panose="020F0502020204030204" pitchFamily="34" charset="0"/>
                <a:ea typeface="Calibri" panose="020F0502020204030204" pitchFamily="34" charset="0"/>
                <a:cs typeface="Calibri" panose="020F0502020204030204" pitchFamily="34" charset="0"/>
              </a:rPr>
              <a:t>pp. 95. pp. 95. 2024. .</a:t>
            </a:r>
          </a:p>
          <a:p>
            <a:r>
              <a:rPr lang="en-GB" sz="1450" dirty="0">
                <a:latin typeface="Calibri" panose="020F0502020204030204" pitchFamily="34" charset="0"/>
                <a:ea typeface="Calibri" panose="020F0502020204030204" pitchFamily="34" charset="0"/>
                <a:cs typeface="Calibri" panose="020F0502020204030204" pitchFamily="34" charset="0"/>
              </a:rPr>
              <a:t>[2] D. Rakesh, D. P. Raj Sandesh and V. </a:t>
            </a:r>
            <a:r>
              <a:rPr lang="en-GB" sz="1450" dirty="0" err="1">
                <a:latin typeface="Calibri" panose="020F0502020204030204" pitchFamily="34" charset="0"/>
                <a:ea typeface="Calibri" panose="020F0502020204030204" pitchFamily="34" charset="0"/>
                <a:cs typeface="Calibri" panose="020F0502020204030204" pitchFamily="34" charset="0"/>
              </a:rPr>
              <a:t>Nirmalrani</a:t>
            </a:r>
            <a:r>
              <a:rPr lang="en-GB" sz="1450" dirty="0">
                <a:latin typeface="Calibri" panose="020F0502020204030204" pitchFamily="34" charset="0"/>
                <a:ea typeface="Calibri" panose="020F0502020204030204" pitchFamily="34" charset="0"/>
                <a:cs typeface="Calibri" panose="020F0502020204030204" pitchFamily="34" charset="0"/>
              </a:rPr>
              <a:t> </a:t>
            </a:r>
            <a:r>
              <a:rPr lang="en-GB" sz="1450" dirty="0" err="1">
                <a:latin typeface="Calibri" panose="020F0502020204030204" pitchFamily="34" charset="0"/>
                <a:ea typeface="Calibri" panose="020F0502020204030204" pitchFamily="34" charset="0"/>
                <a:cs typeface="Calibri" panose="020F0502020204030204" pitchFamily="34" charset="0"/>
              </a:rPr>
              <a:t>LinguaFusion</a:t>
            </a:r>
            <a:r>
              <a:rPr lang="en-GB" sz="1450" dirty="0">
                <a:latin typeface="Calibri" panose="020F0502020204030204" pitchFamily="34" charset="0"/>
                <a:ea typeface="Calibri" panose="020F0502020204030204" pitchFamily="34" charset="0"/>
                <a:cs typeface="Calibri" panose="020F0502020204030204" pitchFamily="34" charset="0"/>
              </a:rPr>
              <a:t>: AI-powered multilingual video voice translator. Presented at 2025 7th International Conference on Intelligent Sustainable Systems (ICISS). 2025, . DOI: 10.1109/ICISS63372.2025.11076313.</a:t>
            </a:r>
          </a:p>
          <a:p>
            <a:r>
              <a:rPr lang="en-GB" sz="1450" dirty="0">
                <a:latin typeface="Calibri" panose="020F0502020204030204" pitchFamily="34" charset="0"/>
                <a:ea typeface="Calibri" panose="020F0502020204030204" pitchFamily="34" charset="0"/>
                <a:cs typeface="Calibri" panose="020F0502020204030204" pitchFamily="34" charset="0"/>
              </a:rPr>
              <a:t>[3] M. Zhong, Y. Liu, Y. Xu, C. Zhu and M. Zeng. </a:t>
            </a:r>
            <a:r>
              <a:rPr lang="en-GB" sz="1450" dirty="0" err="1">
                <a:latin typeface="Calibri" panose="020F0502020204030204" pitchFamily="34" charset="0"/>
                <a:ea typeface="Calibri" panose="020F0502020204030204" pitchFamily="34" charset="0"/>
                <a:cs typeface="Calibri" panose="020F0502020204030204" pitchFamily="34" charset="0"/>
              </a:rPr>
              <a:t>Dialoglm</a:t>
            </a:r>
            <a:r>
              <a:rPr lang="en-GB" sz="1450" dirty="0">
                <a:latin typeface="Calibri" panose="020F0502020204030204" pitchFamily="34" charset="0"/>
                <a:ea typeface="Calibri" panose="020F0502020204030204" pitchFamily="34" charset="0"/>
                <a:cs typeface="Calibri" panose="020F0502020204030204" pitchFamily="34" charset="0"/>
              </a:rPr>
              <a:t>: Pre-trained model for long dialogue understanding and summarization. Presented at Proceedings of the AAAI Conference on Artificial Intelligence. 2022, .</a:t>
            </a:r>
          </a:p>
          <a:p>
            <a:r>
              <a:rPr lang="en-GB" sz="1450" dirty="0">
                <a:latin typeface="Calibri" panose="020F0502020204030204" pitchFamily="34" charset="0"/>
                <a:ea typeface="Calibri" panose="020F0502020204030204" pitchFamily="34" charset="0"/>
                <a:cs typeface="Calibri" panose="020F0502020204030204" pitchFamily="34" charset="0"/>
              </a:rPr>
              <a:t>[4] C. Qin and J. Wagner. An intelligent mobile application to assist in taking mathematical notes using speech recognition and natural language processing. Presented at CS &amp; IT Conference Proceedings. 2023, . DOI: 10.5121/csit.2023.130919.</a:t>
            </a:r>
          </a:p>
          <a:p>
            <a:r>
              <a:rPr lang="en-GB" sz="1450" dirty="0">
                <a:latin typeface="Calibri" panose="020F0502020204030204" pitchFamily="34" charset="0"/>
                <a:ea typeface="Calibri" panose="020F0502020204030204" pitchFamily="34" charset="0"/>
                <a:cs typeface="Calibri" panose="020F0502020204030204" pitchFamily="34" charset="0"/>
              </a:rPr>
              <a:t>[5] K. S. Brahmachari, M. Hanumesh, G. Anitha and B. Pattanaik. Efficient meeting insights: NLP-enhanced summarization of voice and text. Presented at 2024 15th International Conference on Computing Communication and Networking Technologies (ICCCNT). 2024, . DOI: 10.1109/ICCCNT61001.2024.10725706.</a:t>
            </a:r>
          </a:p>
          <a:p>
            <a:endParaRPr lang="en-GB" dirty="0"/>
          </a:p>
          <a:p>
            <a:pPr>
              <a:spcBef>
                <a:spcPts val="2500"/>
              </a:spcBef>
            </a:pPr>
            <a:endParaRPr lang="en-US" sz="10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20BB2A2E-2093-0D8E-70F8-9C3DA2293C32}"/>
              </a:ext>
            </a:extLst>
          </p:cNvPr>
          <p:cNvSpPr txBox="1"/>
          <p:nvPr/>
        </p:nvSpPr>
        <p:spPr>
          <a:xfrm>
            <a:off x="0" y="6629400"/>
            <a:ext cx="5867399" cy="215444"/>
          </a:xfrm>
          <a:prstGeom prst="rect">
            <a:avLst/>
          </a:prstGeom>
          <a:noFill/>
        </p:spPr>
        <p:txBody>
          <a:bodyPr wrap="square" rtlCol="0">
            <a:spAutoFit/>
          </a:bodyPr>
          <a:lstStyle/>
          <a:p>
            <a:r>
              <a:rPr lang="en-GB" sz="800" dirty="0">
                <a:latin typeface="Calibri" panose="020F0502020204030204" pitchFamily="34" charset="0"/>
                <a:ea typeface="Calibri" panose="020F0502020204030204" pitchFamily="34" charset="0"/>
                <a:cs typeface="Calibri" panose="020F0502020204030204" pitchFamily="34" charset="0"/>
              </a:rPr>
              <a:t>Image credited; https://www.istockphoto.com/search/2/</a:t>
            </a:r>
          </a:p>
        </p:txBody>
      </p:sp>
    </p:spTree>
    <p:extLst>
      <p:ext uri="{BB962C8B-B14F-4D97-AF65-F5344CB8AC3E}">
        <p14:creationId xmlns:p14="http://schemas.microsoft.com/office/powerpoint/2010/main" val="14835834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Helena">
  <a:themeElements>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lena" id="{83D43F4A-02D5-42AD-9542-27487597C212}" vid="{14154C61-C2E2-42F2-9833-4EC39495D4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5" ma:contentTypeDescription="Create a new document." ma:contentTypeScope="" ma:versionID="769731545f74de5ee17dacacd124024b">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89d074dfd5db48aab9dd6523b3e2b4c6"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ObjectDetectorVersions" minOccurs="0"/>
                <xsd:element ref="ns3:MediaServiceSystemTags"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0CEB72-9B64-43A4-9652-F0FED519FBF8}">
  <ds:schemaRef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http://schemas.microsoft.com/office/2006/metadata/properties"/>
    <ds:schemaRef ds:uri="http://www.w3.org/XML/1998/namespace"/>
    <ds:schemaRef ds:uri="http://purl.org/dc/terms/"/>
    <ds:schemaRef ds:uri="04c7059f-bde8-4ce9-bb0f-e52888740953"/>
    <ds:schemaRef ds:uri="d8e79d84-78fb-44a9-92e9-d04bdd8f0359"/>
    <ds:schemaRef ds:uri="http://purl.org/dc/elements/1.1/"/>
  </ds:schemaRefs>
</ds:datastoreItem>
</file>

<file path=customXml/itemProps2.xml><?xml version="1.0" encoding="utf-8"?>
<ds:datastoreItem xmlns:ds="http://schemas.openxmlformats.org/officeDocument/2006/customXml" ds:itemID="{C3EDA956-6778-417D-9956-F6B803381F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B79205-1ECA-438E-AAC0-B28ABB0DD1EB}">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TM04033919[[fn=Circuit]]</Template>
  <TotalTime>2997</TotalTime>
  <Words>2802</Words>
  <Application>Microsoft Office PowerPoint</Application>
  <PresentationFormat>Widescreen</PresentationFormat>
  <Paragraphs>174</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Neue Haas Grotesk Text Pro</vt:lpstr>
      <vt:lpstr>Helena</vt:lpstr>
      <vt:lpstr>ClariVoice – AI-Based Voice Recorder for Automated Meeting Summaries</vt:lpstr>
      <vt:lpstr>Presentation Overview</vt:lpstr>
      <vt:lpstr>Introduction / Background</vt:lpstr>
      <vt:lpstr>Project Aim &amp; Objectives</vt:lpstr>
      <vt:lpstr>Problem Statement &amp; Motivation</vt:lpstr>
      <vt:lpstr>Literature Review</vt:lpstr>
      <vt:lpstr>Literature Review</vt:lpstr>
      <vt:lpstr>Methodology</vt:lpstr>
      <vt:lpstr>Design Overview</vt:lpstr>
      <vt:lpstr>PowerPoint Presentation</vt:lpstr>
      <vt:lpstr>Expected Outcomes</vt:lpstr>
      <vt:lpstr>Project Timeline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Olimpiu Robu</dc:creator>
  <cp:lastModifiedBy>Oli Robu (2233652)</cp:lastModifiedBy>
  <cp:revision>13</cp:revision>
  <dcterms:created xsi:type="dcterms:W3CDTF">2025-08-21T23:24:42Z</dcterms:created>
  <dcterms:modified xsi:type="dcterms:W3CDTF">2025-09-29T12:25:36Z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y fmtid="{D5CDD505-2E9C-101B-9397-08002B2CF9AE}" pid="3" name="MediaServiceImageTags">
    <vt:lpwstr/>
  </property>
</Properties>
</file>