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1" r:id="rId1"/>
  </p:sldMasterIdLst>
  <p:notesMasterIdLst>
    <p:notesMasterId r:id="rId12"/>
  </p:notesMasterIdLst>
  <p:sldIdLst>
    <p:sldId id="256" r:id="rId2"/>
    <p:sldId id="257" r:id="rId3"/>
    <p:sldId id="258" r:id="rId4"/>
    <p:sldId id="260" r:id="rId5"/>
    <p:sldId id="261" r:id="rId6"/>
    <p:sldId id="262" r:id="rId7"/>
    <p:sldId id="263" r:id="rId8"/>
    <p:sldId id="264" r:id="rId9"/>
    <p:sldId id="265" r:id="rId10"/>
    <p:sldId id="266"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D4E4AA-2070-DD91-4AF0-A28C54BBEAA0}" v="48" dt="2023-07-10T10:17:13.4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2299" autoAdjust="0"/>
  </p:normalViewPr>
  <p:slideViewPr>
    <p:cSldViewPr snapToGrid="0">
      <p:cViewPr varScale="1">
        <p:scale>
          <a:sx n="60" d="100"/>
          <a:sy n="60" d="100"/>
        </p:scale>
        <p:origin x="1140" y="72"/>
      </p:cViewPr>
      <p:guideLst/>
    </p:cSldViewPr>
  </p:slideViewPr>
  <p:notesTextViewPr>
    <p:cViewPr>
      <p:scale>
        <a:sx n="100" d="100"/>
        <a:sy n="100" d="100"/>
      </p:scale>
      <p:origin x="0" y="-6336"/>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med Kamruzzaman (2237652)" userId="S::2237652@student.uwtsd.ac.uk::4464d609-b97f-4ed7-83d1-3548b84216c2" providerId="AD" clId="Web-{CDD4E4AA-2070-DD91-4AF0-A28C54BBEAA0}"/>
    <pc:docChg chg="modSld addMainMaster delMainMaster">
      <pc:chgData name="Mohammed Kamruzzaman (2237652)" userId="S::2237652@student.uwtsd.ac.uk::4464d609-b97f-4ed7-83d1-3548b84216c2" providerId="AD" clId="Web-{CDD4E4AA-2070-DD91-4AF0-A28C54BBEAA0}" dt="2023-07-10T10:17:13.488" v="53" actId="14100"/>
      <pc:docMkLst>
        <pc:docMk/>
      </pc:docMkLst>
      <pc:sldChg chg="addSp delSp modSp mod setBg modClrScheme addAnim delAnim chgLayout">
        <pc:chgData name="Mohammed Kamruzzaman (2237652)" userId="S::2237652@student.uwtsd.ac.uk::4464d609-b97f-4ed7-83d1-3548b84216c2" providerId="AD" clId="Web-{CDD4E4AA-2070-DD91-4AF0-A28C54BBEAA0}" dt="2023-07-10T10:17:13.488" v="53" actId="14100"/>
        <pc:sldMkLst>
          <pc:docMk/>
          <pc:sldMk cId="3987011715" sldId="256"/>
        </pc:sldMkLst>
        <pc:spChg chg="mod ord">
          <ac:chgData name="Mohammed Kamruzzaman (2237652)" userId="S::2237652@student.uwtsd.ac.uk::4464d609-b97f-4ed7-83d1-3548b84216c2" providerId="AD" clId="Web-{CDD4E4AA-2070-DD91-4AF0-A28C54BBEAA0}" dt="2023-07-10T10:17:13.488" v="53" actId="14100"/>
          <ac:spMkLst>
            <pc:docMk/>
            <pc:sldMk cId="3987011715" sldId="256"/>
            <ac:spMk id="2" creationId="{00000000-0000-0000-0000-000000000000}"/>
          </ac:spMkLst>
        </pc:spChg>
        <pc:spChg chg="mod ord">
          <ac:chgData name="Mohammed Kamruzzaman (2237652)" userId="S::2237652@student.uwtsd.ac.uk::4464d609-b97f-4ed7-83d1-3548b84216c2" providerId="AD" clId="Web-{CDD4E4AA-2070-DD91-4AF0-A28C54BBEAA0}" dt="2023-07-10T10:14:35.194" v="28"/>
          <ac:spMkLst>
            <pc:docMk/>
            <pc:sldMk cId="3987011715" sldId="256"/>
            <ac:spMk id="3" creationId="{00000000-0000-0000-0000-000000000000}"/>
          </ac:spMkLst>
        </pc:spChg>
        <pc:spChg chg="add">
          <ac:chgData name="Mohammed Kamruzzaman (2237652)" userId="S::2237652@student.uwtsd.ac.uk::4464d609-b97f-4ed7-83d1-3548b84216c2" providerId="AD" clId="Web-{CDD4E4AA-2070-DD91-4AF0-A28C54BBEAA0}" dt="2023-07-10T10:14:35.194" v="28"/>
          <ac:spMkLst>
            <pc:docMk/>
            <pc:sldMk cId="3987011715" sldId="256"/>
            <ac:spMk id="8" creationId="{441B7737-E3D8-47F4-8B54-7529C7A83642}"/>
          </ac:spMkLst>
        </pc:spChg>
        <pc:spChg chg="add del">
          <ac:chgData name="Mohammed Kamruzzaman (2237652)" userId="S::2237652@student.uwtsd.ac.uk::4464d609-b97f-4ed7-83d1-3548b84216c2" providerId="AD" clId="Web-{CDD4E4AA-2070-DD91-4AF0-A28C54BBEAA0}" dt="2023-07-10T10:14:35.147" v="27"/>
          <ac:spMkLst>
            <pc:docMk/>
            <pc:sldMk cId="3987011715" sldId="256"/>
            <ac:spMk id="9" creationId="{147E635D-C3B4-465B-AF24-991B6BF63C49}"/>
          </ac:spMkLst>
        </pc:spChg>
        <pc:spChg chg="add">
          <ac:chgData name="Mohammed Kamruzzaman (2237652)" userId="S::2237652@student.uwtsd.ac.uk::4464d609-b97f-4ed7-83d1-3548b84216c2" providerId="AD" clId="Web-{CDD4E4AA-2070-DD91-4AF0-A28C54BBEAA0}" dt="2023-07-10T10:14:35.194" v="28"/>
          <ac:spMkLst>
            <pc:docMk/>
            <pc:sldMk cId="3987011715" sldId="256"/>
            <ac:spMk id="10" creationId="{2B8A17B2-9670-43B8-BE40-4682F8D29A0A}"/>
          </ac:spMkLst>
        </pc:spChg>
        <pc:spChg chg="add del">
          <ac:chgData name="Mohammed Kamruzzaman (2237652)" userId="S::2237652@student.uwtsd.ac.uk::4464d609-b97f-4ed7-83d1-3548b84216c2" providerId="AD" clId="Web-{CDD4E4AA-2070-DD91-4AF0-A28C54BBEAA0}" dt="2023-07-10T10:14:35.147" v="27"/>
          <ac:spMkLst>
            <pc:docMk/>
            <pc:sldMk cId="3987011715" sldId="256"/>
            <ac:spMk id="15" creationId="{14E56C4B-C9E0-4F01-AF43-E69279A06A1C}"/>
          </ac:spMkLst>
        </pc:spChg>
        <pc:spChg chg="add">
          <ac:chgData name="Mohammed Kamruzzaman (2237652)" userId="S::2237652@student.uwtsd.ac.uk::4464d609-b97f-4ed7-83d1-3548b84216c2" providerId="AD" clId="Web-{CDD4E4AA-2070-DD91-4AF0-A28C54BBEAA0}" dt="2023-07-10T10:14:35.194" v="28"/>
          <ac:spMkLst>
            <pc:docMk/>
            <pc:sldMk cId="3987011715" sldId="256"/>
            <ac:spMk id="16" creationId="{AC1E939A-6A69-42AE-8471-3AD3A74AD78A}"/>
          </ac:spMkLst>
        </pc:spChg>
        <pc:spChg chg="add del">
          <ac:chgData name="Mohammed Kamruzzaman (2237652)" userId="S::2237652@student.uwtsd.ac.uk::4464d609-b97f-4ed7-83d1-3548b84216c2" providerId="AD" clId="Web-{CDD4E4AA-2070-DD91-4AF0-A28C54BBEAA0}" dt="2023-07-10T10:14:35.147" v="27"/>
          <ac:spMkLst>
            <pc:docMk/>
            <pc:sldMk cId="3987011715" sldId="256"/>
            <ac:spMk id="17" creationId="{8C654A17-56DA-4921-A42B-DE255FA66365}"/>
          </ac:spMkLst>
        </pc:spChg>
        <pc:spChg chg="add">
          <ac:chgData name="Mohammed Kamruzzaman (2237652)" userId="S::2237652@student.uwtsd.ac.uk::4464d609-b97f-4ed7-83d1-3548b84216c2" providerId="AD" clId="Web-{CDD4E4AA-2070-DD91-4AF0-A28C54BBEAA0}" dt="2023-07-10T10:14:35.194" v="28"/>
          <ac:spMkLst>
            <pc:docMk/>
            <pc:sldMk cId="3987011715" sldId="256"/>
            <ac:spMk id="18" creationId="{A0B5529D-5CAA-4BF2-B5C9-34705E7661F9}"/>
          </ac:spMkLst>
        </pc:spChg>
        <pc:spChg chg="add">
          <ac:chgData name="Mohammed Kamruzzaman (2237652)" userId="S::2237652@student.uwtsd.ac.uk::4464d609-b97f-4ed7-83d1-3548b84216c2" providerId="AD" clId="Web-{CDD4E4AA-2070-DD91-4AF0-A28C54BBEAA0}" dt="2023-07-10T10:14:35.194" v="28"/>
          <ac:spMkLst>
            <pc:docMk/>
            <pc:sldMk cId="3987011715" sldId="256"/>
            <ac:spMk id="20" creationId="{F793961F-503F-434A-880A-EA44EB4277E3}"/>
          </ac:spMkLst>
        </pc:spChg>
        <pc:picChg chg="add del">
          <ac:chgData name="Mohammed Kamruzzaman (2237652)" userId="S::2237652@student.uwtsd.ac.uk::4464d609-b97f-4ed7-83d1-3548b84216c2" providerId="AD" clId="Web-{CDD4E4AA-2070-DD91-4AF0-A28C54BBEAA0}" dt="2023-07-10T10:14:35.147" v="27"/>
          <ac:picMkLst>
            <pc:docMk/>
            <pc:sldMk cId="3987011715" sldId="256"/>
            <ac:picMk id="5" creationId="{0191EF25-220F-2F9C-24D9-0C4A824138B6}"/>
          </ac:picMkLst>
        </pc:picChg>
        <pc:picChg chg="add del">
          <ac:chgData name="Mohammed Kamruzzaman (2237652)" userId="S::2237652@student.uwtsd.ac.uk::4464d609-b97f-4ed7-83d1-3548b84216c2" providerId="AD" clId="Web-{CDD4E4AA-2070-DD91-4AF0-A28C54BBEAA0}" dt="2023-07-10T10:14:35.147" v="27"/>
          <ac:picMkLst>
            <pc:docMk/>
            <pc:sldMk cId="3987011715" sldId="256"/>
            <ac:picMk id="11" creationId="{4A0623D0-396B-499E-BBFB-C17F1BB0F2DF}"/>
          </ac:picMkLst>
        </pc:picChg>
        <pc:picChg chg="add">
          <ac:chgData name="Mohammed Kamruzzaman (2237652)" userId="S::2237652@student.uwtsd.ac.uk::4464d609-b97f-4ed7-83d1-3548b84216c2" providerId="AD" clId="Web-{CDD4E4AA-2070-DD91-4AF0-A28C54BBEAA0}" dt="2023-07-10T10:14:35.194" v="28"/>
          <ac:picMkLst>
            <pc:docMk/>
            <pc:sldMk cId="3987011715" sldId="256"/>
            <ac:picMk id="12" creationId="{2A60B230-846B-4625-A8CA-D35FEBA73A99}"/>
          </ac:picMkLst>
        </pc:picChg>
        <pc:picChg chg="add del">
          <ac:chgData name="Mohammed Kamruzzaman (2237652)" userId="S::2237652@student.uwtsd.ac.uk::4464d609-b97f-4ed7-83d1-3548b84216c2" providerId="AD" clId="Web-{CDD4E4AA-2070-DD91-4AF0-A28C54BBEAA0}" dt="2023-07-10T10:14:35.147" v="27"/>
          <ac:picMkLst>
            <pc:docMk/>
            <pc:sldMk cId="3987011715" sldId="256"/>
            <ac:picMk id="13" creationId="{21AF192C-698D-4635-9C9F-F9769A56A96C}"/>
          </ac:picMkLst>
        </pc:picChg>
        <pc:picChg chg="add">
          <ac:chgData name="Mohammed Kamruzzaman (2237652)" userId="S::2237652@student.uwtsd.ac.uk::4464d609-b97f-4ed7-83d1-3548b84216c2" providerId="AD" clId="Web-{CDD4E4AA-2070-DD91-4AF0-A28C54BBEAA0}" dt="2023-07-10T10:14:35.194" v="28"/>
          <ac:picMkLst>
            <pc:docMk/>
            <pc:sldMk cId="3987011715" sldId="256"/>
            <ac:picMk id="14" creationId="{7185CF21-0594-48C0-9F3E-254D6BCE9D9B}"/>
          </ac:picMkLst>
        </pc:picChg>
      </pc:sldChg>
      <pc:sldChg chg="modSp mod modClrScheme chgLayout">
        <pc:chgData name="Mohammed Kamruzzaman (2237652)" userId="S::2237652@student.uwtsd.ac.uk::4464d609-b97f-4ed7-83d1-3548b84216c2" providerId="AD" clId="Web-{CDD4E4AA-2070-DD91-4AF0-A28C54BBEAA0}" dt="2023-07-10T10:13:23.797" v="21"/>
        <pc:sldMkLst>
          <pc:docMk/>
          <pc:sldMk cId="3592115227" sldId="257"/>
        </pc:sldMkLst>
        <pc:spChg chg="mod ord">
          <ac:chgData name="Mohammed Kamruzzaman (2237652)" userId="S::2237652@student.uwtsd.ac.uk::4464d609-b97f-4ed7-83d1-3548b84216c2" providerId="AD" clId="Web-{CDD4E4AA-2070-DD91-4AF0-A28C54BBEAA0}" dt="2023-07-10T10:13:23.797" v="21"/>
          <ac:spMkLst>
            <pc:docMk/>
            <pc:sldMk cId="3592115227" sldId="257"/>
            <ac:spMk id="2" creationId="{00000000-0000-0000-0000-000000000000}"/>
          </ac:spMkLst>
        </pc:spChg>
      </pc:sldChg>
      <pc:sldChg chg="mod modClrScheme chgLayout">
        <pc:chgData name="Mohammed Kamruzzaman (2237652)" userId="S::2237652@student.uwtsd.ac.uk::4464d609-b97f-4ed7-83d1-3548b84216c2" providerId="AD" clId="Web-{CDD4E4AA-2070-DD91-4AF0-A28C54BBEAA0}" dt="2023-07-10T10:13:23.797" v="21"/>
        <pc:sldMkLst>
          <pc:docMk/>
          <pc:sldMk cId="234040597" sldId="258"/>
        </pc:sldMkLst>
      </pc:sldChg>
      <pc:sldChg chg="mod modClrScheme chgLayout">
        <pc:chgData name="Mohammed Kamruzzaman (2237652)" userId="S::2237652@student.uwtsd.ac.uk::4464d609-b97f-4ed7-83d1-3548b84216c2" providerId="AD" clId="Web-{CDD4E4AA-2070-DD91-4AF0-A28C54BBEAA0}" dt="2023-07-10T10:13:23.797" v="21"/>
        <pc:sldMkLst>
          <pc:docMk/>
          <pc:sldMk cId="3852737829" sldId="260"/>
        </pc:sldMkLst>
      </pc:sldChg>
      <pc:sldChg chg="mod modClrScheme chgLayout">
        <pc:chgData name="Mohammed Kamruzzaman (2237652)" userId="S::2237652@student.uwtsd.ac.uk::4464d609-b97f-4ed7-83d1-3548b84216c2" providerId="AD" clId="Web-{CDD4E4AA-2070-DD91-4AF0-A28C54BBEAA0}" dt="2023-07-10T10:13:23.797" v="21"/>
        <pc:sldMkLst>
          <pc:docMk/>
          <pc:sldMk cId="857383408" sldId="261"/>
        </pc:sldMkLst>
      </pc:sldChg>
      <pc:sldChg chg="mod modClrScheme chgLayout">
        <pc:chgData name="Mohammed Kamruzzaman (2237652)" userId="S::2237652@student.uwtsd.ac.uk::4464d609-b97f-4ed7-83d1-3548b84216c2" providerId="AD" clId="Web-{CDD4E4AA-2070-DD91-4AF0-A28C54BBEAA0}" dt="2023-07-10T10:13:23.797" v="21"/>
        <pc:sldMkLst>
          <pc:docMk/>
          <pc:sldMk cId="1411944954" sldId="262"/>
        </pc:sldMkLst>
      </pc:sldChg>
      <pc:sldChg chg="mod modClrScheme chgLayout">
        <pc:chgData name="Mohammed Kamruzzaman (2237652)" userId="S::2237652@student.uwtsd.ac.uk::4464d609-b97f-4ed7-83d1-3548b84216c2" providerId="AD" clId="Web-{CDD4E4AA-2070-DD91-4AF0-A28C54BBEAA0}" dt="2023-07-10T10:13:23.797" v="21"/>
        <pc:sldMkLst>
          <pc:docMk/>
          <pc:sldMk cId="89556429" sldId="263"/>
        </pc:sldMkLst>
      </pc:sldChg>
      <pc:sldChg chg="mod modClrScheme chgLayout">
        <pc:chgData name="Mohammed Kamruzzaman (2237652)" userId="S::2237652@student.uwtsd.ac.uk::4464d609-b97f-4ed7-83d1-3548b84216c2" providerId="AD" clId="Web-{CDD4E4AA-2070-DD91-4AF0-A28C54BBEAA0}" dt="2023-07-10T10:13:23.797" v="21"/>
        <pc:sldMkLst>
          <pc:docMk/>
          <pc:sldMk cId="4137067466" sldId="264"/>
        </pc:sldMkLst>
      </pc:sldChg>
      <pc:sldChg chg="mod modClrScheme chgLayout">
        <pc:chgData name="Mohammed Kamruzzaman (2237652)" userId="S::2237652@student.uwtsd.ac.uk::4464d609-b97f-4ed7-83d1-3548b84216c2" providerId="AD" clId="Web-{CDD4E4AA-2070-DD91-4AF0-A28C54BBEAA0}" dt="2023-07-10T10:13:23.797" v="21"/>
        <pc:sldMkLst>
          <pc:docMk/>
          <pc:sldMk cId="3621014182" sldId="265"/>
        </pc:sldMkLst>
      </pc:sldChg>
      <pc:sldChg chg="modSp mod modClrScheme chgLayout">
        <pc:chgData name="Mohammed Kamruzzaman (2237652)" userId="S::2237652@student.uwtsd.ac.uk::4464d609-b97f-4ed7-83d1-3548b84216c2" providerId="AD" clId="Web-{CDD4E4AA-2070-DD91-4AF0-A28C54BBEAA0}" dt="2023-07-10T10:13:23.797" v="21"/>
        <pc:sldMkLst>
          <pc:docMk/>
          <pc:sldMk cId="508749077" sldId="266"/>
        </pc:sldMkLst>
        <pc:spChg chg="mod ord">
          <ac:chgData name="Mohammed Kamruzzaman (2237652)" userId="S::2237652@student.uwtsd.ac.uk::4464d609-b97f-4ed7-83d1-3548b84216c2" providerId="AD" clId="Web-{CDD4E4AA-2070-DD91-4AF0-A28C54BBEAA0}" dt="2023-07-10T10:13:23.797" v="21"/>
          <ac:spMkLst>
            <pc:docMk/>
            <pc:sldMk cId="508749077" sldId="266"/>
            <ac:spMk id="2" creationId="{00000000-0000-0000-0000-000000000000}"/>
          </ac:spMkLst>
        </pc:spChg>
      </pc:sldChg>
      <pc:sldMasterChg chg="del delSldLayout">
        <pc:chgData name="Mohammed Kamruzzaman (2237652)" userId="S::2237652@student.uwtsd.ac.uk::4464d609-b97f-4ed7-83d1-3548b84216c2" providerId="AD" clId="Web-{CDD4E4AA-2070-DD91-4AF0-A28C54BBEAA0}" dt="2023-07-10T10:12:57.186" v="20"/>
        <pc:sldMasterMkLst>
          <pc:docMk/>
          <pc:sldMasterMk cId="0" sldId="2147483648"/>
        </pc:sldMasterMkLst>
        <pc:sldLayoutChg chg="del">
          <pc:chgData name="Mohammed Kamruzzaman (2237652)" userId="S::2237652@student.uwtsd.ac.uk::4464d609-b97f-4ed7-83d1-3548b84216c2" providerId="AD" clId="Web-{CDD4E4AA-2070-DD91-4AF0-A28C54BBEAA0}" dt="2023-07-10T10:12:57.186" v="20"/>
          <pc:sldLayoutMkLst>
            <pc:docMk/>
            <pc:sldMasterMk cId="0" sldId="2147483648"/>
            <pc:sldLayoutMk cId="0" sldId="2147483649"/>
          </pc:sldLayoutMkLst>
        </pc:sldLayoutChg>
        <pc:sldLayoutChg chg="del">
          <pc:chgData name="Mohammed Kamruzzaman (2237652)" userId="S::2237652@student.uwtsd.ac.uk::4464d609-b97f-4ed7-83d1-3548b84216c2" providerId="AD" clId="Web-{CDD4E4AA-2070-DD91-4AF0-A28C54BBEAA0}" dt="2023-07-10T10:12:57.186" v="20"/>
          <pc:sldLayoutMkLst>
            <pc:docMk/>
            <pc:sldMasterMk cId="0" sldId="2147483648"/>
            <pc:sldLayoutMk cId="0" sldId="2147483650"/>
          </pc:sldLayoutMkLst>
        </pc:sldLayoutChg>
        <pc:sldLayoutChg chg="del">
          <pc:chgData name="Mohammed Kamruzzaman (2237652)" userId="S::2237652@student.uwtsd.ac.uk::4464d609-b97f-4ed7-83d1-3548b84216c2" providerId="AD" clId="Web-{CDD4E4AA-2070-DD91-4AF0-A28C54BBEAA0}" dt="2023-07-10T10:12:57.186" v="20"/>
          <pc:sldLayoutMkLst>
            <pc:docMk/>
            <pc:sldMasterMk cId="0" sldId="2147483648"/>
            <pc:sldLayoutMk cId="0" sldId="2147483651"/>
          </pc:sldLayoutMkLst>
        </pc:sldLayoutChg>
        <pc:sldLayoutChg chg="del">
          <pc:chgData name="Mohammed Kamruzzaman (2237652)" userId="S::2237652@student.uwtsd.ac.uk::4464d609-b97f-4ed7-83d1-3548b84216c2" providerId="AD" clId="Web-{CDD4E4AA-2070-DD91-4AF0-A28C54BBEAA0}" dt="2023-07-10T10:12:57.186" v="20"/>
          <pc:sldLayoutMkLst>
            <pc:docMk/>
            <pc:sldMasterMk cId="0" sldId="2147483648"/>
            <pc:sldLayoutMk cId="0" sldId="2147483652"/>
          </pc:sldLayoutMkLst>
        </pc:sldLayoutChg>
        <pc:sldLayoutChg chg="del">
          <pc:chgData name="Mohammed Kamruzzaman (2237652)" userId="S::2237652@student.uwtsd.ac.uk::4464d609-b97f-4ed7-83d1-3548b84216c2" providerId="AD" clId="Web-{CDD4E4AA-2070-DD91-4AF0-A28C54BBEAA0}" dt="2023-07-10T10:12:57.186" v="20"/>
          <pc:sldLayoutMkLst>
            <pc:docMk/>
            <pc:sldMasterMk cId="0" sldId="2147483648"/>
            <pc:sldLayoutMk cId="0" sldId="2147483653"/>
          </pc:sldLayoutMkLst>
        </pc:sldLayoutChg>
        <pc:sldLayoutChg chg="del">
          <pc:chgData name="Mohammed Kamruzzaman (2237652)" userId="S::2237652@student.uwtsd.ac.uk::4464d609-b97f-4ed7-83d1-3548b84216c2" providerId="AD" clId="Web-{CDD4E4AA-2070-DD91-4AF0-A28C54BBEAA0}" dt="2023-07-10T10:12:57.186" v="20"/>
          <pc:sldLayoutMkLst>
            <pc:docMk/>
            <pc:sldMasterMk cId="0" sldId="2147483648"/>
            <pc:sldLayoutMk cId="0" sldId="2147483654"/>
          </pc:sldLayoutMkLst>
        </pc:sldLayoutChg>
        <pc:sldLayoutChg chg="del">
          <pc:chgData name="Mohammed Kamruzzaman (2237652)" userId="S::2237652@student.uwtsd.ac.uk::4464d609-b97f-4ed7-83d1-3548b84216c2" providerId="AD" clId="Web-{CDD4E4AA-2070-DD91-4AF0-A28C54BBEAA0}" dt="2023-07-10T10:12:57.186" v="20"/>
          <pc:sldLayoutMkLst>
            <pc:docMk/>
            <pc:sldMasterMk cId="0" sldId="2147483648"/>
            <pc:sldLayoutMk cId="0" sldId="2147483655"/>
          </pc:sldLayoutMkLst>
        </pc:sldLayoutChg>
        <pc:sldLayoutChg chg="del">
          <pc:chgData name="Mohammed Kamruzzaman (2237652)" userId="S::2237652@student.uwtsd.ac.uk::4464d609-b97f-4ed7-83d1-3548b84216c2" providerId="AD" clId="Web-{CDD4E4AA-2070-DD91-4AF0-A28C54BBEAA0}" dt="2023-07-10T10:12:57.186" v="20"/>
          <pc:sldLayoutMkLst>
            <pc:docMk/>
            <pc:sldMasterMk cId="0" sldId="2147483648"/>
            <pc:sldLayoutMk cId="0" sldId="2147483656"/>
          </pc:sldLayoutMkLst>
        </pc:sldLayoutChg>
        <pc:sldLayoutChg chg="del">
          <pc:chgData name="Mohammed Kamruzzaman (2237652)" userId="S::2237652@student.uwtsd.ac.uk::4464d609-b97f-4ed7-83d1-3548b84216c2" providerId="AD" clId="Web-{CDD4E4AA-2070-DD91-4AF0-A28C54BBEAA0}" dt="2023-07-10T10:12:57.186" v="20"/>
          <pc:sldLayoutMkLst>
            <pc:docMk/>
            <pc:sldMasterMk cId="0" sldId="2147483648"/>
            <pc:sldLayoutMk cId="0" sldId="2147483657"/>
          </pc:sldLayoutMkLst>
        </pc:sldLayoutChg>
        <pc:sldLayoutChg chg="del">
          <pc:chgData name="Mohammed Kamruzzaman (2237652)" userId="S::2237652@student.uwtsd.ac.uk::4464d609-b97f-4ed7-83d1-3548b84216c2" providerId="AD" clId="Web-{CDD4E4AA-2070-DD91-4AF0-A28C54BBEAA0}" dt="2023-07-10T10:12:57.186" v="20"/>
          <pc:sldLayoutMkLst>
            <pc:docMk/>
            <pc:sldMasterMk cId="0" sldId="2147483648"/>
            <pc:sldLayoutMk cId="0" sldId="2147483658"/>
          </pc:sldLayoutMkLst>
        </pc:sldLayoutChg>
        <pc:sldLayoutChg chg="del">
          <pc:chgData name="Mohammed Kamruzzaman (2237652)" userId="S::2237652@student.uwtsd.ac.uk::4464d609-b97f-4ed7-83d1-3548b84216c2" providerId="AD" clId="Web-{CDD4E4AA-2070-DD91-4AF0-A28C54BBEAA0}" dt="2023-07-10T10:12:57.186" v="20"/>
          <pc:sldLayoutMkLst>
            <pc:docMk/>
            <pc:sldMasterMk cId="0" sldId="2147483648"/>
            <pc:sldLayoutMk cId="0" sldId="2147483659"/>
          </pc:sldLayoutMkLst>
        </pc:sldLayoutChg>
        <pc:sldLayoutChg chg="del">
          <pc:chgData name="Mohammed Kamruzzaman (2237652)" userId="S::2237652@student.uwtsd.ac.uk::4464d609-b97f-4ed7-83d1-3548b84216c2" providerId="AD" clId="Web-{CDD4E4AA-2070-DD91-4AF0-A28C54BBEAA0}" dt="2023-07-10T10:12:57.186" v="20"/>
          <pc:sldLayoutMkLst>
            <pc:docMk/>
            <pc:sldMasterMk cId="0" sldId="2147483648"/>
            <pc:sldLayoutMk cId="0" sldId="2147483660"/>
          </pc:sldLayoutMkLst>
        </pc:sldLayoutChg>
        <pc:sldLayoutChg chg="del">
          <pc:chgData name="Mohammed Kamruzzaman (2237652)" userId="S::2237652@student.uwtsd.ac.uk::4464d609-b97f-4ed7-83d1-3548b84216c2" providerId="AD" clId="Web-{CDD4E4AA-2070-DD91-4AF0-A28C54BBEAA0}" dt="2023-07-10T10:12:57.186" v="20"/>
          <pc:sldLayoutMkLst>
            <pc:docMk/>
            <pc:sldMasterMk cId="0" sldId="2147483648"/>
            <pc:sldLayoutMk cId="0" sldId="2147483661"/>
          </pc:sldLayoutMkLst>
        </pc:sldLayoutChg>
        <pc:sldLayoutChg chg="del">
          <pc:chgData name="Mohammed Kamruzzaman (2237652)" userId="S::2237652@student.uwtsd.ac.uk::4464d609-b97f-4ed7-83d1-3548b84216c2" providerId="AD" clId="Web-{CDD4E4AA-2070-DD91-4AF0-A28C54BBEAA0}" dt="2023-07-10T10:12:57.186" v="20"/>
          <pc:sldLayoutMkLst>
            <pc:docMk/>
            <pc:sldMasterMk cId="0" sldId="2147483648"/>
            <pc:sldLayoutMk cId="0" sldId="2147483663"/>
          </pc:sldLayoutMkLst>
        </pc:sldLayoutChg>
        <pc:sldLayoutChg chg="del">
          <pc:chgData name="Mohammed Kamruzzaman (2237652)" userId="S::2237652@student.uwtsd.ac.uk::4464d609-b97f-4ed7-83d1-3548b84216c2" providerId="AD" clId="Web-{CDD4E4AA-2070-DD91-4AF0-A28C54BBEAA0}" dt="2023-07-10T10:12:57.186" v="20"/>
          <pc:sldLayoutMkLst>
            <pc:docMk/>
            <pc:sldMasterMk cId="0" sldId="2147483648"/>
            <pc:sldLayoutMk cId="0" sldId="2147483666"/>
          </pc:sldLayoutMkLst>
        </pc:sldLayoutChg>
        <pc:sldLayoutChg chg="del">
          <pc:chgData name="Mohammed Kamruzzaman (2237652)" userId="S::2237652@student.uwtsd.ac.uk::4464d609-b97f-4ed7-83d1-3548b84216c2" providerId="AD" clId="Web-{CDD4E4AA-2070-DD91-4AF0-A28C54BBEAA0}" dt="2023-07-10T10:12:57.186" v="20"/>
          <pc:sldLayoutMkLst>
            <pc:docMk/>
            <pc:sldMasterMk cId="0" sldId="2147483648"/>
            <pc:sldLayoutMk cId="0" sldId="2147483667"/>
          </pc:sldLayoutMkLst>
        </pc:sldLayoutChg>
        <pc:sldLayoutChg chg="del">
          <pc:chgData name="Mohammed Kamruzzaman (2237652)" userId="S::2237652@student.uwtsd.ac.uk::4464d609-b97f-4ed7-83d1-3548b84216c2" providerId="AD" clId="Web-{CDD4E4AA-2070-DD91-4AF0-A28C54BBEAA0}" dt="2023-07-10T10:12:57.186" v="20"/>
          <pc:sldLayoutMkLst>
            <pc:docMk/>
            <pc:sldMasterMk cId="0" sldId="2147483648"/>
            <pc:sldLayoutMk cId="0" sldId="2147483668"/>
          </pc:sldLayoutMkLst>
        </pc:sldLayoutChg>
      </pc:sldMasterChg>
      <pc:sldMasterChg chg="add del addSldLayout delSldLayout modSldLayout">
        <pc:chgData name="Mohammed Kamruzzaman (2237652)" userId="S::2237652@student.uwtsd.ac.uk::4464d609-b97f-4ed7-83d1-3548b84216c2" providerId="AD" clId="Web-{CDD4E4AA-2070-DD91-4AF0-A28C54BBEAA0}" dt="2023-07-10T10:13:23.797" v="21"/>
        <pc:sldMasterMkLst>
          <pc:docMk/>
          <pc:sldMasterMk cId="346845734" sldId="2147483669"/>
        </pc:sldMasterMkLst>
        <pc:sldLayoutChg chg="add del mod replId">
          <pc:chgData name="Mohammed Kamruzzaman (2237652)" userId="S::2237652@student.uwtsd.ac.uk::4464d609-b97f-4ed7-83d1-3548b84216c2" providerId="AD" clId="Web-{CDD4E4AA-2070-DD91-4AF0-A28C54BBEAA0}" dt="2023-07-10T10:13:23.797" v="21"/>
          <pc:sldLayoutMkLst>
            <pc:docMk/>
            <pc:sldMasterMk cId="346845734" sldId="2147483669"/>
            <pc:sldLayoutMk cId="1289616964" sldId="2147483670"/>
          </pc:sldLayoutMkLst>
        </pc:sldLayoutChg>
        <pc:sldLayoutChg chg="add del mod replId">
          <pc:chgData name="Mohammed Kamruzzaman (2237652)" userId="S::2237652@student.uwtsd.ac.uk::4464d609-b97f-4ed7-83d1-3548b84216c2" providerId="AD" clId="Web-{CDD4E4AA-2070-DD91-4AF0-A28C54BBEAA0}" dt="2023-07-10T10:13:23.797" v="21"/>
          <pc:sldLayoutMkLst>
            <pc:docMk/>
            <pc:sldMasterMk cId="346845734" sldId="2147483669"/>
            <pc:sldLayoutMk cId="2797914693" sldId="2147483671"/>
          </pc:sldLayoutMkLst>
        </pc:sldLayoutChg>
        <pc:sldLayoutChg chg="add del mod replId">
          <pc:chgData name="Mohammed Kamruzzaman (2237652)" userId="S::2237652@student.uwtsd.ac.uk::4464d609-b97f-4ed7-83d1-3548b84216c2" providerId="AD" clId="Web-{CDD4E4AA-2070-DD91-4AF0-A28C54BBEAA0}" dt="2023-07-10T10:13:23.797" v="21"/>
          <pc:sldLayoutMkLst>
            <pc:docMk/>
            <pc:sldMasterMk cId="346845734" sldId="2147483669"/>
            <pc:sldLayoutMk cId="250254815" sldId="2147483672"/>
          </pc:sldLayoutMkLst>
        </pc:sldLayoutChg>
        <pc:sldLayoutChg chg="add del mod replId">
          <pc:chgData name="Mohammed Kamruzzaman (2237652)" userId="S::2237652@student.uwtsd.ac.uk::4464d609-b97f-4ed7-83d1-3548b84216c2" providerId="AD" clId="Web-{CDD4E4AA-2070-DD91-4AF0-A28C54BBEAA0}" dt="2023-07-10T10:13:23.797" v="21"/>
          <pc:sldLayoutMkLst>
            <pc:docMk/>
            <pc:sldMasterMk cId="346845734" sldId="2147483669"/>
            <pc:sldLayoutMk cId="1469600931" sldId="2147483673"/>
          </pc:sldLayoutMkLst>
        </pc:sldLayoutChg>
        <pc:sldLayoutChg chg="add del mod replId">
          <pc:chgData name="Mohammed Kamruzzaman (2237652)" userId="S::2237652@student.uwtsd.ac.uk::4464d609-b97f-4ed7-83d1-3548b84216c2" providerId="AD" clId="Web-{CDD4E4AA-2070-DD91-4AF0-A28C54BBEAA0}" dt="2023-07-10T10:13:23.797" v="21"/>
          <pc:sldLayoutMkLst>
            <pc:docMk/>
            <pc:sldMasterMk cId="346845734" sldId="2147483669"/>
            <pc:sldLayoutMk cId="1337504908" sldId="2147483674"/>
          </pc:sldLayoutMkLst>
        </pc:sldLayoutChg>
        <pc:sldLayoutChg chg="add del mod replId">
          <pc:chgData name="Mohammed Kamruzzaman (2237652)" userId="S::2237652@student.uwtsd.ac.uk::4464d609-b97f-4ed7-83d1-3548b84216c2" providerId="AD" clId="Web-{CDD4E4AA-2070-DD91-4AF0-A28C54BBEAA0}" dt="2023-07-10T10:13:23.797" v="21"/>
          <pc:sldLayoutMkLst>
            <pc:docMk/>
            <pc:sldMasterMk cId="346845734" sldId="2147483669"/>
            <pc:sldLayoutMk cId="1786118714" sldId="2147483675"/>
          </pc:sldLayoutMkLst>
        </pc:sldLayoutChg>
        <pc:sldLayoutChg chg="add del mod replId">
          <pc:chgData name="Mohammed Kamruzzaman (2237652)" userId="S::2237652@student.uwtsd.ac.uk::4464d609-b97f-4ed7-83d1-3548b84216c2" providerId="AD" clId="Web-{CDD4E4AA-2070-DD91-4AF0-A28C54BBEAA0}" dt="2023-07-10T10:13:23.797" v="21"/>
          <pc:sldLayoutMkLst>
            <pc:docMk/>
            <pc:sldMasterMk cId="346845734" sldId="2147483669"/>
            <pc:sldLayoutMk cId="2412384217" sldId="2147483676"/>
          </pc:sldLayoutMkLst>
        </pc:sldLayoutChg>
        <pc:sldLayoutChg chg="add del mod replId">
          <pc:chgData name="Mohammed Kamruzzaman (2237652)" userId="S::2237652@student.uwtsd.ac.uk::4464d609-b97f-4ed7-83d1-3548b84216c2" providerId="AD" clId="Web-{CDD4E4AA-2070-DD91-4AF0-A28C54BBEAA0}" dt="2023-07-10T10:13:23.797" v="21"/>
          <pc:sldLayoutMkLst>
            <pc:docMk/>
            <pc:sldMasterMk cId="346845734" sldId="2147483669"/>
            <pc:sldLayoutMk cId="1387065555" sldId="2147483677"/>
          </pc:sldLayoutMkLst>
        </pc:sldLayoutChg>
        <pc:sldLayoutChg chg="add del mod replId">
          <pc:chgData name="Mohammed Kamruzzaman (2237652)" userId="S::2237652@student.uwtsd.ac.uk::4464d609-b97f-4ed7-83d1-3548b84216c2" providerId="AD" clId="Web-{CDD4E4AA-2070-DD91-4AF0-A28C54BBEAA0}" dt="2023-07-10T10:13:23.797" v="21"/>
          <pc:sldLayoutMkLst>
            <pc:docMk/>
            <pc:sldMasterMk cId="346845734" sldId="2147483669"/>
            <pc:sldLayoutMk cId="2107834435" sldId="2147483678"/>
          </pc:sldLayoutMkLst>
        </pc:sldLayoutChg>
        <pc:sldLayoutChg chg="add del mod replId">
          <pc:chgData name="Mohammed Kamruzzaman (2237652)" userId="S::2237652@student.uwtsd.ac.uk::4464d609-b97f-4ed7-83d1-3548b84216c2" providerId="AD" clId="Web-{CDD4E4AA-2070-DD91-4AF0-A28C54BBEAA0}" dt="2023-07-10T10:13:23.797" v="21"/>
          <pc:sldLayoutMkLst>
            <pc:docMk/>
            <pc:sldMasterMk cId="346845734" sldId="2147483669"/>
            <pc:sldLayoutMk cId="1943533936" sldId="2147483679"/>
          </pc:sldLayoutMkLst>
        </pc:sldLayoutChg>
        <pc:sldLayoutChg chg="add del mod replId">
          <pc:chgData name="Mohammed Kamruzzaman (2237652)" userId="S::2237652@student.uwtsd.ac.uk::4464d609-b97f-4ed7-83d1-3548b84216c2" providerId="AD" clId="Web-{CDD4E4AA-2070-DD91-4AF0-A28C54BBEAA0}" dt="2023-07-10T10:13:23.797" v="21"/>
          <pc:sldLayoutMkLst>
            <pc:docMk/>
            <pc:sldMasterMk cId="346845734" sldId="2147483669"/>
            <pc:sldLayoutMk cId="2070459278" sldId="2147483680"/>
          </pc:sldLayoutMkLst>
        </pc:sldLayoutChg>
      </pc:sldMasterChg>
      <pc:sldMasterChg chg="add addSldLayout modSldLayout">
        <pc:chgData name="Mohammed Kamruzzaman (2237652)" userId="S::2237652@student.uwtsd.ac.uk::4464d609-b97f-4ed7-83d1-3548b84216c2" providerId="AD" clId="Web-{CDD4E4AA-2070-DD91-4AF0-A28C54BBEAA0}" dt="2023-07-10T10:13:23.797" v="21"/>
        <pc:sldMasterMkLst>
          <pc:docMk/>
          <pc:sldMasterMk cId="2197901694" sldId="2147483681"/>
        </pc:sldMasterMkLst>
        <pc:sldLayoutChg chg="add mod replId">
          <pc:chgData name="Mohammed Kamruzzaman (2237652)" userId="S::2237652@student.uwtsd.ac.uk::4464d609-b97f-4ed7-83d1-3548b84216c2" providerId="AD" clId="Web-{CDD4E4AA-2070-DD91-4AF0-A28C54BBEAA0}" dt="2023-07-10T10:13:23.797" v="21"/>
          <pc:sldLayoutMkLst>
            <pc:docMk/>
            <pc:sldMasterMk cId="2197901694" sldId="2147483681"/>
            <pc:sldLayoutMk cId="2379213437" sldId="2147483682"/>
          </pc:sldLayoutMkLst>
        </pc:sldLayoutChg>
        <pc:sldLayoutChg chg="add mod replId">
          <pc:chgData name="Mohammed Kamruzzaman (2237652)" userId="S::2237652@student.uwtsd.ac.uk::4464d609-b97f-4ed7-83d1-3548b84216c2" providerId="AD" clId="Web-{CDD4E4AA-2070-DD91-4AF0-A28C54BBEAA0}" dt="2023-07-10T10:13:23.797" v="21"/>
          <pc:sldLayoutMkLst>
            <pc:docMk/>
            <pc:sldMasterMk cId="2197901694" sldId="2147483681"/>
            <pc:sldLayoutMk cId="2836527188" sldId="2147483683"/>
          </pc:sldLayoutMkLst>
        </pc:sldLayoutChg>
        <pc:sldLayoutChg chg="add mod replId">
          <pc:chgData name="Mohammed Kamruzzaman (2237652)" userId="S::2237652@student.uwtsd.ac.uk::4464d609-b97f-4ed7-83d1-3548b84216c2" providerId="AD" clId="Web-{CDD4E4AA-2070-DD91-4AF0-A28C54BBEAA0}" dt="2023-07-10T10:13:23.797" v="21"/>
          <pc:sldLayoutMkLst>
            <pc:docMk/>
            <pc:sldMasterMk cId="2197901694" sldId="2147483681"/>
            <pc:sldLayoutMk cId="3914588115" sldId="2147483684"/>
          </pc:sldLayoutMkLst>
        </pc:sldLayoutChg>
        <pc:sldLayoutChg chg="add mod replId">
          <pc:chgData name="Mohammed Kamruzzaman (2237652)" userId="S::2237652@student.uwtsd.ac.uk::4464d609-b97f-4ed7-83d1-3548b84216c2" providerId="AD" clId="Web-{CDD4E4AA-2070-DD91-4AF0-A28C54BBEAA0}" dt="2023-07-10T10:13:23.797" v="21"/>
          <pc:sldLayoutMkLst>
            <pc:docMk/>
            <pc:sldMasterMk cId="2197901694" sldId="2147483681"/>
            <pc:sldLayoutMk cId="2698655682" sldId="2147483685"/>
          </pc:sldLayoutMkLst>
        </pc:sldLayoutChg>
        <pc:sldLayoutChg chg="add mod replId">
          <pc:chgData name="Mohammed Kamruzzaman (2237652)" userId="S::2237652@student.uwtsd.ac.uk::4464d609-b97f-4ed7-83d1-3548b84216c2" providerId="AD" clId="Web-{CDD4E4AA-2070-DD91-4AF0-A28C54BBEAA0}" dt="2023-07-10T10:13:23.797" v="21"/>
          <pc:sldLayoutMkLst>
            <pc:docMk/>
            <pc:sldMasterMk cId="2197901694" sldId="2147483681"/>
            <pc:sldLayoutMk cId="3721386967" sldId="2147483686"/>
          </pc:sldLayoutMkLst>
        </pc:sldLayoutChg>
        <pc:sldLayoutChg chg="add mod replId">
          <pc:chgData name="Mohammed Kamruzzaman (2237652)" userId="S::2237652@student.uwtsd.ac.uk::4464d609-b97f-4ed7-83d1-3548b84216c2" providerId="AD" clId="Web-{CDD4E4AA-2070-DD91-4AF0-A28C54BBEAA0}" dt="2023-07-10T10:13:23.797" v="21"/>
          <pc:sldLayoutMkLst>
            <pc:docMk/>
            <pc:sldMasterMk cId="2197901694" sldId="2147483681"/>
            <pc:sldLayoutMk cId="3109604201" sldId="2147483687"/>
          </pc:sldLayoutMkLst>
        </pc:sldLayoutChg>
        <pc:sldLayoutChg chg="add mod replId">
          <pc:chgData name="Mohammed Kamruzzaman (2237652)" userId="S::2237652@student.uwtsd.ac.uk::4464d609-b97f-4ed7-83d1-3548b84216c2" providerId="AD" clId="Web-{CDD4E4AA-2070-DD91-4AF0-A28C54BBEAA0}" dt="2023-07-10T10:13:23.797" v="21"/>
          <pc:sldLayoutMkLst>
            <pc:docMk/>
            <pc:sldMasterMk cId="2197901694" sldId="2147483681"/>
            <pc:sldLayoutMk cId="1290637584" sldId="2147483688"/>
          </pc:sldLayoutMkLst>
        </pc:sldLayoutChg>
        <pc:sldLayoutChg chg="add mod replId">
          <pc:chgData name="Mohammed Kamruzzaman (2237652)" userId="S::2237652@student.uwtsd.ac.uk::4464d609-b97f-4ed7-83d1-3548b84216c2" providerId="AD" clId="Web-{CDD4E4AA-2070-DD91-4AF0-A28C54BBEAA0}" dt="2023-07-10T10:13:23.797" v="21"/>
          <pc:sldLayoutMkLst>
            <pc:docMk/>
            <pc:sldMasterMk cId="2197901694" sldId="2147483681"/>
            <pc:sldLayoutMk cId="2689929903" sldId="2147483689"/>
          </pc:sldLayoutMkLst>
        </pc:sldLayoutChg>
        <pc:sldLayoutChg chg="add mod replId">
          <pc:chgData name="Mohammed Kamruzzaman (2237652)" userId="S::2237652@student.uwtsd.ac.uk::4464d609-b97f-4ed7-83d1-3548b84216c2" providerId="AD" clId="Web-{CDD4E4AA-2070-DD91-4AF0-A28C54BBEAA0}" dt="2023-07-10T10:13:23.797" v="21"/>
          <pc:sldLayoutMkLst>
            <pc:docMk/>
            <pc:sldMasterMk cId="2197901694" sldId="2147483681"/>
            <pc:sldLayoutMk cId="3802430062" sldId="2147483690"/>
          </pc:sldLayoutMkLst>
        </pc:sldLayoutChg>
        <pc:sldLayoutChg chg="add mod replId">
          <pc:chgData name="Mohammed Kamruzzaman (2237652)" userId="S::2237652@student.uwtsd.ac.uk::4464d609-b97f-4ed7-83d1-3548b84216c2" providerId="AD" clId="Web-{CDD4E4AA-2070-DD91-4AF0-A28C54BBEAA0}" dt="2023-07-10T10:13:23.797" v="21"/>
          <pc:sldLayoutMkLst>
            <pc:docMk/>
            <pc:sldMasterMk cId="2197901694" sldId="2147483681"/>
            <pc:sldLayoutMk cId="3113345215" sldId="2147483691"/>
          </pc:sldLayoutMkLst>
        </pc:sldLayoutChg>
        <pc:sldLayoutChg chg="add mod replId">
          <pc:chgData name="Mohammed Kamruzzaman (2237652)" userId="S::2237652@student.uwtsd.ac.uk::4464d609-b97f-4ed7-83d1-3548b84216c2" providerId="AD" clId="Web-{CDD4E4AA-2070-DD91-4AF0-A28C54BBEAA0}" dt="2023-07-10T10:13:23.797" v="21"/>
          <pc:sldLayoutMkLst>
            <pc:docMk/>
            <pc:sldMasterMk cId="2197901694" sldId="2147483681"/>
            <pc:sldLayoutMk cId="3862131371" sldId="2147483692"/>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ur-PK"/>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1D532E83-D6DC-4CD2-B7ED-6492FF515AFC}" type="datetimeFigureOut">
              <a:rPr lang="ur-PK" smtClean="0"/>
              <a:t>22/12/1444</a:t>
            </a:fld>
            <a:endParaRPr lang="ur-PK"/>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ur-PK"/>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ur-PK"/>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ur-PK"/>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77A48BA6-3214-4E58-9A4E-5DCE73796B92}" type="slidenum">
              <a:rPr lang="ur-PK" smtClean="0"/>
              <a:t>‹#›</a:t>
            </a:fld>
            <a:endParaRPr lang="ur-PK"/>
          </a:p>
        </p:txBody>
      </p:sp>
    </p:spTree>
    <p:extLst>
      <p:ext uri="{BB962C8B-B14F-4D97-AF65-F5344CB8AC3E}">
        <p14:creationId xmlns:p14="http://schemas.microsoft.com/office/powerpoint/2010/main" val="1719191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200000"/>
              </a:lnSpc>
            </a:pPr>
            <a:r>
              <a:rPr lang="en-US" sz="1100" dirty="0">
                <a:cs typeface="+mn-cs"/>
              </a:rPr>
              <a:t>Spanish global apparel store Zara was established in 1975. The largest clothes retailer in the world, Inditex Group, employs it as its flagship brand. Successful company Zara has expanded quickly in recent years. As long as there is a demand for fast fashion, Zara will be in a good position to expand. In 96 countries, Global fashion retailer Zara is renowned for its fast-fashion business strategy and stylish apparel selections. Zara enjoys a substantial edge over its rivals due to its global recognition as one of the leading fashion brands. Zara has more than 7,000 stores. As a result, it has a global reach and may access a variety of markets (Zara, 2020).</a:t>
            </a:r>
          </a:p>
          <a:p>
            <a:pPr>
              <a:lnSpc>
                <a:spcPct val="200000"/>
              </a:lnSpc>
            </a:pPr>
            <a:endParaRPr lang="ur-PK" sz="1100" dirty="0">
              <a:cs typeface="+mn-cs"/>
            </a:endParaRPr>
          </a:p>
        </p:txBody>
      </p:sp>
      <p:sp>
        <p:nvSpPr>
          <p:cNvPr id="4" name="Slide Number Placeholder 3"/>
          <p:cNvSpPr>
            <a:spLocks noGrp="1"/>
          </p:cNvSpPr>
          <p:nvPr>
            <p:ph type="sldNum" sz="quarter" idx="10"/>
          </p:nvPr>
        </p:nvSpPr>
        <p:spPr/>
        <p:txBody>
          <a:bodyPr/>
          <a:lstStyle/>
          <a:p>
            <a:fld id="{77A48BA6-3214-4E58-9A4E-5DCE73796B92}" type="slidenum">
              <a:rPr lang="ur-PK" smtClean="0"/>
              <a:t>2</a:t>
            </a:fld>
            <a:endParaRPr lang="ur-PK"/>
          </a:p>
        </p:txBody>
      </p:sp>
    </p:spTree>
    <p:extLst>
      <p:ext uri="{BB962C8B-B14F-4D97-AF65-F5344CB8AC3E}">
        <p14:creationId xmlns:p14="http://schemas.microsoft.com/office/powerpoint/2010/main" val="2728616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100" b="0" dirty="0">
                <a:latin typeface="Arial" panose="020B0604020202020204" pitchFamily="34" charset="0"/>
                <a:cs typeface="+mn-cs"/>
              </a:rPr>
              <a:t>Here are the following internal factors that are identified by using SWOT that are driving Zara's global business environment in the post-pandemic era:</a:t>
            </a:r>
          </a:p>
          <a:p>
            <a:endParaRPr lang="en-US" sz="1100" b="1" dirty="0">
              <a:cs typeface="+mn-cs"/>
            </a:endParaRPr>
          </a:p>
          <a:p>
            <a:r>
              <a:rPr lang="en-US" sz="1100" b="1" dirty="0">
                <a:cs typeface="+mn-cs"/>
              </a:rPr>
              <a:t>Strengths:</a:t>
            </a:r>
          </a:p>
          <a:p>
            <a:r>
              <a:rPr lang="en-US" sz="1100" dirty="0">
                <a:cs typeface="+mn-cs"/>
              </a:rPr>
              <a:t>========</a:t>
            </a:r>
          </a:p>
          <a:p>
            <a:endParaRPr lang="en-US" sz="1100" dirty="0">
              <a:cs typeface="+mn-cs"/>
            </a:endParaRPr>
          </a:p>
          <a:p>
            <a:pPr marL="171450" indent="-171450">
              <a:buFont typeface="Arial" panose="020B0604020202020204" pitchFamily="34" charset="0"/>
              <a:buChar char="•"/>
            </a:pPr>
            <a:r>
              <a:rPr lang="en-US" sz="1100" b="1" dirty="0">
                <a:cs typeface="+mn-cs"/>
              </a:rPr>
              <a:t>Strong Brand Identity:</a:t>
            </a:r>
          </a:p>
          <a:p>
            <a:endParaRPr lang="en-US" sz="1100" dirty="0">
              <a:cs typeface="+mn-cs"/>
            </a:endParaRPr>
          </a:p>
          <a:p>
            <a:r>
              <a:rPr lang="en-US" sz="1100" dirty="0">
                <a:cs typeface="+mn-cs"/>
              </a:rPr>
              <a:t>Zara is considered as the most </a:t>
            </a:r>
            <a:r>
              <a:rPr lang="en-US" sz="1100" dirty="0" err="1">
                <a:cs typeface="+mn-cs"/>
              </a:rPr>
              <a:t>recognisable</a:t>
            </a:r>
            <a:r>
              <a:rPr lang="en-US" sz="1100" dirty="0">
                <a:cs typeface="+mn-cs"/>
              </a:rPr>
              <a:t> fashion brand due to its fast-fashion offerings and trendy designs which is a significant advantage over Zara's competitors .</a:t>
            </a:r>
          </a:p>
          <a:p>
            <a:endParaRPr lang="en-US" sz="1100" dirty="0">
              <a:cs typeface="+mn-cs"/>
            </a:endParaRPr>
          </a:p>
          <a:p>
            <a:pPr marL="171450" indent="-171450">
              <a:buFont typeface="Arial" panose="020B0604020202020204" pitchFamily="34" charset="0"/>
              <a:buChar char="•"/>
            </a:pPr>
            <a:r>
              <a:rPr lang="en-US" sz="1100" b="1" dirty="0">
                <a:cs typeface="+mn-cs"/>
              </a:rPr>
              <a:t>Quick and efficient supply chain: </a:t>
            </a:r>
          </a:p>
          <a:p>
            <a:endParaRPr lang="en-US" sz="1100" dirty="0">
              <a:cs typeface="+mn-cs"/>
            </a:endParaRPr>
          </a:p>
          <a:p>
            <a:r>
              <a:rPr lang="en-US" sz="1100" dirty="0">
                <a:cs typeface="+mn-cs"/>
              </a:rPr>
              <a:t>Short response to market demands is made possible by Zara's vertically integrated supply chain, which enables short turnaround from design to shop shelves.</a:t>
            </a:r>
          </a:p>
          <a:p>
            <a:endParaRPr lang="en-US" sz="1100" b="1" dirty="0">
              <a:cs typeface="+mn-cs"/>
            </a:endParaRPr>
          </a:p>
          <a:p>
            <a:pPr marL="171450" indent="-171450">
              <a:buFont typeface="Arial" panose="020B0604020202020204" pitchFamily="34" charset="0"/>
              <a:buChar char="•"/>
            </a:pPr>
            <a:r>
              <a:rPr lang="en-US" sz="1100" b="1" dirty="0">
                <a:cs typeface="+mn-cs"/>
              </a:rPr>
              <a:t>Embracing Digitalisation:</a:t>
            </a:r>
          </a:p>
          <a:p>
            <a:endParaRPr lang="en-US" sz="1100" dirty="0">
              <a:cs typeface="+mn-cs"/>
            </a:endParaRPr>
          </a:p>
          <a:p>
            <a:r>
              <a:rPr lang="en-US" sz="1100" dirty="0">
                <a:cs typeface="+mn-cs"/>
              </a:rPr>
              <a:t>Zara has assimilated the </a:t>
            </a:r>
            <a:r>
              <a:rPr lang="en-US" sz="1100" dirty="0" err="1">
                <a:cs typeface="+mn-cs"/>
              </a:rPr>
              <a:t>digitalisation</a:t>
            </a:r>
            <a:r>
              <a:rPr lang="en-US" sz="1100" dirty="0">
                <a:cs typeface="+mn-cs"/>
              </a:rPr>
              <a:t> for its online platforms more effectively specially after pandemic leading to increase its digital presence and e-commerce.</a:t>
            </a:r>
          </a:p>
          <a:p>
            <a:r>
              <a:rPr lang="en-US" sz="1100" dirty="0">
                <a:cs typeface="+mn-cs"/>
              </a:rPr>
              <a:t>skills. (Zara, 2020)</a:t>
            </a:r>
          </a:p>
          <a:p>
            <a:endParaRPr lang="en-US" sz="1100" dirty="0">
              <a:cs typeface="+mn-cs"/>
            </a:endParaRPr>
          </a:p>
          <a:p>
            <a:r>
              <a:rPr lang="en-US" sz="1100" b="1" dirty="0">
                <a:cs typeface="+mn-cs"/>
              </a:rPr>
              <a:t>Weaknesses:</a:t>
            </a:r>
          </a:p>
          <a:p>
            <a:r>
              <a:rPr lang="en-US" sz="1100" dirty="0">
                <a:cs typeface="+mn-cs"/>
              </a:rPr>
              <a:t>==========</a:t>
            </a:r>
          </a:p>
          <a:p>
            <a:endParaRPr lang="en-US" sz="1100" dirty="0">
              <a:cs typeface="+mn-cs"/>
            </a:endParaRPr>
          </a:p>
          <a:p>
            <a:pPr marL="171450" indent="-171450">
              <a:buFont typeface="Arial" panose="020B0604020202020204" pitchFamily="34" charset="0"/>
              <a:buChar char="•"/>
            </a:pPr>
            <a:r>
              <a:rPr lang="en-US" sz="1100" b="1" dirty="0">
                <a:cs typeface="+mn-cs"/>
              </a:rPr>
              <a:t>Dependence on physical stores:</a:t>
            </a:r>
          </a:p>
          <a:p>
            <a:endParaRPr lang="en-US" sz="1100" dirty="0">
              <a:cs typeface="+mn-cs"/>
            </a:endParaRPr>
          </a:p>
          <a:p>
            <a:r>
              <a:rPr lang="en-US" sz="1100" dirty="0">
                <a:cs typeface="+mn-cs"/>
              </a:rPr>
              <a:t>Heavy dependency of Zara on physical stores makes it vulnerable in the events of lockdowns during pandemic.</a:t>
            </a:r>
          </a:p>
          <a:p>
            <a:endParaRPr lang="en-US" sz="1100" dirty="0">
              <a:cs typeface="+mn-cs"/>
            </a:endParaRPr>
          </a:p>
          <a:p>
            <a:pPr marL="171450" indent="-171450">
              <a:buFont typeface="Arial" panose="020B0604020202020204" pitchFamily="34" charset="0"/>
              <a:buChar char="•"/>
            </a:pPr>
            <a:r>
              <a:rPr lang="en-US" sz="1100" b="1" dirty="0" err="1">
                <a:cs typeface="+mn-cs"/>
              </a:rPr>
              <a:t>Labour</a:t>
            </a:r>
            <a:r>
              <a:rPr lang="en-US" sz="1100" b="1" dirty="0">
                <a:cs typeface="+mn-cs"/>
              </a:rPr>
              <a:t> Practices:</a:t>
            </a:r>
          </a:p>
          <a:p>
            <a:endParaRPr lang="en-US" sz="1100" dirty="0">
              <a:cs typeface="+mn-cs"/>
            </a:endParaRPr>
          </a:p>
          <a:p>
            <a:r>
              <a:rPr lang="en-US" sz="1100" dirty="0">
                <a:cs typeface="+mn-cs"/>
              </a:rPr>
              <a:t>For its employment practices, Zara has drawn criticism. The business is charged with operating sweatshops and giving its employees low wages.</a:t>
            </a:r>
          </a:p>
          <a:p>
            <a:endParaRPr lang="en-US" sz="1100" dirty="0">
              <a:cs typeface="+mn-cs"/>
            </a:endParaRPr>
          </a:p>
          <a:p>
            <a:pPr marL="171450" indent="-171450">
              <a:buFont typeface="Arial" panose="020B0604020202020204" pitchFamily="34" charset="0"/>
              <a:buChar char="•"/>
            </a:pPr>
            <a:r>
              <a:rPr lang="en-US" sz="1100" b="1" dirty="0">
                <a:cs typeface="+mn-cs"/>
              </a:rPr>
              <a:t>Scant Product Differentiation:</a:t>
            </a:r>
          </a:p>
          <a:p>
            <a:endParaRPr lang="en-US" sz="1100" dirty="0">
              <a:cs typeface="+mn-cs"/>
            </a:endParaRPr>
          </a:p>
          <a:p>
            <a:r>
              <a:rPr lang="en-US" sz="1100" dirty="0">
                <a:cs typeface="+mn-cs"/>
              </a:rPr>
              <a:t>Zara's capacity to offer distinctive and exclusive products in comparison to rivals may be constrained by the fast-fashion business model, which could result in price-based rivalry (Financialtimes,</a:t>
            </a:r>
            <a:r>
              <a:rPr lang="en-US" sz="1100" baseline="0" dirty="0">
                <a:cs typeface="+mn-cs"/>
              </a:rPr>
              <a:t> 2021</a:t>
            </a:r>
            <a:r>
              <a:rPr lang="en-US" sz="1100" dirty="0">
                <a:cs typeface="+mn-cs"/>
              </a:rPr>
              <a:t>).</a:t>
            </a:r>
          </a:p>
          <a:p>
            <a:endParaRPr lang="en-US" sz="1100" dirty="0">
              <a:cs typeface="+mn-cs"/>
            </a:endParaRPr>
          </a:p>
          <a:p>
            <a:r>
              <a:rPr lang="en-US" sz="1100" b="1" dirty="0">
                <a:cs typeface="+mn-cs"/>
              </a:rPr>
              <a:t>Opportunities:</a:t>
            </a:r>
          </a:p>
          <a:p>
            <a:r>
              <a:rPr lang="en-US" sz="1100" dirty="0">
                <a:cs typeface="+mn-cs"/>
              </a:rPr>
              <a:t>==========</a:t>
            </a:r>
          </a:p>
          <a:p>
            <a:pPr marL="171450" indent="-171450">
              <a:buFont typeface="Arial" panose="020B0604020202020204" pitchFamily="34" charset="0"/>
              <a:buChar char="•"/>
            </a:pPr>
            <a:r>
              <a:rPr lang="en-US" sz="1100" b="1" dirty="0">
                <a:cs typeface="+mn-cs"/>
              </a:rPr>
              <a:t>E-commerce Growth:</a:t>
            </a:r>
          </a:p>
          <a:p>
            <a:endParaRPr lang="en-US" sz="1100" dirty="0">
              <a:cs typeface="+mn-cs"/>
            </a:endParaRPr>
          </a:p>
          <a:p>
            <a:r>
              <a:rPr lang="en-US" sz="1100" dirty="0">
                <a:cs typeface="+mn-cs"/>
              </a:rPr>
              <a:t>By increasing its online presence and making digital investments, Zara can expand its consumer base and </a:t>
            </a:r>
            <a:r>
              <a:rPr lang="en-US" sz="1100" dirty="0" err="1">
                <a:cs typeface="+mn-cs"/>
              </a:rPr>
              <a:t>capitalise</a:t>
            </a:r>
            <a:r>
              <a:rPr lang="en-US" sz="1100" dirty="0">
                <a:cs typeface="+mn-cs"/>
              </a:rPr>
              <a:t> on the expanding online shopping trend.</a:t>
            </a:r>
          </a:p>
          <a:p>
            <a:endParaRPr lang="en-US" sz="1100" dirty="0">
              <a:cs typeface="+mn-cs"/>
            </a:endParaRPr>
          </a:p>
          <a:p>
            <a:pPr marL="171450" indent="-171450">
              <a:buFont typeface="Arial" panose="020B0604020202020204" pitchFamily="34" charset="0"/>
              <a:buChar char="•"/>
            </a:pPr>
            <a:r>
              <a:rPr lang="en-US" sz="1100" b="1" dirty="0">
                <a:cs typeface="+mn-cs"/>
              </a:rPr>
              <a:t>Sustainable Fashion Demand:</a:t>
            </a:r>
          </a:p>
          <a:p>
            <a:endParaRPr lang="en-US" sz="1100" dirty="0">
              <a:cs typeface="+mn-cs"/>
            </a:endParaRPr>
          </a:p>
          <a:p>
            <a:r>
              <a:rPr lang="en-US" sz="1100" dirty="0">
                <a:cs typeface="+mn-cs"/>
              </a:rPr>
              <a:t>Fostering Zara's sustainability practices and advertising them as a major differentiator would help the company take advantage of the growing consumer demand for environmentally friendly and sustainable fashion.</a:t>
            </a:r>
          </a:p>
          <a:p>
            <a:endParaRPr lang="en-US" sz="1100" dirty="0">
              <a:cs typeface="+mn-cs"/>
            </a:endParaRPr>
          </a:p>
          <a:p>
            <a:pPr marL="171450" indent="-171450">
              <a:buFont typeface="Arial" panose="020B0604020202020204" pitchFamily="34" charset="0"/>
              <a:buChar char="•"/>
            </a:pPr>
            <a:r>
              <a:rPr lang="en-US" sz="1100" b="1" dirty="0">
                <a:cs typeface="+mn-cs"/>
              </a:rPr>
              <a:t>Emerging Markets:</a:t>
            </a:r>
          </a:p>
          <a:p>
            <a:endParaRPr lang="en-US" sz="1100" dirty="0">
              <a:cs typeface="+mn-cs"/>
            </a:endParaRPr>
          </a:p>
          <a:p>
            <a:r>
              <a:rPr lang="en-US" sz="1100" dirty="0">
                <a:cs typeface="+mn-cs"/>
              </a:rPr>
              <a:t>Discovering new markets, particularly in emerging nations where there are prospects for expansion due to increased disposable budgets and fashion-conscious populace (Duoyan, 2021).</a:t>
            </a:r>
          </a:p>
          <a:p>
            <a:endParaRPr lang="en-US" sz="1100" dirty="0">
              <a:cs typeface="+mn-cs"/>
            </a:endParaRPr>
          </a:p>
          <a:p>
            <a:r>
              <a:rPr lang="en-US" sz="1100" b="1" dirty="0">
                <a:cs typeface="+mn-cs"/>
              </a:rPr>
              <a:t>Threats:</a:t>
            </a:r>
          </a:p>
          <a:p>
            <a:r>
              <a:rPr lang="en-US" sz="1100" dirty="0">
                <a:cs typeface="+mn-cs"/>
              </a:rPr>
              <a:t>========</a:t>
            </a:r>
          </a:p>
          <a:p>
            <a:pPr marL="171450" indent="-171450">
              <a:buFont typeface="Arial" panose="020B0604020202020204" pitchFamily="34" charset="0"/>
              <a:buChar char="•"/>
            </a:pPr>
            <a:r>
              <a:rPr lang="en-US" sz="1100" b="1" dirty="0">
                <a:cs typeface="+mn-cs"/>
              </a:rPr>
              <a:t>Intense Competition:</a:t>
            </a:r>
          </a:p>
          <a:p>
            <a:endParaRPr lang="en-US" sz="1100" dirty="0">
              <a:cs typeface="+mn-cs"/>
            </a:endParaRPr>
          </a:p>
          <a:p>
            <a:r>
              <a:rPr lang="en-US" sz="1100" dirty="0">
                <a:cs typeface="+mn-cs"/>
              </a:rPr>
              <a:t>Zara must constantly innovate to maintain its place in the market given the severe competition it confronts from both conventional retailers and online fashion platforms.</a:t>
            </a:r>
          </a:p>
          <a:p>
            <a:endParaRPr lang="en-US" sz="1100" dirty="0">
              <a:cs typeface="+mn-cs"/>
            </a:endParaRPr>
          </a:p>
          <a:p>
            <a:pPr marL="171450" indent="-171450">
              <a:buFont typeface="Arial" panose="020B0604020202020204" pitchFamily="34" charset="0"/>
              <a:buChar char="•"/>
            </a:pPr>
            <a:r>
              <a:rPr lang="en-US" sz="1100" b="1" dirty="0">
                <a:cs typeface="+mn-cs"/>
              </a:rPr>
              <a:t>Changing Consumer Preferences:</a:t>
            </a:r>
          </a:p>
          <a:p>
            <a:endParaRPr lang="en-US" sz="1100" dirty="0">
              <a:cs typeface="+mn-cs"/>
            </a:endParaRPr>
          </a:p>
          <a:p>
            <a:r>
              <a:rPr lang="en-US" sz="1100" dirty="0">
                <a:cs typeface="+mn-cs"/>
              </a:rPr>
              <a:t>Zara's fast-fashion business model may face difficulties if consumer attitudes and shopping </a:t>
            </a:r>
            <a:r>
              <a:rPr lang="en-US" sz="1100" dirty="0" err="1">
                <a:cs typeface="+mn-cs"/>
              </a:rPr>
              <a:t>behaviour</a:t>
            </a:r>
            <a:r>
              <a:rPr lang="en-US" sz="1100" dirty="0">
                <a:cs typeface="+mn-cs"/>
              </a:rPr>
              <a:t> change in </a:t>
            </a:r>
            <a:r>
              <a:rPr lang="en-US" sz="1100" dirty="0" err="1">
                <a:cs typeface="+mn-cs"/>
              </a:rPr>
              <a:t>favour</a:t>
            </a:r>
            <a:r>
              <a:rPr lang="en-US" sz="1100" dirty="0">
                <a:cs typeface="+mn-cs"/>
              </a:rPr>
              <a:t> of more ethical and sustainable fashion options.</a:t>
            </a:r>
          </a:p>
          <a:p>
            <a:endParaRPr lang="en-US" sz="1100" dirty="0">
              <a:cs typeface="+mn-cs"/>
            </a:endParaRPr>
          </a:p>
          <a:p>
            <a:pPr marL="171450" indent="-171450">
              <a:buFont typeface="Arial" panose="020B0604020202020204" pitchFamily="34" charset="0"/>
              <a:buChar char="•"/>
            </a:pPr>
            <a:r>
              <a:rPr lang="en-US" sz="1100" b="1" dirty="0">
                <a:cs typeface="+mn-cs"/>
              </a:rPr>
              <a:t>Supply Chain Disruptions:</a:t>
            </a:r>
          </a:p>
          <a:p>
            <a:endParaRPr lang="en-US" sz="1100" dirty="0">
              <a:cs typeface="+mn-cs"/>
            </a:endParaRPr>
          </a:p>
          <a:p>
            <a:r>
              <a:rPr lang="en-US" sz="1100" dirty="0">
                <a:cs typeface="+mn-cs"/>
              </a:rPr>
              <a:t>Any interruptions to </a:t>
            </a:r>
            <a:r>
              <a:rPr lang="en-US" sz="4400" dirty="0">
                <a:cs typeface="+mn-cs"/>
              </a:rPr>
              <a:t>the</a:t>
            </a:r>
            <a:r>
              <a:rPr lang="en-US" sz="1100" dirty="0">
                <a:cs typeface="+mn-cs"/>
              </a:rPr>
              <a:t> global supply chain, such as pandemic, </a:t>
            </a:r>
            <a:r>
              <a:rPr lang="en-US" sz="1100" dirty="0" err="1">
                <a:cs typeface="+mn-cs"/>
              </a:rPr>
              <a:t>labour</a:t>
            </a:r>
            <a:r>
              <a:rPr lang="en-US" sz="1100" dirty="0">
                <a:cs typeface="+mn-cs"/>
              </a:rPr>
              <a:t> shortages, natural disasters, or trade conflicts, may affect Zara's capacity to continue running efficiently and delivering goods on schedule.</a:t>
            </a:r>
          </a:p>
          <a:p>
            <a:endParaRPr lang="en-US" sz="1100" dirty="0">
              <a:cs typeface="+mn-cs"/>
            </a:endParaRPr>
          </a:p>
        </p:txBody>
      </p:sp>
      <p:sp>
        <p:nvSpPr>
          <p:cNvPr id="4" name="Slide Number Placeholder 3"/>
          <p:cNvSpPr>
            <a:spLocks noGrp="1"/>
          </p:cNvSpPr>
          <p:nvPr>
            <p:ph type="sldNum" sz="quarter" idx="10"/>
          </p:nvPr>
        </p:nvSpPr>
        <p:spPr/>
        <p:txBody>
          <a:bodyPr/>
          <a:lstStyle/>
          <a:p>
            <a:fld id="{77A48BA6-3214-4E58-9A4E-5DCE73796B92}" type="slidenum">
              <a:rPr lang="ur-PK" smtClean="0"/>
              <a:t>3</a:t>
            </a:fld>
            <a:endParaRPr lang="ur-PK"/>
          </a:p>
        </p:txBody>
      </p:sp>
    </p:spTree>
    <p:extLst>
      <p:ext uri="{BB962C8B-B14F-4D97-AF65-F5344CB8AC3E}">
        <p14:creationId xmlns:p14="http://schemas.microsoft.com/office/powerpoint/2010/main" val="16224891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sng" dirty="0"/>
              <a:t>Identifying Zara’s External Factors through SWOT Analysis</a:t>
            </a:r>
          </a:p>
          <a:p>
            <a:endParaRPr lang="en-US" b="1" u="sng" dirty="0"/>
          </a:p>
          <a:p>
            <a:r>
              <a:rPr lang="en-US" b="1" u="sng" dirty="0"/>
              <a:t>Political Factors:</a:t>
            </a:r>
          </a:p>
          <a:p>
            <a:endParaRPr lang="en-US" dirty="0"/>
          </a:p>
          <a:p>
            <a:pPr marL="171450" indent="-171450">
              <a:buFont typeface="Arial" panose="020B0604020202020204" pitchFamily="34" charset="0"/>
              <a:buChar char="•"/>
            </a:pPr>
            <a:r>
              <a:rPr lang="en-US" dirty="0"/>
              <a:t>Zara's business operations and supply chain may be impacted by government regulations and policies regarding </a:t>
            </a:r>
            <a:r>
              <a:rPr lang="en-US" dirty="0" err="1"/>
              <a:t>labour</a:t>
            </a:r>
            <a:r>
              <a:rPr lang="en-US" dirty="0"/>
              <a:t> laws, commerce, and international relations.</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Zara's aspirations to expand in specific locations may be impacted by shifts in governmental stability and geopolitical conflicts (</a:t>
            </a:r>
            <a:r>
              <a:rPr lang="en-US" dirty="0" err="1"/>
              <a:t>Gracia</a:t>
            </a:r>
            <a:r>
              <a:rPr lang="en-US" dirty="0"/>
              <a:t>, 2022).</a:t>
            </a:r>
          </a:p>
          <a:p>
            <a:pPr marL="171450" indent="-171450">
              <a:buFont typeface="Arial" panose="020B0604020202020204" pitchFamily="34" charset="0"/>
              <a:buChar char="•"/>
            </a:pPr>
            <a:endParaRPr lang="en-US" dirty="0"/>
          </a:p>
          <a:p>
            <a:r>
              <a:rPr lang="en-US" b="1" u="sng" dirty="0"/>
              <a:t>Economic Factors:</a:t>
            </a:r>
          </a:p>
          <a:p>
            <a:endParaRPr lang="en-US" dirty="0"/>
          </a:p>
          <a:p>
            <a:pPr marL="171450" indent="-171450">
              <a:buFont typeface="Arial" panose="020B0604020202020204" pitchFamily="34" charset="0"/>
              <a:buChar char="•"/>
            </a:pPr>
            <a:r>
              <a:rPr lang="en-US" dirty="0"/>
              <a:t>Consumer spending alterations and economic downturns may have an impact on Zara's sales and profitability.</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The price and profitability of Zara in international markets may be impacted by exchange rates and inflation rates in various nations (Jain,</a:t>
            </a:r>
            <a:r>
              <a:rPr lang="en-US" baseline="0" dirty="0"/>
              <a:t> 2022</a:t>
            </a:r>
            <a:r>
              <a:rPr lang="en-US" dirty="0"/>
              <a:t>).</a:t>
            </a:r>
          </a:p>
          <a:p>
            <a:endParaRPr lang="en-US" dirty="0"/>
          </a:p>
          <a:p>
            <a:r>
              <a:rPr lang="en-US" b="1" u="sng" dirty="0"/>
              <a:t>Sociocultural Factors:</a:t>
            </a:r>
          </a:p>
          <a:p>
            <a:endParaRPr lang="en-US" dirty="0"/>
          </a:p>
          <a:p>
            <a:pPr marL="171450" indent="-171450">
              <a:buFont typeface="Arial" panose="020B0604020202020204" pitchFamily="34" charset="0"/>
              <a:buChar char="•"/>
            </a:pPr>
            <a:r>
              <a:rPr lang="en-US" dirty="0"/>
              <a:t>In order to remain competitive, Zara must modify its product lineup and marketing plans in response to shifts in consumer purchasing patterns, preferences, and fashion trends.</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Zara's marketing strategies and target market are influenced by the emergence of millennials as a sizable consumer demographic (Aftab et al., 2018).</a:t>
            </a:r>
          </a:p>
          <a:p>
            <a:pPr marL="171450" indent="-171450">
              <a:buFont typeface="Arial" panose="020B0604020202020204" pitchFamily="34" charset="0"/>
              <a:buChar char="•"/>
            </a:pPr>
            <a:endParaRPr lang="en-US" dirty="0"/>
          </a:p>
          <a:p>
            <a:r>
              <a:rPr lang="en-US" b="1" u="sng" dirty="0"/>
              <a:t>Technological Factors:</a:t>
            </a:r>
          </a:p>
          <a:p>
            <a:endParaRPr lang="en-US" dirty="0"/>
          </a:p>
          <a:p>
            <a:pPr marL="171450" indent="-171450">
              <a:buFont typeface="Arial" panose="020B0604020202020204" pitchFamily="34" charset="0"/>
              <a:buChar char="•"/>
            </a:pPr>
            <a:r>
              <a:rPr lang="en-US" dirty="0"/>
              <a:t>Zara must invest in online platforms, e-commerce capabilities, and information systems in order to conduct efficient marketing and business operations given the ongoing increase of </a:t>
            </a:r>
            <a:r>
              <a:rPr lang="en-US" dirty="0" err="1"/>
              <a:t>digitalisation</a:t>
            </a:r>
            <a:r>
              <a:rPr lang="en-US" dirty="0"/>
              <a:t>.</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The effectiveness and consumer experience of Zara can be improved by technological breakthroughs in fields like data analytics, AI, and supply chain management (Zara, 2020).</a:t>
            </a:r>
          </a:p>
          <a:p>
            <a:endParaRPr lang="en-US" dirty="0"/>
          </a:p>
          <a:p>
            <a:r>
              <a:rPr lang="en-US" b="1" u="sng" dirty="0"/>
              <a:t>Legal Factors:</a:t>
            </a:r>
          </a:p>
          <a:p>
            <a:endParaRPr lang="en-US" dirty="0"/>
          </a:p>
          <a:p>
            <a:pPr marL="171450" indent="-171450">
              <a:buFont typeface="Arial" panose="020B0604020202020204" pitchFamily="34" charset="0"/>
              <a:buChar char="•"/>
            </a:pPr>
            <a:r>
              <a:rPr lang="en-US" dirty="0"/>
              <a:t>For Zara to operate in several markets, compliance with </a:t>
            </a:r>
            <a:r>
              <a:rPr lang="en-US" dirty="0" err="1"/>
              <a:t>labour</a:t>
            </a:r>
            <a:r>
              <a:rPr lang="en-US" dirty="0"/>
              <a:t> laws, intellectual property rights, and consumer protection legislation is crucial.</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The legal frameworks governing e-commerce and data protection have an impact on Zara's online business (Barredo et., 2023).</a:t>
            </a:r>
          </a:p>
          <a:p>
            <a:endParaRPr lang="en-US" dirty="0"/>
          </a:p>
          <a:p>
            <a:r>
              <a:rPr lang="en-US" b="1" u="sng" dirty="0"/>
              <a:t>Environmental Factors:</a:t>
            </a:r>
          </a:p>
          <a:p>
            <a:endParaRPr lang="en-US" dirty="0"/>
          </a:p>
          <a:p>
            <a:pPr marL="171450" indent="-171450">
              <a:buFont typeface="Arial" panose="020B0604020202020204" pitchFamily="34" charset="0"/>
              <a:buChar char="•"/>
            </a:pPr>
            <a:r>
              <a:rPr lang="en-US" dirty="0"/>
              <a:t>Zara is required to adopt environmentally friendly procedures and promote sustainability throughout its value chain due to the rising demand for "green" and sustainable fashion.</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Zara might need to close stores or move production facilities if extreme weather events start to happen more frequently (Zara, 2020).</a:t>
            </a:r>
          </a:p>
          <a:p>
            <a:endParaRPr lang="ur-PK" dirty="0"/>
          </a:p>
        </p:txBody>
      </p:sp>
      <p:sp>
        <p:nvSpPr>
          <p:cNvPr id="4" name="Slide Number Placeholder 3"/>
          <p:cNvSpPr>
            <a:spLocks noGrp="1"/>
          </p:cNvSpPr>
          <p:nvPr>
            <p:ph type="sldNum" sz="quarter" idx="10"/>
          </p:nvPr>
        </p:nvSpPr>
        <p:spPr/>
        <p:txBody>
          <a:bodyPr/>
          <a:lstStyle/>
          <a:p>
            <a:fld id="{77A48BA6-3214-4E58-9A4E-5DCE73796B92}" type="slidenum">
              <a:rPr lang="ur-PK" smtClean="0"/>
              <a:t>4</a:t>
            </a:fld>
            <a:endParaRPr lang="ur-PK"/>
          </a:p>
        </p:txBody>
      </p:sp>
    </p:spTree>
    <p:extLst>
      <p:ext uri="{BB962C8B-B14F-4D97-AF65-F5344CB8AC3E}">
        <p14:creationId xmlns:p14="http://schemas.microsoft.com/office/powerpoint/2010/main" val="25734880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Failure to Adapt to Changing Consumer Preferences:</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Zara risks losing relevance and market share if it does not adapt its product lineup and marketing plans to evolving consumer preferences, such as a move towards sustainable fashion or modifications in consumer </a:t>
            </a:r>
            <a:r>
              <a:rPr lang="en-US" dirty="0" err="1"/>
              <a:t>behaviour</a:t>
            </a:r>
            <a:r>
              <a:rPr lang="en-US" baseline="0" dirty="0"/>
              <a:t> </a:t>
            </a:r>
            <a:r>
              <a:rPr lang="en-US" sz="1200" kern="1200" dirty="0">
                <a:solidFill>
                  <a:schemeClr val="tx1"/>
                </a:solidFill>
                <a:effectLst/>
                <a:latin typeface="+mn-lt"/>
                <a:ea typeface="+mn-ea"/>
                <a:cs typeface="+mn-cs"/>
              </a:rPr>
              <a:t>(Duoyn, 2021).</a:t>
            </a:r>
          </a:p>
          <a:p>
            <a:endParaRPr lang="en-US" dirty="0"/>
          </a:p>
          <a:p>
            <a:endParaRPr lang="en-US" dirty="0"/>
          </a:p>
          <a:p>
            <a:r>
              <a:rPr lang="en-US" b="1" dirty="0"/>
              <a:t>Incompetence in competing with Online Retailers:</a:t>
            </a:r>
          </a:p>
          <a:p>
            <a:endParaRPr lang="en-US" dirty="0"/>
          </a:p>
          <a:p>
            <a:r>
              <a:rPr lang="en-US" dirty="0"/>
              <a:t>According to Duoyn</a:t>
            </a:r>
            <a:r>
              <a:rPr lang="en-US" baseline="0" dirty="0"/>
              <a:t> (2021), </a:t>
            </a:r>
            <a:r>
              <a:rPr lang="en-US" dirty="0"/>
              <a:t>Zara may face difficulties as a result of the growth of internet shopping and growing competition from e-commerce behemoths. Customers may switch to online retailers if the business is unable to successfully compete in the online market</a:t>
            </a:r>
            <a:r>
              <a:rPr lang="en-US" sz="1200" kern="1200" dirty="0">
                <a:solidFill>
                  <a:schemeClr val="tx1"/>
                </a:solidFill>
                <a:effectLst/>
                <a:latin typeface="+mn-lt"/>
                <a:ea typeface="+mn-ea"/>
                <a:cs typeface="+mn-cs"/>
              </a:rPr>
              <a:t>.</a:t>
            </a:r>
            <a:endParaRPr lang="en-US" dirty="0"/>
          </a:p>
          <a:p>
            <a:endParaRPr lang="en-US" dirty="0"/>
          </a:p>
          <a:p>
            <a:r>
              <a:rPr lang="en-US" b="1" dirty="0"/>
              <a:t>Inability in Innovation and Differentiation: </a:t>
            </a:r>
          </a:p>
          <a:p>
            <a:endParaRPr lang="en-US" dirty="0"/>
          </a:p>
          <a:p>
            <a:r>
              <a:rPr lang="en-US" dirty="0"/>
              <a:t>Duoyn</a:t>
            </a:r>
            <a:r>
              <a:rPr lang="en-US" baseline="0" dirty="0"/>
              <a:t> (2021) identified that </a:t>
            </a:r>
            <a:r>
              <a:rPr lang="en-US" dirty="0"/>
              <a:t>Zara may lose market share to more creative and trend-setting rivals if it struggles to consistently innovate and differentiate its goods, styles, and customer experiences.</a:t>
            </a:r>
          </a:p>
          <a:p>
            <a:endParaRPr lang="en-US" dirty="0"/>
          </a:p>
          <a:p>
            <a:r>
              <a:rPr lang="en-US" b="1" dirty="0"/>
              <a:t>Supply Chain Disruptions:</a:t>
            </a:r>
          </a:p>
          <a:p>
            <a:endParaRPr lang="en-US" dirty="0"/>
          </a:p>
          <a:p>
            <a:r>
              <a:rPr lang="en-US" dirty="0"/>
              <a:t>Zara's capacity to meet client requests could be impacted by any disruptions in its supply chain, such as difficulties with sourcing, production delays, or logistical problems, which could lead to lost sales and unsatisfied customers </a:t>
            </a:r>
            <a:r>
              <a:rPr lang="en-US" sz="1200" kern="1200" dirty="0">
                <a:solidFill>
                  <a:schemeClr val="tx1"/>
                </a:solidFill>
                <a:effectLst/>
                <a:latin typeface="+mn-lt"/>
                <a:ea typeface="+mn-ea"/>
                <a:cs typeface="+mn-cs"/>
              </a:rPr>
              <a:t>(Duoyn, 2021)</a:t>
            </a:r>
            <a:r>
              <a:rPr lang="en-US" dirty="0"/>
              <a:t>.</a:t>
            </a:r>
            <a:endParaRPr lang="ur-PK" dirty="0"/>
          </a:p>
        </p:txBody>
      </p:sp>
      <p:sp>
        <p:nvSpPr>
          <p:cNvPr id="4" name="Slide Number Placeholder 3"/>
          <p:cNvSpPr>
            <a:spLocks noGrp="1"/>
          </p:cNvSpPr>
          <p:nvPr>
            <p:ph type="sldNum" sz="quarter" idx="10"/>
          </p:nvPr>
        </p:nvSpPr>
        <p:spPr/>
        <p:txBody>
          <a:bodyPr/>
          <a:lstStyle/>
          <a:p>
            <a:fld id="{77A48BA6-3214-4E58-9A4E-5DCE73796B92}" type="slidenum">
              <a:rPr lang="ur-PK" smtClean="0"/>
              <a:t>5</a:t>
            </a:fld>
            <a:endParaRPr lang="ur-PK"/>
          </a:p>
        </p:txBody>
      </p:sp>
    </p:spTree>
    <p:extLst>
      <p:ext uri="{BB962C8B-B14F-4D97-AF65-F5344CB8AC3E}">
        <p14:creationId xmlns:p14="http://schemas.microsoft.com/office/powerpoint/2010/main" val="16692794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Zara Allocating Resources to Meet the Current Challenges Within its Environment</a:t>
            </a:r>
          </a:p>
          <a:p>
            <a:endParaRPr lang="en-US" dirty="0"/>
          </a:p>
          <a:p>
            <a:r>
              <a:rPr lang="en-US" b="1" dirty="0"/>
              <a:t>Technological Advancements:</a:t>
            </a:r>
          </a:p>
          <a:p>
            <a:endParaRPr lang="en-US" dirty="0"/>
          </a:p>
          <a:p>
            <a:r>
              <a:rPr lang="en-US" dirty="0"/>
              <a:t>Zara is continuously investing resources in terms of technology with the intention to  enhance operational efficiency and customer experience such as data analytics, advanced point-of-sale system and improving its online shopping platforms (Aftab et al., 2018).</a:t>
            </a:r>
          </a:p>
          <a:p>
            <a:endParaRPr lang="en-US" dirty="0"/>
          </a:p>
          <a:p>
            <a:r>
              <a:rPr lang="en-US" b="1" dirty="0"/>
              <a:t>Employee Training and Development:</a:t>
            </a:r>
          </a:p>
          <a:p>
            <a:endParaRPr lang="en-US" dirty="0"/>
          </a:p>
          <a:p>
            <a:r>
              <a:rPr lang="en-US" dirty="0"/>
              <a:t>Aftab (2018) identified that allocating resources to Zara's R&amp;D ensure a highly skilled and knowledgeable workforce by inducting training sessions, industry trends, and product knowledge.</a:t>
            </a:r>
          </a:p>
          <a:p>
            <a:endParaRPr lang="en-US" dirty="0"/>
          </a:p>
          <a:p>
            <a:r>
              <a:rPr lang="en-US" b="1" dirty="0"/>
              <a:t>Sustainability Initiatives:</a:t>
            </a:r>
          </a:p>
          <a:p>
            <a:endParaRPr lang="en-US" dirty="0"/>
          </a:p>
          <a:p>
            <a:r>
              <a:rPr lang="en-US" dirty="0"/>
              <a:t>Zara heavily invest resources to implement eco-friendly practices in production, sourcing sustainable materials, and promoting recycling programs (Aftab et al., 2018).</a:t>
            </a:r>
            <a:endParaRPr lang="ur-PK" dirty="0"/>
          </a:p>
        </p:txBody>
      </p:sp>
      <p:sp>
        <p:nvSpPr>
          <p:cNvPr id="4" name="Slide Number Placeholder 3"/>
          <p:cNvSpPr>
            <a:spLocks noGrp="1"/>
          </p:cNvSpPr>
          <p:nvPr>
            <p:ph type="sldNum" sz="quarter" idx="10"/>
          </p:nvPr>
        </p:nvSpPr>
        <p:spPr/>
        <p:txBody>
          <a:bodyPr/>
          <a:lstStyle/>
          <a:p>
            <a:fld id="{77A48BA6-3214-4E58-9A4E-5DCE73796B92}" type="slidenum">
              <a:rPr lang="ur-PK" smtClean="0"/>
              <a:t>6</a:t>
            </a:fld>
            <a:endParaRPr lang="ur-PK"/>
          </a:p>
        </p:txBody>
      </p:sp>
    </p:spTree>
    <p:extLst>
      <p:ext uri="{BB962C8B-B14F-4D97-AF65-F5344CB8AC3E}">
        <p14:creationId xmlns:p14="http://schemas.microsoft.com/office/powerpoint/2010/main" val="3778705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Agile Supply Chain and Fast Fashion:</a:t>
            </a:r>
          </a:p>
          <a:p>
            <a:endParaRPr lang="en-US" dirty="0"/>
          </a:p>
          <a:p>
            <a:r>
              <a:rPr lang="en-US" dirty="0"/>
              <a:t>Zara may leverage its agile-supply chain by promptly acknowledging the evolving market trends to deliver new collections to stores. It may offer Zara an edge over its competitors in terms of providing latest fashion trends results in reduce time to market (Barredo et al., 2023).</a:t>
            </a:r>
          </a:p>
          <a:p>
            <a:endParaRPr lang="en-US" dirty="0"/>
          </a:p>
          <a:p>
            <a:r>
              <a:rPr lang="en-US" b="1" dirty="0"/>
              <a:t>Enhanced Digital Presence and Omni-channel Experience:</a:t>
            </a:r>
          </a:p>
          <a:p>
            <a:endParaRPr lang="en-US" dirty="0"/>
          </a:p>
          <a:p>
            <a:r>
              <a:rPr lang="en-US" dirty="0"/>
              <a:t>Zara can surely enhance its online shopping experience by equipping its e-commerce platform, leveraging data analytics , and  to personalize customer experiences. This may lead to provide a seamless integration between online and offline channels (Financialtimes, 2021).</a:t>
            </a:r>
          </a:p>
          <a:p>
            <a:endParaRPr lang="en-US" dirty="0"/>
          </a:p>
          <a:p>
            <a:r>
              <a:rPr lang="en-US" b="1" dirty="0"/>
              <a:t>Continuous Innovation and Collaboration:</a:t>
            </a:r>
          </a:p>
          <a:p>
            <a:endParaRPr lang="en-US" dirty="0"/>
          </a:p>
          <a:p>
            <a:r>
              <a:rPr lang="en-US" dirty="0"/>
              <a:t>Zara can </a:t>
            </a:r>
            <a:r>
              <a:rPr lang="en-US" dirty="0" err="1"/>
              <a:t>capitalise</a:t>
            </a:r>
            <a:r>
              <a:rPr lang="en-US" dirty="0"/>
              <a:t> its culture of constant creativity and collaboration among its design teams. It can be possible if Zara collaborates  with designers, artists, or other brands can introduce fresh perspectives and unique collections to stay ahead of the competition (Garcia, 2022).</a:t>
            </a:r>
          </a:p>
          <a:p>
            <a:endParaRPr lang="en-US" dirty="0"/>
          </a:p>
          <a:p>
            <a:r>
              <a:rPr lang="en-US" b="1" dirty="0"/>
              <a:t>Customer Engagement and Brand Loyalty:</a:t>
            </a:r>
          </a:p>
          <a:p>
            <a:endParaRPr lang="en-US" dirty="0"/>
          </a:p>
          <a:p>
            <a:r>
              <a:rPr lang="en-US" dirty="0"/>
              <a:t>Zara can effectively establish strong customer relationships through loyalty programs, personalized communication, and exclusive offer. It can be achieved through influencers, social media, and community initiatives leading to uplift brand loyalty and results in creating a sense of community around the Zara brand (Jain, 2022).</a:t>
            </a:r>
            <a:endParaRPr lang="ur-PK" dirty="0"/>
          </a:p>
        </p:txBody>
      </p:sp>
      <p:sp>
        <p:nvSpPr>
          <p:cNvPr id="4" name="Slide Number Placeholder 3"/>
          <p:cNvSpPr>
            <a:spLocks noGrp="1"/>
          </p:cNvSpPr>
          <p:nvPr>
            <p:ph type="sldNum" sz="quarter" idx="10"/>
          </p:nvPr>
        </p:nvSpPr>
        <p:spPr/>
        <p:txBody>
          <a:bodyPr/>
          <a:lstStyle/>
          <a:p>
            <a:fld id="{77A48BA6-3214-4E58-9A4E-5DCE73796B92}" type="slidenum">
              <a:rPr lang="ur-PK" smtClean="0"/>
              <a:t>7</a:t>
            </a:fld>
            <a:endParaRPr lang="ur-PK"/>
          </a:p>
        </p:txBody>
      </p:sp>
    </p:spTree>
    <p:extLst>
      <p:ext uri="{BB962C8B-B14F-4D97-AF65-F5344CB8AC3E}">
        <p14:creationId xmlns:p14="http://schemas.microsoft.com/office/powerpoint/2010/main" val="668432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Sustainable Collection Initiatives:</a:t>
            </a:r>
          </a:p>
          <a:p>
            <a:endParaRPr lang="en-US" dirty="0"/>
          </a:p>
          <a:p>
            <a:r>
              <a:rPr lang="en-US" dirty="0"/>
              <a:t>The introduction of "Join Life" collection by Zara shows its efforts towards CSR policies which is make from eco-friendly, recycled, and organic materials (Zara, 2020).</a:t>
            </a:r>
          </a:p>
          <a:p>
            <a:endParaRPr lang="en-US" b="1" dirty="0"/>
          </a:p>
          <a:p>
            <a:r>
              <a:rPr lang="en-US" b="1" dirty="0"/>
              <a:t>Recycling Programs:</a:t>
            </a:r>
          </a:p>
          <a:p>
            <a:endParaRPr lang="en-US" dirty="0"/>
          </a:p>
          <a:p>
            <a:r>
              <a:rPr lang="en-US" dirty="0"/>
              <a:t>Zara has placed  "Closing the Loop" collection points in several of its stores which offer convenience to its customers to discard their unwanted clothing to reuse and recycle (Zara, 2020).</a:t>
            </a:r>
          </a:p>
          <a:p>
            <a:endParaRPr lang="en-US" dirty="0"/>
          </a:p>
          <a:p>
            <a:r>
              <a:rPr lang="en-US" b="1" dirty="0"/>
              <a:t>Energy Efficiency and Green Operations:</a:t>
            </a:r>
          </a:p>
          <a:p>
            <a:endParaRPr lang="en-US" dirty="0"/>
          </a:p>
          <a:p>
            <a:r>
              <a:rPr lang="en-US" dirty="0"/>
              <a:t>Zara has taken initiatives to execute energy-efficient efforts in its stores and distribution centers. For example environmentally friendly store designs, smart energy management systems, and the </a:t>
            </a:r>
            <a:r>
              <a:rPr lang="en-US" dirty="0" err="1"/>
              <a:t>utilisation</a:t>
            </a:r>
            <a:r>
              <a:rPr lang="en-US" dirty="0"/>
              <a:t> of LED lighting (Zara, 2020).</a:t>
            </a:r>
            <a:endParaRPr lang="ur-PK" dirty="0"/>
          </a:p>
        </p:txBody>
      </p:sp>
      <p:sp>
        <p:nvSpPr>
          <p:cNvPr id="4" name="Slide Number Placeholder 3"/>
          <p:cNvSpPr>
            <a:spLocks noGrp="1"/>
          </p:cNvSpPr>
          <p:nvPr>
            <p:ph type="sldNum" sz="quarter" idx="10"/>
          </p:nvPr>
        </p:nvSpPr>
        <p:spPr/>
        <p:txBody>
          <a:bodyPr/>
          <a:lstStyle/>
          <a:p>
            <a:fld id="{77A48BA6-3214-4E58-9A4E-5DCE73796B92}" type="slidenum">
              <a:rPr lang="ur-PK" smtClean="0"/>
              <a:t>8</a:t>
            </a:fld>
            <a:endParaRPr lang="ur-PK"/>
          </a:p>
        </p:txBody>
      </p:sp>
    </p:spTree>
    <p:extLst>
      <p:ext uri="{BB962C8B-B14F-4D97-AF65-F5344CB8AC3E}">
        <p14:creationId xmlns:p14="http://schemas.microsoft.com/office/powerpoint/2010/main" val="34212223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Embrace Circular Fashion Economy:</a:t>
            </a:r>
          </a:p>
          <a:p>
            <a:endParaRPr lang="en-US" dirty="0"/>
          </a:p>
          <a:p>
            <a:r>
              <a:rPr lang="en-US" dirty="0"/>
              <a:t>Improve Zara's recycling programs to promote consumer participation, circular fashion, and a commitment to sustainability.</a:t>
            </a:r>
          </a:p>
          <a:p>
            <a:endParaRPr lang="en-US" dirty="0"/>
          </a:p>
          <a:p>
            <a:r>
              <a:rPr lang="en-US" b="1" dirty="0"/>
              <a:t>Boost the Sourcing of Sustainable Materials:</a:t>
            </a:r>
          </a:p>
          <a:p>
            <a:endParaRPr lang="en-US" dirty="0"/>
          </a:p>
          <a:p>
            <a:r>
              <a:rPr lang="en-US" dirty="0"/>
              <a:t>Increase the use of eco-friendly materials in Zara's products by working with suppliers and encouraging research and development for new eco-friendly textiles</a:t>
            </a:r>
          </a:p>
          <a:p>
            <a:endParaRPr lang="en-US" dirty="0"/>
          </a:p>
          <a:p>
            <a:r>
              <a:rPr lang="en-US" b="1" dirty="0"/>
              <a:t>Enhance Transparency and Traceability:</a:t>
            </a:r>
          </a:p>
          <a:p>
            <a:endParaRPr lang="en-US" dirty="0"/>
          </a:p>
          <a:p>
            <a:r>
              <a:rPr lang="en-US" dirty="0"/>
              <a:t>Increase supply chain transparency by disclosing thorough data on manufacturing, sourcing, and environmental effects. Use </a:t>
            </a:r>
            <a:r>
              <a:rPr lang="en-US" dirty="0" err="1"/>
              <a:t>blockchain</a:t>
            </a:r>
            <a:r>
              <a:rPr lang="en-US" dirty="0"/>
              <a:t> technology for ethical </a:t>
            </a:r>
            <a:r>
              <a:rPr lang="en-US" dirty="0" err="1"/>
              <a:t>behaviour</a:t>
            </a:r>
            <a:r>
              <a:rPr lang="en-US" dirty="0"/>
              <a:t> and traceability.</a:t>
            </a:r>
          </a:p>
          <a:p>
            <a:endParaRPr lang="ur-PK" dirty="0"/>
          </a:p>
        </p:txBody>
      </p:sp>
      <p:sp>
        <p:nvSpPr>
          <p:cNvPr id="4" name="Slide Number Placeholder 3"/>
          <p:cNvSpPr>
            <a:spLocks noGrp="1"/>
          </p:cNvSpPr>
          <p:nvPr>
            <p:ph type="sldNum" sz="quarter" idx="10"/>
          </p:nvPr>
        </p:nvSpPr>
        <p:spPr/>
        <p:txBody>
          <a:bodyPr/>
          <a:lstStyle/>
          <a:p>
            <a:fld id="{77A48BA6-3214-4E58-9A4E-5DCE73796B92}" type="slidenum">
              <a:rPr lang="ur-PK" smtClean="0"/>
              <a:t>9</a:t>
            </a:fld>
            <a:endParaRPr lang="ur-PK"/>
          </a:p>
        </p:txBody>
      </p:sp>
    </p:spTree>
    <p:extLst>
      <p:ext uri="{BB962C8B-B14F-4D97-AF65-F5344CB8AC3E}">
        <p14:creationId xmlns:p14="http://schemas.microsoft.com/office/powerpoint/2010/main" val="7189919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dirty="0"/>
              <a:t>Click to edit Master title style</a:t>
            </a:r>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9AB3A824-1A51-4B26-AD58-A6D8E14F6C04}" type="datetimeFigureOut">
              <a:rPr lang="en-US" dirty="0"/>
              <a:t>7/10/2023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3792134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nchor="ct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97D162C4-EDD9-4389-A98B-B87ECEA2A816}" type="datetimeFigureOut">
              <a:rPr lang="en-US" dirty="0"/>
              <a:t>7/10/2023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8365271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dirty="0"/>
              <a:t>Click to edit Master title style</a:t>
            </a:r>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7/10/2023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914588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dirty="0"/>
              <a:t>Click to edit Master title style</a:t>
            </a:r>
          </a:p>
        </p:txBody>
      </p:sp>
      <p:sp>
        <p:nvSpPr>
          <p:cNvPr id="3" name="Content Placeholder 2"/>
          <p:cNvSpPr>
            <a:spLocks noGrp="1"/>
          </p:cNvSpPr>
          <p:nvPr>
            <p:ph sz="half" idx="1"/>
          </p:nvPr>
        </p:nvSpPr>
        <p:spPr>
          <a:xfrm>
            <a:off x="2605374" y="2052116"/>
            <a:ext cx="3891960" cy="399782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666636" y="2052114"/>
            <a:ext cx="3894222" cy="3997829"/>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A954B2F-12DE-47F5-8894-472B206D2E1E}" type="datetimeFigureOut">
              <a:rPr lang="en-US" dirty="0"/>
              <a:t>7/10/2023</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6986556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dirty="0"/>
              <a:t>Click to edit Master title style</a:t>
            </a:r>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3F30E46F-7819-4ACF-B48B-48222C2ACC88}" type="datetimeFigureOut">
              <a:rPr lang="en-US" dirty="0"/>
              <a:t>7/10/2023</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7213869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1FAF3416-4057-4DAA-829D-4CA07428D088}" type="datetimeFigureOut">
              <a:rPr lang="en-US" dirty="0"/>
              <a:t>7/10/2023</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109604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7/10/2023</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1290637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dirty="0"/>
              <a:t>Click to edit Master title style</a:t>
            </a:r>
          </a:p>
        </p:txBody>
      </p:sp>
      <p:sp>
        <p:nvSpPr>
          <p:cNvPr id="3" name="Content Placeholder 2"/>
          <p:cNvSpPr>
            <a:spLocks noGrp="1"/>
          </p:cNvSpPr>
          <p:nvPr>
            <p:ph idx="1"/>
          </p:nvPr>
        </p:nvSpPr>
        <p:spPr>
          <a:xfrm>
            <a:off x="5120154" y="805818"/>
            <a:ext cx="5446278" cy="5244126"/>
          </a:xfrm>
        </p:spPr>
        <p:txBody>
          <a:bodyPr anchor="ct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7/10/2023</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2689929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dirty="0"/>
              <a:t>Click to edit Master title style</a:t>
            </a:r>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7/10/2023</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802430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D857E33E-8B18-4087-B112-809917729534}" type="datetimeFigureOut">
              <a:rPr lang="en-US" dirty="0"/>
              <a:t>7/10/2023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1133452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dirty="0"/>
              <a:t>Click to edit Master title style</a:t>
            </a:r>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D3FFE419-2371-464F-8239-3959401C3561}" type="datetimeFigureOut">
              <a:rPr lang="en-US" dirty="0"/>
              <a:t>7/10/2023</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extLst>
      <p:ext uri="{BB962C8B-B14F-4D97-AF65-F5344CB8AC3E}">
        <p14:creationId xmlns:p14="http://schemas.microsoft.com/office/powerpoint/2010/main" val="3862131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7/10/2023</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dirty="0"/>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197901694"/>
      </p:ext>
    </p:extLst>
  </p:cSld>
  <p:clrMap bg1="dk1" tx1="lt1" bg2="dk2" tx2="lt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3" Type="http://schemas.openxmlformats.org/officeDocument/2006/relationships/hyperlink" Target="https://www.konsyse.com/articles/porters-five-forces-analysis-of-zara" TargetMode="External"/><Relationship Id="rId2" Type="http://schemas.openxmlformats.org/officeDocument/2006/relationships/hyperlink" Target="https://www.ft.com/content/017d1eae-d719-4560-9dd0-a0f7478dc7d3" TargetMode="External"/><Relationship Id="rId1" Type="http://schemas.openxmlformats.org/officeDocument/2006/relationships/slideLayout" Target="../slideLayouts/slideLayout2.xml"/><Relationship Id="rId5" Type="http://schemas.openxmlformats.org/officeDocument/2006/relationships/hyperlink" Target="https://www.zara.com/" TargetMode="External"/><Relationship Id="rId4" Type="http://schemas.openxmlformats.org/officeDocument/2006/relationships/hyperlink" Target="https://investorguruji.com/business-plan-of-zar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41B7737-E3D8-47F4-8B54-7529C7A836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2B8A17B2-9670-43B8-BE40-4682F8D29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gradFill flip="none" rotWithShape="1">
            <a:gsLst>
              <a:gs pos="100000">
                <a:schemeClr val="tx2">
                  <a:lumMod val="25000"/>
                  <a:alpha val="10000"/>
                </a:schemeClr>
              </a:gs>
              <a:gs pos="0">
                <a:schemeClr val="bg2">
                  <a:lumMod val="75000"/>
                  <a:lumOff val="25000"/>
                  <a:alpha val="7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A60B230-846B-4625-A8CA-D35FEBA73A9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BEBA8EAE-BF5A-486C-A8C5-ECC9F3942E4B}">
                <a14:imgProps xmlns:a14="http://schemas.microsoft.com/office/drawing/2010/main">
                  <a14:imgLayer r:embed="rId4">
                    <a14:imgEffect>
                      <a14:brightnessContrast bright="-19000"/>
                    </a14:imgEffect>
                  </a14:imgLayer>
                </a14:imgProps>
              </a:ext>
              <a:ext uri="{28A0092B-C50C-407E-A947-70E740481C1C}">
                <a14:useLocalDpi xmlns:a14="http://schemas.microsoft.com/office/drawing/2010/main" val="0"/>
              </a:ext>
            </a:extLst>
          </a:blip>
          <a:stretch>
            <a:fillRect/>
          </a:stretch>
        </p:blipFill>
        <p:spPr>
          <a:xfrm>
            <a:off x="2831794" y="2105202"/>
            <a:ext cx="9360205" cy="4752798"/>
          </a:xfrm>
          <a:prstGeom prst="rect">
            <a:avLst/>
          </a:prstGeom>
          <a:noFill/>
        </p:spPr>
      </p:pic>
      <p:pic>
        <p:nvPicPr>
          <p:cNvPr id="14" name="Picture 13">
            <a:extLst>
              <a:ext uri="{FF2B5EF4-FFF2-40B4-BE49-F238E27FC236}">
                <a16:creationId xmlns:a16="http://schemas.microsoft.com/office/drawing/2014/main" id="{7185CF21-0594-48C0-9F3E-254D6BCE9D9B}"/>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5">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16" name="Rectangle 15">
            <a:extLst>
              <a:ext uri="{FF2B5EF4-FFF2-40B4-BE49-F238E27FC236}">
                <a16:creationId xmlns:a16="http://schemas.microsoft.com/office/drawing/2014/main" id="{AC1E939A-6A69-42AE-8471-3AD3A74AD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3542" y="0"/>
            <a:ext cx="11236326" cy="6858000"/>
          </a:xfrm>
          <a:prstGeom prst="rect">
            <a:avLst/>
          </a:prstGeom>
          <a:gradFill flip="none" rotWithShape="1">
            <a:gsLst>
              <a:gs pos="0">
                <a:schemeClr val="bg2">
                  <a:alpha val="0"/>
                </a:schemeClr>
              </a:gs>
              <a:gs pos="100000">
                <a:schemeClr val="bg2"/>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13394" y="300523"/>
            <a:ext cx="11812742" cy="6463701"/>
          </a:xfrm>
        </p:spPr>
        <p:txBody>
          <a:bodyPr>
            <a:normAutofit/>
          </a:bodyPr>
          <a:lstStyle/>
          <a:p>
            <a:pPr algn="ctr" rtl="0"/>
            <a:r>
              <a:rPr lang="en-US" sz="5000" dirty="0"/>
              <a:t>Assignment Title</a:t>
            </a:r>
            <a:br>
              <a:rPr lang="en-US" sz="5000" dirty="0"/>
            </a:br>
            <a:r>
              <a:rPr lang="en-US" sz="5000" dirty="0"/>
              <a:t>Marketing Management (LCMB7001_BIRM)</a:t>
            </a:r>
            <a:endParaRPr lang="ur-PK" sz="5000" dirty="0"/>
          </a:p>
          <a:p>
            <a:pPr algn="ctr"/>
            <a:r>
              <a:rPr lang="en-US" sz="5000" dirty="0"/>
              <a:t>Student </a:t>
            </a:r>
            <a:r>
              <a:rPr lang="en-US" sz="5000" dirty="0" err="1"/>
              <a:t>name:mohammed</a:t>
            </a:r>
            <a:r>
              <a:rPr lang="en-US" sz="5000" dirty="0"/>
              <a:t> </a:t>
            </a:r>
            <a:r>
              <a:rPr lang="en-US" sz="5000" dirty="0" err="1"/>
              <a:t>kamruzzaman</a:t>
            </a:r>
            <a:br>
              <a:rPr lang="en-US" sz="5000" dirty="0"/>
            </a:br>
            <a:r>
              <a:rPr lang="en-US" sz="5000" dirty="0">
                <a:cs typeface="Arial"/>
              </a:rPr>
              <a:t>student ID:2237652</a:t>
            </a:r>
          </a:p>
        </p:txBody>
      </p:sp>
      <p:sp>
        <p:nvSpPr>
          <p:cNvPr id="3" name="Subtitle 2"/>
          <p:cNvSpPr>
            <a:spLocks noGrp="1"/>
          </p:cNvSpPr>
          <p:nvPr>
            <p:ph type="subTitle" idx="1"/>
          </p:nvPr>
        </p:nvSpPr>
        <p:spPr>
          <a:xfrm>
            <a:off x="8484478" y="2271633"/>
            <a:ext cx="3091564" cy="3875778"/>
          </a:xfrm>
        </p:spPr>
        <p:txBody>
          <a:bodyPr anchor="b">
            <a:normAutofit/>
          </a:bodyPr>
          <a:lstStyle/>
          <a:p>
            <a:endParaRPr lang="en-US" sz="2000"/>
          </a:p>
          <a:p>
            <a:endParaRPr lang="ur-PK" sz="2000"/>
          </a:p>
        </p:txBody>
      </p:sp>
      <p:sp>
        <p:nvSpPr>
          <p:cNvPr id="18" name="Rectangle 17">
            <a:extLst>
              <a:ext uri="{FF2B5EF4-FFF2-40B4-BE49-F238E27FC236}">
                <a16:creationId xmlns:a16="http://schemas.microsoft.com/office/drawing/2014/main" id="{A0B5529D-5CAA-4BF2-B5C9-34705E7661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59909" cy="6858000"/>
          </a:xfrm>
          <a:prstGeom prst="rect">
            <a:avLst/>
          </a:prstGeom>
          <a:solidFill>
            <a:schemeClr val="bg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ight Triangle 19">
            <a:extLst>
              <a:ext uri="{FF2B5EF4-FFF2-40B4-BE49-F238E27FC236}">
                <a16:creationId xmlns:a16="http://schemas.microsoft.com/office/drawing/2014/main" id="{F793961F-503F-434A-880A-EA44EB4277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411092" y="1134409"/>
            <a:ext cx="239869" cy="239869"/>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870117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Introduction</a:t>
            </a:r>
            <a:endParaRPr lang="ur-PK" b="1" dirty="0"/>
          </a:p>
        </p:txBody>
      </p:sp>
      <p:pic>
        <p:nvPicPr>
          <p:cNvPr id="3" name="Picture 2"/>
          <p:cNvPicPr>
            <a:picLocks noChangeAspect="1"/>
          </p:cNvPicPr>
          <p:nvPr/>
        </p:nvPicPr>
        <p:blipFill>
          <a:blip r:embed="rId3"/>
          <a:stretch>
            <a:fillRect/>
          </a:stretch>
        </p:blipFill>
        <p:spPr>
          <a:xfrm>
            <a:off x="125579" y="1931819"/>
            <a:ext cx="7430371" cy="4725655"/>
          </a:xfrm>
          <a:prstGeom prst="rect">
            <a:avLst/>
          </a:prstGeom>
        </p:spPr>
      </p:pic>
      <p:pic>
        <p:nvPicPr>
          <p:cNvPr id="2050" name="Picture 2" descr="https://www.franchisingkey.com/wp-content/uploads/2019/08/Zara-Franchise-Home-Pakistan-1024x68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39630" y="3621506"/>
            <a:ext cx="4852370" cy="3236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21152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72450" y="1459832"/>
            <a:ext cx="4019550" cy="4038600"/>
          </a:xfrm>
          <a:prstGeom prst="rect">
            <a:avLst/>
          </a:prstGeom>
        </p:spPr>
      </p:pic>
      <p:pic>
        <p:nvPicPr>
          <p:cNvPr id="17" name="Picture 16"/>
          <p:cNvPicPr>
            <a:picLocks noChangeAspect="1"/>
          </p:cNvPicPr>
          <p:nvPr/>
        </p:nvPicPr>
        <p:blipFill>
          <a:blip r:embed="rId4"/>
          <a:stretch>
            <a:fillRect/>
          </a:stretch>
        </p:blipFill>
        <p:spPr>
          <a:xfrm>
            <a:off x="0" y="1838405"/>
            <a:ext cx="6564086" cy="5019595"/>
          </a:xfrm>
          <a:prstGeom prst="rect">
            <a:avLst/>
          </a:prstGeom>
        </p:spPr>
      </p:pic>
      <p:pic>
        <p:nvPicPr>
          <p:cNvPr id="18" name="Picture 17"/>
          <p:cNvPicPr>
            <a:picLocks noChangeAspect="1"/>
          </p:cNvPicPr>
          <p:nvPr/>
        </p:nvPicPr>
        <p:blipFill>
          <a:blip r:embed="rId5"/>
          <a:stretch>
            <a:fillRect/>
          </a:stretch>
        </p:blipFill>
        <p:spPr>
          <a:xfrm>
            <a:off x="2646517" y="417846"/>
            <a:ext cx="8502745" cy="993827"/>
          </a:xfrm>
          <a:prstGeom prst="rect">
            <a:avLst/>
          </a:prstGeom>
        </p:spPr>
      </p:pic>
    </p:spTree>
    <p:extLst>
      <p:ext uri="{BB962C8B-B14F-4D97-AF65-F5344CB8AC3E}">
        <p14:creationId xmlns:p14="http://schemas.microsoft.com/office/powerpoint/2010/main" val="2340405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3"/>
          <a:stretch>
            <a:fillRect/>
          </a:stretch>
        </p:blipFill>
        <p:spPr>
          <a:xfrm>
            <a:off x="179589" y="1648604"/>
            <a:ext cx="8578382" cy="4552691"/>
          </a:xfrm>
          <a:prstGeom prst="rect">
            <a:avLst/>
          </a:prstGeom>
        </p:spPr>
      </p:pic>
      <p:pic>
        <p:nvPicPr>
          <p:cNvPr id="20" name="Picture 19"/>
          <p:cNvPicPr/>
          <p:nvPr/>
        </p:nvPicPr>
        <p:blipFill>
          <a:blip r:embed="rId4">
            <a:clrChange>
              <a:clrFrom>
                <a:srgbClr val="FFFFFF"/>
              </a:clrFrom>
              <a:clrTo>
                <a:srgbClr val="FFFFFF">
                  <a:alpha val="0"/>
                </a:srgbClr>
              </a:clrTo>
            </a:clrChange>
          </a:blip>
          <a:stretch>
            <a:fillRect/>
          </a:stretch>
        </p:blipFill>
        <p:spPr>
          <a:xfrm>
            <a:off x="8356600" y="1293028"/>
            <a:ext cx="3525520" cy="4409440"/>
          </a:xfrm>
          <a:prstGeom prst="rect">
            <a:avLst/>
          </a:prstGeom>
          <a:solidFill>
            <a:srgbClr val="FFC000">
              <a:lumMod val="20000"/>
              <a:lumOff val="80000"/>
            </a:srgbClr>
          </a:solidFill>
        </p:spPr>
      </p:pic>
      <p:sp>
        <p:nvSpPr>
          <p:cNvPr id="3" name="TextBox 2"/>
          <p:cNvSpPr txBox="1"/>
          <p:nvPr/>
        </p:nvSpPr>
        <p:spPr>
          <a:xfrm>
            <a:off x="818148" y="6372205"/>
            <a:ext cx="8614610" cy="369332"/>
          </a:xfrm>
          <a:prstGeom prst="rect">
            <a:avLst/>
          </a:prstGeom>
          <a:noFill/>
        </p:spPr>
        <p:txBody>
          <a:bodyPr wrap="square" rtlCol="1">
            <a:spAutoFit/>
          </a:bodyPr>
          <a:lstStyle/>
          <a:p>
            <a:r>
              <a:rPr lang="es-ES"/>
              <a:t>(Gracia, 2022; Jain, 2022; Aftab et al., 2018; Zara, 2020; Barredo et., 2023)</a:t>
            </a:r>
            <a:endParaRPr lang="ur-PK" dirty="0"/>
          </a:p>
        </p:txBody>
      </p:sp>
      <p:pic>
        <p:nvPicPr>
          <p:cNvPr id="5" name="Picture 4"/>
          <p:cNvPicPr>
            <a:picLocks noChangeAspect="1"/>
          </p:cNvPicPr>
          <p:nvPr/>
        </p:nvPicPr>
        <p:blipFill>
          <a:blip r:embed="rId5"/>
          <a:stretch>
            <a:fillRect/>
          </a:stretch>
        </p:blipFill>
        <p:spPr>
          <a:xfrm>
            <a:off x="2226510" y="256978"/>
            <a:ext cx="8297111" cy="1074446"/>
          </a:xfrm>
          <a:prstGeom prst="rect">
            <a:avLst/>
          </a:prstGeom>
        </p:spPr>
      </p:pic>
    </p:spTree>
    <p:extLst>
      <p:ext uri="{BB962C8B-B14F-4D97-AF65-F5344CB8AC3E}">
        <p14:creationId xmlns:p14="http://schemas.microsoft.com/office/powerpoint/2010/main" val="38527378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stretch>
            <a:fillRect/>
          </a:stretch>
        </p:blipFill>
        <p:spPr>
          <a:xfrm>
            <a:off x="431131" y="2230354"/>
            <a:ext cx="8482171" cy="4202530"/>
          </a:xfrm>
          <a:prstGeom prst="rect">
            <a:avLst/>
          </a:prstGeom>
        </p:spPr>
      </p:pic>
      <p:pic>
        <p:nvPicPr>
          <p:cNvPr id="16" name="Picture 15"/>
          <p:cNvPicPr>
            <a:picLocks noChangeAspect="1"/>
          </p:cNvPicPr>
          <p:nvPr/>
        </p:nvPicPr>
        <p:blipFill>
          <a:blip r:embed="rId4"/>
          <a:stretch>
            <a:fillRect/>
          </a:stretch>
        </p:blipFill>
        <p:spPr>
          <a:xfrm>
            <a:off x="3055018" y="623135"/>
            <a:ext cx="8543423" cy="1532599"/>
          </a:xfrm>
          <a:prstGeom prst="rect">
            <a:avLst/>
          </a:prstGeom>
        </p:spPr>
      </p:pic>
    </p:spTree>
    <p:extLst>
      <p:ext uri="{BB962C8B-B14F-4D97-AF65-F5344CB8AC3E}">
        <p14:creationId xmlns:p14="http://schemas.microsoft.com/office/powerpoint/2010/main" val="8573834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97305" y="2679032"/>
            <a:ext cx="7026442" cy="646331"/>
          </a:xfrm>
          <a:prstGeom prst="rect">
            <a:avLst/>
          </a:prstGeom>
          <a:noFill/>
        </p:spPr>
        <p:txBody>
          <a:bodyPr wrap="square" rtlCol="1">
            <a:spAutoFit/>
          </a:bodyPr>
          <a:lstStyle/>
          <a:p>
            <a:endParaRPr lang="en-US" b="1" dirty="0"/>
          </a:p>
          <a:p>
            <a:pPr marL="285750" indent="-285750">
              <a:buFont typeface="Arial" panose="020B0604020202020204" pitchFamily="34" charset="0"/>
              <a:buChar char="•"/>
            </a:pPr>
            <a:endParaRPr lang="ur-PK" b="1" dirty="0"/>
          </a:p>
        </p:txBody>
      </p:sp>
      <p:pic>
        <p:nvPicPr>
          <p:cNvPr id="8" name="Picture 7"/>
          <p:cNvPicPr>
            <a:picLocks noChangeAspect="1"/>
          </p:cNvPicPr>
          <p:nvPr/>
        </p:nvPicPr>
        <p:blipFill>
          <a:blip r:embed="rId3"/>
          <a:stretch>
            <a:fillRect/>
          </a:stretch>
        </p:blipFill>
        <p:spPr>
          <a:xfrm>
            <a:off x="7015479" y="2296663"/>
            <a:ext cx="5176521" cy="3257729"/>
          </a:xfrm>
          <a:prstGeom prst="rect">
            <a:avLst/>
          </a:prstGeom>
        </p:spPr>
      </p:pic>
      <p:pic>
        <p:nvPicPr>
          <p:cNvPr id="9" name="Picture 8"/>
          <p:cNvPicPr>
            <a:picLocks noChangeAspect="1"/>
          </p:cNvPicPr>
          <p:nvPr/>
        </p:nvPicPr>
        <p:blipFill>
          <a:blip r:embed="rId4"/>
          <a:stretch>
            <a:fillRect/>
          </a:stretch>
        </p:blipFill>
        <p:spPr>
          <a:xfrm>
            <a:off x="291515" y="2296663"/>
            <a:ext cx="6714318" cy="3975800"/>
          </a:xfrm>
          <a:prstGeom prst="rect">
            <a:avLst/>
          </a:prstGeom>
        </p:spPr>
      </p:pic>
      <p:pic>
        <p:nvPicPr>
          <p:cNvPr id="11" name="Picture 10"/>
          <p:cNvPicPr>
            <a:picLocks noChangeAspect="1"/>
          </p:cNvPicPr>
          <p:nvPr/>
        </p:nvPicPr>
        <p:blipFill>
          <a:blip r:embed="rId5"/>
          <a:stretch>
            <a:fillRect/>
          </a:stretch>
        </p:blipFill>
        <p:spPr>
          <a:xfrm>
            <a:off x="3641557" y="675226"/>
            <a:ext cx="7315200" cy="1386038"/>
          </a:xfrm>
          <a:prstGeom prst="rect">
            <a:avLst/>
          </a:prstGeom>
        </p:spPr>
      </p:pic>
    </p:spTree>
    <p:extLst>
      <p:ext uri="{BB962C8B-B14F-4D97-AF65-F5344CB8AC3E}">
        <p14:creationId xmlns:p14="http://schemas.microsoft.com/office/powerpoint/2010/main" val="14119449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2"/>
          <p:cNvSpPr>
            <a:spLocks noChangeArrowheads="1"/>
          </p:cNvSpPr>
          <p:nvPr/>
        </p:nvSpPr>
        <p:spPr bwMode="auto">
          <a:xfrm>
            <a:off x="4170947" y="145983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ur-PK"/>
          </a:p>
        </p:txBody>
      </p:sp>
      <p:pic>
        <p:nvPicPr>
          <p:cNvPr id="14" name="Picture 13"/>
          <p:cNvPicPr>
            <a:picLocks noChangeAspect="1"/>
          </p:cNvPicPr>
          <p:nvPr/>
        </p:nvPicPr>
        <p:blipFill>
          <a:blip r:embed="rId3"/>
          <a:stretch>
            <a:fillRect/>
          </a:stretch>
        </p:blipFill>
        <p:spPr>
          <a:xfrm>
            <a:off x="2720138" y="2114981"/>
            <a:ext cx="6687976" cy="4574576"/>
          </a:xfrm>
          <a:prstGeom prst="rect">
            <a:avLst/>
          </a:prstGeom>
        </p:spPr>
      </p:pic>
      <p:pic>
        <p:nvPicPr>
          <p:cNvPr id="17" name="Picture 16"/>
          <p:cNvPicPr>
            <a:picLocks noChangeAspect="1"/>
          </p:cNvPicPr>
          <p:nvPr/>
        </p:nvPicPr>
        <p:blipFill>
          <a:blip r:embed="rId4"/>
          <a:stretch>
            <a:fillRect/>
          </a:stretch>
        </p:blipFill>
        <p:spPr>
          <a:xfrm>
            <a:off x="3565357" y="827647"/>
            <a:ext cx="5658853" cy="1188359"/>
          </a:xfrm>
          <a:prstGeom prst="rect">
            <a:avLst/>
          </a:prstGeom>
        </p:spPr>
      </p:pic>
    </p:spTree>
    <p:extLst>
      <p:ext uri="{BB962C8B-B14F-4D97-AF65-F5344CB8AC3E}">
        <p14:creationId xmlns:p14="http://schemas.microsoft.com/office/powerpoint/2010/main" val="895564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1" y="1446045"/>
            <a:ext cx="2576283" cy="1778418"/>
          </a:xfrm>
          <a:prstGeom prst="rect">
            <a:avLst/>
          </a:prstGeom>
        </p:spPr>
      </p:pic>
      <p:pic>
        <p:nvPicPr>
          <p:cNvPr id="5" name="Picture 4"/>
          <p:cNvPicPr>
            <a:picLocks noChangeAspect="1"/>
          </p:cNvPicPr>
          <p:nvPr/>
        </p:nvPicPr>
        <p:blipFill>
          <a:blip r:embed="rId4"/>
          <a:stretch>
            <a:fillRect/>
          </a:stretch>
        </p:blipFill>
        <p:spPr>
          <a:xfrm>
            <a:off x="9994909" y="3999747"/>
            <a:ext cx="2197091" cy="2861009"/>
          </a:xfrm>
          <a:prstGeom prst="rect">
            <a:avLst/>
          </a:prstGeom>
        </p:spPr>
      </p:pic>
      <p:pic>
        <p:nvPicPr>
          <p:cNvPr id="6" name="Picture 5"/>
          <p:cNvPicPr>
            <a:picLocks noChangeAspect="1"/>
          </p:cNvPicPr>
          <p:nvPr/>
        </p:nvPicPr>
        <p:blipFill>
          <a:blip r:embed="rId5"/>
          <a:stretch>
            <a:fillRect/>
          </a:stretch>
        </p:blipFill>
        <p:spPr>
          <a:xfrm>
            <a:off x="0" y="4812131"/>
            <a:ext cx="2576283" cy="2045869"/>
          </a:xfrm>
          <a:prstGeom prst="rect">
            <a:avLst/>
          </a:prstGeom>
        </p:spPr>
      </p:pic>
      <p:pic>
        <p:nvPicPr>
          <p:cNvPr id="9" name="Picture 8"/>
          <p:cNvPicPr>
            <a:picLocks noChangeAspect="1"/>
          </p:cNvPicPr>
          <p:nvPr/>
        </p:nvPicPr>
        <p:blipFill>
          <a:blip r:embed="rId6"/>
          <a:stretch>
            <a:fillRect/>
          </a:stretch>
        </p:blipFill>
        <p:spPr>
          <a:xfrm>
            <a:off x="3466087" y="1943100"/>
            <a:ext cx="6442930" cy="4914900"/>
          </a:xfrm>
          <a:prstGeom prst="rect">
            <a:avLst/>
          </a:prstGeom>
        </p:spPr>
      </p:pic>
      <p:pic>
        <p:nvPicPr>
          <p:cNvPr id="10" name="Picture 9"/>
          <p:cNvPicPr>
            <a:picLocks noChangeAspect="1"/>
          </p:cNvPicPr>
          <p:nvPr/>
        </p:nvPicPr>
        <p:blipFill>
          <a:blip r:embed="rId7"/>
          <a:stretch>
            <a:fillRect/>
          </a:stretch>
        </p:blipFill>
        <p:spPr>
          <a:xfrm>
            <a:off x="2911642" y="729101"/>
            <a:ext cx="8713621" cy="1433887"/>
          </a:xfrm>
          <a:prstGeom prst="rect">
            <a:avLst/>
          </a:prstGeom>
        </p:spPr>
      </p:pic>
    </p:spTree>
    <p:extLst>
      <p:ext uri="{BB962C8B-B14F-4D97-AF65-F5344CB8AC3E}">
        <p14:creationId xmlns:p14="http://schemas.microsoft.com/office/powerpoint/2010/main" val="41370674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236745" y="549442"/>
            <a:ext cx="7736055" cy="1393361"/>
          </a:xfrm>
          <a:prstGeom prst="rect">
            <a:avLst/>
          </a:prstGeom>
        </p:spPr>
      </p:pic>
      <p:pic>
        <p:nvPicPr>
          <p:cNvPr id="7" name="Picture 6"/>
          <p:cNvPicPr>
            <a:picLocks noChangeAspect="1"/>
          </p:cNvPicPr>
          <p:nvPr/>
        </p:nvPicPr>
        <p:blipFill>
          <a:blip r:embed="rId4"/>
          <a:stretch>
            <a:fillRect/>
          </a:stretch>
        </p:blipFill>
        <p:spPr>
          <a:xfrm>
            <a:off x="6720696" y="1753485"/>
            <a:ext cx="2006210" cy="2017696"/>
          </a:xfrm>
          <a:prstGeom prst="rect">
            <a:avLst/>
          </a:prstGeom>
        </p:spPr>
      </p:pic>
      <p:pic>
        <p:nvPicPr>
          <p:cNvPr id="8" name="Picture 7"/>
          <p:cNvPicPr>
            <a:picLocks noChangeAspect="1"/>
          </p:cNvPicPr>
          <p:nvPr/>
        </p:nvPicPr>
        <p:blipFill>
          <a:blip r:embed="rId5"/>
          <a:stretch>
            <a:fillRect/>
          </a:stretch>
        </p:blipFill>
        <p:spPr>
          <a:xfrm>
            <a:off x="6498261" y="3771181"/>
            <a:ext cx="5667375" cy="1838325"/>
          </a:xfrm>
          <a:prstGeom prst="rect">
            <a:avLst/>
          </a:prstGeom>
        </p:spPr>
      </p:pic>
      <p:pic>
        <p:nvPicPr>
          <p:cNvPr id="9" name="Picture 8"/>
          <p:cNvPicPr>
            <a:picLocks noChangeAspect="1"/>
          </p:cNvPicPr>
          <p:nvPr/>
        </p:nvPicPr>
        <p:blipFill>
          <a:blip r:embed="rId6"/>
          <a:stretch>
            <a:fillRect/>
          </a:stretch>
        </p:blipFill>
        <p:spPr>
          <a:xfrm>
            <a:off x="8901153" y="1807649"/>
            <a:ext cx="3170446" cy="1932219"/>
          </a:xfrm>
          <a:prstGeom prst="rect">
            <a:avLst/>
          </a:prstGeom>
        </p:spPr>
      </p:pic>
      <p:pic>
        <p:nvPicPr>
          <p:cNvPr id="10" name="Picture 9"/>
          <p:cNvPicPr>
            <a:picLocks noChangeAspect="1"/>
          </p:cNvPicPr>
          <p:nvPr/>
        </p:nvPicPr>
        <p:blipFill>
          <a:blip r:embed="rId7"/>
          <a:stretch>
            <a:fillRect/>
          </a:stretch>
        </p:blipFill>
        <p:spPr>
          <a:xfrm>
            <a:off x="343039" y="2094349"/>
            <a:ext cx="5787412" cy="4352925"/>
          </a:xfrm>
          <a:prstGeom prst="rect">
            <a:avLst/>
          </a:prstGeom>
        </p:spPr>
      </p:pic>
    </p:spTree>
    <p:extLst>
      <p:ext uri="{BB962C8B-B14F-4D97-AF65-F5344CB8AC3E}">
        <p14:creationId xmlns:p14="http://schemas.microsoft.com/office/powerpoint/2010/main" val="36210141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6610" y="0"/>
            <a:ext cx="8610600" cy="1293028"/>
          </a:xfrm>
        </p:spPr>
        <p:txBody>
          <a:bodyPr/>
          <a:lstStyle/>
          <a:p>
            <a:pPr algn="ctr" rtl="0"/>
            <a:r>
              <a:rPr lang="en-US" b="1" dirty="0">
                <a:cs typeface="Arial" panose="020B0604020202020204" pitchFamily="34" charset="0"/>
              </a:rPr>
              <a:t>References</a:t>
            </a:r>
            <a:endParaRPr lang="ur-PK" b="1" dirty="0">
              <a:cs typeface="Arial" panose="020B0604020202020204" pitchFamily="34" charset="0"/>
            </a:endParaRPr>
          </a:p>
        </p:txBody>
      </p:sp>
      <p:sp>
        <p:nvSpPr>
          <p:cNvPr id="4" name="TextBox 3"/>
          <p:cNvSpPr txBox="1"/>
          <p:nvPr/>
        </p:nvSpPr>
        <p:spPr>
          <a:xfrm>
            <a:off x="759994" y="948690"/>
            <a:ext cx="10282990" cy="5909310"/>
          </a:xfrm>
          <a:prstGeom prst="rect">
            <a:avLst/>
          </a:prstGeom>
          <a:noFill/>
        </p:spPr>
        <p:txBody>
          <a:bodyPr wrap="square" rtlCol="1">
            <a:spAutoFit/>
          </a:bodyPr>
          <a:lstStyle/>
          <a:p>
            <a:pPr marL="285750" indent="-285750">
              <a:buFont typeface="Arial" panose="020B0604020202020204" pitchFamily="34" charset="0"/>
              <a:buChar char="•"/>
            </a:pPr>
            <a:r>
              <a:rPr lang="en-US" dirty="0"/>
              <a:t>Aftab, M.A., </a:t>
            </a:r>
            <a:r>
              <a:rPr lang="en-US" dirty="0" err="1"/>
              <a:t>Yuanjian</a:t>
            </a:r>
            <a:r>
              <a:rPr lang="en-US" dirty="0"/>
              <a:t>, Q., </a:t>
            </a:r>
            <a:r>
              <a:rPr lang="en-US" dirty="0" err="1"/>
              <a:t>Kabir</a:t>
            </a:r>
            <a:r>
              <a:rPr lang="en-US" dirty="0"/>
              <a:t>, N. and </a:t>
            </a:r>
            <a:r>
              <a:rPr lang="en-US" dirty="0" err="1"/>
              <a:t>Barua</a:t>
            </a:r>
            <a:r>
              <a:rPr lang="en-US" dirty="0"/>
              <a:t>, Z., 2018. Super responsive supply chain: The case of Spanish fast fashion retailer Inditex-Zara. </a:t>
            </a:r>
            <a:r>
              <a:rPr lang="en-US" i="1" dirty="0"/>
              <a:t>International Journal of Business and Management</a:t>
            </a:r>
            <a:r>
              <a:rPr lang="en-US" dirty="0"/>
              <a:t>, </a:t>
            </a:r>
            <a:r>
              <a:rPr lang="en-US" i="1" dirty="0"/>
              <a:t>13</a:t>
            </a:r>
            <a:r>
              <a:rPr lang="en-US" dirty="0"/>
              <a:t>(5), pp.212-227.</a:t>
            </a:r>
          </a:p>
          <a:p>
            <a:pPr marL="285750" indent="-285750">
              <a:buFont typeface="Arial" panose="020B0604020202020204" pitchFamily="34" charset="0"/>
              <a:buChar char="•"/>
            </a:pPr>
            <a:r>
              <a:rPr lang="en-US" dirty="0"/>
              <a:t>Barredo, B.R., González-Valerio, B.G. and </a:t>
            </a:r>
            <a:r>
              <a:rPr lang="en-US" dirty="0" err="1"/>
              <a:t>Critikián</a:t>
            </a:r>
            <a:r>
              <a:rPr lang="en-US" dirty="0"/>
              <a:t>, D.M., 2023. Zara Joins the Trends: Analysis of Its Content Creation Within the Framework of Its Business Strategy. In </a:t>
            </a:r>
            <a:r>
              <a:rPr lang="en-US" i="1" dirty="0"/>
              <a:t>Handbook of Research on Digitalization Solutions for Social and Economic Needs</a:t>
            </a:r>
            <a:r>
              <a:rPr lang="en-US" dirty="0"/>
              <a:t> (pp. 274-289). IGI Global.</a:t>
            </a:r>
          </a:p>
          <a:p>
            <a:pPr marL="285750" indent="-285750">
              <a:buFont typeface="Arial" panose="020B0604020202020204" pitchFamily="34" charset="0"/>
              <a:buChar char="•"/>
            </a:pPr>
            <a:r>
              <a:rPr lang="en-US" dirty="0"/>
              <a:t>Duoyan, H., 2021, April. Research on ZARA strategy from the perspective of SWOT analysis method. In </a:t>
            </a:r>
            <a:r>
              <a:rPr lang="en-US" i="1" dirty="0"/>
              <a:t>2021 6th international conference on social sciences and economic development (ICSSED 2021)</a:t>
            </a:r>
            <a:r>
              <a:rPr lang="en-US" dirty="0"/>
              <a:t> (pp. 201-205). Atlantis Press </a:t>
            </a:r>
          </a:p>
          <a:p>
            <a:pPr marL="285750" indent="-285750">
              <a:buFont typeface="Arial" panose="020B0604020202020204" pitchFamily="34" charset="0"/>
              <a:buChar char="•"/>
            </a:pPr>
            <a:r>
              <a:rPr lang="en-US" dirty="0"/>
              <a:t>Financialtimes, 2021. </a:t>
            </a:r>
            <a:r>
              <a:rPr lang="en-US" i="1" dirty="0"/>
              <a:t>Zara-owner Inditex posts record results but Omicron casts shadow</a:t>
            </a:r>
            <a:r>
              <a:rPr lang="en-US" dirty="0"/>
              <a:t>. [online] @</a:t>
            </a:r>
            <a:r>
              <a:rPr lang="en-US" dirty="0" err="1"/>
              <a:t>FinancialTimes</a:t>
            </a:r>
            <a:r>
              <a:rPr lang="en-US" dirty="0"/>
              <a:t>. Available at: </a:t>
            </a:r>
            <a:r>
              <a:rPr lang="en-US" u="sng" dirty="0">
                <a:hlinkClick r:id="rId2"/>
              </a:rPr>
              <a:t>https://www.ft.com/content/017d1eae-d719-4560-9dd0-a0f7478dc7d3</a:t>
            </a:r>
            <a:r>
              <a:rPr lang="en-US" dirty="0"/>
              <a:t>  [Accessed 7 July. 2023]. </a:t>
            </a:r>
          </a:p>
          <a:p>
            <a:pPr marL="285750" indent="-285750">
              <a:buFont typeface="Arial" panose="020B0604020202020204" pitchFamily="34" charset="0"/>
              <a:buChar char="•"/>
            </a:pPr>
            <a:r>
              <a:rPr lang="en-US" dirty="0"/>
              <a:t>Garcia, C. 2022. </a:t>
            </a:r>
            <a:r>
              <a:rPr lang="en-US" i="1" dirty="0"/>
              <a:t>Porter’s Five Forces Analysis of Zara</a:t>
            </a:r>
            <a:r>
              <a:rPr lang="en-US" dirty="0"/>
              <a:t>. [online] Konsyse.com. Available at: </a:t>
            </a:r>
            <a:r>
              <a:rPr lang="en-US" u="sng" dirty="0">
                <a:hlinkClick r:id="rId3"/>
              </a:rPr>
              <a:t>https://www.konsyse.com/articles/porters-five-forces-analysis-of-zara</a:t>
            </a:r>
            <a:r>
              <a:rPr lang="en-US" dirty="0"/>
              <a:t>  [Accessed 7 July. 2023].</a:t>
            </a:r>
          </a:p>
          <a:p>
            <a:pPr marL="285750" indent="-285750">
              <a:buFont typeface="Arial" panose="020B0604020202020204" pitchFamily="34" charset="0"/>
              <a:buChar char="•"/>
            </a:pPr>
            <a:r>
              <a:rPr lang="en-US" dirty="0"/>
              <a:t>Jain, A. 2022. </a:t>
            </a:r>
            <a:r>
              <a:rPr lang="en-US" i="1" dirty="0"/>
              <a:t>Business Plan of Zara</a:t>
            </a:r>
            <a:r>
              <a:rPr lang="en-US" dirty="0"/>
              <a:t>. [online] Investor </a:t>
            </a:r>
            <a:r>
              <a:rPr lang="en-US" dirty="0" err="1"/>
              <a:t>Guruji</a:t>
            </a:r>
            <a:r>
              <a:rPr lang="en-US" dirty="0"/>
              <a:t>. Available at: </a:t>
            </a:r>
            <a:r>
              <a:rPr lang="en-US" u="sng" dirty="0">
                <a:hlinkClick r:id="rId4"/>
              </a:rPr>
              <a:t>https://investorguruji.com/business-plan-of-zara/</a:t>
            </a:r>
            <a:r>
              <a:rPr lang="en-US" dirty="0"/>
              <a:t>  [Accessed 7 July. 2023]. </a:t>
            </a:r>
          </a:p>
          <a:p>
            <a:pPr marL="285750" indent="-285750">
              <a:buFont typeface="Arial" panose="020B0604020202020204" pitchFamily="34" charset="0"/>
              <a:buChar char="•"/>
            </a:pPr>
            <a:r>
              <a:rPr lang="en-US" dirty="0"/>
              <a:t>Zara, 2020. </a:t>
            </a:r>
            <a:r>
              <a:rPr lang="en-US" i="1" dirty="0"/>
              <a:t>ZARA Official Website</a:t>
            </a:r>
            <a:r>
              <a:rPr lang="en-US" dirty="0"/>
              <a:t>. [online] Zara.com. Available at: </a:t>
            </a:r>
            <a:r>
              <a:rPr lang="en-US" u="sng" dirty="0">
                <a:hlinkClick r:id="rId5"/>
              </a:rPr>
              <a:t>https://www.zara.com/</a:t>
            </a:r>
            <a:r>
              <a:rPr lang="en-US" dirty="0"/>
              <a:t>  [Accessed 7 July. 2023].</a:t>
            </a:r>
          </a:p>
          <a:p>
            <a:endParaRPr lang="ur-PK" dirty="0"/>
          </a:p>
        </p:txBody>
      </p:sp>
    </p:spTree>
    <p:extLst>
      <p:ext uri="{BB962C8B-B14F-4D97-AF65-F5344CB8AC3E}">
        <p14:creationId xmlns:p14="http://schemas.microsoft.com/office/powerpoint/2010/main" val="5087490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TM04033937[[fn=Vapor Trail]]</Template>
  <TotalTime>527</TotalTime>
  <Words>1888</Words>
  <Application>Microsoft Office PowerPoint</Application>
  <PresentationFormat>Widescreen</PresentationFormat>
  <Paragraphs>183</Paragraphs>
  <Slides>10</Slides>
  <Notes>8</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Madison</vt:lpstr>
      <vt:lpstr>Assignment Title Marketing Management (LCMB7001_BIRM) Student name:mohammed kamruzzaman student ID:2237652</vt:lpstr>
      <vt:lpstr>Introduction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Assignment Title </dc:title>
  <cp:revision>22</cp:revision>
  <dcterms:created xsi:type="dcterms:W3CDTF">2023-07-06T05:53:40Z</dcterms:created>
  <dcterms:modified xsi:type="dcterms:W3CDTF">2023-07-10T10:17:19Z</dcterms:modified>
</cp:coreProperties>
</file>