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3"/>
    <p:sldMasterId id="2147483771" r:id="rId4"/>
    <p:sldMasterId id="2147483795" r:id="rId5"/>
    <p:sldMasterId id="2147483807" r:id="rId6"/>
    <p:sldMasterId id="2147483811" r:id="rId7"/>
    <p:sldMasterId id="2147483823" r:id="rId8"/>
    <p:sldMasterId id="2147483835" r:id="rId9"/>
  </p:sldMasterIdLst>
  <p:notesMasterIdLst>
    <p:notesMasterId r:id="rId22"/>
  </p:notesMasterIdLst>
  <p:handoutMasterIdLst>
    <p:handoutMasterId r:id="rId23"/>
  </p:handoutMasterIdLst>
  <p:sldIdLst>
    <p:sldId id="480" r:id="rId10"/>
    <p:sldId id="492" r:id="rId11"/>
    <p:sldId id="481" r:id="rId12"/>
    <p:sldId id="482" r:id="rId13"/>
    <p:sldId id="487" r:id="rId14"/>
    <p:sldId id="488" r:id="rId15"/>
    <p:sldId id="486" r:id="rId16"/>
    <p:sldId id="489" r:id="rId17"/>
    <p:sldId id="490" r:id="rId18"/>
    <p:sldId id="493" r:id="rId19"/>
    <p:sldId id="491" r:id="rId20"/>
    <p:sldId id="478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468775-1E50-41AC-908B-C333D829D528}" v="34" dt="2025-12-05T20:17:06.7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20" autoAdjust="0"/>
  </p:normalViewPr>
  <p:slideViewPr>
    <p:cSldViewPr snapToGrid="0">
      <p:cViewPr varScale="1">
        <p:scale>
          <a:sx n="69" d="100"/>
          <a:sy n="69" d="100"/>
        </p:scale>
        <p:origin x="11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6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5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2.xml"/><Relationship Id="rId9" Type="http://schemas.openxmlformats.org/officeDocument/2006/relationships/slideMaster" Target="slideMasters/slideMaster7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explore </a:t>
            </a:r>
            <a:r>
              <a:rPr lang="en-GB" dirty="0"/>
              <a:t>indexing in databases and how it </a:t>
            </a:r>
            <a:r>
              <a:rPr lang="en-GB"/>
              <a:t>can improve </a:t>
            </a:r>
            <a:r>
              <a:rPr lang="en-GB" dirty="0"/>
              <a:t>query performance. By the end of this lecture, you’ll understand what an index is, how it works, how to create one, and how it helps your queries run faster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28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special data structure that allows the database to find data without scanning every row in a table. Think of it like the index at the back of a book. When you want to find a topic, you don’t read the entire book – you go straight to the page numbers listed in the index. Similarly, a database index lets you quickly locate rows matching a condition without scanning the whole 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993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15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creating a simple index on the category column of our Products table.“</a:t>
            </a:r>
          </a:p>
          <a:p>
            <a:r>
              <a:rPr lang="en-GB" dirty="0"/>
              <a:t>Now queries filtering by category will use this index if it improves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518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Sometimes, you may need to remove an index, for example if it’s not being used or it slows down inserts/updates.</a:t>
            </a:r>
          </a:p>
          <a:p>
            <a:r>
              <a:rPr lang="en-GB" dirty="0"/>
              <a:t>Maintenance of indexes is important in large tables, such as running OPTIMIZE TABLE or re-indexing after massive updates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5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All these queries can benefit from single or multi-column indexes."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60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/>
        </p:nvSpPr>
        <p:spPr>
          <a:xfrm>
            <a:off x="384286" y="1516010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1875"/>
              <a:t>Click to edit Master title style</a:t>
            </a:r>
            <a:endParaRPr lang="en-US" sz="1875"/>
          </a:p>
        </p:txBody>
      </p:sp>
    </p:spTree>
    <p:extLst>
      <p:ext uri="{BB962C8B-B14F-4D97-AF65-F5344CB8AC3E}">
        <p14:creationId xmlns:p14="http://schemas.microsoft.com/office/powerpoint/2010/main" val="1862770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584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685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905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127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2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8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66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434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0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99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256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A4BC8C-F880-DEF0-335F-7A4F9FEA81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D6067DB-E924-AF67-AAA4-5AE8AA8AC1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41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211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431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62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2116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856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93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9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203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268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62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269584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91299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1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1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546C-8383-4484-A493-8022FA251935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03F4B-D915-4EE4-803F-830B73E39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925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8A66546C-8383-4484-A493-8022FA251935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62103F4B-D915-4EE4-803F-830B73E39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7845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2550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5926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530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6513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375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55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2042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413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35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2389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1881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834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8193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1731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2331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21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51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668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7665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076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6570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3493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117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127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177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8235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73554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202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6489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8364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56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86868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151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9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5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5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11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9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1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9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A7D9A-B83D-043E-01A0-D3C4DD0B1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739" y="3034645"/>
            <a:ext cx="6554867" cy="1524000"/>
          </a:xfrm>
        </p:spPr>
        <p:txBody>
          <a:bodyPr/>
          <a:lstStyle/>
          <a:p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EB77D-1218-6145-1624-20046CB2CD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800" b="1" dirty="0">
                <a:latin typeface="Calibri Light" panose="020F0302020204030204"/>
                <a:ea typeface="+mj-ea"/>
                <a:cs typeface="+mj-cs"/>
              </a:rPr>
              <a:t>Enhancing Database Design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795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FD9CB-81E1-38C7-8943-910FF31FF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6C521-69BE-C84F-CB8D-C8A4B4295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Indexing &amp; Performance Tuning in Databases</a:t>
            </a:r>
          </a:p>
          <a:p>
            <a:r>
              <a:rPr lang="en-GB" dirty="0"/>
              <a:t>How to speed up queries and optimize operations</a:t>
            </a:r>
          </a:p>
          <a:p>
            <a:r>
              <a:rPr lang="en-GB" dirty="0"/>
              <a:t>Dropping and Managing Indexes</a:t>
            </a:r>
          </a:p>
        </p:txBody>
      </p:sp>
    </p:spTree>
    <p:extLst>
      <p:ext uri="{BB962C8B-B14F-4D97-AF65-F5344CB8AC3E}">
        <p14:creationId xmlns:p14="http://schemas.microsoft.com/office/powerpoint/2010/main" val="1958320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5BFED-C61B-BC34-E245-0C1487361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</p:spPr>
        <p:txBody>
          <a:bodyPr>
            <a:normAutofit/>
          </a:bodyPr>
          <a:lstStyle/>
          <a:p>
            <a:r>
              <a:rPr lang="en-GB" dirty="0"/>
              <a:t>What is an Index?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1CB39B-5636-F4D8-787E-B5E10831E7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78" t="17881" r="117" b="-3"/>
          <a:stretch/>
        </p:blipFill>
        <p:spPr>
          <a:xfrm>
            <a:off x="456581" y="1690690"/>
            <a:ext cx="8058769" cy="3836709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3A5AA-310F-0E29-C302-527C999A7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6022" y="681807"/>
            <a:ext cx="3867150" cy="4351338"/>
          </a:xfrm>
        </p:spPr>
        <p:txBody>
          <a:bodyPr>
            <a:normAutofit/>
          </a:bodyPr>
          <a:lstStyle/>
          <a:p>
            <a:r>
              <a:rPr lang="en-GB" dirty="0"/>
              <a:t>An index is a </a:t>
            </a:r>
            <a:r>
              <a:rPr lang="en-GB" b="1" dirty="0"/>
              <a:t>data structure that improves the speed of data retrieval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614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6CDE-89A9-F828-4F38-596BA2F1E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Indexing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0F13A-4A96-A6AF-EB6B-4ED915B29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/>
          <a:lstStyle/>
          <a:p>
            <a:r>
              <a:rPr lang="en-GB" dirty="0"/>
              <a:t>Large tables → full table scans are slow</a:t>
            </a:r>
          </a:p>
          <a:p>
            <a:r>
              <a:rPr lang="en-GB" dirty="0"/>
              <a:t>Performance-critical queries benefit from indexes</a:t>
            </a:r>
          </a:p>
        </p:txBody>
      </p:sp>
      <p:pic>
        <p:nvPicPr>
          <p:cNvPr id="5" name="Picture 2" descr="Gif of a basic table scan">
            <a:extLst>
              <a:ext uri="{FF2B5EF4-FFF2-40B4-BE49-F238E27FC236}">
                <a16:creationId xmlns:a16="http://schemas.microsoft.com/office/drawing/2014/main" id="{E3F9DD5D-6D30-D48E-DC2E-16241BE78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9" y="2358992"/>
            <a:ext cx="6231889" cy="350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674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A7951C-0C7F-7A42-EF3D-7C14A6B8FD17}"/>
              </a:ext>
            </a:extLst>
          </p:cNvPr>
          <p:cNvSpPr txBox="1"/>
          <p:nvPr/>
        </p:nvSpPr>
        <p:spPr>
          <a:xfrm>
            <a:off x="854278" y="1816795"/>
            <a:ext cx="728105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CREATE TABLE products (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id INT AUTO_INCREMENT PRIMARY KEY,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name VARCHAR(100),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category VARCHAR(50),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price DECIMAL(10, 2)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F74C4-EC05-1B12-314C-8A88A45792A0}"/>
              </a:ext>
            </a:extLst>
          </p:cNvPr>
          <p:cNvSpPr txBox="1"/>
          <p:nvPr/>
        </p:nvSpPr>
        <p:spPr>
          <a:xfrm>
            <a:off x="904973" y="433633"/>
            <a:ext cx="5656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Creating an Index for Products table</a:t>
            </a:r>
          </a:p>
        </p:txBody>
      </p:sp>
    </p:spTree>
    <p:extLst>
      <p:ext uri="{BB962C8B-B14F-4D97-AF65-F5344CB8AC3E}">
        <p14:creationId xmlns:p14="http://schemas.microsoft.com/office/powerpoint/2010/main" val="3648469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7A0A8-E281-5240-B176-51638740B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351840" cy="9906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C731B4-4A52-B3A2-4338-A35255D99471}"/>
              </a:ext>
            </a:extLst>
          </p:cNvPr>
          <p:cNvSpPr txBox="1"/>
          <p:nvPr/>
        </p:nvSpPr>
        <p:spPr>
          <a:xfrm>
            <a:off x="38647" y="2060848"/>
            <a:ext cx="88924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INSERT INTO products (name, category, price) VALUES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('Laptop', 'Electronics', 999.99),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('Smartphone', 'Electronics', 499.99),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('Desk Chair', 'Furniture', 150.00),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('Coffee Table', 'Furniture', 200.00),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('Headphones', 'Electronics', 89.99),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('Monitor', 'Electronics', 299.99),</a:t>
            </a:r>
          </a:p>
          <a:p>
            <a:r>
              <a:rPr lang="en-GB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('Bookshelf', 'Furniture', 120.00);</a:t>
            </a:r>
          </a:p>
        </p:txBody>
      </p:sp>
    </p:spTree>
    <p:extLst>
      <p:ext uri="{BB962C8B-B14F-4D97-AF65-F5344CB8AC3E}">
        <p14:creationId xmlns:p14="http://schemas.microsoft.com/office/powerpoint/2010/main" val="3359071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134F7-BDA9-F9E9-2344-EC503AD69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Indexes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2D912-B505-34D7-2D46-0FB66842EC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CREATE INDEX </a:t>
            </a:r>
            <a:r>
              <a:rPr lang="en-GB" dirty="0" err="1">
                <a:latin typeface="Courier New" panose="02070309020205020404" pitchFamily="49" charset="0"/>
                <a:cs typeface="Courier New" panose="02070309020205020404" pitchFamily="49" charset="0"/>
              </a:rPr>
              <a:t>idx_category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ON Products(category);</a:t>
            </a: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Multi-column example: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CREATE INDEX </a:t>
            </a:r>
            <a:r>
              <a:rPr lang="en-GB" dirty="0" err="1">
                <a:latin typeface="Courier New" panose="02070309020205020404" pitchFamily="49" charset="0"/>
                <a:cs typeface="Courier New" panose="02070309020205020404" pitchFamily="49" charset="0"/>
              </a:rPr>
              <a:t>idx_category_price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ON Products(category, price);</a:t>
            </a: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40F5BB15-A0C8-0365-8594-3BF11A47044E}"/>
              </a:ext>
            </a:extLst>
          </p:cNvPr>
          <p:cNvSpPr/>
          <p:nvPr/>
        </p:nvSpPr>
        <p:spPr>
          <a:xfrm>
            <a:off x="3403076" y="4967926"/>
            <a:ext cx="3365369" cy="763571"/>
          </a:xfrm>
          <a:prstGeom prst="wedgeEllipseCallout">
            <a:avLst>
              <a:gd name="adj1" fmla="val -34558"/>
              <a:gd name="adj2" fmla="val -22638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>
                <a:latin typeface="Courier New" panose="02070309020205020404" pitchFamily="49" charset="0"/>
                <a:cs typeface="Courier New" panose="02070309020205020404" pitchFamily="49" charset="0"/>
              </a:rPr>
              <a:t>This index helps queries filtering by both category and price</a:t>
            </a:r>
            <a:endParaRPr lang="en-GB" sz="1200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58A3081E-2530-44CF-FEAA-E35F94C14BB9}"/>
              </a:ext>
            </a:extLst>
          </p:cNvPr>
          <p:cNvSpPr/>
          <p:nvPr/>
        </p:nvSpPr>
        <p:spPr>
          <a:xfrm>
            <a:off x="5085760" y="94252"/>
            <a:ext cx="1682685" cy="586785"/>
          </a:xfrm>
          <a:prstGeom prst="wedgeEllipseCallout">
            <a:avLst>
              <a:gd name="adj1" fmla="val -95063"/>
              <a:gd name="adj2" fmla="val 26565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Index Name</a:t>
            </a:r>
            <a:endParaRPr lang="en-GB" sz="12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25C42E4-3483-E79B-D64C-1B12C4A09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410697"/>
              </p:ext>
            </p:extLst>
          </p:nvPr>
        </p:nvGraphicFramePr>
        <p:xfrm>
          <a:off x="537328" y="1621410"/>
          <a:ext cx="8041064" cy="744718"/>
        </p:xfrm>
        <a:graphic>
          <a:graphicData uri="http://schemas.openxmlformats.org/drawingml/2006/table">
            <a:tbl>
              <a:tblPr/>
              <a:tblGrid>
                <a:gridCol w="8041064">
                  <a:extLst>
                    <a:ext uri="{9D8B030D-6E8A-4147-A177-3AD203B41FA5}">
                      <a16:colId xmlns:a16="http://schemas.microsoft.com/office/drawing/2014/main" val="2333016528"/>
                    </a:ext>
                  </a:extLst>
                </a:gridCol>
              </a:tblGrid>
              <a:tr h="7447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784663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21B0BA8-42CD-CC94-DECF-D89801C62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41028"/>
              </p:ext>
            </p:extLst>
          </p:nvPr>
        </p:nvGraphicFramePr>
        <p:xfrm>
          <a:off x="584462" y="2658359"/>
          <a:ext cx="5844618" cy="1093509"/>
        </p:xfrm>
        <a:graphic>
          <a:graphicData uri="http://schemas.openxmlformats.org/drawingml/2006/table">
            <a:tbl>
              <a:tblPr/>
              <a:tblGrid>
                <a:gridCol w="5844618">
                  <a:extLst>
                    <a:ext uri="{9D8B030D-6E8A-4147-A177-3AD203B41FA5}">
                      <a16:colId xmlns:a16="http://schemas.microsoft.com/office/drawing/2014/main" val="4106985802"/>
                    </a:ext>
                  </a:extLst>
                </a:gridCol>
              </a:tblGrid>
              <a:tr h="10935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3761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385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ED1E0-4C03-0236-EC6A-DB68D69A1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Dropping &amp; Managing Indexes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53E51-430F-266F-D448-3CE9E17CE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DROP INDEX </a:t>
            </a:r>
            <a:r>
              <a:rPr lang="en-GB" dirty="0" err="1">
                <a:latin typeface="Courier New" panose="02070309020205020404" pitchFamily="49" charset="0"/>
                <a:cs typeface="Courier New" panose="02070309020205020404" pitchFamily="49" charset="0"/>
              </a:rPr>
              <a:t>idx_category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ON Products;</a:t>
            </a: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/>
              <a:t>check existing indexes using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SHOW INDEXES FROM Products;</a:t>
            </a: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/>
              <a:t>Maintenance of indexes:</a:t>
            </a: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OPTIMIZE TABLE Products1;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7E1F3586-EC64-AC8B-DB07-907FDF31D053}"/>
              </a:ext>
            </a:extLst>
          </p:cNvPr>
          <p:cNvSpPr/>
          <p:nvPr/>
        </p:nvSpPr>
        <p:spPr>
          <a:xfrm>
            <a:off x="4694548" y="5123468"/>
            <a:ext cx="2375555" cy="933253"/>
          </a:xfrm>
          <a:prstGeom prst="wedgeEllipseCallout">
            <a:avLst>
              <a:gd name="adj1" fmla="val -76389"/>
              <a:gd name="adj2" fmla="val -7588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rebuilds the table and its indexes.</a:t>
            </a:r>
          </a:p>
        </p:txBody>
      </p:sp>
    </p:spTree>
    <p:extLst>
      <p:ext uri="{BB962C8B-B14F-4D97-AF65-F5344CB8AC3E}">
        <p14:creationId xmlns:p14="http://schemas.microsoft.com/office/powerpoint/2010/main" val="369451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A1E23-F4E6-F46F-FB42-B7186797D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Indexes in Queries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AAFCD-BC38-FC02-589F-4B8D5EFA8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63712"/>
            <a:ext cx="7886700" cy="4351338"/>
          </a:xfrm>
        </p:spPr>
        <p:txBody>
          <a:bodyPr/>
          <a:lstStyle/>
          <a:p>
            <a:r>
              <a:rPr lang="en-GB" dirty="0"/>
              <a:t>Indexes improve the performance of queries that use WHERE, JOIN, ORDER BY, and GROUP BY clauses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Example 1: Filter by category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Products WHERE category='Electronics';</a:t>
            </a:r>
          </a:p>
          <a:p>
            <a:pPr marL="0" indent="0">
              <a:buNone/>
            </a:pPr>
            <a:r>
              <a:rPr lang="en-GB" dirty="0"/>
              <a:t>Example 2: Sort by price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Products ORDER BY price DESC;</a:t>
            </a:r>
          </a:p>
          <a:p>
            <a:pPr marL="0" indent="0">
              <a:buNone/>
            </a:pPr>
            <a:r>
              <a:rPr lang="en-GB" dirty="0"/>
              <a:t>Example 3: Composite index filter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Products 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WHERE category='Electronics' AND price&gt;100;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23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7BFA-34E2-A40E-EF12-656BB10F8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A4A0D-D7BB-94E0-E49A-5CC0F5263B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EXPLAIN ANALYZE</a:t>
            </a:r>
          </a:p>
          <a:p>
            <a:pPr marL="0" indent="0">
              <a:buNone/>
            </a:pPr>
            <a:r>
              <a:rPr lang="en-GB" dirty="0"/>
              <a:t>SELECT * FROM students WHERE age &gt; 18;</a:t>
            </a: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GB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Index Scan using </a:t>
            </a:r>
            <a:r>
              <a:rPr lang="en-GB" dirty="0" err="1">
                <a:latin typeface="Courier New" panose="02070309020205020404" pitchFamily="49" charset="0"/>
                <a:cs typeface="Courier New" panose="02070309020205020404" pitchFamily="49" charset="0"/>
              </a:rPr>
              <a:t>idx_students_age</a:t>
            </a: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on students 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(cost=0.15..8.17 rows=1 width=32)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(actual time=0.005..0.007 rows=1 loops=1)</a:t>
            </a:r>
          </a:p>
          <a:p>
            <a:pPr marL="0" indent="0">
              <a:buNone/>
            </a:pPr>
            <a:r>
              <a:rPr lang="en-GB" dirty="0">
                <a:latin typeface="Courier New" panose="02070309020205020404" pitchFamily="49" charset="0"/>
                <a:cs typeface="Courier New" panose="02070309020205020404" pitchFamily="49" charset="0"/>
              </a:rPr>
              <a:t>  Index Cond: (age = 20)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685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D0478-21A9-3F94-537C-7D1537611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Performance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5763E-BC33-C572-BDF3-97CD7904B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They consume storage and slightly slow down inserts, updates, and deletes because the index must also be updated. They are most useful 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Large tables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Frequently searched columns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Columns with high selectivity</a:t>
            </a:r>
          </a:p>
          <a:p>
            <a:pPr marL="0" indent="0">
              <a:buNone/>
            </a:pPr>
            <a:r>
              <a:rPr lang="en-GB" dirty="0"/>
              <a:t>On small tables, a full scan may actually be faster than using an index.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0778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167330A-DC01-7DCD-E5D5-F24848E92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B21080-43A5-C060-B3DF-C9B15BC51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Further Reading :</a:t>
            </a:r>
          </a:p>
          <a:p>
            <a:pPr marL="0" indent="0">
              <a:buNone/>
            </a:pPr>
            <a:r>
              <a:rPr lang="en-GB" b="1" dirty="0"/>
              <a:t>Chapter 8 Advanced SQL </a:t>
            </a:r>
          </a:p>
          <a:p>
            <a:pPr marL="0" indent="0">
              <a:buNone/>
            </a:pPr>
            <a:r>
              <a:rPr lang="en-GB" dirty="0"/>
              <a:t>Database Systems: A Practical Approach to Design, Implementation, and Management Sixth edition by • Thomas Connolly • Carolyn </a:t>
            </a:r>
            <a:r>
              <a:rPr lang="en-GB" dirty="0" err="1"/>
              <a:t>Begg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932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and content n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tle and content new" id="{B47FA701-FB60-4F58-990A-23DAFAA0A824}" vid="{E7D14248-1312-4751-828B-7EEC4C836A3D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658</Words>
  <Application>Microsoft Office PowerPoint</Application>
  <PresentationFormat>On-screen Show (4:3)</PresentationFormat>
  <Paragraphs>83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Courier New</vt:lpstr>
      <vt:lpstr>Title Slide 3</vt:lpstr>
      <vt:lpstr>Text Break Info Slide 2</vt:lpstr>
      <vt:lpstr>title and content new</vt:lpstr>
      <vt:lpstr>UWTSD 200_Title Page 2</vt:lpstr>
      <vt:lpstr>1_Text 1</vt:lpstr>
      <vt:lpstr>2_Text 1</vt:lpstr>
      <vt:lpstr>3_Text 1</vt:lpstr>
      <vt:lpstr> </vt:lpstr>
      <vt:lpstr>Objectives</vt:lpstr>
      <vt:lpstr>What is an Index?</vt:lpstr>
      <vt:lpstr>Why Indexing Matters</vt:lpstr>
      <vt:lpstr>PowerPoint Presentation</vt:lpstr>
      <vt:lpstr>PowerPoint Presentation</vt:lpstr>
      <vt:lpstr>Creating Indexes</vt:lpstr>
      <vt:lpstr>Dropping &amp; Managing Indexes</vt:lpstr>
      <vt:lpstr>Using Indexes in Queries</vt:lpstr>
      <vt:lpstr>PowerPoint Presentation</vt:lpstr>
      <vt:lpstr>Performance Considerations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Divya Chidambaram</cp:lastModifiedBy>
  <cp:revision>5</cp:revision>
  <cp:lastPrinted>2014-09-29T16:21:25Z</cp:lastPrinted>
  <dcterms:created xsi:type="dcterms:W3CDTF">2013-09-18T07:00:31Z</dcterms:created>
  <dcterms:modified xsi:type="dcterms:W3CDTF">2025-12-12T11:29:04Z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