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6"/>
  </p:notesMasterIdLst>
  <p:sldIdLst>
    <p:sldId id="256" r:id="rId3"/>
    <p:sldId id="258" r:id="rId4"/>
    <p:sldId id="382" r:id="rId5"/>
    <p:sldId id="522" r:id="rId6"/>
    <p:sldId id="523" r:id="rId7"/>
    <p:sldId id="524" r:id="rId8"/>
    <p:sldId id="525" r:id="rId9"/>
    <p:sldId id="493" r:id="rId10"/>
    <p:sldId id="380" r:id="rId11"/>
    <p:sldId id="495" r:id="rId12"/>
    <p:sldId id="498" r:id="rId13"/>
    <p:sldId id="526" r:id="rId14"/>
    <p:sldId id="527" r:id="rId15"/>
    <p:sldId id="528" r:id="rId16"/>
    <p:sldId id="530" r:id="rId17"/>
    <p:sldId id="415" r:id="rId18"/>
    <p:sldId id="429" r:id="rId19"/>
    <p:sldId id="531" r:id="rId20"/>
    <p:sldId id="509" r:id="rId21"/>
    <p:sldId id="510" r:id="rId22"/>
    <p:sldId id="532" r:id="rId23"/>
    <p:sldId id="425" r:id="rId24"/>
    <p:sldId id="281" r:id="rId25"/>
  </p:sldIdLst>
  <p:sldSz cx="12192000" cy="6858000"/>
  <p:notesSz cx="7103745" cy="10234295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1A9A5"/>
    <a:srgbClr val="BBB1A8"/>
    <a:srgbClr val="BBB0AC"/>
    <a:srgbClr val="BCB7B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4" d="100"/>
          <a:sy n="74" d="100"/>
        </p:scale>
        <p:origin x="-540" y="-90"/>
      </p:cViewPr>
      <p:guideLst>
        <p:guide orient="horz" pos="2072"/>
        <p:guide pos="3937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9" Type="http://schemas.openxmlformats.org/officeDocument/2006/relationships/tableStyles" Target="tableStyles.xml"/><Relationship Id="rId28" Type="http://schemas.openxmlformats.org/officeDocument/2006/relationships/viewProps" Target="viewProps.xml"/><Relationship Id="rId27" Type="http://schemas.openxmlformats.org/officeDocument/2006/relationships/presProps" Target="presProps.xml"/><Relationship Id="rId26" Type="http://schemas.openxmlformats.org/officeDocument/2006/relationships/notesMaster" Target="notesMasters/notesMaster1.xml"/><Relationship Id="rId25" Type="http://schemas.openxmlformats.org/officeDocument/2006/relationships/slide" Target="slides/slide23.xml"/><Relationship Id="rId24" Type="http://schemas.openxmlformats.org/officeDocument/2006/relationships/slide" Target="slides/slide22.xml"/><Relationship Id="rId23" Type="http://schemas.openxmlformats.org/officeDocument/2006/relationships/slide" Target="slides/slide21.xml"/><Relationship Id="rId22" Type="http://schemas.openxmlformats.org/officeDocument/2006/relationships/slide" Target="slides/slide20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188595" cy="57471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167998" y="0"/>
            <a:ext cx="3188595" cy="57471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42770" y="1431824"/>
            <a:ext cx="6872756" cy="38659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35830" y="5512523"/>
            <a:ext cx="5886637" cy="451024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10879875"/>
            <a:ext cx="3188595" cy="57471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167998" y="10879875"/>
            <a:ext cx="3188595" cy="57471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4" y="1778438"/>
            <a:ext cx="4873574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4" y="2665379"/>
            <a:ext cx="4873574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8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8" y="2665379"/>
            <a:ext cx="4897576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838200" y="365125"/>
            <a:ext cx="10515600" cy="58118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3.png"/><Relationship Id="rId1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3.png"/><Relationship Id="rId1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1.jpeg"/><Relationship Id="rId1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file:///C:\Users\Yunrui\AppData\Local\Temp\wps\INetCache\a934aec8978f3200b0bc5bad4063a188" TargetMode="External"/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image" Target="../media/image1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3.png"/><Relationship Id="rId1" Type="http://schemas.openxmlformats.org/officeDocument/2006/relationships/image" Target="../media/image2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4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5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6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文本框 11"/>
          <p:cNvSpPr txBox="1"/>
          <p:nvPr/>
        </p:nvSpPr>
        <p:spPr>
          <a:xfrm>
            <a:off x="1130300" y="2021205"/>
            <a:ext cx="9930765" cy="891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r>
              <a:rPr sz="4000" b="1" dirty="0">
                <a:solidFill>
                  <a:srgbClr val="C0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淺探《周易.損卦》利他之道</a:t>
            </a:r>
            <a:endParaRPr sz="4000" b="1" dirty="0">
              <a:solidFill>
                <a:srgbClr val="C0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6793230" y="4152265"/>
            <a:ext cx="4730115" cy="17837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110000"/>
              </a:lnSpc>
            </a:pPr>
            <a:r>
              <a:rPr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Moodle:            SICH 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6012</a:t>
            </a:r>
            <a:endParaRPr sz="2000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>
              <a:lnSpc>
                <a:spcPct val="110000"/>
              </a:lnSpc>
            </a:pPr>
            <a:r>
              <a:rPr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Module tutor:  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  </a:t>
            </a:r>
            <a:r>
              <a:rPr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Prof. Huang, Chung-Tien</a:t>
            </a:r>
            <a:endParaRPr sz="2000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>
              <a:lnSpc>
                <a:spcPct val="110000"/>
              </a:lnSpc>
            </a:pPr>
            <a:r>
              <a:rPr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Name:               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Taiyu Cao</a:t>
            </a:r>
            <a:endParaRPr sz="2000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>
              <a:lnSpc>
                <a:spcPct val="110000"/>
              </a:lnSpc>
            </a:pPr>
            <a:r>
              <a:rPr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SID:                  1706350</a:t>
            </a:r>
            <a:endParaRPr sz="2000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>
              <a:lnSpc>
                <a:spcPct val="110000"/>
              </a:lnSpc>
            </a:pPr>
            <a:r>
              <a:rPr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Date:                 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27/08</a:t>
            </a:r>
            <a:r>
              <a:rPr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/2021</a:t>
            </a:r>
            <a:endParaRPr sz="2000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z="2400" smtClean="0">
                <a:solidFill>
                  <a:schemeClr val="tx1"/>
                </a:solidFill>
              </a:rPr>
            </a:fld>
            <a:endParaRPr lang="zh-CN" altLang="en-US" sz="240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5de101964d001b5eb0b8e18458c80e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74400" y="5798820"/>
            <a:ext cx="572770" cy="76327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147445" y="771525"/>
            <a:ext cx="9896475" cy="437705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p>
            <a:pPr algn="just">
              <a:lnSpc>
                <a:spcPct val="200000"/>
              </a:lnSpc>
            </a:pPr>
            <a:r>
              <a:rPr lang="en-US" altLang="zh-CN" sz="2800" b="1" dirty="0">
                <a:solidFill>
                  <a:srgbClr val="FF0000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                                               </a:t>
            </a:r>
            <a:r>
              <a:rPr lang="en-US" altLang="zh-CN" sz="3200" b="1" dirty="0">
                <a:solidFill>
                  <a:srgbClr val="FF0000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 </a:t>
            </a:r>
            <a:r>
              <a:rPr lang="zh-CN" altLang="en-US" sz="3200" b="1" dirty="0">
                <a:solidFill>
                  <a:srgbClr val="FF0000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目錄</a:t>
            </a:r>
            <a:r>
              <a:rPr lang="en-US" altLang="zh-CN" sz="3200" b="1" dirty="0">
                <a:solidFill>
                  <a:srgbClr val="FF0000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 </a:t>
            </a:r>
            <a:endParaRPr lang="en-US" altLang="zh-CN" sz="2800" b="1" dirty="0">
              <a:solidFill>
                <a:srgbClr val="FF0000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  <a:sym typeface="+mn-ea"/>
            </a:endParaRPr>
          </a:p>
          <a:p>
            <a:pPr algn="just">
              <a:lnSpc>
                <a:spcPct val="200000"/>
              </a:lnSpc>
            </a:pPr>
            <a:r>
              <a:rPr lang="en-US" altLang="zh-CN" sz="28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1.                                             </a:t>
            </a:r>
            <a:r>
              <a:rPr lang="zh-CN" altLang="en-US" sz="28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前言</a:t>
            </a:r>
            <a:endParaRPr lang="en-US" altLang="zh-CN" sz="2800" b="1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  <a:sym typeface="+mn-ea"/>
            </a:endParaRPr>
          </a:p>
          <a:p>
            <a:pPr algn="just">
              <a:lnSpc>
                <a:spcPct val="200000"/>
              </a:lnSpc>
            </a:pPr>
            <a:r>
              <a:rPr lang="en-US" altLang="zh-CN" sz="28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2.                       從卦象淺探〈損〉卦核心精神</a:t>
            </a:r>
            <a:endParaRPr lang="en-US" altLang="zh-CN" sz="2800" b="1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  <a:sym typeface="+mn-ea"/>
            </a:endParaRPr>
          </a:p>
          <a:p>
            <a:pPr algn="just">
              <a:lnSpc>
                <a:spcPct val="200000"/>
              </a:lnSpc>
            </a:pPr>
            <a:r>
              <a:rPr lang="en-US" altLang="zh-CN" sz="28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3.        〈損〉卦精神落實的原則與方法：誠心與</a:t>
            </a:r>
            <a:r>
              <a:rPr lang="zh-CN" altLang="en-US" sz="28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適時</a:t>
            </a:r>
            <a:r>
              <a:rPr lang="en-US" altLang="zh-CN" sz="28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 </a:t>
            </a:r>
            <a:endParaRPr lang="en-US" altLang="zh-CN" sz="1600" b="1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  <a:sym typeface="+mn-ea"/>
            </a:endParaRPr>
          </a:p>
          <a:p>
            <a:pPr algn="just">
              <a:lnSpc>
                <a:spcPct val="200000"/>
              </a:lnSpc>
            </a:pPr>
            <a:r>
              <a:rPr lang="en-US" altLang="zh-CN" sz="24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4.                                                     </a:t>
            </a:r>
            <a:r>
              <a:rPr lang="zh-CN" altLang="en-US" sz="24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總結</a:t>
            </a:r>
            <a:endParaRPr lang="zh-CN" altLang="en-US" sz="2400" b="1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z="2400" smtClean="0">
                <a:solidFill>
                  <a:schemeClr val="tx1"/>
                </a:solidFill>
              </a:rPr>
            </a:fld>
            <a:endParaRPr lang="zh-CN" altLang="en-US" sz="240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5de101964d001b5eb0b8e18458c80e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74400" y="5798820"/>
            <a:ext cx="572770" cy="76327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920115" y="624205"/>
            <a:ext cx="10351770" cy="68389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p>
            <a:pPr indent="0">
              <a:lnSpc>
                <a:spcPct val="100000"/>
              </a:lnSpc>
              <a:buNone/>
            </a:pPr>
            <a:r>
              <a:rPr lang="en-US" altLang="zh-CN" sz="4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Section 1</a:t>
            </a:r>
            <a:r>
              <a:rPr lang="zh-CN" altLang="en-US" sz="4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：</a:t>
            </a:r>
            <a:r>
              <a:rPr lang="en-US" altLang="zh-CN" sz="4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     </a:t>
            </a:r>
            <a:r>
              <a:rPr lang="zh-CN" altLang="en-US" sz="40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前言</a:t>
            </a:r>
            <a:endParaRPr lang="zh-CN" altLang="en-US" sz="4000" b="1" dirty="0">
              <a:solidFill>
                <a:srgbClr val="FF0000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z="2400" smtClean="0">
                <a:solidFill>
                  <a:schemeClr val="tx1"/>
                </a:solidFill>
              </a:rPr>
            </a:fld>
            <a:endParaRPr lang="zh-CN" altLang="en-US" sz="2400" smtClean="0">
              <a:solidFill>
                <a:schemeClr val="tx1"/>
              </a:solidFill>
            </a:endParaRPr>
          </a:p>
        </p:txBody>
      </p:sp>
      <p:pic>
        <p:nvPicPr>
          <p:cNvPr id="4" name="图片 3" descr="周易內容照片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070" y="1550035"/>
            <a:ext cx="4096385" cy="3049905"/>
          </a:xfrm>
          <a:prstGeom prst="rect">
            <a:avLst/>
          </a:prstGeom>
        </p:spPr>
      </p:pic>
      <p:sp>
        <p:nvSpPr>
          <p:cNvPr id="100" name="文本框 99"/>
          <p:cNvSpPr txBox="1"/>
          <p:nvPr/>
        </p:nvSpPr>
        <p:spPr>
          <a:xfrm>
            <a:off x="2209800" y="4599940"/>
            <a:ext cx="6892925" cy="11988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127000"/>
            <a:r>
              <a:rPr lang="zh-CN" sz="2400" b="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Times New Roman" panose="02020603050405020304" charset="0"/>
                <a:cs typeface="MingLiU" charset="0"/>
              </a:rPr>
              <a:t>《四庫全書總目》：「易道廣大，無所不包，旁及天文、地理、樂律、兵法、韻學、算數、以逮方外之爐火。」</a:t>
            </a:r>
            <a:endParaRPr lang="zh-CN" altLang="en-US" sz="2400" b="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latin typeface="Times New Roman" panose="02020603050405020304" charset="0"/>
              <a:cs typeface="MingLiU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  <p:pic>
        <p:nvPicPr>
          <p:cNvPr id="5" name="图片 4" descr="六十四卦照片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760" y="1255395"/>
            <a:ext cx="5459730" cy="4748530"/>
          </a:xfrm>
          <a:prstGeom prst="rect">
            <a:avLst/>
          </a:prstGeom>
        </p:spPr>
      </p:pic>
      <p:sp>
        <p:nvSpPr>
          <p:cNvPr id="100" name="文本框 99"/>
          <p:cNvSpPr txBox="1"/>
          <p:nvPr/>
        </p:nvSpPr>
        <p:spPr>
          <a:xfrm>
            <a:off x="3308985" y="431800"/>
            <a:ext cx="4652645" cy="645160"/>
          </a:xfrm>
          <a:prstGeom prst="rect">
            <a:avLst/>
          </a:prstGeom>
          <a:noFill/>
          <a:ln w="9525">
            <a:noFill/>
          </a:ln>
        </p:spPr>
        <p:txBody>
          <a:bodyPr vert="horz" wrap="square">
            <a:spAutoFit/>
          </a:bodyPr>
          <a:p>
            <a:pPr indent="127000" algn="ctr"/>
            <a:r>
              <a:rPr lang="zh-CN" sz="3600" b="0">
                <a:solidFill>
                  <a:srgbClr val="FF0000"/>
                </a:solidFill>
                <a:latin typeface="Times New Roman" panose="02020603050405020304" charset="0"/>
                <a:cs typeface="MingLiU" charset="0"/>
              </a:rPr>
              <a:t>前瞻的智慧</a:t>
            </a:r>
            <a:endParaRPr lang="zh-CN" altLang="en-US" sz="3600" b="0">
              <a:solidFill>
                <a:srgbClr val="FF0000"/>
              </a:solidFill>
              <a:latin typeface="Times New Roman" panose="02020603050405020304" charset="0"/>
              <a:cs typeface="MingLiU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751205"/>
            <a:ext cx="10515600" cy="4351338"/>
          </a:xfrm>
        </p:spPr>
        <p:txBody>
          <a:bodyPr/>
          <a:p>
            <a:pPr marL="0" indent="0" algn="ctr">
              <a:buNone/>
            </a:pPr>
            <a:endParaRPr lang="zh-CN">
              <a:solidFill>
                <a:schemeClr val="tx1"/>
              </a:solidFill>
              <a:latin typeface="Times New Roman" panose="02020603050405020304" charset="0"/>
              <a:cs typeface="MingLiU" charset="0"/>
              <a:sym typeface="+mn-ea"/>
            </a:endParaRPr>
          </a:p>
          <a:p>
            <a:pPr marL="0" indent="0" algn="ctr">
              <a:buNone/>
            </a:pPr>
            <a:r>
              <a:rPr lang="zh-CN">
                <a:solidFill>
                  <a:schemeClr val="tx1"/>
                </a:solidFill>
                <a:latin typeface="Times New Roman" panose="02020603050405020304" charset="0"/>
                <a:cs typeface="MingLiU" charset="0"/>
                <a:sym typeface="+mn-ea"/>
              </a:rPr>
              <a:t>前瞻的智慧：闡述事物的發展和結局</a:t>
            </a:r>
            <a:endParaRPr lang="zh-CN">
              <a:solidFill>
                <a:schemeClr val="tx1"/>
              </a:solidFill>
              <a:latin typeface="Times New Roman" panose="02020603050405020304" charset="0"/>
              <a:cs typeface="MingLiU" charset="0"/>
              <a:sym typeface="+mn-ea"/>
            </a:endParaRPr>
          </a:p>
          <a:p>
            <a:pPr marL="0" indent="0" algn="ctr">
              <a:buNone/>
            </a:pPr>
            <a:endParaRPr lang="zh-CN">
              <a:solidFill>
                <a:schemeClr val="tx1"/>
              </a:solidFill>
              <a:latin typeface="Times New Roman" panose="02020603050405020304" charset="0"/>
              <a:cs typeface="MingLiU" charset="0"/>
              <a:sym typeface="+mn-ea"/>
            </a:endParaRPr>
          </a:p>
          <a:p>
            <a:pPr marL="0" indent="0">
              <a:buNone/>
            </a:pPr>
            <a:r>
              <a:rPr lang="en-US" altLang="zh-CN" b="0">
                <a:solidFill>
                  <a:schemeClr val="tx1"/>
                </a:solidFill>
                <a:latin typeface="Times New Roman" panose="02020603050405020304" charset="0"/>
                <a:cs typeface="MingLiU" charset="0"/>
              </a:rPr>
              <a:t>           </a:t>
            </a:r>
            <a:r>
              <a:rPr lang="zh-CN" altLang="en-US" b="0">
                <a:solidFill>
                  <a:schemeClr val="tx1"/>
                </a:solidFill>
                <a:latin typeface="Times New Roman" panose="02020603050405020304" charset="0"/>
                <a:cs typeface="MingLiU" charset="0"/>
              </a:rPr>
              <a:t>體現方式：</a:t>
            </a:r>
            <a:r>
              <a:rPr lang="en-US" altLang="zh-CN" b="0">
                <a:solidFill>
                  <a:schemeClr val="tx1"/>
                </a:solidFill>
                <a:latin typeface="Times New Roman" panose="02020603050405020304" charset="0"/>
                <a:cs typeface="MingLiU" charset="0"/>
              </a:rPr>
              <a:t>                    </a:t>
            </a:r>
            <a:r>
              <a:rPr lang="zh-CN" altLang="en-US" sz="3600" b="1">
                <a:solidFill>
                  <a:srgbClr val="FF0000"/>
                </a:solidFill>
                <a:latin typeface="Times New Roman" panose="02020603050405020304" charset="0"/>
                <a:cs typeface="MingLiU" charset="0"/>
              </a:rPr>
              <a:t>吉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charset="0"/>
                <a:cs typeface="MingLiU" charset="0"/>
              </a:rPr>
              <a:t>  </a:t>
            </a:r>
            <a:r>
              <a:rPr lang="zh-CN" altLang="en-US" sz="3600" b="1">
                <a:solidFill>
                  <a:srgbClr val="FF0000"/>
                </a:solidFill>
                <a:latin typeface="Times New Roman" panose="02020603050405020304" charset="0"/>
                <a:cs typeface="MingLiU" charset="0"/>
              </a:rPr>
              <a:t>凶</a:t>
            </a:r>
            <a:endParaRPr lang="zh-CN" altLang="en-US" b="0">
              <a:solidFill>
                <a:schemeClr val="tx1"/>
              </a:solidFill>
              <a:latin typeface="Times New Roman" panose="02020603050405020304" charset="0"/>
              <a:cs typeface="MingLiU" charset="0"/>
            </a:endParaRPr>
          </a:p>
          <a:p>
            <a:pPr marL="0" indent="0">
              <a:buNone/>
            </a:pPr>
            <a:r>
              <a:rPr lang="en-US" altLang="zh-CN" b="0">
                <a:solidFill>
                  <a:schemeClr val="tx1"/>
                </a:solidFill>
                <a:latin typeface="Times New Roman" panose="02020603050405020304" charset="0"/>
                <a:cs typeface="MingLiU" charset="0"/>
              </a:rPr>
              <a:t> </a:t>
            </a:r>
            <a:endParaRPr lang="en-US" altLang="zh-CN" b="0">
              <a:solidFill>
                <a:schemeClr val="tx1"/>
              </a:solidFill>
              <a:latin typeface="Times New Roman" panose="02020603050405020304" charset="0"/>
              <a:cs typeface="MingLiU" charset="0"/>
            </a:endParaRPr>
          </a:p>
          <a:p>
            <a:pPr marL="0" indent="0">
              <a:buNone/>
            </a:pPr>
            <a:r>
              <a:rPr lang="en-US" altLang="zh-CN" b="0">
                <a:solidFill>
                  <a:schemeClr val="tx1"/>
                </a:solidFill>
                <a:latin typeface="Times New Roman" panose="02020603050405020304" charset="0"/>
                <a:cs typeface="MingLiU" charset="0"/>
              </a:rPr>
              <a:t>                    </a:t>
            </a:r>
            <a:endParaRPr lang="en-US" altLang="zh-CN" b="0">
              <a:solidFill>
                <a:schemeClr val="tx1"/>
              </a:solidFill>
              <a:latin typeface="Times New Roman" panose="02020603050405020304" charset="0"/>
              <a:cs typeface="MingLiU" charset="0"/>
            </a:endParaRPr>
          </a:p>
          <a:p>
            <a:pPr marL="0" indent="0">
              <a:buNone/>
            </a:pPr>
            <a:r>
              <a:rPr lang="en-US" altLang="zh-CN" b="0">
                <a:solidFill>
                  <a:schemeClr val="tx1"/>
                </a:solidFill>
                <a:latin typeface="Times New Roman" panose="02020603050405020304" charset="0"/>
                <a:cs typeface="MingLiU" charset="0"/>
              </a:rPr>
              <a:t>               </a:t>
            </a:r>
            <a:r>
              <a:rPr lang="en-US" altLang="zh-CN" b="0">
                <a:solidFill>
                  <a:srgbClr val="FF0000"/>
                </a:solidFill>
                <a:latin typeface="Times New Roman" panose="02020603050405020304" charset="0"/>
                <a:cs typeface="MingLiU" charset="0"/>
              </a:rPr>
              <a:t>元吉</a:t>
            </a:r>
            <a:r>
              <a:rPr lang="en-US" altLang="zh-CN" b="0">
                <a:solidFill>
                  <a:schemeClr val="tx1"/>
                </a:solidFill>
                <a:latin typeface="Times New Roman" panose="02020603050405020304" charset="0"/>
                <a:cs typeface="MingLiU" charset="0"/>
              </a:rPr>
              <a:t>、</a:t>
            </a:r>
            <a:r>
              <a:rPr lang="en-US" altLang="zh-CN" b="0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Times New Roman" panose="02020603050405020304" charset="0"/>
                <a:cs typeface="MingLiU" charset="0"/>
              </a:rPr>
              <a:t>大吉</a:t>
            </a:r>
            <a:r>
              <a:rPr lang="en-US" altLang="zh-CN" b="0">
                <a:solidFill>
                  <a:schemeClr val="tx1"/>
                </a:solidFill>
                <a:latin typeface="Times New Roman" panose="02020603050405020304" charset="0"/>
                <a:cs typeface="MingLiU" charset="0"/>
              </a:rPr>
              <a:t>、</a:t>
            </a:r>
            <a:r>
              <a:rPr lang="en-US" altLang="zh-CN" b="0">
                <a:gradFill>
                  <a:gsLst>
                    <a:gs pos="0">
                      <a:srgbClr val="FE4444"/>
                    </a:gs>
                    <a:gs pos="100000">
                      <a:srgbClr val="832B2B"/>
                    </a:gs>
                  </a:gsLst>
                  <a:lin scaled="0"/>
                </a:gradFill>
                <a:latin typeface="Times New Roman" panose="02020603050405020304" charset="0"/>
                <a:cs typeface="MingLiU" charset="0"/>
              </a:rPr>
              <a:t>吉</a:t>
            </a:r>
            <a:r>
              <a:rPr lang="en-US" altLang="zh-CN" b="0">
                <a:solidFill>
                  <a:schemeClr val="tx1"/>
                </a:solidFill>
                <a:latin typeface="Times New Roman" panose="02020603050405020304" charset="0"/>
                <a:cs typeface="MingLiU" charset="0"/>
              </a:rPr>
              <a:t>、无咎、</a:t>
            </a:r>
            <a:r>
              <a:rPr lang="en-US" altLang="zh-CN" b="0">
                <a:solidFill>
                  <a:srgbClr val="00B050"/>
                </a:solidFill>
                <a:latin typeface="Times New Roman" panose="02020603050405020304" charset="0"/>
                <a:cs typeface="MingLiU" charset="0"/>
              </a:rPr>
              <a:t>悔</a:t>
            </a:r>
            <a:r>
              <a:rPr lang="en-US" altLang="zh-CN" b="0">
                <a:solidFill>
                  <a:schemeClr val="tx1"/>
                </a:solidFill>
                <a:latin typeface="Times New Roman" panose="02020603050405020304" charset="0"/>
                <a:cs typeface="MingLiU" charset="0"/>
              </a:rPr>
              <a:t>、</a:t>
            </a:r>
            <a:r>
              <a:rPr lang="en-US" altLang="zh-CN" b="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  <a:latin typeface="Times New Roman" panose="02020603050405020304" charset="0"/>
                <a:cs typeface="MingLiU" charset="0"/>
              </a:rPr>
              <a:t>吝</a:t>
            </a:r>
            <a:r>
              <a:rPr lang="en-US" altLang="zh-CN" b="0">
                <a:solidFill>
                  <a:schemeClr val="tx1"/>
                </a:solidFill>
                <a:latin typeface="Times New Roman" panose="02020603050405020304" charset="0"/>
                <a:cs typeface="MingLiU" charset="0"/>
              </a:rPr>
              <a:t>、</a:t>
            </a:r>
            <a:r>
              <a:rPr lang="en-US" altLang="zh-CN" b="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Times New Roman" panose="02020603050405020304" charset="0"/>
                <a:cs typeface="MingLiU" charset="0"/>
              </a:rPr>
              <a:t>厉</a:t>
            </a:r>
            <a:r>
              <a:rPr lang="en-US" altLang="zh-CN" b="0">
                <a:solidFill>
                  <a:schemeClr val="tx1"/>
                </a:solidFill>
                <a:latin typeface="Times New Roman" panose="02020603050405020304" charset="0"/>
                <a:cs typeface="MingLiU" charset="0"/>
              </a:rPr>
              <a:t>、</a:t>
            </a:r>
            <a:r>
              <a:rPr lang="en-US" altLang="zh-CN" b="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Times New Roman" panose="02020603050405020304" charset="0"/>
                <a:cs typeface="MingLiU" charset="0"/>
              </a:rPr>
              <a:t>咎</a:t>
            </a:r>
            <a:r>
              <a:rPr lang="en-US" altLang="zh-CN" b="0">
                <a:solidFill>
                  <a:schemeClr val="tx1"/>
                </a:solidFill>
                <a:latin typeface="Times New Roman" panose="02020603050405020304" charset="0"/>
                <a:cs typeface="MingLiU" charset="0"/>
              </a:rPr>
              <a:t>、</a:t>
            </a:r>
            <a:r>
              <a:rPr lang="en-US" altLang="zh-CN" b="0">
                <a:solidFill>
                  <a:srgbClr val="7030A0"/>
                </a:solidFill>
                <a:latin typeface="Times New Roman" panose="02020603050405020304" charset="0"/>
                <a:cs typeface="MingLiU" charset="0"/>
              </a:rPr>
              <a:t>凶</a:t>
            </a:r>
            <a:endParaRPr lang="en-US" altLang="zh-CN" b="0">
              <a:solidFill>
                <a:srgbClr val="7030A0"/>
              </a:solidFill>
              <a:latin typeface="Times New Roman" panose="02020603050405020304" charset="0"/>
              <a:cs typeface="MingLiU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  <p:sp>
        <p:nvSpPr>
          <p:cNvPr id="5" name="下箭头 4"/>
          <p:cNvSpPr/>
          <p:nvPr/>
        </p:nvSpPr>
        <p:spPr>
          <a:xfrm>
            <a:off x="5845175" y="2995930"/>
            <a:ext cx="346075" cy="555625"/>
          </a:xfrm>
          <a:prstGeom prst="downArrow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8" name="图片 7" descr="鼎卦改版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46900" y="1501775"/>
            <a:ext cx="2785745" cy="4166235"/>
          </a:xfrm>
          <a:prstGeom prst="rect">
            <a:avLst/>
          </a:prstGeom>
        </p:spPr>
      </p:pic>
      <p:pic>
        <p:nvPicPr>
          <p:cNvPr id="7" name="图片 6" descr="图片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9035" y="1510665"/>
            <a:ext cx="2769235" cy="4158615"/>
          </a:xfrm>
          <a:prstGeom prst="rect">
            <a:avLst/>
          </a:prstGeom>
        </p:spPr>
      </p:pic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704850"/>
            <a:ext cx="10515600" cy="4351338"/>
          </a:xfrm>
        </p:spPr>
        <p:txBody>
          <a:bodyPr/>
          <a:p>
            <a:pPr marL="0" indent="0">
              <a:buNone/>
            </a:pPr>
            <a:r>
              <a:rPr lang="zh-CN" altLang="en-US"/>
              <a:t>卦辭中出現</a:t>
            </a:r>
            <a:r>
              <a:rPr lang="zh-CN" altLang="en-US" b="1">
                <a:solidFill>
                  <a:srgbClr val="FF0000"/>
                </a:solidFill>
              </a:rPr>
              <a:t>元吉</a:t>
            </a:r>
            <a:r>
              <a:rPr lang="zh-CN" altLang="en-US"/>
              <a:t>的兩卦：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  <p:pic>
        <p:nvPicPr>
          <p:cNvPr id="7" name="图片 6" descr="图片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59910" y="915670"/>
            <a:ext cx="3472180" cy="521462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5de101964d001b5eb0b8e18458c80e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74400" y="5798820"/>
            <a:ext cx="572770" cy="76327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002030" y="1374775"/>
            <a:ext cx="10351770" cy="1915160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p>
            <a:pPr indent="0">
              <a:lnSpc>
                <a:spcPct val="100000"/>
              </a:lnSpc>
              <a:buNone/>
            </a:pPr>
            <a:r>
              <a:rPr lang="en-US" altLang="zh-CN" sz="4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Section 2:</a:t>
            </a:r>
            <a:endParaRPr lang="en-US" altLang="zh-CN" sz="4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00000"/>
              </a:lnSpc>
              <a:buNone/>
            </a:pPr>
            <a:endParaRPr lang="en-US" altLang="zh-CN" sz="4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 algn="ctr">
              <a:lnSpc>
                <a:spcPct val="100000"/>
              </a:lnSpc>
              <a:buNone/>
            </a:pPr>
            <a:r>
              <a:rPr lang="zh-CN" altLang="en-US" sz="40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   </a:t>
            </a:r>
            <a:r>
              <a:rPr lang="en-US" altLang="zh-CN" sz="40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   </a:t>
            </a:r>
            <a:r>
              <a:rPr lang="en-US" sz="4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從卦象淺探〈</a:t>
            </a:r>
            <a:r>
              <a:rPr lang="en-US" sz="40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損</a:t>
            </a:r>
            <a:r>
              <a:rPr lang="en-US" sz="4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〉卦</a:t>
            </a:r>
            <a:r>
              <a:rPr lang="zh-CN" altLang="en-US" sz="4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的</a:t>
            </a:r>
            <a:r>
              <a:rPr lang="en-US" sz="4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核心精神</a:t>
            </a:r>
            <a:endParaRPr lang="en-US" sz="4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z="2400" smtClean="0">
                <a:solidFill>
                  <a:schemeClr val="tx1"/>
                </a:solidFill>
              </a:rPr>
            </a:fld>
            <a:endParaRPr lang="zh-CN" altLang="en-US" sz="2400" smtClean="0">
              <a:solidFill>
                <a:schemeClr val="tx1"/>
              </a:solidFill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2974340" y="3801110"/>
            <a:ext cx="680974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127000"/>
            <a:r>
              <a:rPr lang="zh-CN" sz="2400" b="0">
                <a:latin typeface="Times New Roman" panose="02020603050405020304" charset="0"/>
                <a:cs typeface="MingLiU" charset="0"/>
              </a:rPr>
              <a:t>《說文》：損，減也，從手員聲（穌本切）</a:t>
            </a:r>
            <a:endParaRPr lang="zh-CN" altLang="en-US" sz="2400" b="0">
              <a:latin typeface="Times New Roman" panose="02020603050405020304" charset="0"/>
              <a:cs typeface="MingLiU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>
                <a:latin typeface="Times New Roman" panose="02020603050405020304" charset="0"/>
                <a:cs typeface="Times New Roman" panose="02020603050405020304" charset="0"/>
              </a:rPr>
            </a:fld>
            <a:endParaRPr lang="zh-CN" altLang="en-US" smtClean="0"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2" name="图片 1" descr="八卦圖片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66975" y="1131570"/>
            <a:ext cx="6917690" cy="4888230"/>
          </a:xfrm>
          <a:prstGeom prst="rect">
            <a:avLst/>
          </a:prstGeom>
        </p:spPr>
      </p:pic>
      <p:sp>
        <p:nvSpPr>
          <p:cNvPr id="100" name="文本框 99"/>
          <p:cNvSpPr txBox="1"/>
          <p:nvPr/>
        </p:nvSpPr>
        <p:spPr>
          <a:xfrm>
            <a:off x="3173095" y="668020"/>
            <a:ext cx="5080000" cy="3987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indent="127000" algn="ctr"/>
            <a:r>
              <a:rPr lang="zh-CN" altLang="en-US" sz="2000">
                <a:solidFill>
                  <a:srgbClr val="FF0000"/>
                </a:solidFill>
              </a:rPr>
              <a:t>六十四卦之成基於八卦相合</a:t>
            </a:r>
            <a:endParaRPr lang="zh-CN" altLang="en-US" sz="200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>
                <a:latin typeface="Times New Roman" panose="02020603050405020304" charset="0"/>
                <a:cs typeface="Times New Roman" panose="02020603050405020304" charset="0"/>
              </a:rPr>
            </a:fld>
            <a:endParaRPr lang="zh-CN" altLang="en-US" smtClean="0"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2" name="图片 1" descr="損卦相合圖片"/>
          <p:cNvPicPr>
            <a:picLocks noChangeAspect="1"/>
          </p:cNvPicPr>
          <p:nvPr/>
        </p:nvPicPr>
        <p:blipFill>
          <a:blip r:embed="rId1"/>
          <a:srcRect l="9834" t="224" r="55354"/>
          <a:stretch>
            <a:fillRect/>
          </a:stretch>
        </p:blipFill>
        <p:spPr>
          <a:xfrm>
            <a:off x="4057015" y="1496060"/>
            <a:ext cx="3793490" cy="4410710"/>
          </a:xfrm>
          <a:prstGeom prst="rect">
            <a:avLst/>
          </a:prstGeom>
        </p:spPr>
      </p:pic>
      <p:sp>
        <p:nvSpPr>
          <p:cNvPr id="100" name="文本框 99"/>
          <p:cNvSpPr txBox="1"/>
          <p:nvPr/>
        </p:nvSpPr>
        <p:spPr>
          <a:xfrm>
            <a:off x="3874770" y="974725"/>
            <a:ext cx="5080000" cy="3987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indent="127000"/>
            <a:r>
              <a:rPr lang="zh-CN" sz="2000" b="0">
                <a:ln>
                  <a:solidFill>
                    <a:sysClr val="windowText" lastClr="000000"/>
                  </a:solidFill>
                </a:ln>
                <a:latin typeface="Times New Roman" panose="02020603050405020304" charset="0"/>
                <a:cs typeface="MingLiU" charset="0"/>
              </a:rPr>
              <a:t>《周易》第四十一：〈損〉卦</a:t>
            </a:r>
            <a:endParaRPr lang="zh-CN" altLang="en-US" sz="2000" b="0">
              <a:ln>
                <a:solidFill>
                  <a:sysClr val="windowText" lastClr="000000"/>
                </a:solidFill>
              </a:ln>
              <a:latin typeface="Times New Roman" panose="02020603050405020304" charset="0"/>
              <a:cs typeface="MingLiU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>
                <a:latin typeface="Times New Roman" panose="02020603050405020304" charset="0"/>
                <a:cs typeface="Times New Roman" panose="02020603050405020304" charset="0"/>
              </a:rPr>
            </a:fld>
            <a:endParaRPr lang="zh-CN" altLang="en-US" smtClean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1009650" y="937895"/>
            <a:ext cx="637730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127000"/>
            <a:r>
              <a:rPr lang="en-US" sz="32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〈損〉卦</a:t>
            </a:r>
            <a:r>
              <a:rPr lang="zh-CN" sz="3200" b="1">
                <a:latin typeface="Times New Roman" panose="02020603050405020304" charset="0"/>
                <a:cs typeface="MingLiU" charset="0"/>
                <a:sym typeface="+mn-ea"/>
              </a:rPr>
              <a:t>卦</a:t>
            </a:r>
            <a:r>
              <a:rPr lang="zh-CN" sz="3200" b="1">
                <a:latin typeface="Times New Roman" panose="02020603050405020304" charset="0"/>
                <a:cs typeface="MingLiU" charset="0"/>
              </a:rPr>
              <a:t>義的不同解釋</a:t>
            </a:r>
            <a:r>
              <a:rPr lang="zh-CN" sz="3200" b="1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Times New Roman" panose="02020603050405020304" charset="0"/>
                <a:cs typeface="MingLiU" charset="0"/>
              </a:rPr>
              <a:t>一</a:t>
            </a:r>
            <a:r>
              <a:rPr lang="zh-CN" sz="3200" b="1">
                <a:latin typeface="Times New Roman" panose="02020603050405020304" charset="0"/>
                <a:cs typeface="MingLiU" charset="0"/>
              </a:rPr>
              <a:t>：</a:t>
            </a:r>
            <a:endParaRPr lang="zh-CN" altLang="en-US" sz="3200" b="1">
              <a:latin typeface="Times New Roman" panose="02020603050405020304" charset="0"/>
              <a:cs typeface="MingLiU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517015" y="2488565"/>
            <a:ext cx="9592945" cy="15684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marL="342900" indent="-342900">
              <a:buFont typeface="Wingdings" panose="05000000000000000000" charset="0"/>
              <a:buChar char="Ø"/>
            </a:pPr>
            <a:r>
              <a:rPr lang="zh-CN" sz="3200" b="0">
                <a:latin typeface="Times New Roman" panose="02020603050405020304" charset="0"/>
                <a:cs typeface="MingLiU" charset="0"/>
              </a:rPr>
              <a:t>鄭玄、</a:t>
            </a:r>
            <a:r>
              <a:rPr lang="zh-CN" sz="3200">
                <a:latin typeface="Times New Roman" panose="02020603050405020304" charset="0"/>
                <a:cs typeface="MingLiU" charset="0"/>
                <a:sym typeface="+mn-ea"/>
              </a:rPr>
              <a:t>孔穎達</a:t>
            </a:r>
            <a:r>
              <a:rPr lang="zh-CN" sz="3200" b="0">
                <a:latin typeface="Times New Roman" panose="02020603050405020304" charset="0"/>
                <a:cs typeface="MingLiU" charset="0"/>
              </a:rPr>
              <a:t>：</a:t>
            </a:r>
            <a:endParaRPr lang="zh-CN" sz="3200" b="0">
              <a:latin typeface="Times New Roman" panose="02020603050405020304" charset="0"/>
              <a:cs typeface="MingLiU" charset="0"/>
            </a:endParaRPr>
          </a:p>
          <a:p>
            <a:pPr marL="342900" indent="-342900">
              <a:buFont typeface="Wingdings" panose="05000000000000000000" charset="0"/>
              <a:buChar char="Ø"/>
            </a:pPr>
            <a:endParaRPr lang="zh-CN" sz="3200" b="0">
              <a:latin typeface="Times New Roman" panose="02020603050405020304" charset="0"/>
              <a:cs typeface="MingLiU" charset="0"/>
            </a:endParaRPr>
          </a:p>
          <a:p>
            <a:pPr indent="0">
              <a:buFont typeface="Wingdings" panose="05000000000000000000" charset="0"/>
              <a:buNone/>
            </a:pPr>
            <a:r>
              <a:rPr lang="en-US" altLang="zh-CN" sz="3200" b="0">
                <a:latin typeface="Times New Roman" panose="02020603050405020304" charset="0"/>
                <a:cs typeface="MingLiU" charset="0"/>
              </a:rPr>
              <a:t>   </a:t>
            </a:r>
            <a:r>
              <a:rPr lang="zh-CN" sz="3200" b="0">
                <a:latin typeface="Times New Roman" panose="02020603050405020304" charset="0"/>
                <a:cs typeface="MingLiU" charset="0"/>
              </a:rPr>
              <a:t>「山在地上，澤在地下，澤以自損增山之高也。」</a:t>
            </a:r>
            <a:endParaRPr lang="zh-CN" altLang="en-US" sz="3200" b="0">
              <a:latin typeface="Times New Roman" panose="02020603050405020304" charset="0"/>
              <a:cs typeface="MingLiU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>
                <a:latin typeface="Times New Roman" panose="02020603050405020304" charset="0"/>
                <a:cs typeface="Times New Roman" panose="02020603050405020304" charset="0"/>
              </a:rPr>
            </a:fld>
            <a:endParaRPr lang="zh-CN" altLang="en-US" smtClean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1009650" y="937895"/>
            <a:ext cx="637730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127000"/>
            <a:r>
              <a:rPr lang="en-US" sz="32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〈損〉卦</a:t>
            </a:r>
            <a:r>
              <a:rPr lang="zh-CN" sz="3200" b="1">
                <a:latin typeface="Times New Roman" panose="02020603050405020304" charset="0"/>
                <a:cs typeface="MingLiU" charset="0"/>
                <a:sym typeface="+mn-ea"/>
              </a:rPr>
              <a:t>卦</a:t>
            </a:r>
            <a:r>
              <a:rPr lang="zh-CN" sz="3200" b="1">
                <a:latin typeface="Times New Roman" panose="02020603050405020304" charset="0"/>
                <a:cs typeface="MingLiU" charset="0"/>
              </a:rPr>
              <a:t>義的不同解釋</a:t>
            </a:r>
            <a:r>
              <a:rPr lang="zh-CN" sz="3200" b="1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Times New Roman" panose="02020603050405020304" charset="0"/>
                <a:cs typeface="MingLiU" charset="0"/>
              </a:rPr>
              <a:t>二</a:t>
            </a:r>
            <a:r>
              <a:rPr lang="zh-CN" sz="3200" b="1">
                <a:latin typeface="Times New Roman" panose="02020603050405020304" charset="0"/>
                <a:cs typeface="MingLiU" charset="0"/>
              </a:rPr>
              <a:t>：</a:t>
            </a:r>
            <a:endParaRPr lang="zh-CN" altLang="en-US" sz="3200" b="1">
              <a:latin typeface="Times New Roman" panose="02020603050405020304" charset="0"/>
              <a:cs typeface="MingLiU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263015" y="2488565"/>
            <a:ext cx="9856470" cy="206121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marL="342900" indent="-342900">
              <a:buFont typeface="Wingdings" panose="05000000000000000000" charset="0"/>
              <a:buChar char="Ø"/>
            </a:pPr>
            <a:r>
              <a:rPr lang="zh-CN" sz="3200" b="0">
                <a:latin typeface="Times New Roman" panose="02020603050405020304" charset="0"/>
                <a:cs typeface="MingLiU" charset="0"/>
              </a:rPr>
              <a:t>程伊川：「澤在山下，其氣上通，潤及草木百物，是損下而益上也。」：</a:t>
            </a:r>
            <a:endParaRPr lang="zh-CN" sz="3200" b="0">
              <a:latin typeface="Times New Roman" panose="02020603050405020304" charset="0"/>
              <a:cs typeface="MingLiU" charset="0"/>
            </a:endParaRPr>
          </a:p>
          <a:p>
            <a:pPr indent="0">
              <a:buFont typeface="Wingdings" panose="05000000000000000000" charset="0"/>
              <a:buNone/>
            </a:pPr>
            <a:endParaRPr lang="zh-CN" sz="3200" b="0">
              <a:latin typeface="Times New Roman" panose="02020603050405020304" charset="0"/>
              <a:cs typeface="MingLiU" charset="0"/>
            </a:endParaRPr>
          </a:p>
          <a:p>
            <a:pPr indent="0">
              <a:buFont typeface="Wingdings" panose="05000000000000000000" charset="0"/>
              <a:buNone/>
            </a:pPr>
            <a:r>
              <a:rPr lang="en-US" altLang="zh-CN" sz="3200" b="0">
                <a:latin typeface="Times New Roman" panose="02020603050405020304" charset="0"/>
                <a:cs typeface="MingLiU" charset="0"/>
              </a:rPr>
              <a:t>   </a:t>
            </a:r>
            <a:endParaRPr lang="zh-CN" altLang="en-US" sz="3200" b="0">
              <a:latin typeface="Times New Roman" panose="02020603050405020304" charset="0"/>
              <a:cs typeface="MingLiU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>
                <a:latin typeface="Times New Roman" panose="02020603050405020304" charset="0"/>
                <a:cs typeface="Times New Roman" panose="02020603050405020304" charset="0"/>
              </a:rPr>
            </a:fld>
            <a:endParaRPr lang="zh-CN" altLang="en-US" smtClean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481965" y="735330"/>
            <a:ext cx="637730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127000"/>
            <a:r>
              <a:rPr lang="en-US" sz="32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〈損〉卦</a:t>
            </a:r>
            <a:r>
              <a:rPr lang="zh-CN" sz="3200" b="1">
                <a:latin typeface="Times New Roman" panose="02020603050405020304" charset="0"/>
                <a:cs typeface="MingLiU" charset="0"/>
                <a:sym typeface="+mn-ea"/>
              </a:rPr>
              <a:t>卦</a:t>
            </a:r>
            <a:r>
              <a:rPr lang="zh-CN" sz="3200" b="1">
                <a:latin typeface="Times New Roman" panose="02020603050405020304" charset="0"/>
                <a:cs typeface="MingLiU" charset="0"/>
              </a:rPr>
              <a:t>義的不同解釋</a:t>
            </a:r>
            <a:r>
              <a:rPr lang="zh-CN" sz="3200" b="1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Times New Roman" panose="02020603050405020304" charset="0"/>
                <a:cs typeface="MingLiU" charset="0"/>
              </a:rPr>
              <a:t>三</a:t>
            </a:r>
            <a:r>
              <a:rPr lang="zh-CN" sz="3200" b="1">
                <a:latin typeface="Times New Roman" panose="02020603050405020304" charset="0"/>
                <a:cs typeface="MingLiU" charset="0"/>
              </a:rPr>
              <a:t>：</a:t>
            </a:r>
            <a:endParaRPr lang="zh-CN" altLang="en-US" sz="3200" b="1">
              <a:latin typeface="Times New Roman" panose="02020603050405020304" charset="0"/>
              <a:cs typeface="MingLiU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242695" y="1481455"/>
            <a:ext cx="9024620" cy="15684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marL="457200" indent="-457200">
              <a:buFont typeface="Wingdings" panose="05000000000000000000" charset="0"/>
              <a:buChar char="Ø"/>
            </a:pPr>
            <a:r>
              <a:rPr lang="zh-CN" sz="3200">
                <a:latin typeface="Times New Roman" panose="02020603050405020304" charset="0"/>
                <a:cs typeface="MingLiU" charset="0"/>
                <a:sym typeface="+mn-ea"/>
              </a:rPr>
              <a:t>〈</a:t>
            </a:r>
            <a:r>
              <a:rPr lang="zh-CN" sz="3200">
                <a:latin typeface="Times New Roman" panose="02020603050405020304" charset="0"/>
                <a:cs typeface="MingLiU" charset="0"/>
                <a:sym typeface="+mn-ea"/>
              </a:rPr>
              <a:t>泰</a:t>
            </a:r>
            <a:r>
              <a:rPr lang="zh-CN" sz="3200">
                <a:latin typeface="Times New Roman" panose="02020603050405020304" charset="0"/>
                <a:cs typeface="MingLiU" charset="0"/>
                <a:sym typeface="+mn-ea"/>
              </a:rPr>
              <a:t>〉</a:t>
            </a:r>
            <a:r>
              <a:rPr lang="zh-CN" sz="3200" b="0">
                <a:latin typeface="Times New Roman" panose="02020603050405020304" charset="0"/>
                <a:cs typeface="MingLiU" charset="0"/>
              </a:rPr>
              <a:t>卦九三與上六互換位置而成。</a:t>
            </a:r>
            <a:endParaRPr lang="zh-CN" sz="3200" b="0">
              <a:latin typeface="Times New Roman" panose="02020603050405020304" charset="0"/>
              <a:cs typeface="MingLiU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zh-CN" sz="3200" b="0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latin typeface="Times New Roman" panose="02020603050405020304" charset="0"/>
                <a:cs typeface="MingLiU" charset="0"/>
              </a:rPr>
              <a:t>線索</a:t>
            </a:r>
            <a:r>
              <a:rPr lang="zh-CN" sz="3200" b="0">
                <a:latin typeface="Times New Roman" panose="02020603050405020304" charset="0"/>
                <a:cs typeface="MingLiU" charset="0"/>
              </a:rPr>
              <a:t>：</a:t>
            </a:r>
            <a:r>
              <a:rPr lang="zh-CN" sz="3200">
                <a:latin typeface="Times New Roman" panose="02020603050405020304" charset="0"/>
                <a:cs typeface="MingLiU" charset="0"/>
                <a:sym typeface="+mn-ea"/>
              </a:rPr>
              <a:t>〈損〉卦九三：三人行，則損一人。</a:t>
            </a:r>
            <a:endParaRPr lang="zh-CN" sz="3200" b="0">
              <a:latin typeface="Times New Roman" panose="02020603050405020304" charset="0"/>
              <a:cs typeface="MingLiU" charset="0"/>
            </a:endParaRPr>
          </a:p>
          <a:p>
            <a:pPr indent="0">
              <a:buFont typeface="Wingdings" panose="05000000000000000000" charset="0"/>
              <a:buNone/>
            </a:pPr>
            <a:r>
              <a:rPr lang="en-US" altLang="zh-CN" sz="3200" b="0">
                <a:latin typeface="Times New Roman" panose="02020603050405020304" charset="0"/>
                <a:cs typeface="MingLiU" charset="0"/>
              </a:rPr>
              <a:t>   </a:t>
            </a:r>
            <a:endParaRPr lang="zh-CN" altLang="en-US" sz="3200" b="0">
              <a:latin typeface="Times New Roman" panose="02020603050405020304" charset="0"/>
              <a:cs typeface="MingLiU" charset="0"/>
            </a:endParaRPr>
          </a:p>
        </p:txBody>
      </p:sp>
      <p:pic>
        <p:nvPicPr>
          <p:cNvPr id="5" name="图片 4" descr="損卦原稿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223125" y="2682875"/>
            <a:ext cx="2352040" cy="3530600"/>
          </a:xfrm>
          <a:prstGeom prst="rect">
            <a:avLst/>
          </a:prstGeom>
        </p:spPr>
      </p:pic>
      <p:pic>
        <p:nvPicPr>
          <p:cNvPr id="6" name="图片 5" descr="泰卦"/>
          <p:cNvPicPr>
            <a:picLocks noChangeAspect="1"/>
          </p:cNvPicPr>
          <p:nvPr/>
        </p:nvPicPr>
        <p:blipFill>
          <a:blip r:embed="rId2"/>
          <a:srcRect l="31556" t="13" r="31618"/>
          <a:stretch>
            <a:fillRect/>
          </a:stretch>
        </p:blipFill>
        <p:spPr>
          <a:xfrm>
            <a:off x="2372360" y="2682875"/>
            <a:ext cx="2352040" cy="3512185"/>
          </a:xfrm>
          <a:prstGeom prst="rect">
            <a:avLst/>
          </a:prstGeom>
        </p:spPr>
      </p:pic>
      <p:sp>
        <p:nvSpPr>
          <p:cNvPr id="7" name="右箭头 6"/>
          <p:cNvSpPr/>
          <p:nvPr/>
        </p:nvSpPr>
        <p:spPr>
          <a:xfrm>
            <a:off x="5050790" y="4316095"/>
            <a:ext cx="1845945" cy="395605"/>
          </a:xfrm>
          <a:prstGeom prst="rightArrow">
            <a:avLst/>
          </a:prstGeom>
          <a:gradFill>
            <a:gsLst>
              <a:gs pos="0">
                <a:srgbClr val="E30000"/>
              </a:gs>
              <a:gs pos="100000">
                <a:srgbClr val="760303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  <p:pic>
        <p:nvPicPr>
          <p:cNvPr id="5" name="图片 4" descr="球體核心"/>
          <p:cNvPicPr>
            <a:picLocks noChangeAspect="1"/>
          </p:cNvPicPr>
          <p:nvPr/>
        </p:nvPicPr>
        <p:blipFill>
          <a:blip r:embed="rId2"/>
          <a:srcRect l="15588" t="5129" r="16360" b="1661"/>
          <a:stretch>
            <a:fillRect/>
          </a:stretch>
        </p:blipFill>
        <p:spPr>
          <a:xfrm>
            <a:off x="1210945" y="3088640"/>
            <a:ext cx="2358390" cy="2449830"/>
          </a:xfrm>
          <a:prstGeom prst="ellipse">
            <a:avLst/>
          </a:prstGeom>
        </p:spPr>
      </p:pic>
      <p:sp>
        <p:nvSpPr>
          <p:cNvPr id="100" name="文本框 99"/>
          <p:cNvSpPr txBox="1"/>
          <p:nvPr/>
        </p:nvSpPr>
        <p:spPr>
          <a:xfrm>
            <a:off x="2686685" y="674370"/>
            <a:ext cx="5789930" cy="199961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127000"/>
            <a:r>
              <a:rPr lang="zh-CN" sz="2800" b="0">
                <a:latin typeface="Times New Roman" panose="02020603050405020304" charset="0"/>
                <a:cs typeface="MingLiU" charset="0"/>
              </a:rPr>
              <a:t>〈損〉卦中心思想：</a:t>
            </a:r>
            <a:endParaRPr lang="zh-CN" sz="2800" b="0">
              <a:latin typeface="Times New Roman" panose="02020603050405020304" charset="0"/>
              <a:cs typeface="MingLiU" charset="0"/>
            </a:endParaRPr>
          </a:p>
          <a:p>
            <a:pPr indent="127000"/>
            <a:endParaRPr lang="zh-CN" sz="2800" b="0">
              <a:latin typeface="Times New Roman" panose="02020603050405020304" charset="0"/>
              <a:cs typeface="MingLiU" charset="0"/>
            </a:endParaRPr>
          </a:p>
          <a:p>
            <a:pPr indent="127000"/>
            <a:endParaRPr lang="zh-CN" sz="2800" b="0">
              <a:latin typeface="Times New Roman" panose="02020603050405020304" charset="0"/>
              <a:cs typeface="MingLiU" charset="0"/>
            </a:endParaRPr>
          </a:p>
          <a:p>
            <a:pPr indent="127000"/>
            <a:r>
              <a:rPr lang="en-US" altLang="zh-CN" sz="4000" b="0">
                <a:solidFill>
                  <a:srgbClr val="FF0000"/>
                </a:solidFill>
                <a:latin typeface="Times New Roman" panose="02020603050405020304" charset="0"/>
                <a:cs typeface="MingLiU" charset="0"/>
              </a:rPr>
              <a:t>         </a:t>
            </a:r>
            <a:r>
              <a:rPr lang="zh-CN" sz="4000" b="0">
                <a:solidFill>
                  <a:srgbClr val="FF0000"/>
                </a:solidFill>
                <a:latin typeface="Times New Roman" panose="02020603050405020304" charset="0"/>
                <a:cs typeface="MingLiU" charset="0"/>
              </a:rPr>
              <a:t>損己利人</a:t>
            </a:r>
            <a:endParaRPr lang="zh-CN" altLang="en-US" sz="4000" b="0">
              <a:solidFill>
                <a:srgbClr val="FF0000"/>
              </a:solidFill>
              <a:latin typeface="Times New Roman" panose="02020603050405020304" charset="0"/>
              <a:cs typeface="MingLiU" charset="0"/>
            </a:endParaRPr>
          </a:p>
        </p:txBody>
      </p:sp>
      <p:cxnSp>
        <p:nvCxnSpPr>
          <p:cNvPr id="6" name="直接箭头连接符 5"/>
          <p:cNvCxnSpPr/>
          <p:nvPr/>
        </p:nvCxnSpPr>
        <p:spPr>
          <a:xfrm flipH="1">
            <a:off x="3082925" y="3291205"/>
            <a:ext cx="882650" cy="873125"/>
          </a:xfrm>
          <a:prstGeom prst="straightConnector1">
            <a:avLst/>
          </a:prstGeom>
          <a:ln w="28575" cmpd="sng">
            <a:solidFill>
              <a:srgbClr val="FF0000">
                <a:alpha val="53000"/>
              </a:srgbClr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7" name="图片 106"/>
          <p:cNvPicPr/>
          <p:nvPr/>
        </p:nvPicPr>
        <p:blipFill>
          <a:blip r:embed="rId3" r:link="rId4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b="4509"/>
          <a:stretch>
            <a:fillRect/>
          </a:stretch>
        </p:blipFill>
        <p:spPr>
          <a:xfrm>
            <a:off x="8293735" y="3088640"/>
            <a:ext cx="3035300" cy="22669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" name="文本框 6"/>
          <p:cNvSpPr txBox="1"/>
          <p:nvPr/>
        </p:nvSpPr>
        <p:spPr>
          <a:xfrm>
            <a:off x="8274685" y="2019935"/>
            <a:ext cx="3072765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127000"/>
            <a:r>
              <a:rPr lang="zh-CN" sz="3600" b="1">
                <a:solidFill>
                  <a:srgbClr val="FF0000"/>
                </a:solidFill>
                <a:latin typeface="Times New Roman" panose="02020603050405020304" charset="0"/>
                <a:cs typeface="MingLiU" charset="0"/>
              </a:rPr>
              <a:t>元吉</a:t>
            </a:r>
            <a:endParaRPr lang="zh-CN" altLang="en-US" sz="3600" b="1">
              <a:solidFill>
                <a:srgbClr val="FF0000"/>
              </a:solidFill>
              <a:latin typeface="Times New Roman" panose="02020603050405020304" charset="0"/>
              <a:cs typeface="MingLiU" charset="0"/>
            </a:endParaRPr>
          </a:p>
        </p:txBody>
      </p:sp>
      <p:cxnSp>
        <p:nvCxnSpPr>
          <p:cNvPr id="8" name="直接箭头连接符 7"/>
          <p:cNvCxnSpPr/>
          <p:nvPr/>
        </p:nvCxnSpPr>
        <p:spPr>
          <a:xfrm>
            <a:off x="6581775" y="2510155"/>
            <a:ext cx="1511300" cy="0"/>
          </a:xfrm>
          <a:prstGeom prst="straightConnector1">
            <a:avLst/>
          </a:prstGeom>
          <a:ln w="28575" cmpd="dbl">
            <a:solidFill>
              <a:srgbClr val="FFC000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文本框 8"/>
          <p:cNvSpPr txBox="1"/>
          <p:nvPr/>
        </p:nvSpPr>
        <p:spPr>
          <a:xfrm>
            <a:off x="6972935" y="1741805"/>
            <a:ext cx="728345" cy="768350"/>
          </a:xfrm>
          <a:prstGeom prst="rect">
            <a:avLst/>
          </a:prstGeom>
          <a:solidFill>
            <a:schemeClr val="accent4"/>
          </a:solidFill>
          <a:ln w="9525">
            <a:noFill/>
          </a:ln>
        </p:spPr>
        <p:txBody>
          <a:bodyPr wrap="square">
            <a:spAutoFit/>
          </a:bodyPr>
          <a:p>
            <a:pPr indent="127000"/>
            <a:r>
              <a:rPr lang="zh-CN" sz="4400" b="0">
                <a:solidFill>
                  <a:schemeClr val="accent3"/>
                </a:solidFill>
                <a:latin typeface="Times New Roman" panose="02020603050405020304" charset="0"/>
                <a:cs typeface="MingLiU" charset="0"/>
              </a:rPr>
              <a:t>？</a:t>
            </a:r>
            <a:endParaRPr lang="zh-CN" altLang="en-US" sz="4400" b="0">
              <a:solidFill>
                <a:schemeClr val="accent3"/>
              </a:solidFill>
              <a:latin typeface="Times New Roman" panose="02020603050405020304" charset="0"/>
              <a:cs typeface="MingLiU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  <p:cxnSp>
        <p:nvCxnSpPr>
          <p:cNvPr id="5" name="直接连接符 4"/>
          <p:cNvCxnSpPr/>
          <p:nvPr/>
        </p:nvCxnSpPr>
        <p:spPr>
          <a:xfrm flipH="1">
            <a:off x="5942965" y="1586230"/>
            <a:ext cx="6985" cy="2269490"/>
          </a:xfrm>
          <a:prstGeom prst="line">
            <a:avLst/>
          </a:prstGeom>
          <a:ln w="38100" cap="sq" cmpd="tri">
            <a:solidFill>
              <a:srgbClr val="C00000"/>
            </a:solidFill>
            <a:prstDash val="dashDot"/>
            <a:round/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圆角矩形 8"/>
          <p:cNvSpPr/>
          <p:nvPr/>
        </p:nvSpPr>
        <p:spPr>
          <a:xfrm>
            <a:off x="988060" y="1586230"/>
            <a:ext cx="4402455" cy="828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sz="2800"/>
              <a:t>利人</a:t>
            </a:r>
            <a:endParaRPr lang="zh-CN" sz="2800"/>
          </a:p>
        </p:txBody>
      </p:sp>
      <p:sp>
        <p:nvSpPr>
          <p:cNvPr id="10" name="圆角矩形 9"/>
          <p:cNvSpPr/>
          <p:nvPr/>
        </p:nvSpPr>
        <p:spPr>
          <a:xfrm>
            <a:off x="6604635" y="1586230"/>
            <a:ext cx="4451350" cy="82804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sz="2800"/>
              <a:t>利己</a:t>
            </a:r>
            <a:endParaRPr lang="zh-CN" sz="2800"/>
          </a:p>
        </p:txBody>
      </p:sp>
      <p:sp>
        <p:nvSpPr>
          <p:cNvPr id="100" name="文本框 99"/>
          <p:cNvSpPr txBox="1"/>
          <p:nvPr/>
        </p:nvSpPr>
        <p:spPr>
          <a:xfrm>
            <a:off x="3406775" y="694690"/>
            <a:ext cx="5080000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indent="127000" algn="ctr"/>
            <a:r>
              <a:rPr lang="zh-CN" sz="4000" b="0">
                <a:ln>
                  <a:solidFill>
                    <a:sysClr val="windowText" lastClr="000000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charset="0"/>
                <a:cs typeface="MingLiU" charset="0"/>
              </a:rPr>
              <a:t>唐玄宗</a:t>
            </a:r>
            <a:endParaRPr lang="zh-CN" altLang="en-US" sz="4000" b="0">
              <a:ln>
                <a:solidFill>
                  <a:sysClr val="windowText" lastClr="000000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charset="0"/>
              <a:cs typeface="MingLiU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988060" y="3037840"/>
            <a:ext cx="4402455" cy="15068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127000" algn="ctr"/>
            <a:r>
              <a:rPr lang="zh-CN" sz="3200" b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charset="0"/>
                <a:cs typeface="MingLiU" charset="0"/>
              </a:rPr>
              <a:t>開元盛世</a:t>
            </a:r>
            <a:endParaRPr lang="zh-CN" sz="3200" b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Times New Roman" panose="02020603050405020304" charset="0"/>
              <a:cs typeface="MingLiU" charset="0"/>
            </a:endParaRPr>
          </a:p>
          <a:p>
            <a:pPr indent="127000" algn="ctr"/>
            <a:endParaRPr lang="zh-CN" altLang="en-US" sz="3200" b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Times New Roman" panose="02020603050405020304" charset="0"/>
              <a:cs typeface="MingLiU" charset="0"/>
            </a:endParaRPr>
          </a:p>
          <a:p>
            <a:pPr indent="127000" algn="ctr"/>
            <a:r>
              <a:rPr lang="zh-CN" altLang="en-US" sz="2800" b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charset="0"/>
                <a:cs typeface="MingLiU" charset="0"/>
              </a:rPr>
              <a:t>「我貌雖瘦，天下必肥。」</a:t>
            </a:r>
            <a:endParaRPr lang="zh-CN" altLang="en-US" sz="2800" b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Times New Roman" panose="02020603050405020304" charset="0"/>
              <a:cs typeface="MingLiU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604635" y="3291205"/>
            <a:ext cx="44513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127000" algn="ctr"/>
            <a:r>
              <a:rPr lang="zh-CN" sz="2800" b="0">
                <a:latin typeface="Times New Roman" panose="02020603050405020304" charset="0"/>
                <a:cs typeface="MingLiU" charset="0"/>
              </a:rPr>
              <a:t>安史之亂</a:t>
            </a:r>
            <a:endParaRPr lang="zh-CN" altLang="en-US" sz="2800" b="0">
              <a:latin typeface="Times New Roman" panose="02020603050405020304" charset="0"/>
              <a:cs typeface="MingLiU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5de101964d001b5eb0b8e18458c80e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74400" y="5798820"/>
            <a:ext cx="572770" cy="76327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827405" y="2116455"/>
            <a:ext cx="10537190" cy="191452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p>
            <a:pPr marL="0" indent="0" algn="l">
              <a:lnSpc>
                <a:spcPct val="120000"/>
              </a:lnSpc>
              <a:buNone/>
            </a:pPr>
            <a:r>
              <a:rPr lang="en-US" altLang="zh-CN" sz="40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Section 3:</a:t>
            </a:r>
            <a:endParaRPr lang="en-US" altLang="zh-CN" sz="40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0" indent="0" algn="ctr">
              <a:lnSpc>
                <a:spcPct val="120000"/>
              </a:lnSpc>
              <a:buNone/>
            </a:pPr>
            <a:r>
              <a:rPr lang="en-US" altLang="zh-CN" sz="3200" b="1" dirty="0">
                <a:solidFill>
                  <a:srgbClr val="FF0000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〈損〉卦精神落實的原則與方法</a:t>
            </a:r>
            <a:r>
              <a:rPr lang="zh-CN" altLang="en-US" sz="3200" b="1" dirty="0">
                <a:solidFill>
                  <a:srgbClr val="FF0000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：</a:t>
            </a:r>
            <a:endParaRPr lang="en-US" altLang="zh-CN" sz="3200" b="1" dirty="0">
              <a:solidFill>
                <a:srgbClr val="FF0000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  <a:sym typeface="+mn-ea"/>
            </a:endParaRPr>
          </a:p>
          <a:p>
            <a:pPr marL="0" indent="0" algn="ctr">
              <a:lnSpc>
                <a:spcPct val="120000"/>
              </a:lnSpc>
              <a:buNone/>
            </a:pPr>
            <a:r>
              <a:rPr lang="en-US" altLang="zh-CN" sz="2800" b="1" dirty="0">
                <a:solidFill>
                  <a:srgbClr val="FF0000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誠心與</a:t>
            </a:r>
            <a:r>
              <a:rPr lang="zh-CN" altLang="en-US" sz="2800" b="1" dirty="0">
                <a:solidFill>
                  <a:srgbClr val="FF0000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審時度勢</a:t>
            </a:r>
            <a:endParaRPr lang="zh-CN" altLang="en-US" sz="2800" b="1" dirty="0">
              <a:solidFill>
                <a:srgbClr val="FF0000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z="2400" smtClean="0">
                <a:solidFill>
                  <a:schemeClr val="tx1"/>
                </a:solidFill>
              </a:rPr>
            </a:fld>
            <a:endParaRPr lang="zh-CN" altLang="en-US" sz="240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  <p:sp>
        <p:nvSpPr>
          <p:cNvPr id="9" name="圆角矩形 8"/>
          <p:cNvSpPr/>
          <p:nvPr/>
        </p:nvSpPr>
        <p:spPr>
          <a:xfrm>
            <a:off x="3895090" y="733425"/>
            <a:ext cx="4402455" cy="828040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800">
                <a:solidFill>
                  <a:srgbClr val="FF0000"/>
                </a:solidFill>
              </a:rPr>
              <a:t>1.</a:t>
            </a:r>
            <a:r>
              <a:rPr lang="zh-CN" altLang="en-US" sz="2800">
                <a:solidFill>
                  <a:srgbClr val="FF0000"/>
                </a:solidFill>
              </a:rPr>
              <a:t>核心：誠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992505" y="2332355"/>
            <a:ext cx="1020762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 algn="ctr"/>
            <a:r>
              <a:rPr lang="en-US" sz="2800" b="0">
                <a:latin typeface="Times New Roman" panose="02020603050405020304" charset="0"/>
                <a:ea typeface="宋体" panose="02010600030101010101" pitchFamily="2" charset="-122"/>
              </a:rPr>
              <a:t>經文：「損，有孚，元吉」</a:t>
            </a:r>
            <a:endParaRPr lang="en-US" sz="2800" b="0"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146175" y="3424555"/>
            <a:ext cx="10207625" cy="13836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marL="457200" indent="-457200" algn="just">
              <a:buFont typeface="Wingdings" panose="05000000000000000000" charset="0"/>
              <a:buChar char="Ø"/>
            </a:pPr>
            <a:r>
              <a:rPr lang="en-US" altLang="en-US" sz="2800" b="0">
                <a:latin typeface="Times New Roman" panose="02020603050405020304" charset="0"/>
                <a:ea typeface="宋体" panose="02010600030101010101" pitchFamily="2" charset="-122"/>
              </a:rPr>
              <a:t>《來氏易注》中講到「非『有孚』，則不吉、有咎，非可貞 </a:t>
            </a:r>
            <a:endParaRPr lang="en-US" altLang="en-US" sz="2800" b="0">
              <a:latin typeface="Times New Roman" panose="02020603050405020304" charset="0"/>
              <a:ea typeface="宋体" panose="02010600030101010101" pitchFamily="2" charset="-122"/>
            </a:endParaRPr>
          </a:p>
          <a:p>
            <a:pPr indent="0" algn="just">
              <a:buFont typeface="Wingdings" panose="05000000000000000000" charset="0"/>
              <a:buNone/>
            </a:pPr>
            <a:r>
              <a:rPr lang="en-US" altLang="en-US" sz="2800" b="0">
                <a:latin typeface="Times New Roman" panose="02020603050405020304" charset="0"/>
                <a:ea typeface="宋体" panose="02010600030101010101" pitchFamily="2" charset="-122"/>
              </a:rPr>
              <a:t>       之道，不能悠往矣。惟『有孚』，則元吉也，無咎，可貞也，</a:t>
            </a:r>
            <a:endParaRPr lang="en-US" altLang="en-US" sz="2800" b="0">
              <a:latin typeface="Times New Roman" panose="02020603050405020304" charset="0"/>
              <a:ea typeface="宋体" panose="02010600030101010101" pitchFamily="2" charset="-122"/>
            </a:endParaRPr>
          </a:p>
          <a:p>
            <a:pPr indent="0" algn="just">
              <a:buFont typeface="Wingdings" panose="05000000000000000000" charset="0"/>
              <a:buNone/>
            </a:pPr>
            <a:r>
              <a:rPr lang="en-US" altLang="en-US" sz="2800" b="0">
                <a:latin typeface="Times New Roman" panose="02020603050405020304" charset="0"/>
                <a:ea typeface="宋体" panose="02010600030101010101" pitchFamily="2" charset="-122"/>
              </a:rPr>
              <a:t>       利有攸往也，有是四善也。」</a:t>
            </a:r>
            <a:endParaRPr lang="en-US" altLang="en-US" sz="2800" b="0"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  <p:sp>
        <p:nvSpPr>
          <p:cNvPr id="9" name="圆角矩形 8"/>
          <p:cNvSpPr/>
          <p:nvPr/>
        </p:nvSpPr>
        <p:spPr>
          <a:xfrm>
            <a:off x="3895090" y="737235"/>
            <a:ext cx="4402455" cy="828040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800">
                <a:solidFill>
                  <a:srgbClr val="FF0000"/>
                </a:solidFill>
              </a:rPr>
              <a:t>1.</a:t>
            </a:r>
            <a:r>
              <a:rPr lang="zh-CN" altLang="en-US" sz="2800">
                <a:solidFill>
                  <a:srgbClr val="FF0000"/>
                </a:solidFill>
              </a:rPr>
              <a:t>核心：誠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7252970" y="2711450"/>
            <a:ext cx="1044575" cy="2900045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>
            <a:spAutoFit/>
          </a:bodyPr>
          <a:p>
            <a:pPr indent="127000"/>
            <a:r>
              <a:rPr lang="zh-CN" sz="2800" b="0">
                <a:latin typeface="Times New Roman" panose="02020603050405020304" charset="0"/>
                <a:cs typeface="MingLiU" charset="0"/>
              </a:rPr>
              <a:t>先天下之憂而憂</a:t>
            </a:r>
            <a:endParaRPr lang="zh-CN" sz="2800" b="0">
              <a:latin typeface="Times New Roman" panose="02020603050405020304" charset="0"/>
              <a:cs typeface="MingLiU" charset="0"/>
            </a:endParaRPr>
          </a:p>
          <a:p>
            <a:pPr indent="127000"/>
            <a:r>
              <a:rPr lang="zh-CN" sz="2800" b="0">
                <a:latin typeface="Times New Roman" panose="02020603050405020304" charset="0"/>
                <a:cs typeface="MingLiU" charset="0"/>
              </a:rPr>
              <a:t>後天下之樂而樂</a:t>
            </a:r>
            <a:endParaRPr lang="zh-CN" altLang="en-US" sz="2800" b="0">
              <a:latin typeface="Times New Roman" panose="02020603050405020304" charset="0"/>
              <a:cs typeface="MingLiU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689100" y="1565275"/>
            <a:ext cx="508000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indent="127000"/>
            <a:r>
              <a:rPr lang="zh-CN" sz="2800" b="0">
                <a:latin typeface="Times New Roman" panose="02020603050405020304" charset="0"/>
                <a:cs typeface="MingLiU" charset="0"/>
              </a:rPr>
              <a:t>例子：</a:t>
            </a:r>
            <a:endParaRPr lang="zh-CN" altLang="en-US" sz="2800" b="0">
              <a:latin typeface="Times New Roman" panose="02020603050405020304" charset="0"/>
              <a:cs typeface="MingLiU" charset="0"/>
            </a:endParaRPr>
          </a:p>
        </p:txBody>
      </p:sp>
      <p:pic>
        <p:nvPicPr>
          <p:cNvPr id="7" name="图片 6" descr="范仲淹畫像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52775" y="2188845"/>
            <a:ext cx="2152650" cy="3520440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3430270" y="5709285"/>
            <a:ext cx="159702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（989－1052）</a:t>
            </a:r>
            <a:endParaRPr lang="zh-CN" alt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  <p:sp>
        <p:nvSpPr>
          <p:cNvPr id="9" name="圆角矩形 8"/>
          <p:cNvSpPr/>
          <p:nvPr/>
        </p:nvSpPr>
        <p:spPr>
          <a:xfrm>
            <a:off x="3519805" y="852170"/>
            <a:ext cx="5153025" cy="828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sz="2800"/>
              <a:t>2.方法：適時而動，適可而止</a:t>
            </a:r>
            <a:endParaRPr sz="2800"/>
          </a:p>
        </p:txBody>
      </p:sp>
      <p:sp>
        <p:nvSpPr>
          <p:cNvPr id="6" name="文本框 5"/>
          <p:cNvSpPr txBox="1"/>
          <p:nvPr/>
        </p:nvSpPr>
        <p:spPr>
          <a:xfrm>
            <a:off x="2872105" y="2844800"/>
            <a:ext cx="6449060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127000"/>
            <a:r>
              <a:rPr lang="zh-CN" sz="3200" b="0">
                <a:latin typeface="Times New Roman" panose="02020603050405020304" charset="0"/>
                <a:cs typeface="MingLiU" charset="0"/>
              </a:rPr>
              <a:t>經文：「損益盈虛，與</a:t>
            </a:r>
            <a:r>
              <a:rPr lang="zh-CN" sz="3200" b="0">
                <a:solidFill>
                  <a:srgbClr val="FF0000"/>
                </a:solidFill>
                <a:latin typeface="Times New Roman" panose="02020603050405020304" charset="0"/>
                <a:cs typeface="MingLiU" charset="0"/>
              </a:rPr>
              <a:t>時</a:t>
            </a:r>
            <a:r>
              <a:rPr lang="zh-CN" sz="3200" b="0">
                <a:latin typeface="Times New Roman" panose="02020603050405020304" charset="0"/>
                <a:cs typeface="MingLiU" charset="0"/>
              </a:rPr>
              <a:t>偕行。」</a:t>
            </a:r>
            <a:endParaRPr lang="zh-CN" altLang="en-US" sz="3200" b="0">
              <a:latin typeface="Times New Roman" panose="02020603050405020304" charset="0"/>
              <a:cs typeface="MingLiU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  <p:sp>
        <p:nvSpPr>
          <p:cNvPr id="9" name="圆角矩形 8"/>
          <p:cNvSpPr/>
          <p:nvPr/>
        </p:nvSpPr>
        <p:spPr>
          <a:xfrm>
            <a:off x="3696335" y="456565"/>
            <a:ext cx="4990465" cy="828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sz="2800">
                <a:sym typeface="+mn-ea"/>
              </a:rPr>
              <a:t>2.方法：適時而動，適可而止</a:t>
            </a:r>
            <a:endParaRPr lang="zh-CN" altLang="en-US" sz="2800"/>
          </a:p>
        </p:txBody>
      </p:sp>
      <p:pic>
        <p:nvPicPr>
          <p:cNvPr id="3" name="图片 2" descr="觸龍說趙太后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850" y="1586865"/>
            <a:ext cx="4116070" cy="3684905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8964295" y="1284605"/>
            <a:ext cx="551815" cy="4747260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>
            <a:spAutoFit/>
          </a:bodyPr>
          <a:p>
            <a:pPr indent="127000"/>
            <a:r>
              <a:rPr lang="zh-CN" sz="2400" b="0">
                <a:ln>
                  <a:solidFill>
                    <a:sysClr val="windowText" lastClr="000000"/>
                  </a:solidFill>
                </a:ln>
                <a:latin typeface="Times New Roman" panose="02020603050405020304" charset="0"/>
                <a:cs typeface="MingLiU" charset="0"/>
              </a:rPr>
              <a:t>「父母之愛子，則為之計深遠。」</a:t>
            </a:r>
            <a:endParaRPr lang="zh-CN" altLang="en-US" sz="2400" b="0">
              <a:ln>
                <a:solidFill>
                  <a:sysClr val="windowText" lastClr="000000"/>
                </a:solidFill>
              </a:ln>
              <a:latin typeface="Times New Roman" panose="02020603050405020304" charset="0"/>
              <a:cs typeface="MingLiU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709420" y="1586865"/>
            <a:ext cx="140843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127000"/>
            <a:r>
              <a:rPr lang="zh-CN" sz="2400" b="0">
                <a:latin typeface="Times New Roman" panose="02020603050405020304" charset="0"/>
                <a:cs typeface="MingLiU" charset="0"/>
              </a:rPr>
              <a:t>例子：</a:t>
            </a:r>
            <a:endParaRPr lang="zh-CN" altLang="en-US" sz="2400" b="0">
              <a:latin typeface="Times New Roman" panose="02020603050405020304" charset="0"/>
              <a:cs typeface="MingLiU" charset="0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959735" y="1930400"/>
            <a:ext cx="736600" cy="3456305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>
            <a:spAutoFit/>
          </a:bodyPr>
          <a:p>
            <a:pPr indent="127000"/>
            <a:r>
              <a:rPr lang="zh-CN" sz="3600" b="0">
                <a:latin typeface="Times New Roman" panose="02020603050405020304" charset="0"/>
                <a:cs typeface="MingLiU" charset="0"/>
              </a:rPr>
              <a:t>觸龍說趙太后</a:t>
            </a:r>
            <a:endParaRPr lang="zh-CN" altLang="en-US" sz="3600" b="0">
              <a:latin typeface="Times New Roman" panose="02020603050405020304" charset="0"/>
              <a:cs typeface="MingLiU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  <p:sp>
        <p:nvSpPr>
          <p:cNvPr id="100" name="文本框 99"/>
          <p:cNvSpPr txBox="1"/>
          <p:nvPr/>
        </p:nvSpPr>
        <p:spPr>
          <a:xfrm>
            <a:off x="3324860" y="1110615"/>
            <a:ext cx="5080000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indent="127000"/>
            <a:r>
              <a:rPr lang="zh-CN" b="0">
                <a:ln>
                  <a:solidFill>
                    <a:srgbClr val="C00000"/>
                  </a:solidFill>
                </a:ln>
                <a:solidFill>
                  <a:srgbClr val="C00000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charset="0"/>
                <a:cs typeface="MingLiU" charset="0"/>
              </a:rPr>
              <a:t>《老子》：「上善若水，水善利萬物而不爭。」</a:t>
            </a:r>
            <a:endParaRPr lang="zh-CN" altLang="en-US" b="0">
              <a:ln>
                <a:solidFill>
                  <a:srgbClr val="C00000"/>
                </a:solidFill>
              </a:ln>
              <a:solidFill>
                <a:srgbClr val="C00000"/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Times New Roman" panose="02020603050405020304" charset="0"/>
              <a:cs typeface="MingLiU" charset="0"/>
            </a:endParaRPr>
          </a:p>
        </p:txBody>
      </p:sp>
      <p:pic>
        <p:nvPicPr>
          <p:cNvPr id="7" name="图片 6" descr="流水可行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36620" y="1982470"/>
            <a:ext cx="5095875" cy="3394710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z="2400" smtClean="0">
                <a:solidFill>
                  <a:schemeClr val="tx1"/>
                </a:solidFill>
              </a:rPr>
            </a:fld>
            <a:endParaRPr lang="zh-CN" altLang="en-US" sz="2400" smtClean="0">
              <a:solidFill>
                <a:schemeClr val="tx1"/>
              </a:solidFill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1958975" y="1066165"/>
            <a:ext cx="7898130" cy="13220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 algn="l"/>
            <a:r>
              <a:rPr lang="en-US" altLang="zh-CN" sz="4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Section 4:</a:t>
            </a:r>
            <a:endParaRPr lang="en-US" altLang="zh-CN" sz="40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 algn="ctr"/>
            <a:r>
              <a:rPr lang="zh-CN" altLang="en-US" sz="40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總結</a:t>
            </a:r>
            <a:endParaRPr lang="zh-CN" altLang="en-US" sz="4000" b="1">
              <a:solidFill>
                <a:srgbClr val="FF0000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609090" y="2915920"/>
            <a:ext cx="928941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127000"/>
            <a:r>
              <a:rPr lang="zh-CN" sz="2800" b="0">
                <a:latin typeface="Times New Roman" panose="02020603050405020304" charset="0"/>
                <a:cs typeface="MingLiU" charset="0"/>
              </a:rPr>
              <a:t>〈</a:t>
            </a:r>
            <a:r>
              <a:rPr lang="zh-CN" sz="2800">
                <a:latin typeface="Times New Roman" panose="02020603050405020304" charset="0"/>
                <a:cs typeface="MingLiU" charset="0"/>
                <a:sym typeface="+mn-ea"/>
              </a:rPr>
              <a:t>禮運</a:t>
            </a:r>
            <a:r>
              <a:rPr lang="en-US" altLang="zh-CN" sz="2800">
                <a:latin typeface="Times New Roman" panose="02020603050405020304" charset="0"/>
                <a:cs typeface="MingLiU" charset="0"/>
                <a:sym typeface="+mn-ea"/>
              </a:rPr>
              <a:t>·</a:t>
            </a:r>
            <a:r>
              <a:rPr lang="zh-CN" sz="2800" b="0">
                <a:latin typeface="Times New Roman" panose="02020603050405020304" charset="0"/>
                <a:cs typeface="MingLiU" charset="0"/>
              </a:rPr>
              <a:t>大同篇〉有言：「大道之行也，天下為公。」</a:t>
            </a:r>
            <a:endParaRPr lang="zh-CN" altLang="en-US" sz="2800" b="0">
              <a:latin typeface="Times New Roman" panose="02020603050405020304" charset="0"/>
              <a:cs typeface="MingLiU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3"/>
          <p:cNvSpPr txBox="1">
            <a:spLocks noChangeArrowheads="1"/>
          </p:cNvSpPr>
          <p:nvPr/>
        </p:nvSpPr>
        <p:spPr bwMode="auto">
          <a:xfrm rot="16200000" flipH="1">
            <a:off x="5633720" y="-22860"/>
            <a:ext cx="923290" cy="6430645"/>
          </a:xfrm>
          <a:prstGeom prst="rect">
            <a:avLst/>
          </a:prstGeom>
          <a:noFill/>
        </p:spPr>
        <p:txBody>
          <a:bodyPr vert="eaVert" wrap="square" lIns="0" tIns="0" rIns="0" bIns="0">
            <a:spAutoFit/>
          </a:bodyPr>
          <a:lstStyle>
            <a:lvl1pPr algn="ctr">
              <a:spcBef>
                <a:spcPct val="0"/>
              </a:spcBef>
              <a:buNone/>
              <a:defRPr lang="ko-KR" altLang="en-US" sz="4400" b="1" baseline="0" dirty="0">
                <a:solidFill>
                  <a:schemeClr val="bg1"/>
                </a:solidFill>
                <a:effectLst>
                  <a:outerShdw blurRad="12700" dist="25400" dir="5400000" algn="t" rotWithShape="0">
                    <a:prstClr val="black">
                      <a:alpha val="50000"/>
                    </a:prst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algn="ctr"/>
            <a:r>
              <a:rPr lang="zh-CN" sz="600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charset="0"/>
                <a:ea typeface="华文中宋" panose="02010600040101010101" charset="-122"/>
                <a:cs typeface="Times New Roman" panose="02020603050405020304" charset="0"/>
              </a:rPr>
              <a:t>感恩聆聽</a:t>
            </a:r>
            <a:r>
              <a:rPr lang="en-US" altLang="ko-KR" sz="935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charset="0"/>
                <a:ea typeface="华文中宋" panose="02010600040101010101" charset="-122"/>
                <a:cs typeface="Times New Roman" panose="02020603050405020304" charset="0"/>
              </a:rPr>
              <a:t> </a:t>
            </a:r>
            <a:endParaRPr lang="en-US" altLang="ko-KR" sz="935" dirty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charset="0"/>
              <a:ea typeface="华文中宋" panose="02010600040101010101" charset="-122"/>
              <a:cs typeface="Times New Roman" panose="02020603050405020304" charset="0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z="2400" smtClean="0">
                <a:solidFill>
                  <a:schemeClr val="tx1"/>
                </a:solidFill>
              </a:rPr>
            </a:fld>
            <a:endParaRPr lang="zh-CN" altLang="en-US" sz="240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ww.33ppt.c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1187</Words>
  <Application>WPS 演示</Application>
  <PresentationFormat>Custom</PresentationFormat>
  <Paragraphs>166</Paragraphs>
  <Slides>23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23</vt:i4>
      </vt:variant>
    </vt:vector>
  </HeadingPairs>
  <TitlesOfParts>
    <vt:vector size="38" baseType="lpstr">
      <vt:lpstr>Arial</vt:lpstr>
      <vt:lpstr>宋体</vt:lpstr>
      <vt:lpstr>Wingdings</vt:lpstr>
      <vt:lpstr>Times New Roman</vt:lpstr>
      <vt:lpstr>黑体</vt:lpstr>
      <vt:lpstr>微软雅黑</vt:lpstr>
      <vt:lpstr>MingLiU</vt:lpstr>
      <vt:lpstr>Segoe Print</vt:lpstr>
      <vt:lpstr>Calibri</vt:lpstr>
      <vt:lpstr>Arial Unicode MS</vt:lpstr>
      <vt:lpstr>Calibri Light</vt:lpstr>
      <vt:lpstr>Wingdings</vt:lpstr>
      <vt:lpstr>Tahoma</vt:lpstr>
      <vt:lpstr>华文中宋</vt:lpstr>
      <vt:lpstr>www.33ppt.com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www.33ppt.com</dc:title>
  <dc:creator>www.33ppt.com</dc:creator>
  <cp:lastModifiedBy>泰域</cp:lastModifiedBy>
  <cp:revision>87</cp:revision>
  <dcterms:created xsi:type="dcterms:W3CDTF">2017-03-03T07:14:00Z</dcterms:created>
  <dcterms:modified xsi:type="dcterms:W3CDTF">2021-08-27T13:29:25Z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2052-11.1.0.10700</vt:lpwstr>
  </property>
  <property fmtid="{D5CDD505-2E9C-101B-9397-08002B2CF9AE}" pid="3" name="ICV">
    <vt:lpwstr>EA5E26375C4C4EBDAE618DC228BC4397</vt:lpwstr>
  </property>
</Properties>
</file>