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slideMasters/slideMaster21.xml" ContentType="application/vnd.openxmlformats-officedocument.presentationml.slideMaster+xml"/>
  <Override PartName="/ppt/slides/slide21.xml" ContentType="application/vnd.openxmlformats-officedocument.presentationml.slide+xml"/>
  <Override PartName="/ppt/slideMasters/slideMaster22.xml" ContentType="application/vnd.openxmlformats-officedocument.presentationml.slideMaster+xml"/>
  <Override PartName="/ppt/slides/slide22.xml" ContentType="application/vnd.openxmlformats-officedocument.presentationml.slide+xml"/>
  <Override PartName="/ppt/slideMasters/slideMaster23.xml" ContentType="application/vnd.openxmlformats-officedocument.presentationml.slideMaster+xml"/>
  <Override PartName="/ppt/slides/slide23.xml" ContentType="application/vnd.openxmlformats-officedocument.presentationml.slide+xml"/>
  <Override PartName="/ppt/slideMasters/slideMaster24.xml" ContentType="application/vnd.openxmlformats-officedocument.presentationml.slideMaster+xml"/>
  <Override PartName="/ppt/slides/slide24.xml" ContentType="application/vnd.openxmlformats-officedocument.presentationml.slide+xml"/>
  <Override PartName="/ppt/slideMasters/slideMaster25.xml" ContentType="application/vnd.openxmlformats-officedocument.presentationml.slideMaster+xml"/>
  <Override PartName="/ppt/slides/slide25.xml" ContentType="application/vnd.openxmlformats-officedocument.presentationml.slide+xml"/>
  <Override PartName="/ppt/slideMasters/slideMaster26.xml" ContentType="application/vnd.openxmlformats-officedocument.presentationml.slideMaster+xml"/>
  <Override PartName="/ppt/slides/slide26.xml" ContentType="application/vnd.openxmlformats-officedocument.presentationml.slide+xml"/>
  <Override PartName="/ppt/slideMasters/slideMaster27.xml" ContentType="application/vnd.openxmlformats-officedocument.presentationml.slideMaster+xml"/>
  <Override PartName="/ppt/slides/slide27.xml" ContentType="application/vnd.openxmlformats-officedocument.presentationml.slide+xml"/>
  <Override PartName="/ppt/slideMasters/slideMaster28.xml" ContentType="application/vnd.openxmlformats-officedocument.presentationml.slideMaster+xml"/>
  <Override PartName="/ppt/slides/slide28.xml" ContentType="application/vnd.openxmlformats-officedocument.presentationml.slide+xml"/>
  <Override PartName="/ppt/slideMasters/slideMaster29.xml" ContentType="application/vnd.openxmlformats-officedocument.presentationml.slideMaster+xml"/>
  <Override PartName="/ppt/slides/slide29.xml" ContentType="application/vnd.openxmlformats-officedocument.presentationml.slide+xml"/>
  <Override PartName="/ppt/slideMasters/slideMaster30.xml" ContentType="application/vnd.openxmlformats-officedocument.presentationml.slideMaster+xml"/>
  <Override PartName="/ppt/slides/slide30.xml" ContentType="application/vnd.openxmlformats-officedocument.presentationml.slide+xml"/>
  <Override PartName="/ppt/slideMasters/slideMaster31.xml" ContentType="application/vnd.openxmlformats-officedocument.presentationml.slideMaster+xml"/>
  <Override PartName="/ppt/slides/slide31.xml" ContentType="application/vnd.openxmlformats-officedocument.presentationml.slide+xml"/>
  <Override PartName="/ppt/slideMasters/slideMaster32.xml" ContentType="application/vnd.openxmlformats-officedocument.presentationml.slideMaster+xml"/>
  <Override PartName="/ppt/slides/slide32.xml" ContentType="application/vnd.openxmlformats-officedocument.presentationml.slide+xml"/>
  <Override PartName="/ppt/slideMasters/slideMaster33.xml" ContentType="application/vnd.openxmlformats-officedocument.presentationml.slideMaster+xml"/>
  <Override PartName="/ppt/slides/slide33.xml" ContentType="application/vnd.openxmlformats-officedocument.presentationml.slide+xml"/>
  <Override PartName="/ppt/slideMasters/slideMaster34.xml" ContentType="application/vnd.openxmlformats-officedocument.presentationml.slideMaster+xml"/>
  <Override PartName="/ppt/slides/slide34.xml" ContentType="application/vnd.openxmlformats-officedocument.presentationml.slide+xml"/>
  <Override PartName="/ppt/slideMasters/slideMaster35.xml" ContentType="application/vnd.openxmlformats-officedocument.presentationml.slideMaster+xml"/>
  <Override PartName="/ppt/slides/slide35.xml" ContentType="application/vnd.openxmlformats-officedocument.presentationml.slide+xml"/>
  <Override PartName="/ppt/slideMasters/slideMaster36.xml" ContentType="application/vnd.openxmlformats-officedocument.presentationml.slideMaster+xml"/>
  <Override PartName="/ppt/slides/slide36.xml" ContentType="application/vnd.openxmlformats-officedocument.presentationml.slide+xml"/>
  <Override PartName="/ppt/slideMasters/slideMaster37.xml" ContentType="application/vnd.openxmlformats-officedocument.presentationml.slideMaster+xml"/>
  <Override PartName="/ppt/slides/slide37.xml" ContentType="application/vnd.openxmlformats-officedocument.presentationml.slide+xml"/>
  <Override PartName="/ppt/slideMasters/slideMaster38.xml" ContentType="application/vnd.openxmlformats-officedocument.presentationml.slideMaster+xml"/>
  <Override PartName="/ppt/slides/slide38.xml" ContentType="application/vnd.openxmlformats-officedocument.presentationml.slide+xml"/>
  <Override PartName="/ppt/slideMasters/slideMaster39.xml" ContentType="application/vnd.openxmlformats-officedocument.presentationml.slideMaster+xml"/>
  <Override PartName="/ppt/slides/slide39.xml" ContentType="application/vnd.openxmlformats-officedocument.presentationml.slide+xml"/>
  <Override PartName="/ppt/slideMasters/slideMaster40.xml" ContentType="application/vnd.openxmlformats-officedocument.presentationml.slideMaster+xml"/>
  <Override PartName="/ppt/slides/slide40.xml" ContentType="application/vnd.openxmlformats-officedocument.presentationml.slide+xml"/>
  <Override PartName="/ppt/slideMasters/slideMaster41.xml" ContentType="application/vnd.openxmlformats-officedocument.presentationml.slideMaster+xml"/>
  <Override PartName="/ppt/slides/slide41.xml" ContentType="application/vnd.openxmlformats-officedocument.presentationml.slide+xml"/>
  <Override PartName="/ppt/slideMasters/slideMaster42.xml" ContentType="application/vnd.openxmlformats-officedocument.presentationml.slideMaster+xml"/>
  <Override PartName="/ppt/slides/slide42.xml" ContentType="application/vnd.openxmlformats-officedocument.presentationml.slide+xml"/>
  <Override PartName="/ppt/slideMasters/slideMaster43.xml" ContentType="application/vnd.openxmlformats-officedocument.presentationml.slideMaster+xml"/>
  <Override PartName="/ppt/slides/slide43.xml" ContentType="application/vnd.openxmlformats-officedocument.presentationml.slide+xml"/>
  <Override PartName="/ppt/slideMasters/slideMaster44.xml" ContentType="application/vnd.openxmlformats-officedocument.presentationml.slideMaster+xml"/>
  <Override PartName="/ppt/slides/slide44.xml" ContentType="application/vnd.openxmlformats-officedocument.presentationml.slide+xml"/>
  <Override PartName="/ppt/slideMasters/slideMaster45.xml" ContentType="application/vnd.openxmlformats-officedocument.presentationml.slideMaster+xml"/>
  <Override PartName="/ppt/slides/slide45.xml" ContentType="application/vnd.openxmlformats-officedocument.presentationml.slide+xml"/>
  <Override PartName="/ppt/slideMasters/slideMaster46.xml" ContentType="application/vnd.openxmlformats-officedocument.presentationml.slideMaster+xml"/>
  <Override PartName="/ppt/slides/slide46.xml" ContentType="application/vnd.openxmlformats-officedocument.presentationml.slide+xml"/>
  <Override PartName="/ppt/slideMasters/slideMaster47.xml" ContentType="application/vnd.openxmlformats-officedocument.presentationml.slideMaster+xml"/>
  <Override PartName="/ppt/slides/slide47.xml" ContentType="application/vnd.openxmlformats-officedocument.presentationml.slide+xml"/>
  <Override PartName="/ppt/slideMasters/slideMaster48.xml" ContentType="application/vnd.openxmlformats-officedocument.presentationml.slideMaster+xml"/>
  <Override PartName="/ppt/slides/slide48.xml" ContentType="application/vnd.openxmlformats-officedocument.presentationml.slide+xml"/>
  <Override PartName="/ppt/slideMasters/slideMaster49.xml" ContentType="application/vnd.openxmlformats-officedocument.presentationml.slideMaster+xml"/>
  <Override PartName="/ppt/slides/slide49.xml" ContentType="application/vnd.openxmlformats-officedocument.presentationml.slide+xml"/>
  <Override PartName="/ppt/charts/chart1.xml" ContentType="application/vnd.openxmlformats-officedocument.drawingml.chart+xml"/>
  <Override PartName="/ppt/slideMasters/slideMaster50.xml" ContentType="application/vnd.openxmlformats-officedocument.presentationml.slideMaster+xml"/>
  <Override PartName="/ppt/slides/slide50.xml" ContentType="application/vnd.openxmlformats-officedocument.presentationml.slide+xml"/>
  <Override PartName="/ppt/charts/chart2.xml" ContentType="application/vnd.openxmlformats-officedocument.drawingml.chart+xml"/>
  <Override PartName="/ppt/slideMasters/slideMaster51.xml" ContentType="application/vnd.openxmlformats-officedocument.presentationml.slideMaster+xml"/>
  <Override PartName="/ppt/slides/slide51.xml" ContentType="application/vnd.openxmlformats-officedocument.presentationml.slide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slideMasters/slideMaster52.xml" ContentType="application/vnd.openxmlformats-officedocument.presentationml.slideMaster+xml"/>
  <Override PartName="/ppt/slides/slide52.xml" ContentType="application/vnd.openxmlformats-officedocument.presentationml.slide+xml"/>
  <Override PartName="/ppt/charts/chart5.xml" ContentType="application/vnd.openxmlformats-officedocument.drawingml.chart+xml"/>
  <Override PartName="/ppt/slideMasters/slideMaster53.xml" ContentType="application/vnd.openxmlformats-officedocument.presentationml.slideMaster+xml"/>
  <Override PartName="/ppt/slides/slide53.xml" ContentType="application/vnd.openxmlformats-officedocument.presentationml.slide+xml"/>
  <Override PartName="/ppt/charts/chart6.xml" ContentType="application/vnd.openxmlformats-officedocument.drawingml.chart+xml"/>
  <Override PartName="/ppt/slideMasters/slideMaster54.xml" ContentType="application/vnd.openxmlformats-officedocument.presentationml.slideMaster+xml"/>
  <Override PartName="/ppt/slides/slide54.xml" ContentType="application/vnd.openxmlformats-officedocument.presentationml.slide+xml"/>
  <Override PartName="/ppt/charts/chart7.xml" ContentType="application/vnd.openxmlformats-officedocument.drawingml.chart+xml"/>
  <Override PartName="/ppt/slideMasters/slideMaster55.xml" ContentType="application/vnd.openxmlformats-officedocument.presentationml.slideMaster+xml"/>
  <Override PartName="/ppt/slides/slide55.xml" ContentType="application/vnd.openxmlformats-officedocument.presentationml.slide+xml"/>
  <Override PartName="/ppt/slideMasters/slideMaster56.xml" ContentType="application/vnd.openxmlformats-officedocument.presentationml.slideMaster+xml"/>
  <Override PartName="/ppt/slides/slide5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</p:sldIdLst>
  <p:notesMasterIdLst>
    <p:notesMasterId r:id="rId58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notesMaster" Target="notesMasters/notesMaster1.xml"/><Relationship Id="rId59" Type="http://schemas.openxmlformats.org/officeDocument/2006/relationships/presProps" Target="presProps.xml"/><Relationship Id="rId60" Type="http://schemas.openxmlformats.org/officeDocument/2006/relationships/viewProps" Target="viewProps.xml"/><Relationship Id="rId61" Type="http://schemas.openxmlformats.org/officeDocument/2006/relationships/theme" Target="theme/theme1.xml"/><Relationship Id="rId62" Type="http://schemas.openxmlformats.org/officeDocument/2006/relationships/tableStyles" Target="tableStyles.xml"/></Relationships>
</file>

<file path=ppt/charts/_rels/chart1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6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7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Days</c:v>
                </c:pt>
              </c:strCache>
            </c:strRef>
          </c:tx>
          <c:spPr>
            <a:solidFill>
              <a:srgbClr val="1B2A4A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050" u="none">
                    <a:solidFill>
                      <a:srgbClr val="1B2A4A"/>
                    </a:solidFill>
                    <a:latin typeface="Arial"/>
                  </a:defRPr>
                </a:p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Sheet1!$A$2:$A$6</c:f>
              <c:multiLvlStrCache>
                <c:ptCount val="5"/>
                <c:lvl>
                  <c:pt idx="0">
                    <c:v>10–20°F</c:v>
                  </c:pt>
                  <c:pt idx="1">
                    <c:v>20–30°F</c:v>
                  </c:pt>
                  <c:pt idx="2">
                    <c:v>30–40°F</c:v>
                  </c:pt>
                  <c:pt idx="3">
                    <c:v>40–50°F</c:v>
                  </c:pt>
                  <c:pt idx="4">
                    <c:v>50–60°F</c:v>
                  </c:pt>
                </c:lvl>
              </c:multiLvlStrCache>
            </c:multiLvl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3</c:v>
                </c:pt>
                <c:pt idx="1">
                  <c:v>6</c:v>
                </c:pt>
                <c:pt idx="2">
                  <c:v>5</c:v>
                </c:pt>
                <c:pt idx="3">
                  <c:v>4</c:v>
                </c:pt>
                <c:pt idx="4">
                  <c:v>2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1050" u="none">
                  <a:solidFill>
                    <a:srgbClr val="1B2A4A"/>
                  </a:solidFill>
                  <a:latin typeface="Arial"/>
                </a:defRPr>
              </a:pPr>
            </a:p>
          </c:txPr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gapWidth val="15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50" b="0" i="0" u="none" strike="noStrike">
                <a:solidFill>
                  <a:srgbClr val="5B6B82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DCE4E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50" b="0" i="0" u="none" strike="noStrike">
                <a:solidFill>
                  <a:srgbClr val="5B6B82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Orders</c:v>
                </c:pt>
              </c:strCache>
            </c:strRef>
          </c:tx>
          <c:spPr>
            <a:solidFill>
              <a:srgbClr val="4D7EA8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050" u="none">
                    <a:solidFill>
                      <a:srgbClr val="1B2A4A"/>
                    </a:solidFill>
                    <a:latin typeface="Arial"/>
                  </a:defRPr>
                </a:p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Sheet1!$A$2:$A$6</c:f>
              <c:multiLvlStrCache>
                <c:ptCount val="5"/>
                <c:lvl>
                  <c:pt idx="0">
                    <c:v>Latte</c:v>
                  </c:pt>
                  <c:pt idx="1">
                    <c:v>Americano</c:v>
                  </c:pt>
                  <c:pt idx="2">
                    <c:v>Flat White</c:v>
                  </c:pt>
                  <c:pt idx="3">
                    <c:v>Mocha</c:v>
                  </c:pt>
                  <c:pt idx="4">
                    <c:v>Tea</c:v>
                  </c:pt>
                </c:lvl>
              </c:multiLvlStrCache>
            </c:multiLvl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42</c:v>
                </c:pt>
                <c:pt idx="1">
                  <c:v>35</c:v>
                </c:pt>
                <c:pt idx="2">
                  <c:v>28</c:v>
                </c:pt>
                <c:pt idx="3">
                  <c:v>18</c:v>
                </c:pt>
                <c:pt idx="4">
                  <c:v>12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1050" u="none">
                  <a:solidFill>
                    <a:srgbClr val="1B2A4A"/>
                  </a:solidFill>
                  <a:latin typeface="Arial"/>
                </a:defRPr>
              </a:pPr>
            </a:p>
          </c:txPr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gapWidth val="30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50" b="0" i="0" u="none" strike="noStrike">
                <a:solidFill>
                  <a:srgbClr val="5B6B82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DCE4E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50" b="0" i="0" u="none" strike="noStrike">
                <a:solidFill>
                  <a:srgbClr val="5B6B82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Product A</c:v>
                </c:pt>
              </c:strCache>
            </c:strRef>
          </c:tx>
          <c:spPr>
            <a:solidFill>
              <a:srgbClr val="1B2A4A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Sheet1!$A$2:$A$5</c:f>
              <c:multiLvlStrCache>
                <c:ptCount val="4"/>
                <c:lvl>
                  <c:pt idx="0">
                    <c:v>Q1</c:v>
                  </c:pt>
                  <c:pt idx="1">
                    <c:v>Q2</c:v>
                  </c:pt>
                  <c:pt idx="2">
                    <c:v>Q3</c:v>
                  </c:pt>
                  <c:pt idx="3">
                    <c:v>Q4</c:v>
                  </c:pt>
                </c:lvl>
              </c:multiLvlStrCache>
            </c:multiLvl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12</c:v>
                </c:pt>
                <c:pt idx="1">
                  <c:v>18</c:v>
                </c:pt>
                <c:pt idx="2">
                  <c:v>15</c:v>
                </c:pt>
                <c:pt idx="3">
                  <c:v>22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Product B</c:v>
                </c:pt>
              </c:strCache>
            </c:strRef>
          </c:tx>
          <c:spPr>
            <a:solidFill>
              <a:srgbClr val="E8871E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Sheet1!$A$2:$A$5</c:f>
              <c:multiLvlStrCache>
                <c:ptCount val="4"/>
                <c:lvl>
                  <c:pt idx="0">
                    <c:v>Q1</c:v>
                  </c:pt>
                  <c:pt idx="1">
                    <c:v>Q2</c:v>
                  </c:pt>
                  <c:pt idx="2">
                    <c:v>Q3</c:v>
                  </c:pt>
                  <c:pt idx="3">
                    <c:v>Q4</c:v>
                  </c:pt>
                </c:lvl>
              </c:multiLvlStrCache>
            </c:multiLvl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8</c:v>
                </c:pt>
                <c:pt idx="1">
                  <c:v>11</c:v>
                </c:pt>
                <c:pt idx="2">
                  <c:v>14</c:v>
                </c:pt>
                <c:pt idx="3">
                  <c:v>13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1200" u="none">
                  <a:solidFill>
                    <a:srgbClr val="000000"/>
                  </a:solidFill>
                  <a:latin typeface="Arial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5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50" b="0" i="0" u="none" strike="noStrike">
                <a:solidFill>
                  <a:srgbClr val="5B6B82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DCE4E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50" b="0" i="0" u="none" strike="noStrike">
                <a:solidFill>
                  <a:srgbClr val="5B6B82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900">      </a:defRPr>
          </a:pPr>
          <a:endParaRPr lang="en-US"/>
        </a:p>
      </c:txPr>
    </c:legend>
    <c:plotVisOnly val="1"/>
    <c:dispBlanksAs val="span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Organic</c:v>
                </c:pt>
              </c:strCache>
            </c:strRef>
          </c:tx>
          <c:spPr>
            <a:solidFill>
              <a:srgbClr val="1B2A4A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Sheet1!$A$2:$A$5</c:f>
              <c:multiLvlStrCache>
                <c:ptCount val="4"/>
                <c:lvl>
                  <c:pt idx="0">
                    <c:v>Jan</c:v>
                  </c:pt>
                  <c:pt idx="1">
                    <c:v>Feb</c:v>
                  </c:pt>
                  <c:pt idx="2">
                    <c:v>Mar</c:v>
                  </c:pt>
                  <c:pt idx="3">
                    <c:v>Apr</c:v>
                  </c:pt>
                </c:lvl>
              </c:multiLvlStrCache>
            </c:multiLvl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30</c:v>
                </c:pt>
                <c:pt idx="1">
                  <c:v>35</c:v>
                </c:pt>
                <c:pt idx="2">
                  <c:v>38</c:v>
                </c:pt>
                <c:pt idx="3">
                  <c:v>42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Paid</c:v>
                </c:pt>
              </c:strCache>
            </c:strRef>
          </c:tx>
          <c:spPr>
            <a:solidFill>
              <a:srgbClr val="4D7EA8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Sheet1!$A$2:$A$5</c:f>
              <c:multiLvlStrCache>
                <c:ptCount val="4"/>
                <c:lvl>
                  <c:pt idx="0">
                    <c:v>Jan</c:v>
                  </c:pt>
                  <c:pt idx="1">
                    <c:v>Feb</c:v>
                  </c:pt>
                  <c:pt idx="2">
                    <c:v>Mar</c:v>
                  </c:pt>
                  <c:pt idx="3">
                    <c:v>Apr</c:v>
                  </c:pt>
                </c:lvl>
              </c:multiLvlStrCache>
            </c:multiLvl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20</c:v>
                </c:pt>
                <c:pt idx="1">
                  <c:v>18</c:v>
                </c:pt>
                <c:pt idx="2">
                  <c:v>22</c:v>
                </c:pt>
                <c:pt idx="3">
                  <c:v>25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Referral</c:v>
                </c:pt>
              </c:strCache>
            </c:strRef>
          </c:tx>
          <c:spPr>
            <a:solidFill>
              <a:srgbClr val="E8871E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cat>
            <c:multiLvlStrRef>
              <c:f>Sheet1!$A$2:$A$5</c:f>
              <c:multiLvlStrCache>
                <c:ptCount val="4"/>
                <c:lvl>
                  <c:pt idx="0">
                    <c:v>Jan</c:v>
                  </c:pt>
                  <c:pt idx="1">
                    <c:v>Feb</c:v>
                  </c:pt>
                  <c:pt idx="2">
                    <c:v>Mar</c:v>
                  </c:pt>
                  <c:pt idx="3">
                    <c:v>Apr</c:v>
                  </c:pt>
                </c:lvl>
              </c:multiLvlStrCache>
            </c:multiLvl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10</c:v>
                </c:pt>
                <c:pt idx="1">
                  <c:v>12</c:v>
                </c:pt>
                <c:pt idx="2">
                  <c:v>9</c:v>
                </c:pt>
                <c:pt idx="3">
                  <c:v>11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1200" u="none">
                  <a:solidFill>
                    <a:srgbClr val="000000"/>
                  </a:solidFill>
                  <a:latin typeface="Arial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5"/>
        <c:overlap val="10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50" b="0" i="0" u="none" strike="noStrike">
                <a:solidFill>
                  <a:srgbClr val="5B6B82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DCE4E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50" b="0" i="0" u="none" strike="noStrike">
                <a:solidFill>
                  <a:srgbClr val="5B6B82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900">      </a:defRPr>
          </a:pPr>
          <a:endParaRPr lang="en-US"/>
        </a:p>
      </c:txPr>
    </c:legend>
    <c:plotVisOnly val="1"/>
    <c:dispBlanksAs val="span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Votes</c:v>
                </c:pt>
              </c:strCache>
            </c:strRef>
          </c:tx>
          <c:spPr>
            <a:solidFill>
              <a:schemeClr val="accent1"/>
            </a:solidFill>
            <a:ln w="9525" cap="flat">
              <a:solidFill>
                <a:srgbClr val="F9F9F9"/>
              </a:solidFill>
              <a:prstDash val="solid"/>
              <a:round/>
            </a:ln>
            <a:effectLst/>
          </c:spPr>
          <c:dPt>
            <c:idx val="0"/>
            <c:bubble3D val="0"/>
            <c:spPr>
              <a:solidFill>
                <a:srgbClr val="1B2A4A"/>
              </a:solidFill>
              <a:effectLst/>
            </c:spPr>
          </c:dPt>
          <c:dPt>
            <c:idx val="1"/>
            <c:bubble3D val="0"/>
            <c:spPr>
              <a:solidFill>
                <a:srgbClr val="4D7EA8"/>
              </a:solidFill>
              <a:effectLst/>
            </c:spPr>
          </c:dPt>
          <c:dPt>
            <c:idx val="2"/>
            <c:bubble3D val="0"/>
            <c:spPr>
              <a:solidFill>
                <a:srgbClr val="E8871E"/>
              </a:solidFill>
              <a:effectLst/>
            </c:spPr>
          </c:dPt>
          <c:dPt>
            <c:idx val="3"/>
            <c:bubble3D val="0"/>
            <c:spPr>
              <a:solidFill>
                <a:srgbClr val="2E8B8B"/>
              </a:solidFill>
              <a:effectLst/>
            </c:spPr>
          </c:dPt>
          <c:dLbls>
            <c:dLbl>
              <c:idx val="0"/>
              <c:numFmt formatCode="0%" sourceLinked="0"/>
              <c:spPr/>
              <c:txPr>
                <a:bodyPr/>
                <a:lstStyle/>
                <a:p>
                  <a:pPr>
                    <a:defRPr sz="115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1"/>
              <c:numFmt formatCode="0%" sourceLinked="0"/>
              <c:spPr/>
              <c:txPr>
                <a:bodyPr/>
                <a:lstStyle/>
                <a:p>
                  <a:pPr>
                    <a:defRPr sz="115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2"/>
              <c:numFmt formatCode="0%" sourceLinked="0"/>
              <c:spPr/>
              <c:txPr>
                <a:bodyPr/>
                <a:lstStyle/>
                <a:p>
                  <a:pPr>
                    <a:defRPr sz="115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3"/>
              <c:numFmt formatCode="0%" sourceLinked="0"/>
              <c:spPr/>
              <c:txPr>
                <a:bodyPr/>
                <a:lstStyle/>
                <a:p>
                  <a:pPr>
                    <a:defRPr sz="1150" b="0" i="0" u="none" strike="noStrike">
                      <a:solidFill>
                        <a:srgbClr val="FFFFFF"/>
                      </a:solidFill>
                      <a:latin typeface="Arial"/>
                    </a:defRPr>
                  </a:pPr>
                </a:p>
              </c:txPr>
              <c:showLegendKey val="0"/>
              <c:showVal val="0"/>
              <c:showCatName val="0"/>
              <c:showSerName val="0"/>
              <c:showPercent val="1"/>
              <c:showBubbleSize val="0"/>
            </c:dLbl>
            <c:numFmt formatCode="0%" sourceLinked="0"/>
            <c:txPr>
              <a:bodyPr/>
              <a:lstStyle/>
              <a:p>
                <a:pPr>
                  <a:defRPr sz="1800" b="0" i="0" u="none" strike="noStrik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dLblPos val="ctr"/>
            <c:showLegendKey val="0"/>
            <c:showVal val="0"/>
            <c:showCatName val="1"/>
            <c:showSerName val="0"/>
            <c:showPercent val="1"/>
            <c:showBubbleSize val="0"/>
            <c:showLeaderLines val="0"/>
          </c:dLbls>
          <c:cat>
            <c:strRef>
              <c:f>Sheet1!$A$2:$A$5</c:f>
              <c:strCache>
                <c:ptCount val="4"/>
                <c:pt idx="0">
                  <c:v>Hero A</c:v>
                </c:pt>
                <c:pt idx="1">
                  <c:v>Hero B</c:v>
                </c:pt>
                <c:pt idx="2">
                  <c:v>Hero C</c:v>
                </c:pt>
                <c:pt idx="3">
                  <c:v>Hero D</c:v>
                </c:pt>
              </c:strCache>
            </c:strRef>
          </c:cat>
          <c:val>
            <c:numRef>
              <c:f>Sheet1!$B$2:$B$5</c:f>
              <c:numCache>
                <c:ptCount val="4"/>
                <c:pt idx="0">
                  <c:v>35</c:v>
                </c:pt>
                <c:pt idx="1">
                  <c:v>28</c:v>
                </c:pt>
                <c:pt idx="2">
                  <c:v>22</c:v>
                </c:pt>
                <c:pt idx="3">
                  <c:v>15</c:v>
                </c:pt>
              </c:numCache>
            </c:numRef>
          </c:val>
        </c:ser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050">      </a:defRPr>
          </a:pPr>
          <a:endParaRPr lang="en-US"/>
        </a:p>
      </c:txPr>
    </c:legend>
    <c:plotVisOnly val="1"/>
    <c:dispBlanksAs val="span"/>
  </c:chart>
  <c:spPr>
    <a:noFill/>
    <a:ln>
      <a:noFill/>
    </a:ln>
    <a:effectLst/>
  </c:sp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lineChart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Company A</c:v>
                </c:pt>
              </c:strCache>
            </c:strRef>
          </c:tx>
          <c:spPr>
            <a:solidFill>
              <a:srgbClr val="1B2A4A"/>
            </a:solidFill>
            <a:ln w="38100" cap="flat">
              <a:solidFill>
                <a:srgbClr val="1B2A4A"/>
              </a:solidFill>
              <a:prstDash val="solid"/>
              <a:round/>
            </a:ln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marker>
            <c:symbol val="circle"/>
            <c:size val="6"/>
            <c:spPr>
              <a:solidFill>
                <a:srgbClr val="1B2A4A"/>
              </a:solidFill>
              <a:ln w="9525" cap="flat">
                <a:solidFill>
                  <a:srgbClr val="1B2A4A"/>
                </a:solidFill>
                <a:prstDash val="solid"/>
                <a:round/>
              </a:ln>
              <a:effectLst/>
            </c:spPr>
          </c:marker>
          <c:cat>
            <c:multiLvlStrRef>
              <c:f>Sheet1!$A$2:$A$7</c:f>
              <c:multiLvlStrCache>
                <c:ptCount val="6"/>
                <c:lvl>
                  <c:pt idx="0">
                    <c:v>£300</c:v>
                  </c:pt>
                  <c:pt idx="1">
                    <c:v>£400</c:v>
                  </c:pt>
                  <c:pt idx="2">
                    <c:v>£500</c:v>
                  </c:pt>
                  <c:pt idx="3">
                    <c:v>£600</c:v>
                  </c:pt>
                  <c:pt idx="4">
                    <c:v>£700</c:v>
                  </c:pt>
                  <c:pt idx="5">
                    <c:v>£800</c:v>
                  </c:pt>
                </c:lvl>
              </c:multiLvlStrCache>
            </c:multiLvl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2</c:v>
                </c:pt>
                <c:pt idx="1">
                  <c:v>5</c:v>
                </c:pt>
                <c:pt idx="2">
                  <c:v>9</c:v>
                </c:pt>
                <c:pt idx="3">
                  <c:v>12</c:v>
                </c:pt>
                <c:pt idx="4">
                  <c:v>8</c:v>
                </c:pt>
                <c:pt idx="5">
                  <c:v>4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Company B</c:v>
                </c:pt>
              </c:strCache>
            </c:strRef>
          </c:tx>
          <c:spPr>
            <a:solidFill>
              <a:srgbClr val="E8871E"/>
            </a:solidFill>
            <a:ln w="38100" cap="flat">
              <a:solidFill>
                <a:srgbClr val="E8871E"/>
              </a:solidFill>
              <a:prstDash val="solid"/>
              <a:round/>
            </a:ln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1200" u="none">
                    <a:solidFill>
                      <a:srgbClr val="000000"/>
                    </a:solidFill>
                    <a:latin typeface="Arial"/>
                  </a:defRPr>
                </a:p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howLeaderLines val="0"/>
          </c:dLbls>
          <c:marker>
            <c:symbol val="circle"/>
            <c:size val="6"/>
            <c:spPr>
              <a:solidFill>
                <a:srgbClr val="E8871E"/>
              </a:solidFill>
              <a:ln w="9525" cap="flat">
                <a:solidFill>
                  <a:srgbClr val="E8871E"/>
                </a:solidFill>
                <a:prstDash val="solid"/>
                <a:round/>
              </a:ln>
              <a:effectLst/>
            </c:spPr>
          </c:marker>
          <c:cat>
            <c:multiLvlStrRef>
              <c:f>Sheet1!$A$2:$A$7</c:f>
              <c:multiLvlStrCache>
                <c:ptCount val="6"/>
                <c:lvl>
                  <c:pt idx="0">
                    <c:v>£300</c:v>
                  </c:pt>
                  <c:pt idx="1">
                    <c:v>£400</c:v>
                  </c:pt>
                  <c:pt idx="2">
                    <c:v>£500</c:v>
                  </c:pt>
                  <c:pt idx="3">
                    <c:v>£600</c:v>
                  </c:pt>
                  <c:pt idx="4">
                    <c:v>£700</c:v>
                  </c:pt>
                  <c:pt idx="5">
                    <c:v>£800</c:v>
                  </c:pt>
                </c:lvl>
              </c:multiLvlStrCache>
            </c:multiLvl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7</c:v>
                </c:pt>
                <c:pt idx="1">
                  <c:v>14</c:v>
                </c:pt>
                <c:pt idx="2">
                  <c:v>8</c:v>
                </c:pt>
                <c:pt idx="3">
                  <c:v>7</c:v>
                </c:pt>
                <c:pt idx="4">
                  <c:v>3</c:v>
                </c:pt>
                <c:pt idx="5">
                  <c:v>1</c:v>
                </c:pt>
              </c:numCache>
            </c:numRef>
          </c:val>
          <c:smooth val="0"/>
        </c:ser>
        <c:dLbls>
          <c:numFmt formatCode="#,##0" sourceLinked="0"/>
          <c:txPr>
            <a:bodyPr/>
            <a:lstStyle/>
            <a:p>
              <a:pPr>
                <a:defRPr b="0" i="0" strike="noStrike" sz="1200" u="none">
                  <a:solidFill>
                    <a:srgbClr val="000000"/>
                  </a:solidFill>
                  <a:latin typeface="Arial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marker val="1"/>
        <c:axId val="2094734554"/>
        <c:axId val="2094734552"/>
        <c:axId val="2094734556"/>
      </c:lineChart>
      <c:catAx>
        <c:axId val="209473455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r>
                  <a:rPr b="0" i="0" u="none" strike="noStrike">
                    <a:solidFill>
                      <a:srgbClr val="000000"/>
                    </a:solidFill>
                    <a:latin typeface="Arial"/>
                  </a:rPr>
                  <a:t>Weekly earnings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50" b="0" i="0" u="none" strike="noStrike">
                <a:solidFill>
                  <a:srgbClr val="5B6B82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DCE4ED"/>
              </a:solidFill>
              <a:prstDash val="solid"/>
              <a:round/>
            </a:ln>
          </c:spPr>
        </c:majorGridlines>
        <c:title>
          <c:tx>
            <c:rich>
              <a:bodyPr/>
              <a:lstStyle/>
              <a:p>
                <a:pPr>
                  <a:defRPr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r>
                  <a:rPr b="0" i="0" u="none" strike="noStrike">
                    <a:solidFill>
                      <a:srgbClr val="000000"/>
                    </a:solidFill>
                    <a:latin typeface="Arial"/>
                  </a:rPr>
                  <a:t>Number of employees</a:t>
                </a:r>
              </a:p>
            </c:rich>
          </c:tx>
          <c:layout/>
          <c:overlay val="0"/>
        </c:title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50" b="0" i="0" u="none" strike="noStrike">
                <a:solidFill>
                  <a:srgbClr val="5B6B82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000">      </a:defRPr>
          </a:pPr>
          <a:endParaRPr lang="en-US"/>
        </a:p>
      </c:txPr>
    </c:legend>
    <c:plotVisOnly val="1"/>
    <c:dispBlanksAs val="span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autoTitleDeleted val="1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 per day</c:v>
                </c:pt>
              </c:strCache>
            </c:strRef>
          </c:tx>
          <c:spPr>
            <a:solidFill>
              <a:srgbClr val="1B2A4A"/>
            </a:solidFill>
            <a:ln w="12700" cap="flat">
              <a:solidFill>
                <a:srgbClr val="1B2A4A"/>
              </a:solidFill>
              <a:prstDash val="solid"/>
              <a:round/>
            </a:ln>
            <a:effectLst/>
          </c:spPr>
          <c:marker>
            <c:symbol val="circle"/>
            <c:size val="8"/>
            <c:spPr>
              <a:solidFill>
                <a:srgbClr val="1B2A4A"/>
              </a:solidFill>
              <a:ln w="9525" cap="flat">
                <a:solidFill>
                  <a:srgbClr val="1B2A4A"/>
                </a:solidFill>
                <a:prstDash val="solid"/>
                <a:round/>
              </a:ln>
              <a:effectLst/>
            </c:spPr>
          </c:marker>
          <c:xVal>
            <c:numRef>
              <c:f>Sheet1!$A$2:$A$12</c:f>
              <c:numCache>
                <c:formatCode>General</c:formatCode>
                <c:ptCount val="11"/>
                <c:pt idx="0">
                  <c:v>23</c:v>
                </c:pt>
                <c:pt idx="1">
                  <c:v>24</c:v>
                </c:pt>
                <c:pt idx="2">
                  <c:v>26</c:v>
                </c:pt>
                <c:pt idx="3">
                  <c:v>29</c:v>
                </c:pt>
                <c:pt idx="4">
                  <c:v>33</c:v>
                </c:pt>
                <c:pt idx="5">
                  <c:v>38</c:v>
                </c:pt>
                <c:pt idx="6">
                  <c:v>41</c:v>
                </c:pt>
                <c:pt idx="7">
                  <c:v>42</c:v>
                </c:pt>
                <c:pt idx="8">
                  <c:v>50</c:v>
                </c:pt>
                <c:pt idx="9">
                  <c:v>55</c:v>
                </c:pt>
                <c:pt idx="10">
                  <c:v>60</c:v>
                </c:pt>
              </c:numCache>
            </c:numRef>
          </c:xVal>
          <c:yVal>
            <c:numRef>
              <c:f>Sheet1!$B$2:$B$12</c:f>
              <c:numCache>
                <c:formatCode>General</c:formatCode>
                <c:ptCount val="11"/>
                <c:pt idx="0">
                  <c:v>131</c:v>
                </c:pt>
                <c:pt idx="1">
                  <c:v>120</c:v>
                </c:pt>
                <c:pt idx="2">
                  <c:v>140</c:v>
                </c:pt>
                <c:pt idx="3">
                  <c:v>151</c:v>
                </c:pt>
                <c:pt idx="4">
                  <c:v>160</c:v>
                </c:pt>
                <c:pt idx="5">
                  <c:v>167</c:v>
                </c:pt>
                <c:pt idx="6">
                  <c:v>185</c:v>
                </c:pt>
                <c:pt idx="7">
                  <c:v>170</c:v>
                </c:pt>
                <c:pt idx="8">
                  <c:v>188</c:v>
                </c:pt>
                <c:pt idx="9">
                  <c:v>195</c:v>
                </c:pt>
                <c:pt idx="10">
                  <c:v>200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Trend</c:v>
                </c:pt>
              </c:strCache>
            </c:strRef>
          </c:tx>
          <c:spPr>
            <a:solidFill>
              <a:srgbClr val="E8871E"/>
            </a:solidFill>
            <a:ln w="12700" cap="flat">
              <a:solidFill>
                <a:srgbClr val="E8871E"/>
              </a:solidFill>
              <a:prstDash val="solid"/>
              <a:round/>
            </a:ln>
            <a:effectLst/>
          </c:spPr>
          <c:marker>
            <c:symbol val="circle"/>
            <c:size val="8"/>
            <c:spPr>
              <a:solidFill>
                <a:srgbClr val="E8871E"/>
              </a:solidFill>
              <a:ln w="9525" cap="flat">
                <a:solidFill>
                  <a:srgbClr val="E8871E"/>
                </a:solidFill>
                <a:prstDash val="solid"/>
                <a:round/>
              </a:ln>
              <a:effectLst/>
            </c:spPr>
          </c:marker>
          <c:xVal>
            <c:numRef>
              <c:f>Sheet1!$A$2:$A$12</c:f>
              <c:numCache>
                <c:formatCode>General</c:formatCode>
                <c:ptCount val="11"/>
                <c:pt idx="0">
                  <c:v>23</c:v>
                </c:pt>
                <c:pt idx="1">
                  <c:v>24</c:v>
                </c:pt>
                <c:pt idx="2">
                  <c:v>26</c:v>
                </c:pt>
                <c:pt idx="3">
                  <c:v>29</c:v>
                </c:pt>
                <c:pt idx="4">
                  <c:v>33</c:v>
                </c:pt>
                <c:pt idx="5">
                  <c:v>38</c:v>
                </c:pt>
                <c:pt idx="6">
                  <c:v>41</c:v>
                </c:pt>
                <c:pt idx="7">
                  <c:v>42</c:v>
                </c:pt>
                <c:pt idx="8">
                  <c:v>50</c:v>
                </c:pt>
                <c:pt idx="9">
                  <c:v>55</c:v>
                </c:pt>
                <c:pt idx="10">
                  <c:v>60</c:v>
                </c:pt>
              </c:numCache>
            </c:numRef>
          </c:xVal>
          <c:yVal>
            <c:numRef>
              <c:f>Sheet1!$C$2:$C$12</c:f>
              <c:numCache>
                <c:formatCode>General</c:formatCode>
                <c:ptCount val="11"/>
                <c:pt idx="0">
                  <c:v>133.68162851020637</c:v>
                </c:pt>
                <c:pt idx="1">
                  <c:v>135.68461711965716</c:v>
                </c:pt>
                <c:pt idx="2">
                  <c:v>139.6905943385587</c:v>
                </c:pt>
                <c:pt idx="3">
                  <c:v>145.699560166911</c:v>
                </c:pt>
                <c:pt idx="4">
                  <c:v>153.7115146047141</c:v>
                </c:pt>
                <c:pt idx="5">
                  <c:v>163.72645765196796</c:v>
                </c:pt>
                <c:pt idx="6">
                  <c:v>169.73542348032026</c:v>
                </c:pt>
                <c:pt idx="7">
                  <c:v>171.73841208977106</c:v>
                </c:pt>
                <c:pt idx="8">
                  <c:v>187.76232096537723</c:v>
                </c:pt>
                <c:pt idx="9">
                  <c:v>197.77726401263112</c:v>
                </c:pt>
                <c:pt idx="10">
                  <c:v>207.79220705988496</c:v>
                </c:pt>
              </c:numCache>
            </c:numRef>
          </c:yVal>
          <c:smooth val="0"/>
        </c:ser>
        <c:dLbls>
          <c:numFmt formatCode="General" sourceLinked="0"/>
          <c:txPr>
            <a:bodyPr/>
            <a:lstStyle/>
            <a:p>
              <a:pPr>
                <a:defRPr b="0" i="0" strike="noStrike" sz="1200" u="none">
                  <a:solidFill>
                    <a:srgbClr val="000000"/>
                  </a:solidFill>
                  <a:latin typeface="Arial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</c:dLbls>
        <c:axId val="2094734554"/>
        <c:axId val="2094734552"/>
      </c:scatterChart>
      <c:valAx>
        <c:axId val="2094734554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r>
                  <a:rPr b="0" i="0" u="none" strike="noStrike">
                    <a:solidFill>
                      <a:srgbClr val="000000"/>
                    </a:solidFill>
                    <a:latin typeface="Arial"/>
                  </a:rPr>
                  <a:t>Volume per day</a:t>
                </a: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50" b="0" i="0" u="none" strike="noStrike">
                <a:solidFill>
                  <a:srgbClr val="5B6B82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val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DCE4ED"/>
              </a:solidFill>
              <a:prstDash val="solid"/>
              <a:round/>
            </a:ln>
          </c:spPr>
        </c:majorGridlines>
        <c:title>
          <c:tx>
            <c:rich>
              <a:bodyPr/>
              <a:lstStyle/>
              <a:p>
                <a:pPr>
                  <a:defRPr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r>
                  <a:rPr b="0" i="0" u="none" strike="noStrike">
                    <a:solidFill>
                      <a:srgbClr val="000000"/>
                    </a:solidFill>
                    <a:latin typeface="Arial"/>
                  </a:rPr>
                  <a:t>Cost per day (£)</a:t>
                </a:r>
              </a:p>
            </c:rich>
          </c:tx>
          <c:layout/>
          <c:overlay val="0"/>
        </c:title>
        <c:numFmt formatCode="General" sourceLinked="0"/>
        <c:majorTickMark val="none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50" b="0" i="0" u="none" strike="noStrike">
                <a:solidFill>
                  <a:srgbClr val="5B6B82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000">      </a:defRPr>
          </a:pPr>
          <a:endParaRPr lang="en-US"/>
        </a:p>
      </c:txPr>
    </c:legend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_rels/notesSlide2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1.xml"/>
		</Relationships>
</file>

<file path=ppt/notesSlides/_rels/notesSlide2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2.xml"/>
		</Relationships>
</file>

<file path=ppt/notesSlides/_rels/notesSlide2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3.xml"/>
		</Relationships>
</file>

<file path=ppt/notesSlides/_rels/notesSlide2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4.xml"/>
		</Relationships>
</file>

<file path=ppt/notesSlides/_rels/notesSlide2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5.xml"/>
		</Relationships>
</file>

<file path=ppt/notesSlides/_rels/notesSlide2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6.xml"/>
		</Relationships>
</file>

<file path=ppt/notesSlides/_rels/notesSlide2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7.xml"/>
		</Relationships>
</file>

<file path=ppt/notesSlides/_rels/notesSlide2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8.xml"/>
		</Relationships>
</file>

<file path=ppt/notesSlides/_rels/notesSlide2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9.xml"/>
		</Relationships>
</file>

<file path=ppt/notesSlides/_rels/notesSlide3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0.xml"/>
		</Relationships>
</file>

<file path=ppt/notesSlides/_rels/notesSlide3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1.xml"/>
		</Relationships>
</file>

<file path=ppt/notesSlides/_rels/notesSlide3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2.xml"/>
		</Relationships>
</file>

<file path=ppt/notesSlides/_rels/notesSlide3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3.xml"/>
		</Relationships>
</file>

<file path=ppt/notesSlides/_rels/notesSlide3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4.xml"/>
		</Relationships>
</file>

<file path=ppt/notesSlides/_rels/notesSlide3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5.xml"/>
		</Relationships>
</file>

<file path=ppt/notesSlides/_rels/notesSlide3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6.xml"/>
		</Relationships>
</file>

<file path=ppt/notesSlides/_rels/notesSlide3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7.xml"/>
		</Relationships>
</file>

<file path=ppt/notesSlides/_rels/notesSlide3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8.xml"/>
		</Relationships>
</file>

<file path=ppt/notesSlides/_rels/notesSlide3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9.xml"/>
		</Relationships>
</file>

<file path=ppt/notesSlides/_rels/notesSlide4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0.xml"/>
		</Relationships>
</file>

<file path=ppt/notesSlides/_rels/notesSlide4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1.xml"/>
		</Relationships>
</file>

<file path=ppt/notesSlides/_rels/notesSlide4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2.xml"/>
		</Relationships>
</file>

<file path=ppt/notesSlides/_rels/notesSlide4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3.xml"/>
		</Relationships>
</file>

<file path=ppt/notesSlides/_rels/notesSlide4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4.xml"/>
		</Relationships>
</file>

<file path=ppt/notesSlides/_rels/notesSlide4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5.xml"/>
		</Relationships>
</file>

<file path=ppt/notesSlides/_rels/notesSlide4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6.xml"/>
		</Relationships>
</file>

<file path=ppt/notesSlides/_rels/notesSlide4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7.xml"/>
		</Relationships>
</file>

<file path=ppt/notesSlides/_rels/notesSlide4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8.xml"/>
		</Relationships>
</file>

<file path=ppt/notesSlides/_rels/notesSlide4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9.xml"/>
		</Relationships>
</file>

<file path=ppt/notesSlides/_rels/notesSlide5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0.xml"/>
		</Relationships>
</file>

<file path=ppt/notesSlides/_rels/notesSlide5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1.xml"/>
		</Relationships>
</file>

<file path=ppt/notesSlides/_rels/notesSlide5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2.xml"/>
		</Relationships>
</file>

<file path=ppt/notesSlides/_rels/notesSlide5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3.xml"/>
		</Relationships>
</file>

<file path=ppt/notesSlides/_rels/notesSlide5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4.xml"/>
		</Relationships>
</file>

<file path=ppt/notesSlides/_rels/notesSlide5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5.xml"/>
		</Relationships>
</file>

<file path=ppt/notesSlides/_rels/notesSlide5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6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1-1.png"/><Relationship Id="rId2" Type="http://schemas.openxmlformats.org/officeDocument/2006/relationships/image" Target="../media/image-21-2.png"/><Relationship Id="rId3" Type="http://schemas.openxmlformats.org/officeDocument/2006/relationships/image" Target="../media/image-2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2-1.png"/><Relationship Id="rId2" Type="http://schemas.openxmlformats.org/officeDocument/2006/relationships/image" Target="../media/image-22-2.png"/><Relationship Id="rId3" Type="http://schemas.openxmlformats.org/officeDocument/2006/relationships/image" Target="../media/image-22-3.png"/><Relationship Id="rId4" Type="http://schemas.openxmlformats.org/officeDocument/2006/relationships/image" Target="../media/image-2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4-1.png"/><Relationship Id="rId2" Type="http://schemas.openxmlformats.org/officeDocument/2006/relationships/image" Target="../media/image-24-2.png"/><Relationship Id="rId3" Type="http://schemas.openxmlformats.org/officeDocument/2006/relationships/image" Target="../media/image-2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6-1.png"/><Relationship Id="rId2" Type="http://schemas.openxmlformats.org/officeDocument/2006/relationships/image" Target="../media/image-26-2.png"/><Relationship Id="rId3" Type="http://schemas.openxmlformats.org/officeDocument/2006/relationships/image" Target="../media/image-2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9-1.png"/><Relationship Id="rId2" Type="http://schemas.openxmlformats.org/officeDocument/2006/relationships/image" Target="../media/image-29-2.png"/><Relationship Id="rId3" Type="http://schemas.openxmlformats.org/officeDocument/2006/relationships/image" Target="../media/image-2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0-1.png"/><Relationship Id="rId2" Type="http://schemas.openxmlformats.org/officeDocument/2006/relationships/image" Target="../media/image-30-2.png"/><Relationship Id="rId3" Type="http://schemas.openxmlformats.org/officeDocument/2006/relationships/image" Target="../media/image-30-3.png"/><Relationship Id="rId4" Type="http://schemas.openxmlformats.org/officeDocument/2006/relationships/image" Target="../media/image-3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1-1.png"/><Relationship Id="rId2" Type="http://schemas.openxmlformats.org/officeDocument/2006/relationships/image" Target="../media/image-31-2.png"/><Relationship Id="rId3" Type="http://schemas.openxmlformats.org/officeDocument/2006/relationships/image" Target="../media/image-31-3.png"/><Relationship Id="rId4" Type="http://schemas.openxmlformats.org/officeDocument/2006/relationships/image" Target="../media/image-3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2-1.png"/><Relationship Id="rId2" Type="http://schemas.openxmlformats.org/officeDocument/2006/relationships/image" Target="../media/image-32-2.png"/><Relationship Id="rId3" Type="http://schemas.openxmlformats.org/officeDocument/2006/relationships/image" Target="../media/image-32-3.png"/><Relationship Id="rId4" Type="http://schemas.openxmlformats.org/officeDocument/2006/relationships/image" Target="../media/image-3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5-1.png"/><Relationship Id="rId2" Type="http://schemas.openxmlformats.org/officeDocument/2006/relationships/image" Target="../media/image-35-2.png"/><Relationship Id="rId3" Type="http://schemas.openxmlformats.org/officeDocument/2006/relationships/image" Target="../media/image-3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6-1.png"/><Relationship Id="rId2" Type="http://schemas.openxmlformats.org/officeDocument/2006/relationships/image" Target="../media/image-36-2.png"/><Relationship Id="rId3" Type="http://schemas.openxmlformats.org/officeDocument/2006/relationships/image" Target="../media/image-3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8-1.png"/><Relationship Id="rId2" Type="http://schemas.openxmlformats.org/officeDocument/2006/relationships/image" Target="../media/image-38-2.png"/><Relationship Id="rId3" Type="http://schemas.openxmlformats.org/officeDocument/2006/relationships/image" Target="../media/image-38-3.png"/><Relationship Id="rId4" Type="http://schemas.openxmlformats.org/officeDocument/2006/relationships/image" Target="../media/image-3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8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9-1.png"/><Relationship Id="rId2" Type="http://schemas.openxmlformats.org/officeDocument/2006/relationships/image" Target="../media/image-39-2.png"/><Relationship Id="rId3" Type="http://schemas.openxmlformats.org/officeDocument/2006/relationships/image" Target="../media/image-3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9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3-1.png"/><Relationship Id="rId2" Type="http://schemas.openxmlformats.org/officeDocument/2006/relationships/image" Target="../media/image-43-2.png"/><Relationship Id="rId3" Type="http://schemas.openxmlformats.org/officeDocument/2006/relationships/image" Target="../media/image-43-3.png"/><Relationship Id="rId4" Type="http://schemas.openxmlformats.org/officeDocument/2006/relationships/image" Target="../media/image-4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4-1.png"/><Relationship Id="rId2" Type="http://schemas.openxmlformats.org/officeDocument/2006/relationships/image" Target="../media/image-44-2.png"/><Relationship Id="rId3" Type="http://schemas.openxmlformats.org/officeDocument/2006/relationships/image" Target="../media/image-4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5-1.png"/><Relationship Id="rId2" Type="http://schemas.openxmlformats.org/officeDocument/2006/relationships/image" Target="../media/image-4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6-1.png"/><Relationship Id="rId2" Type="http://schemas.openxmlformats.org/officeDocument/2006/relationships/image" Target="../media/image-46-2.png"/><Relationship Id="rId3" Type="http://schemas.openxmlformats.org/officeDocument/2006/relationships/image" Target="../media/image-4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8-1.png"/><Relationship Id="rId2" Type="http://schemas.openxmlformats.org/officeDocument/2006/relationships/image" Target="../media/image-48-2.png"/><Relationship Id="rId3" Type="http://schemas.openxmlformats.org/officeDocument/2006/relationships/image" Target="../media/image-48-3.png"/><Relationship Id="rId4" Type="http://schemas.openxmlformats.org/officeDocument/2006/relationships/image" Target="../media/image-4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8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1.xml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9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2.xml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0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3.xml"/><Relationship Id="rId2" Type="http://schemas.openxmlformats.org/officeDocument/2006/relationships/chart" Target="/ppt/charts/chart4.xml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5.xml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6.xml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3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7.xml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4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5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2A4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280160" y="3108960"/>
            <a:ext cx="3840480" cy="3840480"/>
          </a:xfrm>
          <a:prstGeom prst="ellipse">
            <a:avLst/>
          </a:prstGeom>
          <a:solidFill>
            <a:srgbClr val="121E38"/>
          </a:solidFill>
          <a:ln/>
        </p:spPr>
      </p:sp>
      <p:sp>
        <p:nvSpPr>
          <p:cNvPr id="3" name="Shape 1"/>
          <p:cNvSpPr/>
          <p:nvPr/>
        </p:nvSpPr>
        <p:spPr>
          <a:xfrm>
            <a:off x="6949440" y="-1828800"/>
            <a:ext cx="3291840" cy="3291840"/>
          </a:xfrm>
          <a:prstGeom prst="ellipse">
            <a:avLst/>
          </a:prstGeom>
          <a:solidFill>
            <a:srgbClr val="121E38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141732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spc="22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CHANGEMAKER CREATIVITY &amp; VALUE CREATION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457200" y="1828800"/>
            <a:ext cx="786384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Data, Data Types,</a:t>
            </a:r>
            <a:endParaRPr lang="en-US" sz="4000" dirty="0"/>
          </a:p>
          <a:p>
            <a:pPr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Collection &amp; Data Analysis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457200" y="3337560"/>
            <a:ext cx="7589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i="1" dirty="0">
                <a:solidFill>
                  <a:srgbClr val="9DC3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raw data to insight — research foundations for applied computing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1B2A4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4173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/ 7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1783080"/>
            <a:ext cx="82296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From Data to Wisdom</a:t>
            </a: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457200" y="2788920"/>
            <a:ext cx="7589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i="1" dirty="0">
                <a:solidFill>
                  <a:srgbClr val="9DC3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raw facts become meaningful insight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4572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486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25717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6631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6863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7777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8008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8922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Wisdom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7680960" y="-822960"/>
            <a:ext cx="2377440" cy="2377440"/>
          </a:xfrm>
          <a:prstGeom prst="ellipse">
            <a:avLst/>
          </a:prstGeom>
          <a:solidFill>
            <a:srgbClr val="121E38"/>
          </a:solidFill>
          <a:ln/>
        </p:spPr>
      </p:sp>
      <p:sp>
        <p:nvSpPr>
          <p:cNvPr id="14" name="Shape 12"/>
          <p:cNvSpPr/>
          <p:nvPr/>
        </p:nvSpPr>
        <p:spPr>
          <a:xfrm>
            <a:off x="8183880" y="-320040"/>
            <a:ext cx="1371600" cy="1371600"/>
          </a:xfrm>
          <a:prstGeom prst="ellipse">
            <a:avLst/>
          </a:prstGeom>
          <a:solidFill>
            <a:srgbClr val="243758"/>
          </a:solidFill>
          <a:ln/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Data?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1858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Raw, unprocessed facts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Numbers, letters, or symbols with no inherent meaning until they are processed.</a:t>
            </a:r>
            <a:endParaRPr lang="en-US" sz="1080" dirty="0"/>
          </a:p>
        </p:txBody>
      </p:sp>
      <p:sp>
        <p:nvSpPr>
          <p:cNvPr id="9" name="Shape 6"/>
          <p:cNvSpPr/>
          <p:nvPr/>
        </p:nvSpPr>
        <p:spPr>
          <a:xfrm>
            <a:off x="3285744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241858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44696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Meaningless alone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3450336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123424331911 or ‘aab’ mean nothing on their own — they need context.</a:t>
            </a:r>
            <a:endParaRPr lang="en-US" sz="1080" dirty="0"/>
          </a:p>
        </p:txBody>
      </p:sp>
      <p:sp>
        <p:nvSpPr>
          <p:cNvPr id="14" name="Shape 10"/>
          <p:cNvSpPr/>
          <p:nvPr/>
        </p:nvSpPr>
        <p:spPr>
          <a:xfrm>
            <a:off x="6114288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241858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73240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first step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6278880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is the essential raw material that, once processed, becomes information.</a:t>
            </a:r>
            <a:endParaRPr lang="en-US" sz="1080" dirty="0"/>
          </a:p>
        </p:txBody>
      </p:sp>
      <p:sp>
        <p:nvSpPr>
          <p:cNvPr id="19" name="Text 14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· DATA TO WISDOM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Becomes Information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INFORMATION  =  DATA  +  CONTEXT  +  MEANING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1560576" y="2286000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6" name="Text 4"/>
          <p:cNvSpPr/>
          <p:nvPr/>
        </p:nvSpPr>
        <p:spPr>
          <a:xfrm>
            <a:off x="1560576" y="228600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2852928"/>
            <a:ext cx="2609088" cy="1463040"/>
          </a:xfrm>
          <a:prstGeom prst="roundRect">
            <a:avLst>
              <a:gd name="adj" fmla="val 4375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566928" y="2962656"/>
            <a:ext cx="238963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566928" y="3456432"/>
            <a:ext cx="2389632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21041926</a:t>
            </a:r>
            <a:endParaRPr lang="en-US" sz="1000" dirty="0"/>
          </a:p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context, no meaning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3066288" y="2852928"/>
            <a:ext cx="201168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dirty="0">
                <a:solidFill>
                  <a:srgbClr val="9DC3E6"/>
                </a:solidFill>
              </a:rPr>
              <a:t>→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4370832" y="2286000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12" name="Text 10"/>
          <p:cNvSpPr/>
          <p:nvPr/>
        </p:nvSpPr>
        <p:spPr>
          <a:xfrm>
            <a:off x="4370832" y="228600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3267456" y="2852928"/>
            <a:ext cx="2609088" cy="1463040"/>
          </a:xfrm>
          <a:prstGeom prst="roundRect">
            <a:avLst>
              <a:gd name="adj" fmla="val 4375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3377184" y="2962656"/>
            <a:ext cx="238963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Context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3377184" y="3456432"/>
            <a:ext cx="2389632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 as a British date:</a:t>
            </a:r>
            <a:endParaRPr lang="en-US" sz="1000" dirty="0"/>
          </a:p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21st April 1926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5876544" y="2852928"/>
            <a:ext cx="201168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dirty="0">
                <a:solidFill>
                  <a:srgbClr val="9DC3E6"/>
                </a:solidFill>
              </a:rPr>
              <a:t>→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7181088" y="2286000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18" name="Text 16"/>
          <p:cNvSpPr/>
          <p:nvPr/>
        </p:nvSpPr>
        <p:spPr>
          <a:xfrm>
            <a:off x="7181088" y="228600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6077712" y="2852928"/>
            <a:ext cx="2609088" cy="1463040"/>
          </a:xfrm>
          <a:prstGeom prst="roundRect">
            <a:avLst>
              <a:gd name="adj" fmla="val 4375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0" name="Text 18"/>
          <p:cNvSpPr/>
          <p:nvPr/>
        </p:nvSpPr>
        <p:spPr>
          <a:xfrm>
            <a:off x="6187440" y="2962656"/>
            <a:ext cx="238963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Meaning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187440" y="3456432"/>
            <a:ext cx="2389632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birth date of</a:t>
            </a:r>
            <a:endParaRPr lang="en-US" sz="1000" dirty="0"/>
          </a:p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Queen Elizabeth II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· DATA TO WISDOM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Information Becomes Knowledge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1209294" y="1691640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5" name="Text 3"/>
          <p:cNvSpPr/>
          <p:nvPr/>
        </p:nvSpPr>
        <p:spPr>
          <a:xfrm>
            <a:off x="1209294" y="169164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57200" y="2258568"/>
            <a:ext cx="1906524" cy="1188720"/>
          </a:xfrm>
          <a:prstGeom prst="roundRect">
            <a:avLst>
              <a:gd name="adj" fmla="val 5385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566928" y="2368296"/>
            <a:ext cx="168706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Gathered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66928" y="2862072"/>
            <a:ext cx="168706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Competitor analysis,</a:t>
            </a:r>
            <a:endParaRPr lang="en-US" sz="1000" dirty="0"/>
          </a:p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PEST research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2363724" y="2258568"/>
            <a:ext cx="20116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dirty="0">
                <a:solidFill>
                  <a:srgbClr val="9DC3E6"/>
                </a:solidFill>
              </a:rPr>
              <a:t>→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3316986" y="1691640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11" name="Text 9"/>
          <p:cNvSpPr/>
          <p:nvPr/>
        </p:nvSpPr>
        <p:spPr>
          <a:xfrm>
            <a:off x="3316986" y="169164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2564892" y="2258568"/>
            <a:ext cx="1906524" cy="1188720"/>
          </a:xfrm>
          <a:prstGeom prst="roundRect">
            <a:avLst>
              <a:gd name="adj" fmla="val 5385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2674620" y="2368296"/>
            <a:ext cx="168706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2674620" y="2862072"/>
            <a:ext cx="168706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rival launched a</a:t>
            </a:r>
            <a:endParaRPr lang="en-US" sz="1000" dirty="0"/>
          </a:p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cheaper product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4471416" y="2258568"/>
            <a:ext cx="20116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dirty="0">
                <a:solidFill>
                  <a:srgbClr val="9DC3E6"/>
                </a:solidFill>
              </a:rPr>
              <a:t>→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5424678" y="1691640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17" name="Text 15"/>
          <p:cNvSpPr/>
          <p:nvPr/>
        </p:nvSpPr>
        <p:spPr>
          <a:xfrm>
            <a:off x="5424678" y="169164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4672584" y="2258568"/>
            <a:ext cx="1906524" cy="1188720"/>
          </a:xfrm>
          <a:prstGeom prst="roundRect">
            <a:avLst>
              <a:gd name="adj" fmla="val 5385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4782312" y="2368296"/>
            <a:ext cx="168706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4782312" y="2862072"/>
            <a:ext cx="168706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 the price</a:t>
            </a:r>
            <a:endParaRPr lang="en-US" sz="1000" dirty="0"/>
          </a:p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our widgets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6579108" y="2258568"/>
            <a:ext cx="20116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dirty="0">
                <a:solidFill>
                  <a:srgbClr val="9DC3E6"/>
                </a:solidFill>
              </a:rPr>
              <a:t>→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7532370" y="1691640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23" name="Text 21"/>
          <p:cNvSpPr/>
          <p:nvPr/>
        </p:nvSpPr>
        <p:spPr>
          <a:xfrm>
            <a:off x="7532370" y="169164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6780276" y="2258568"/>
            <a:ext cx="1906524" cy="1188720"/>
          </a:xfrm>
          <a:prstGeom prst="roundRect">
            <a:avLst>
              <a:gd name="adj" fmla="val 5385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6890004" y="2368296"/>
            <a:ext cx="168706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6890004" y="2862072"/>
            <a:ext cx="168706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price was too</a:t>
            </a:r>
            <a:endParaRPr lang="en-US" sz="1000" dirty="0"/>
          </a:p>
          <a:p>
            <a:pPr algn="ctr" indent="0" marL="0">
              <a:lnSpc>
                <a:spcPct val="105000"/>
              </a:lnSpc>
              <a:buNone/>
            </a:pPr>
            <a:r>
              <a:rPr lang="en-US" sz="10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for the market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457200" y="3657600"/>
            <a:ext cx="8229600" cy="868680"/>
          </a:xfrm>
          <a:prstGeom prst="roundRect">
            <a:avLst>
              <a:gd name="adj" fmla="val 7368"/>
            </a:avLst>
          </a:prstGeom>
          <a:solidFill>
            <a:srgbClr val="EEF3F8"/>
          </a:solidFill>
          <a:ln/>
        </p:spPr>
      </p:sp>
      <p:sp>
        <p:nvSpPr>
          <p:cNvPr id="28" name="Text 26"/>
          <p:cNvSpPr/>
          <p:nvPr/>
        </p:nvSpPr>
        <p:spPr>
          <a:xfrm>
            <a:off x="685800" y="3657600"/>
            <a:ext cx="77724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</a:t>
            </a:r>
            <a:pPr indent="0" marL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fact — it isn’t in dispute if the data is correct. </a:t>
            </a:r>
            <a:pPr indent="0" marL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</a:t>
            </a:r>
            <a:pPr indent="0" marL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a judgement about the best course of action, based on probability rather than certainty.</a:t>
            </a:r>
            <a:endParaRPr lang="en-US" sz="1250" dirty="0"/>
          </a:p>
        </p:txBody>
      </p:sp>
      <p:sp>
        <p:nvSpPr>
          <p:cNvPr id="29" name="Text 27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· DATA TO WISDOM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Knowledge Becomes Wisdom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1858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Practice &amp; application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Turning theory into practice and consistently getting the expected results.</a:t>
            </a:r>
            <a:endParaRPr lang="en-US" sz="1080" dirty="0"/>
          </a:p>
        </p:txBody>
      </p:sp>
      <p:sp>
        <p:nvSpPr>
          <p:cNvPr id="9" name="Shape 6"/>
          <p:cNvSpPr/>
          <p:nvPr/>
        </p:nvSpPr>
        <p:spPr>
          <a:xfrm>
            <a:off x="3285744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241858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44696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Skilled expertise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3450336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Well-educated application that improves accuracy and drives efficiency.</a:t>
            </a:r>
            <a:endParaRPr lang="en-US" sz="1080" dirty="0"/>
          </a:p>
        </p:txBody>
      </p:sp>
      <p:sp>
        <p:nvSpPr>
          <p:cNvPr id="14" name="Shape 10"/>
          <p:cNvSpPr/>
          <p:nvPr/>
        </p:nvSpPr>
        <p:spPr>
          <a:xfrm>
            <a:off x="6114288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241858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73240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Sound judgement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6278880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Discernment and contextual awareness to make strong, common-sense calls.</a:t>
            </a:r>
            <a:endParaRPr lang="en-US" sz="1080" dirty="0"/>
          </a:p>
        </p:txBody>
      </p:sp>
      <p:sp>
        <p:nvSpPr>
          <p:cNvPr id="19" name="Text 14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· DATA TO WISDOM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DIKW Pyramid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822960" y="3593592"/>
            <a:ext cx="4206240" cy="603504"/>
          </a:xfrm>
          <a:prstGeom prst="roundRect">
            <a:avLst>
              <a:gd name="adj" fmla="val 7576"/>
            </a:avLst>
          </a:prstGeom>
          <a:solidFill>
            <a:srgbClr val="9DC3E6"/>
          </a:solidFill>
          <a:ln/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822960" y="3593592"/>
            <a:ext cx="420624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349240" y="3593592"/>
            <a:ext cx="333756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Raw measurements — no meaning or value on their own.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1264920" y="2898648"/>
            <a:ext cx="3322320" cy="603504"/>
          </a:xfrm>
          <a:prstGeom prst="roundRect">
            <a:avLst>
              <a:gd name="adj" fmla="val 7576"/>
            </a:avLst>
          </a:prstGeom>
          <a:solidFill>
            <a:srgbClr val="4D7EA8"/>
          </a:solidFill>
          <a:ln/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1264920" y="2898648"/>
            <a:ext cx="33223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349240" y="2898648"/>
            <a:ext cx="333756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Processed data that adds meaning and value to a subject.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1706880" y="2203704"/>
            <a:ext cx="2438400" cy="603504"/>
          </a:xfrm>
          <a:prstGeom prst="roundRect">
            <a:avLst>
              <a:gd name="adj" fmla="val 7576"/>
            </a:avLst>
          </a:prstGeom>
          <a:solidFill>
            <a:srgbClr val="1B2A4A"/>
          </a:solidFill>
          <a:ln/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1706880" y="2203704"/>
            <a:ext cx="243840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5349240" y="2203704"/>
            <a:ext cx="333756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conclusion on what to do when information presents itself.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2148840" y="1508760"/>
            <a:ext cx="1554480" cy="603504"/>
          </a:xfrm>
          <a:prstGeom prst="roundRect">
            <a:avLst>
              <a:gd name="adj" fmla="val 7576"/>
            </a:avLst>
          </a:prstGeom>
          <a:solidFill>
            <a:srgbClr val="E8871E"/>
          </a:solidFill>
          <a:ln/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2148840" y="1508760"/>
            <a:ext cx="155448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Wisdom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5349240" y="1508760"/>
            <a:ext cx="333756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Accumulated knowledge applied to new situations or problems.</a:t>
            </a:r>
            <a:endParaRPr lang="en-US" sz="1100" dirty="0"/>
          </a:p>
        </p:txBody>
      </p:sp>
      <p:sp>
        <p:nvSpPr>
          <p:cNvPr id="16" name="Text 14"/>
          <p:cNvSpPr/>
          <p:nvPr/>
        </p:nvSpPr>
        <p:spPr>
          <a:xfrm>
            <a:off x="457200" y="4617720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adapted from Allen (1999)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· DATA TO WISDOM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B2A4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4173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/ 7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1783080"/>
            <a:ext cx="82296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&amp; Data Types</a:t>
            </a: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457200" y="2788920"/>
            <a:ext cx="7589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i="1" dirty="0">
                <a:solidFill>
                  <a:srgbClr val="9DC3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researchers classify data and the people who use it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4572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486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Types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25717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6631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vs Secondary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6863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7777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8008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8922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Variables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7680960" y="-822960"/>
            <a:ext cx="2377440" cy="2377440"/>
          </a:xfrm>
          <a:prstGeom prst="ellipse">
            <a:avLst/>
          </a:prstGeom>
          <a:solidFill>
            <a:srgbClr val="121E38"/>
          </a:solidFill>
          <a:ln/>
        </p:spPr>
      </p:sp>
      <p:sp>
        <p:nvSpPr>
          <p:cNvPr id="14" name="Shape 12"/>
          <p:cNvSpPr/>
          <p:nvPr/>
        </p:nvSpPr>
        <p:spPr>
          <a:xfrm>
            <a:off x="8183880" y="-320040"/>
            <a:ext cx="1371600" cy="1371600"/>
          </a:xfrm>
          <a:prstGeom prst="ellipse">
            <a:avLst/>
          </a:prstGeom>
          <a:solidFill>
            <a:srgbClr val="243758"/>
          </a:solidFill>
          <a:ln/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Types of Research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1858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Qualitative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Non-numerical observation used to answer “WHY” questions.</a:t>
            </a:r>
            <a:endParaRPr lang="en-US" sz="1080" dirty="0"/>
          </a:p>
        </p:txBody>
      </p:sp>
      <p:sp>
        <p:nvSpPr>
          <p:cNvPr id="9" name="Shape 6"/>
          <p:cNvSpPr/>
          <p:nvPr/>
        </p:nvSpPr>
        <p:spPr>
          <a:xfrm>
            <a:off x="3285744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241858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44696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3450336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Countable, numerical data used to answer “HOW” questions.</a:t>
            </a:r>
            <a:endParaRPr lang="en-US" sz="1080" dirty="0"/>
          </a:p>
        </p:txBody>
      </p:sp>
      <p:sp>
        <p:nvSpPr>
          <p:cNvPr id="14" name="Shape 10"/>
          <p:cNvSpPr/>
          <p:nvPr/>
        </p:nvSpPr>
        <p:spPr>
          <a:xfrm>
            <a:off x="6114288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241858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73240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Mixed Method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6278880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combination of qualitative and quantitative research.</a:t>
            </a:r>
            <a:endParaRPr lang="en-US" sz="1080" dirty="0"/>
          </a:p>
        </p:txBody>
      </p:sp>
      <p:sp>
        <p:nvSpPr>
          <p:cNvPr id="19" name="Text 14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· RESEARCH &amp; DATA TYPES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Primary vs Secondary Data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325880"/>
            <a:ext cx="3977640" cy="352044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57200" y="132588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1B2A4A"/>
          </a:solidFill>
          <a:ln/>
        </p:spPr>
      </p:sp>
      <p:sp>
        <p:nvSpPr>
          <p:cNvPr id="6" name="Shape 4"/>
          <p:cNvSpPr/>
          <p:nvPr/>
        </p:nvSpPr>
        <p:spPr>
          <a:xfrm>
            <a:off x="457200" y="1581912"/>
            <a:ext cx="3977640" cy="20116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132588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Data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658368" y="1929384"/>
            <a:ext cx="3575304" cy="2734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Collected first-hand, under the researcher’s own control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Original data, fresh and gathered for a specific purpose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Useful for current and future studies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Example: your own interview questionnaire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709160" y="1325880"/>
            <a:ext cx="3977640" cy="352044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709160" y="132588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4D7EA8"/>
          </a:solidFill>
          <a:ln/>
        </p:spPr>
      </p:sp>
      <p:sp>
        <p:nvSpPr>
          <p:cNvPr id="11" name="Shape 9"/>
          <p:cNvSpPr/>
          <p:nvPr/>
        </p:nvSpPr>
        <p:spPr>
          <a:xfrm>
            <a:off x="4709160" y="1581912"/>
            <a:ext cx="3977640" cy="201168"/>
          </a:xfrm>
          <a:prstGeom prst="rect">
            <a:avLst/>
          </a:prstGeom>
          <a:solidFill>
            <a:srgbClr val="4D7EA8"/>
          </a:solidFill>
          <a:ln/>
        </p:spPr>
      </p:sp>
      <p:sp>
        <p:nvSpPr>
          <p:cNvPr id="12" name="Text 10"/>
          <p:cNvSpPr/>
          <p:nvPr/>
        </p:nvSpPr>
        <p:spPr>
          <a:xfrm>
            <a:off x="4892040" y="132588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Secondary Data</a:t>
            </a:r>
            <a:endParaRPr lang="en-US" sz="1450" dirty="0"/>
          </a:p>
        </p:txBody>
      </p:sp>
      <p:sp>
        <p:nvSpPr>
          <p:cNvPr id="13" name="Text 11"/>
          <p:cNvSpPr/>
          <p:nvPr/>
        </p:nvSpPr>
        <p:spPr>
          <a:xfrm>
            <a:off x="4910328" y="1929384"/>
            <a:ext cx="3575304" cy="2734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Collected by someone else, for another purpose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Reused, usually in a different context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 cost, time and effort to obtain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Example: data published in a book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· RESEARCH &amp; DATA TYPES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Choosing Primary or Secondary Sources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325880"/>
            <a:ext cx="3977640" cy="352044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57200" y="132588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1B2A4A"/>
          </a:solidFill>
          <a:ln/>
        </p:spPr>
      </p:sp>
      <p:sp>
        <p:nvSpPr>
          <p:cNvPr id="6" name="Shape 4"/>
          <p:cNvSpPr/>
          <p:nvPr/>
        </p:nvSpPr>
        <p:spPr>
          <a:xfrm>
            <a:off x="457200" y="1581912"/>
            <a:ext cx="3977640" cy="20116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132588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Sources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658368" y="1929384"/>
            <a:ext cx="3575304" cy="2734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You control design — get exactly what you need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Sometimes the only way to get the information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− Time-consuming and can be expensive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− Wasteful if the data already exists elsewhere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709160" y="1325880"/>
            <a:ext cx="3977640" cy="352044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709160" y="132588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4D7EA8"/>
          </a:solidFill>
          <a:ln/>
        </p:spPr>
      </p:sp>
      <p:sp>
        <p:nvSpPr>
          <p:cNvPr id="11" name="Shape 9"/>
          <p:cNvSpPr/>
          <p:nvPr/>
        </p:nvSpPr>
        <p:spPr>
          <a:xfrm>
            <a:off x="4709160" y="1581912"/>
            <a:ext cx="3977640" cy="201168"/>
          </a:xfrm>
          <a:prstGeom prst="rect">
            <a:avLst/>
          </a:prstGeom>
          <a:solidFill>
            <a:srgbClr val="4D7EA8"/>
          </a:solidFill>
          <a:ln/>
        </p:spPr>
      </p:sp>
      <p:sp>
        <p:nvSpPr>
          <p:cNvPr id="12" name="Text 10"/>
          <p:cNvSpPr/>
          <p:nvPr/>
        </p:nvSpPr>
        <p:spPr>
          <a:xfrm>
            <a:off x="4892040" y="132588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Secondary Sources</a:t>
            </a:r>
            <a:endParaRPr lang="en-US" sz="1450" dirty="0"/>
          </a:p>
        </p:txBody>
      </p:sp>
      <p:sp>
        <p:nvSpPr>
          <p:cNvPr id="13" name="Text 11"/>
          <p:cNvSpPr/>
          <p:nvPr/>
        </p:nvSpPr>
        <p:spPr>
          <a:xfrm>
            <a:off x="4910328" y="1929384"/>
            <a:ext cx="3575304" cy="2734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Efficient use of resources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Access to large, well-designed surveys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− Can be hard to find exactly what you want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− May require payment for access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· RESEARCH &amp; DATA TYPES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Formats of Primary Sources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357884"/>
            <a:ext cx="2572512" cy="16002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1522476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1604772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1495044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Audio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052828"/>
            <a:ext cx="2243328" cy="7955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Oral histories, memoirs, interviews, music</a:t>
            </a:r>
            <a:endParaRPr lang="en-US" sz="1080" dirty="0"/>
          </a:p>
        </p:txBody>
      </p:sp>
      <p:sp>
        <p:nvSpPr>
          <p:cNvPr id="9" name="Shape 6"/>
          <p:cNvSpPr/>
          <p:nvPr/>
        </p:nvSpPr>
        <p:spPr>
          <a:xfrm>
            <a:off x="3285744" y="1357884"/>
            <a:ext cx="2572512" cy="16002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1522476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1604772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44696" y="1495044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Images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3450336" y="2052828"/>
            <a:ext cx="2243328" cy="7955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Photographs, video, film, fine art</a:t>
            </a:r>
            <a:endParaRPr lang="en-US" sz="1080" dirty="0"/>
          </a:p>
        </p:txBody>
      </p:sp>
      <p:sp>
        <p:nvSpPr>
          <p:cNvPr id="14" name="Shape 10"/>
          <p:cNvSpPr/>
          <p:nvPr/>
        </p:nvSpPr>
        <p:spPr>
          <a:xfrm>
            <a:off x="6114288" y="1357884"/>
            <a:ext cx="2572512" cy="16002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1522476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1604772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73240" y="1495044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Objects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6278880" y="2052828"/>
            <a:ext cx="2243328" cy="7955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Clothing, tools, pottery, inventions, memorabilia</a:t>
            </a:r>
            <a:endParaRPr lang="en-US" sz="1080" dirty="0"/>
          </a:p>
        </p:txBody>
      </p:sp>
      <p:sp>
        <p:nvSpPr>
          <p:cNvPr id="19" name="Shape 14"/>
          <p:cNvSpPr/>
          <p:nvPr/>
        </p:nvSpPr>
        <p:spPr>
          <a:xfrm>
            <a:off x="457200" y="3214116"/>
            <a:ext cx="2572512" cy="16002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621792" y="3378708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2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088" y="3461004"/>
            <a:ext cx="292608" cy="292608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1216152" y="3351276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Statistics</a:t>
            </a:r>
            <a:endParaRPr lang="en-US" sz="1350" dirty="0"/>
          </a:p>
        </p:txBody>
      </p:sp>
      <p:sp>
        <p:nvSpPr>
          <p:cNvPr id="23" name="Text 17"/>
          <p:cNvSpPr/>
          <p:nvPr/>
        </p:nvSpPr>
        <p:spPr>
          <a:xfrm>
            <a:off x="621792" y="3909060"/>
            <a:ext cx="2243328" cy="7955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Census data, population stats, weather records</a:t>
            </a:r>
            <a:endParaRPr lang="en-US" sz="1080" dirty="0"/>
          </a:p>
        </p:txBody>
      </p:sp>
      <p:sp>
        <p:nvSpPr>
          <p:cNvPr id="24" name="Shape 18"/>
          <p:cNvSpPr/>
          <p:nvPr/>
        </p:nvSpPr>
        <p:spPr>
          <a:xfrm>
            <a:off x="3285744" y="3214116"/>
            <a:ext cx="2572512" cy="16002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5" name="Shape 19"/>
          <p:cNvSpPr/>
          <p:nvPr/>
        </p:nvSpPr>
        <p:spPr>
          <a:xfrm>
            <a:off x="3450336" y="3378708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2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2632" y="3461004"/>
            <a:ext cx="292608" cy="292608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4044696" y="3351276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Text</a:t>
            </a:r>
            <a:endParaRPr lang="en-US" sz="1350" dirty="0"/>
          </a:p>
        </p:txBody>
      </p:sp>
      <p:sp>
        <p:nvSpPr>
          <p:cNvPr id="28" name="Text 21"/>
          <p:cNvSpPr/>
          <p:nvPr/>
        </p:nvSpPr>
        <p:spPr>
          <a:xfrm>
            <a:off x="3450336" y="3909060"/>
            <a:ext cx="2243328" cy="7955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Letters, diaries, legal agreements, maps, laws</a:t>
            </a:r>
            <a:endParaRPr lang="en-US" sz="1080" dirty="0"/>
          </a:p>
        </p:txBody>
      </p:sp>
      <p:sp>
        <p:nvSpPr>
          <p:cNvPr id="29" name="Text 22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· RESEARCH &amp; DATA TYPES</a:t>
            </a:r>
            <a:endParaRPr lang="en-US" sz="900" dirty="0"/>
          </a:p>
        </p:txBody>
      </p:sp>
      <p:sp>
        <p:nvSpPr>
          <p:cNvPr id="30" name="Text 23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Secondary Data Sources for Business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325880"/>
            <a:ext cx="8229600" cy="616306"/>
          </a:xfrm>
          <a:prstGeom prst="roundRect">
            <a:avLst>
              <a:gd name="adj" fmla="val 8902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58368" y="1371600"/>
            <a:ext cx="524866" cy="524866"/>
          </a:xfrm>
          <a:prstGeom prst="ellipse">
            <a:avLst/>
          </a:prstGeom>
          <a:solidFill>
            <a:srgbClr val="1B2A4A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3341" y="1476573"/>
            <a:ext cx="314919" cy="314919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384402" y="1399032"/>
            <a:ext cx="7101230" cy="2588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Mintel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1384402" y="1609381"/>
            <a:ext cx="7101230" cy="2958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information and analysis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457200" y="2051914"/>
            <a:ext cx="8229600" cy="616306"/>
          </a:xfrm>
          <a:prstGeom prst="roundRect">
            <a:avLst>
              <a:gd name="adj" fmla="val 8902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658368" y="2097634"/>
            <a:ext cx="524866" cy="524866"/>
          </a:xfrm>
          <a:prstGeom prst="ellipse">
            <a:avLst/>
          </a:prstGeom>
          <a:solidFill>
            <a:srgbClr val="1B2A4A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341" y="2202607"/>
            <a:ext cx="314919" cy="314919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384402" y="2125066"/>
            <a:ext cx="7101230" cy="2588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FAME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1384402" y="2335414"/>
            <a:ext cx="7101230" cy="2958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 for 3.4 million UK and Irish companies</a:t>
            </a:r>
            <a:endParaRPr lang="en-US" sz="1100" dirty="0"/>
          </a:p>
        </p:txBody>
      </p:sp>
      <p:sp>
        <p:nvSpPr>
          <p:cNvPr id="14" name="Shape 10"/>
          <p:cNvSpPr/>
          <p:nvPr/>
        </p:nvSpPr>
        <p:spPr>
          <a:xfrm>
            <a:off x="457200" y="2777947"/>
            <a:ext cx="8229600" cy="616306"/>
          </a:xfrm>
          <a:prstGeom prst="roundRect">
            <a:avLst>
              <a:gd name="adj" fmla="val 8902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58368" y="2823667"/>
            <a:ext cx="524866" cy="524866"/>
          </a:xfrm>
          <a:prstGeom prst="ellipse">
            <a:avLst/>
          </a:prstGeom>
          <a:solidFill>
            <a:srgbClr val="1B2A4A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341" y="2928640"/>
            <a:ext cx="314919" cy="314919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1384402" y="2851099"/>
            <a:ext cx="7101230" cy="2588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Statistics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1384402" y="3061448"/>
            <a:ext cx="7101230" cy="2958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Official UK population and economic statistics</a:t>
            </a:r>
            <a:endParaRPr lang="en-US" sz="1100" dirty="0"/>
          </a:p>
        </p:txBody>
      </p:sp>
      <p:sp>
        <p:nvSpPr>
          <p:cNvPr id="19" name="Shape 14"/>
          <p:cNvSpPr/>
          <p:nvPr/>
        </p:nvSpPr>
        <p:spPr>
          <a:xfrm>
            <a:off x="457200" y="3503981"/>
            <a:ext cx="8229600" cy="616306"/>
          </a:xfrm>
          <a:prstGeom prst="roundRect">
            <a:avLst>
              <a:gd name="adj" fmla="val 8902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658368" y="3549701"/>
            <a:ext cx="524866" cy="524866"/>
          </a:xfrm>
          <a:prstGeom prst="ellipse">
            <a:avLst/>
          </a:prstGeom>
          <a:solidFill>
            <a:srgbClr val="1B2A4A"/>
          </a:solidFill>
          <a:ln/>
        </p:spPr>
      </p:sp>
      <p:pic>
        <p:nvPicPr>
          <p:cNvPr id="2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341" y="3654674"/>
            <a:ext cx="314919" cy="314919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1384402" y="3577133"/>
            <a:ext cx="7101230" cy="2588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Ipsos MORI</a:t>
            </a:r>
            <a:endParaRPr lang="en-US" sz="1350" dirty="0"/>
          </a:p>
        </p:txBody>
      </p:sp>
      <p:sp>
        <p:nvSpPr>
          <p:cNvPr id="23" name="Text 17"/>
          <p:cNvSpPr/>
          <p:nvPr/>
        </p:nvSpPr>
        <p:spPr>
          <a:xfrm>
            <a:off x="1384402" y="3787481"/>
            <a:ext cx="7101230" cy="2958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Advertising, loyalty, marketing and public affairs research</a:t>
            </a:r>
            <a:endParaRPr lang="en-US" sz="1100" dirty="0"/>
          </a:p>
        </p:txBody>
      </p:sp>
      <p:sp>
        <p:nvSpPr>
          <p:cNvPr id="24" name="Shape 18"/>
          <p:cNvSpPr/>
          <p:nvPr/>
        </p:nvSpPr>
        <p:spPr>
          <a:xfrm>
            <a:off x="457200" y="4230014"/>
            <a:ext cx="8229600" cy="616306"/>
          </a:xfrm>
          <a:prstGeom prst="roundRect">
            <a:avLst>
              <a:gd name="adj" fmla="val 8902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5" name="Shape 19"/>
          <p:cNvSpPr/>
          <p:nvPr/>
        </p:nvSpPr>
        <p:spPr>
          <a:xfrm>
            <a:off x="658368" y="4275734"/>
            <a:ext cx="524866" cy="524866"/>
          </a:xfrm>
          <a:prstGeom prst="ellipse">
            <a:avLst/>
          </a:prstGeom>
          <a:solidFill>
            <a:srgbClr val="1B2A4A"/>
          </a:solidFill>
          <a:ln/>
        </p:spPr>
      </p:sp>
      <p:pic>
        <p:nvPicPr>
          <p:cNvPr id="2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341" y="4380708"/>
            <a:ext cx="314919" cy="314919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1384402" y="4303166"/>
            <a:ext cx="7101230" cy="25884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ISER</a:t>
            </a:r>
            <a:endParaRPr lang="en-US" sz="1350" dirty="0"/>
          </a:p>
        </p:txBody>
      </p:sp>
      <p:sp>
        <p:nvSpPr>
          <p:cNvPr id="28" name="Text 21"/>
          <p:cNvSpPr/>
          <p:nvPr/>
        </p:nvSpPr>
        <p:spPr>
          <a:xfrm>
            <a:off x="1384402" y="4513515"/>
            <a:ext cx="7101230" cy="2958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Longitudinal data on life events, employment and behaviour</a:t>
            </a:r>
            <a:endParaRPr lang="en-US" sz="1100" dirty="0"/>
          </a:p>
        </p:txBody>
      </p:sp>
      <p:sp>
        <p:nvSpPr>
          <p:cNvPr id="29" name="Text 22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· RESEARCH &amp; DATA TYPES</a:t>
            </a:r>
            <a:endParaRPr lang="en-US" sz="900" dirty="0"/>
          </a:p>
        </p:txBody>
      </p:sp>
      <p:sp>
        <p:nvSpPr>
          <p:cNvPr id="30" name="Text 23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Organising Data: Variables &amp; Cases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1858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Variable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answer to one question we ask when gathering data.</a:t>
            </a:r>
            <a:endParaRPr lang="en-US" sz="1080" dirty="0"/>
          </a:p>
        </p:txBody>
      </p:sp>
      <p:sp>
        <p:nvSpPr>
          <p:cNvPr id="9" name="Shape 6"/>
          <p:cNvSpPr/>
          <p:nvPr/>
        </p:nvSpPr>
        <p:spPr>
          <a:xfrm>
            <a:off x="3285744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241858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44696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Unit / Case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3450336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full set of answers to all our questions — one respondent.</a:t>
            </a:r>
            <a:endParaRPr lang="en-US" sz="1080" dirty="0"/>
          </a:p>
        </p:txBody>
      </p:sp>
      <p:sp>
        <p:nvSpPr>
          <p:cNvPr id="14" name="Shape 10"/>
          <p:cNvSpPr/>
          <p:nvPr/>
        </p:nvSpPr>
        <p:spPr>
          <a:xfrm>
            <a:off x="6114288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241858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73240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Spreadsheet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6278880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Columns = variables, rows = cases — the standard way to organise data.</a:t>
            </a:r>
            <a:endParaRPr lang="en-US" sz="1080" dirty="0"/>
          </a:p>
        </p:txBody>
      </p:sp>
      <p:sp>
        <p:nvSpPr>
          <p:cNvPr id="19" name="Text 14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· RESEARCH &amp; DATA TYPES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Types &amp; Levels of Variables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325880"/>
            <a:ext cx="3977640" cy="352044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57200" y="132588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1B2A4A"/>
          </a:solidFill>
          <a:ln/>
        </p:spPr>
      </p:sp>
      <p:sp>
        <p:nvSpPr>
          <p:cNvPr id="6" name="Shape 4"/>
          <p:cNvSpPr/>
          <p:nvPr/>
        </p:nvSpPr>
        <p:spPr>
          <a:xfrm>
            <a:off x="457200" y="1581912"/>
            <a:ext cx="3977640" cy="20116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132588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Categorical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658368" y="1929384"/>
            <a:ext cx="3575304" cy="2734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Nominal — categories only, no order (e.g. gender, nationality)</a:t>
            </a:r>
            <a:endParaRPr lang="en-US" sz="125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Ordinal — categories with rank order (e.g. satisfaction rating)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4709160" y="1325880"/>
            <a:ext cx="3977640" cy="352044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709160" y="132588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4D7EA8"/>
          </a:solidFill>
          <a:ln/>
        </p:spPr>
      </p:sp>
      <p:sp>
        <p:nvSpPr>
          <p:cNvPr id="11" name="Shape 9"/>
          <p:cNvSpPr/>
          <p:nvPr/>
        </p:nvSpPr>
        <p:spPr>
          <a:xfrm>
            <a:off x="4709160" y="1581912"/>
            <a:ext cx="3977640" cy="201168"/>
          </a:xfrm>
          <a:prstGeom prst="rect">
            <a:avLst/>
          </a:prstGeom>
          <a:solidFill>
            <a:srgbClr val="4D7EA8"/>
          </a:solidFill>
          <a:ln/>
        </p:spPr>
      </p:sp>
      <p:sp>
        <p:nvSpPr>
          <p:cNvPr id="12" name="Text 10"/>
          <p:cNvSpPr/>
          <p:nvPr/>
        </p:nvSpPr>
        <p:spPr>
          <a:xfrm>
            <a:off x="4892040" y="132588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Numerical</a:t>
            </a:r>
            <a:endParaRPr lang="en-US" sz="1450" dirty="0"/>
          </a:p>
        </p:txBody>
      </p:sp>
      <p:sp>
        <p:nvSpPr>
          <p:cNvPr id="13" name="Text 11"/>
          <p:cNvSpPr/>
          <p:nvPr/>
        </p:nvSpPr>
        <p:spPr>
          <a:xfrm>
            <a:off x="4910328" y="1929384"/>
            <a:ext cx="3575304" cy="2734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Discrete — counted whole values (e.g. magazines subscribed to)</a:t>
            </a:r>
            <a:endParaRPr lang="en-US" sz="125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 — measured values: Interval or Ratio (e.g. height)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· RESEARCH &amp; DATA TYPES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B2A4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4173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/ 7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1783080"/>
            <a:ext cx="82296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Collection Methods</a:t>
            </a: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457200" y="2788920"/>
            <a:ext cx="7589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i="1" dirty="0">
                <a:solidFill>
                  <a:srgbClr val="9DC3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 and secondary techniques for gathering data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4572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486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Experiments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25717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6631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Surveys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6863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7777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Observation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8008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8922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Interviews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7680960" y="-822960"/>
            <a:ext cx="2377440" cy="2377440"/>
          </a:xfrm>
          <a:prstGeom prst="ellipse">
            <a:avLst/>
          </a:prstGeom>
          <a:solidFill>
            <a:srgbClr val="121E38"/>
          </a:solidFill>
          <a:ln/>
        </p:spPr>
      </p:sp>
      <p:sp>
        <p:nvSpPr>
          <p:cNvPr id="14" name="Shape 12"/>
          <p:cNvSpPr/>
          <p:nvPr/>
        </p:nvSpPr>
        <p:spPr>
          <a:xfrm>
            <a:off x="8183880" y="-320040"/>
            <a:ext cx="1371600" cy="1371600"/>
          </a:xfrm>
          <a:prstGeom prst="ellipse">
            <a:avLst/>
          </a:prstGeom>
          <a:solidFill>
            <a:srgbClr val="243758"/>
          </a:solidFill>
          <a:ln/>
        </p:spPr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Data Collection?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systematic process of preparing, gathering, recording and organising data for a particular purpose — the basic input to every business decision.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457200" y="2903220"/>
            <a:ext cx="1865376" cy="1371600"/>
          </a:xfrm>
          <a:prstGeom prst="roundRect">
            <a:avLst>
              <a:gd name="adj" fmla="val 4667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621792" y="30678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7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3150108"/>
            <a:ext cx="292608" cy="292608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216152" y="304038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Obtain information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2578608" y="2903220"/>
            <a:ext cx="1865376" cy="1371600"/>
          </a:xfrm>
          <a:prstGeom prst="roundRect">
            <a:avLst>
              <a:gd name="adj" fmla="val 4667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2743200" y="30678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6" y="315010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337560" y="304038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 on record</a:t>
            </a:r>
            <a:endParaRPr lang="en-US" sz="1200" dirty="0"/>
          </a:p>
        </p:txBody>
      </p:sp>
      <p:sp>
        <p:nvSpPr>
          <p:cNvPr id="13" name="Shape 9"/>
          <p:cNvSpPr/>
          <p:nvPr/>
        </p:nvSpPr>
        <p:spPr>
          <a:xfrm>
            <a:off x="4700016" y="2903220"/>
            <a:ext cx="1865376" cy="1371600"/>
          </a:xfrm>
          <a:prstGeom prst="roundRect">
            <a:avLst>
              <a:gd name="adj" fmla="val 4667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4" name="Shape 10"/>
          <p:cNvSpPr/>
          <p:nvPr/>
        </p:nvSpPr>
        <p:spPr>
          <a:xfrm>
            <a:off x="4864608" y="30678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5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6904" y="3150108"/>
            <a:ext cx="292608" cy="292608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5458968" y="304038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Decide on key issues</a:t>
            </a:r>
            <a:endParaRPr lang="en-US" sz="1200" dirty="0"/>
          </a:p>
        </p:txBody>
      </p:sp>
      <p:sp>
        <p:nvSpPr>
          <p:cNvPr id="17" name="Shape 12"/>
          <p:cNvSpPr/>
          <p:nvPr/>
        </p:nvSpPr>
        <p:spPr>
          <a:xfrm>
            <a:off x="6821424" y="2903220"/>
            <a:ext cx="1865376" cy="1371600"/>
          </a:xfrm>
          <a:prstGeom prst="roundRect">
            <a:avLst>
              <a:gd name="adj" fmla="val 4667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8" name="Shape 13"/>
          <p:cNvSpPr/>
          <p:nvPr/>
        </p:nvSpPr>
        <p:spPr>
          <a:xfrm>
            <a:off x="6986016" y="30678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9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8312" y="3150108"/>
            <a:ext cx="292608" cy="292608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7580376" y="304038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Pass on to others</a:t>
            </a:r>
            <a:endParaRPr lang="en-US" sz="1200" dirty="0"/>
          </a:p>
        </p:txBody>
      </p:sp>
      <p:sp>
        <p:nvSpPr>
          <p:cNvPr id="21" name="Text 15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· DATA COLLECTION</a:t>
            </a:r>
            <a:endParaRPr lang="en-US" sz="900" dirty="0"/>
          </a:p>
        </p:txBody>
      </p:sp>
      <p:sp>
        <p:nvSpPr>
          <p:cNvPr id="22" name="Text 16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Methods of Collecting Primary Data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403604"/>
            <a:ext cx="2572512" cy="1554480"/>
          </a:xfrm>
          <a:prstGeom prst="roundRect">
            <a:avLst>
              <a:gd name="adj" fmla="val 41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1568196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1650492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1540764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Experiments</a:t>
            </a: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3285744" y="1403604"/>
            <a:ext cx="2572512" cy="1554480"/>
          </a:xfrm>
          <a:prstGeom prst="roundRect">
            <a:avLst>
              <a:gd name="adj" fmla="val 41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9" name="Shape 6"/>
          <p:cNvSpPr/>
          <p:nvPr/>
        </p:nvSpPr>
        <p:spPr>
          <a:xfrm>
            <a:off x="3450336" y="1568196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1650492"/>
            <a:ext cx="292608" cy="292608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044696" y="1540764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Telephone Surveys</a:t>
            </a:r>
            <a:endParaRPr lang="en-US" sz="1300" dirty="0"/>
          </a:p>
        </p:txBody>
      </p:sp>
      <p:sp>
        <p:nvSpPr>
          <p:cNvPr id="12" name="Shape 8"/>
          <p:cNvSpPr/>
          <p:nvPr/>
        </p:nvSpPr>
        <p:spPr>
          <a:xfrm>
            <a:off x="6114288" y="1403604"/>
            <a:ext cx="2572512" cy="1554480"/>
          </a:xfrm>
          <a:prstGeom prst="roundRect">
            <a:avLst>
              <a:gd name="adj" fmla="val 41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3" name="Shape 9"/>
          <p:cNvSpPr/>
          <p:nvPr/>
        </p:nvSpPr>
        <p:spPr>
          <a:xfrm>
            <a:off x="6278880" y="1568196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1650492"/>
            <a:ext cx="292608" cy="292608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6873240" y="1540764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Written Questionnaires</a:t>
            </a:r>
            <a:endParaRPr lang="en-US" sz="1300" dirty="0"/>
          </a:p>
        </p:txBody>
      </p:sp>
      <p:sp>
        <p:nvSpPr>
          <p:cNvPr id="16" name="Shape 11"/>
          <p:cNvSpPr/>
          <p:nvPr/>
        </p:nvSpPr>
        <p:spPr>
          <a:xfrm>
            <a:off x="457200" y="3214116"/>
            <a:ext cx="2572512" cy="1554480"/>
          </a:xfrm>
          <a:prstGeom prst="roundRect">
            <a:avLst>
              <a:gd name="adj" fmla="val 41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7" name="Shape 12"/>
          <p:cNvSpPr/>
          <p:nvPr/>
        </p:nvSpPr>
        <p:spPr>
          <a:xfrm>
            <a:off x="621792" y="3378708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8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088" y="3461004"/>
            <a:ext cx="292608" cy="292608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1216152" y="3351276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Observation</a:t>
            </a:r>
            <a:endParaRPr lang="en-US" sz="1300" dirty="0"/>
          </a:p>
        </p:txBody>
      </p:sp>
      <p:sp>
        <p:nvSpPr>
          <p:cNvPr id="20" name="Shape 14"/>
          <p:cNvSpPr/>
          <p:nvPr/>
        </p:nvSpPr>
        <p:spPr>
          <a:xfrm>
            <a:off x="3285744" y="3214116"/>
            <a:ext cx="2572512" cy="1554480"/>
          </a:xfrm>
          <a:prstGeom prst="roundRect">
            <a:avLst>
              <a:gd name="adj" fmla="val 41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1" name="Shape 15"/>
          <p:cNvSpPr/>
          <p:nvPr/>
        </p:nvSpPr>
        <p:spPr>
          <a:xfrm>
            <a:off x="3450336" y="3378708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22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2632" y="3461004"/>
            <a:ext cx="292608" cy="292608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4044696" y="3351276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 Interviews</a:t>
            </a:r>
            <a:endParaRPr lang="en-US" sz="1300" dirty="0"/>
          </a:p>
        </p:txBody>
      </p:sp>
      <p:sp>
        <p:nvSpPr>
          <p:cNvPr id="24" name="Text 17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· DATA COLLECTION</a:t>
            </a:r>
            <a:endParaRPr lang="en-US" sz="900" dirty="0"/>
          </a:p>
        </p:txBody>
      </p:sp>
      <p:sp>
        <p:nvSpPr>
          <p:cNvPr id="25" name="Text 18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Experiments &amp; Telephone Surveys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760220"/>
            <a:ext cx="3986784" cy="2651760"/>
          </a:xfrm>
          <a:prstGeom prst="roundRect">
            <a:avLst>
              <a:gd name="adj" fmla="val 2414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19248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00710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189738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Experiments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455164"/>
            <a:ext cx="3657600" cy="1847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 a single outcome that can’t be predicted with certainty — vary an ingredient or process, then test the result. Common in product manufacture and drug trials.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4700016" y="1760220"/>
            <a:ext cx="3986784" cy="2651760"/>
          </a:xfrm>
          <a:prstGeom prst="roundRect">
            <a:avLst>
              <a:gd name="adj" fmla="val 2414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4864608" y="19248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6904" y="200710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5458968" y="189738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Telephone Surveys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4864608" y="2455164"/>
            <a:ext cx="3657600" cy="1847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inexpensive, efficient way to gather opinions. Because people won’t stay on the line long, questions must be short and closed-ended.</a:t>
            </a:r>
            <a:endParaRPr lang="en-US" sz="1200" dirty="0"/>
          </a:p>
        </p:txBody>
      </p:sp>
      <p:sp>
        <p:nvSpPr>
          <p:cNvPr id="14" name="Text 10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· DATA COLLECTION</a:t>
            </a:r>
            <a:endParaRPr lang="en-US" sz="900" dirty="0"/>
          </a:p>
        </p:txBody>
      </p:sp>
      <p:sp>
        <p:nvSpPr>
          <p:cNvPr id="15" name="Text 11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Written Questionnaires &amp; Their Uses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most common — and least expensive — way to collect opinions and facts at scale. Can mix open and closed questions; document design and length matter, since mailed response rates average only around 5%.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2903220"/>
            <a:ext cx="1865376" cy="1371600"/>
          </a:xfrm>
          <a:prstGeom prst="roundRect">
            <a:avLst>
              <a:gd name="adj" fmla="val 4667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621792" y="30678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7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3150108"/>
            <a:ext cx="292608" cy="292608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216152" y="304038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Org. performance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621792" y="3598164"/>
            <a:ext cx="153619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Quality, service evaluation, auditing</a:t>
            </a:r>
            <a:endParaRPr lang="en-US" sz="980" dirty="0"/>
          </a:p>
        </p:txBody>
      </p:sp>
      <p:sp>
        <p:nvSpPr>
          <p:cNvPr id="10" name="Shape 7"/>
          <p:cNvSpPr/>
          <p:nvPr/>
        </p:nvSpPr>
        <p:spPr>
          <a:xfrm>
            <a:off x="2578608" y="2903220"/>
            <a:ext cx="1865376" cy="1371600"/>
          </a:xfrm>
          <a:prstGeom prst="roundRect">
            <a:avLst>
              <a:gd name="adj" fmla="val 4667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1" name="Shape 8"/>
          <p:cNvSpPr/>
          <p:nvPr/>
        </p:nvSpPr>
        <p:spPr>
          <a:xfrm>
            <a:off x="2743200" y="30678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2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6" y="3150108"/>
            <a:ext cx="292608" cy="292608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3337560" y="304038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issues</a:t>
            </a:r>
            <a:endParaRPr lang="en-US" sz="1150" dirty="0"/>
          </a:p>
        </p:txBody>
      </p:sp>
      <p:sp>
        <p:nvSpPr>
          <p:cNvPr id="14" name="Text 10"/>
          <p:cNvSpPr/>
          <p:nvPr/>
        </p:nvSpPr>
        <p:spPr>
          <a:xfrm>
            <a:off x="2743200" y="3598164"/>
            <a:ext cx="153619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 appraisal, training needs</a:t>
            </a:r>
            <a:endParaRPr lang="en-US" sz="980" dirty="0"/>
          </a:p>
        </p:txBody>
      </p:sp>
      <p:sp>
        <p:nvSpPr>
          <p:cNvPr id="15" name="Shape 11"/>
          <p:cNvSpPr/>
          <p:nvPr/>
        </p:nvSpPr>
        <p:spPr>
          <a:xfrm>
            <a:off x="4700016" y="2903220"/>
            <a:ext cx="1865376" cy="1371600"/>
          </a:xfrm>
          <a:prstGeom prst="roundRect">
            <a:avLst>
              <a:gd name="adj" fmla="val 4667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6" name="Shape 12"/>
          <p:cNvSpPr/>
          <p:nvPr/>
        </p:nvSpPr>
        <p:spPr>
          <a:xfrm>
            <a:off x="4864608" y="30678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7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6904" y="3150108"/>
            <a:ext cx="292608" cy="292608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5458968" y="304038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Customers</a:t>
            </a:r>
            <a:endParaRPr lang="en-US" sz="1150" dirty="0"/>
          </a:p>
        </p:txBody>
      </p:sp>
      <p:sp>
        <p:nvSpPr>
          <p:cNvPr id="19" name="Text 14"/>
          <p:cNvSpPr/>
          <p:nvPr/>
        </p:nvSpPr>
        <p:spPr>
          <a:xfrm>
            <a:off x="4864608" y="3598164"/>
            <a:ext cx="153619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Satisfaction, needs and behaviour</a:t>
            </a:r>
            <a:endParaRPr lang="en-US" sz="980" dirty="0"/>
          </a:p>
        </p:txBody>
      </p:sp>
      <p:sp>
        <p:nvSpPr>
          <p:cNvPr id="20" name="Shape 15"/>
          <p:cNvSpPr/>
          <p:nvPr/>
        </p:nvSpPr>
        <p:spPr>
          <a:xfrm>
            <a:off x="6821424" y="2903220"/>
            <a:ext cx="1865376" cy="1371600"/>
          </a:xfrm>
          <a:prstGeom prst="roundRect">
            <a:avLst>
              <a:gd name="adj" fmla="val 4667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1" name="Shape 16"/>
          <p:cNvSpPr/>
          <p:nvPr/>
        </p:nvSpPr>
        <p:spPr>
          <a:xfrm>
            <a:off x="6986016" y="30678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22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8312" y="3150108"/>
            <a:ext cx="292608" cy="292608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7580376" y="304038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Competition</a:t>
            </a:r>
            <a:endParaRPr lang="en-US" sz="1150" dirty="0"/>
          </a:p>
        </p:txBody>
      </p:sp>
      <p:sp>
        <p:nvSpPr>
          <p:cNvPr id="24" name="Text 18"/>
          <p:cNvSpPr/>
          <p:nvPr/>
        </p:nvSpPr>
        <p:spPr>
          <a:xfrm>
            <a:off x="6986016" y="3598164"/>
            <a:ext cx="153619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 other organisations offer?</a:t>
            </a:r>
            <a:endParaRPr lang="en-US" sz="980" dirty="0"/>
          </a:p>
        </p:txBody>
      </p:sp>
      <p:sp>
        <p:nvSpPr>
          <p:cNvPr id="25" name="Text 19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· DATA COLLECTION</a:t>
            </a:r>
            <a:endParaRPr lang="en-US" sz="900" dirty="0"/>
          </a:p>
        </p:txBody>
      </p:sp>
      <p:sp>
        <p:nvSpPr>
          <p:cNvPr id="26" name="Text 20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Observation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508760"/>
            <a:ext cx="2572512" cy="1737360"/>
          </a:xfrm>
          <a:prstGeom prst="roundRect">
            <a:avLst>
              <a:gd name="adj" fmla="val 3684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16733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175564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164592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Participant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203704"/>
            <a:ext cx="2243328" cy="9326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observer takes part in the activity being studied.</a:t>
            </a:r>
            <a:endParaRPr lang="en-US" sz="1080" dirty="0"/>
          </a:p>
        </p:txBody>
      </p:sp>
      <p:sp>
        <p:nvSpPr>
          <p:cNvPr id="9" name="Shape 6"/>
          <p:cNvSpPr/>
          <p:nvPr/>
        </p:nvSpPr>
        <p:spPr>
          <a:xfrm>
            <a:off x="3285744" y="1508760"/>
            <a:ext cx="2572512" cy="1737360"/>
          </a:xfrm>
          <a:prstGeom prst="roundRect">
            <a:avLst>
              <a:gd name="adj" fmla="val 3684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16733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175564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44696" y="164592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3450336" y="2203704"/>
            <a:ext cx="2243328" cy="9326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Subjects are watched and recorded while oblivious to it.</a:t>
            </a:r>
            <a:endParaRPr lang="en-US" sz="1080" dirty="0"/>
          </a:p>
        </p:txBody>
      </p:sp>
      <p:sp>
        <p:nvSpPr>
          <p:cNvPr id="14" name="Shape 10"/>
          <p:cNvSpPr/>
          <p:nvPr/>
        </p:nvSpPr>
        <p:spPr>
          <a:xfrm>
            <a:off x="6114288" y="1508760"/>
            <a:ext cx="2572512" cy="1737360"/>
          </a:xfrm>
          <a:prstGeom prst="roundRect">
            <a:avLst>
              <a:gd name="adj" fmla="val 3684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16733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175564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73240" y="164592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trends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6278880" y="2203704"/>
            <a:ext cx="2243328" cy="9326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counting sales or electronic point-of-sale records.</a:t>
            </a:r>
            <a:endParaRPr lang="en-US" sz="1080" dirty="0"/>
          </a:p>
        </p:txBody>
      </p:sp>
      <p:sp>
        <p:nvSpPr>
          <p:cNvPr id="19" name="Shape 14"/>
          <p:cNvSpPr/>
          <p:nvPr/>
        </p:nvSpPr>
        <p:spPr>
          <a:xfrm>
            <a:off x="457200" y="3657600"/>
            <a:ext cx="8229600" cy="868680"/>
          </a:xfrm>
          <a:prstGeom prst="roundRect">
            <a:avLst>
              <a:gd name="adj" fmla="val 7368"/>
            </a:avLst>
          </a:prstGeom>
          <a:solidFill>
            <a:srgbClr val="EEF3F8"/>
          </a:solidFill>
          <a:ln/>
        </p:spPr>
      </p:sp>
      <p:sp>
        <p:nvSpPr>
          <p:cNvPr id="20" name="Text 15"/>
          <p:cNvSpPr/>
          <p:nvPr/>
        </p:nvSpPr>
        <p:spPr>
          <a:xfrm>
            <a:off x="685800" y="3657600"/>
            <a:ext cx="77724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for understanding actual behaviour rather than stated views — but it needs trained, objective observers and can be costly and time-consuming.</a:t>
            </a:r>
            <a:endParaRPr lang="en-US" sz="1250" dirty="0"/>
          </a:p>
        </p:txBody>
      </p:sp>
      <p:sp>
        <p:nvSpPr>
          <p:cNvPr id="21" name="Text 16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· DATA COLLECTION</a:t>
            </a:r>
            <a:endParaRPr lang="en-US" sz="900" dirty="0"/>
          </a:p>
        </p:txBody>
      </p:sp>
      <p:sp>
        <p:nvSpPr>
          <p:cNvPr id="22" name="Text 17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Personal Interviews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i="1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Important for gaining insight into people’s experiences, opinions, aspirations, attitudes and feelings.</a:t>
            </a:r>
            <a:endParaRPr lang="en-US" sz="1300" dirty="0"/>
          </a:p>
        </p:txBody>
      </p:sp>
      <p:sp>
        <p:nvSpPr>
          <p:cNvPr id="5" name="Shape 3"/>
          <p:cNvSpPr/>
          <p:nvPr/>
        </p:nvSpPr>
        <p:spPr>
          <a:xfrm>
            <a:off x="457200" y="2514600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621792" y="26791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7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761488"/>
            <a:ext cx="292608" cy="292608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216152" y="265176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</a:t>
            </a:r>
            <a:endParaRPr lang="en-US" sz="1150" dirty="0"/>
          </a:p>
        </p:txBody>
      </p:sp>
      <p:sp>
        <p:nvSpPr>
          <p:cNvPr id="9" name="Text 6"/>
          <p:cNvSpPr/>
          <p:nvPr/>
        </p:nvSpPr>
        <p:spPr>
          <a:xfrm>
            <a:off x="621792" y="3209544"/>
            <a:ext cx="1536192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fixed set of questions, asked the same way to everyone.</a:t>
            </a:r>
            <a:endParaRPr lang="en-US" sz="980" dirty="0"/>
          </a:p>
        </p:txBody>
      </p:sp>
      <p:sp>
        <p:nvSpPr>
          <p:cNvPr id="10" name="Shape 7"/>
          <p:cNvSpPr/>
          <p:nvPr/>
        </p:nvSpPr>
        <p:spPr>
          <a:xfrm>
            <a:off x="2578608" y="2514600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1" name="Shape 8"/>
          <p:cNvSpPr/>
          <p:nvPr/>
        </p:nvSpPr>
        <p:spPr>
          <a:xfrm>
            <a:off x="2743200" y="26791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2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6" y="2761488"/>
            <a:ext cx="292608" cy="292608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3337560" y="265176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Semi-structured</a:t>
            </a:r>
            <a:endParaRPr lang="en-US" sz="1150" dirty="0"/>
          </a:p>
        </p:txBody>
      </p:sp>
      <p:sp>
        <p:nvSpPr>
          <p:cNvPr id="14" name="Text 10"/>
          <p:cNvSpPr/>
          <p:nvPr/>
        </p:nvSpPr>
        <p:spPr>
          <a:xfrm>
            <a:off x="2743200" y="3209544"/>
            <a:ext cx="1536192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flexible guide, with room to probe interesting answers.</a:t>
            </a:r>
            <a:endParaRPr lang="en-US" sz="980" dirty="0"/>
          </a:p>
        </p:txBody>
      </p:sp>
      <p:sp>
        <p:nvSpPr>
          <p:cNvPr id="15" name="Shape 11"/>
          <p:cNvSpPr/>
          <p:nvPr/>
        </p:nvSpPr>
        <p:spPr>
          <a:xfrm>
            <a:off x="4700016" y="2514600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6" name="Shape 12"/>
          <p:cNvSpPr/>
          <p:nvPr/>
        </p:nvSpPr>
        <p:spPr>
          <a:xfrm>
            <a:off x="4864608" y="26791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7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6904" y="2761488"/>
            <a:ext cx="292608" cy="292608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5458968" y="265176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Unstructured / focused</a:t>
            </a:r>
            <a:endParaRPr lang="en-US" sz="1150" dirty="0"/>
          </a:p>
        </p:txBody>
      </p:sp>
      <p:sp>
        <p:nvSpPr>
          <p:cNvPr id="19" name="Text 14"/>
          <p:cNvSpPr/>
          <p:nvPr/>
        </p:nvSpPr>
        <p:spPr>
          <a:xfrm>
            <a:off x="4864608" y="3209544"/>
            <a:ext cx="1536192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open conversation guided by broad themes.</a:t>
            </a:r>
            <a:endParaRPr lang="en-US" sz="980" dirty="0"/>
          </a:p>
        </p:txBody>
      </p:sp>
      <p:sp>
        <p:nvSpPr>
          <p:cNvPr id="20" name="Shape 15"/>
          <p:cNvSpPr/>
          <p:nvPr/>
        </p:nvSpPr>
        <p:spPr>
          <a:xfrm>
            <a:off x="6821424" y="2514600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1" name="Shape 16"/>
          <p:cNvSpPr/>
          <p:nvPr/>
        </p:nvSpPr>
        <p:spPr>
          <a:xfrm>
            <a:off x="6986016" y="26791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22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8312" y="2761488"/>
            <a:ext cx="292608" cy="292608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7580376" y="265176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</a:t>
            </a:r>
            <a:endParaRPr lang="en-US" sz="1150" dirty="0"/>
          </a:p>
        </p:txBody>
      </p:sp>
      <p:sp>
        <p:nvSpPr>
          <p:cNvPr id="24" name="Text 18"/>
          <p:cNvSpPr/>
          <p:nvPr/>
        </p:nvSpPr>
        <p:spPr>
          <a:xfrm>
            <a:off x="6986016" y="3209544"/>
            <a:ext cx="1536192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Several participants discuss the topic together.</a:t>
            </a:r>
            <a:endParaRPr lang="en-US" sz="980" dirty="0"/>
          </a:p>
        </p:txBody>
      </p:sp>
      <p:sp>
        <p:nvSpPr>
          <p:cNvPr id="25" name="Text 19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· DATA COLLECTION</a:t>
            </a:r>
            <a:endParaRPr lang="en-US" sz="900" dirty="0"/>
          </a:p>
        </p:txBody>
      </p:sp>
      <p:sp>
        <p:nvSpPr>
          <p:cNvPr id="26" name="Text 20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Methods of Collecting Secondary Data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325880"/>
            <a:ext cx="3977640" cy="352044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57200" y="132588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1B2A4A"/>
          </a:solidFill>
          <a:ln/>
        </p:spPr>
      </p:sp>
      <p:sp>
        <p:nvSpPr>
          <p:cNvPr id="6" name="Shape 4"/>
          <p:cNvSpPr/>
          <p:nvPr/>
        </p:nvSpPr>
        <p:spPr>
          <a:xfrm>
            <a:off x="457200" y="1581912"/>
            <a:ext cx="3977640" cy="20116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132588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Published Sources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658368" y="1929384"/>
            <a:ext cx="3575304" cy="2734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International bodies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Government departments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Municipal corporations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709160" y="1325880"/>
            <a:ext cx="3977640" cy="352044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709160" y="132588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4D7EA8"/>
          </a:solidFill>
          <a:ln/>
        </p:spPr>
      </p:sp>
      <p:sp>
        <p:nvSpPr>
          <p:cNvPr id="11" name="Shape 9"/>
          <p:cNvSpPr/>
          <p:nvPr/>
        </p:nvSpPr>
        <p:spPr>
          <a:xfrm>
            <a:off x="4709160" y="1581912"/>
            <a:ext cx="3977640" cy="201168"/>
          </a:xfrm>
          <a:prstGeom prst="rect">
            <a:avLst/>
          </a:prstGeom>
          <a:solidFill>
            <a:srgbClr val="4D7EA8"/>
          </a:solidFill>
          <a:ln/>
        </p:spPr>
      </p:sp>
      <p:sp>
        <p:nvSpPr>
          <p:cNvPr id="12" name="Text 10"/>
          <p:cNvSpPr/>
          <p:nvPr/>
        </p:nvSpPr>
        <p:spPr>
          <a:xfrm>
            <a:off x="4892040" y="132588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Unpublished Sources</a:t>
            </a:r>
            <a:endParaRPr lang="en-US" sz="1450" dirty="0"/>
          </a:p>
        </p:txBody>
      </p:sp>
      <p:sp>
        <p:nvSpPr>
          <p:cNvPr id="13" name="Text 11"/>
          <p:cNvSpPr/>
          <p:nvPr/>
        </p:nvSpPr>
        <p:spPr>
          <a:xfrm>
            <a:off x="4910328" y="1929384"/>
            <a:ext cx="3575304" cy="2734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Institutional records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Commercial / internal data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· DATA COLLECTION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COLLECTION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Which Method Should You Use?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i="1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Match the method to what you actually need to find out — and check the data will be representative, with no bias.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1920240"/>
            <a:ext cx="8229600" cy="853440"/>
          </a:xfrm>
          <a:prstGeom prst="roundRect">
            <a:avLst>
              <a:gd name="adj" fmla="val 6429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658368" y="2063496"/>
            <a:ext cx="566928" cy="566928"/>
          </a:xfrm>
          <a:prstGeom prst="ellipse">
            <a:avLst/>
          </a:prstGeom>
          <a:solidFill>
            <a:srgbClr val="1B2A4A"/>
          </a:solidFill>
          <a:ln/>
        </p:spPr>
      </p:sp>
      <p:pic>
        <p:nvPicPr>
          <p:cNvPr id="7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1754" y="2176882"/>
            <a:ext cx="340157" cy="340157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426464" y="1993392"/>
            <a:ext cx="7059168" cy="35844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Questionnaires</a:t>
            </a:r>
            <a:endParaRPr lang="en-US" sz="1350" dirty="0"/>
          </a:p>
        </p:txBody>
      </p:sp>
      <p:sp>
        <p:nvSpPr>
          <p:cNvPr id="9" name="Text 6"/>
          <p:cNvSpPr/>
          <p:nvPr/>
        </p:nvSpPr>
        <p:spPr>
          <a:xfrm>
            <a:off x="1426464" y="2312822"/>
            <a:ext cx="7059168" cy="409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Need: a little information, same format, from a large number of staff (e.g. IT training needs)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457200" y="2956560"/>
            <a:ext cx="8229600" cy="853440"/>
          </a:xfrm>
          <a:prstGeom prst="roundRect">
            <a:avLst>
              <a:gd name="adj" fmla="val 6429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1" name="Shape 8"/>
          <p:cNvSpPr/>
          <p:nvPr/>
        </p:nvSpPr>
        <p:spPr>
          <a:xfrm>
            <a:off x="658368" y="3099816"/>
            <a:ext cx="566928" cy="566928"/>
          </a:xfrm>
          <a:prstGeom prst="ellipse">
            <a:avLst/>
          </a:prstGeom>
          <a:solidFill>
            <a:srgbClr val="1B2A4A"/>
          </a:solidFill>
          <a:ln/>
        </p:spPr>
      </p:sp>
      <p:pic>
        <p:nvPicPr>
          <p:cNvPr id="12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754" y="3213202"/>
            <a:ext cx="340157" cy="340157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1426464" y="3029712"/>
            <a:ext cx="7059168" cy="35844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Interviews</a:t>
            </a:r>
            <a:endParaRPr lang="en-US" sz="1350" dirty="0"/>
          </a:p>
        </p:txBody>
      </p:sp>
      <p:sp>
        <p:nvSpPr>
          <p:cNvPr id="14" name="Text 10"/>
          <p:cNvSpPr/>
          <p:nvPr/>
        </p:nvSpPr>
        <p:spPr>
          <a:xfrm>
            <a:off x="1426464" y="3349142"/>
            <a:ext cx="7059168" cy="409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Need: detailed personal views on a new product — individual or group</a:t>
            </a:r>
            <a:endParaRPr lang="en-US" sz="1100" dirty="0"/>
          </a:p>
        </p:txBody>
      </p:sp>
      <p:sp>
        <p:nvSpPr>
          <p:cNvPr id="15" name="Shape 11"/>
          <p:cNvSpPr/>
          <p:nvPr/>
        </p:nvSpPr>
        <p:spPr>
          <a:xfrm>
            <a:off x="457200" y="3992880"/>
            <a:ext cx="8229600" cy="853440"/>
          </a:xfrm>
          <a:prstGeom prst="roundRect">
            <a:avLst>
              <a:gd name="adj" fmla="val 6429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6" name="Shape 12"/>
          <p:cNvSpPr/>
          <p:nvPr/>
        </p:nvSpPr>
        <p:spPr>
          <a:xfrm>
            <a:off x="658368" y="4136136"/>
            <a:ext cx="566928" cy="566928"/>
          </a:xfrm>
          <a:prstGeom prst="ellipse">
            <a:avLst/>
          </a:prstGeom>
          <a:solidFill>
            <a:srgbClr val="1B2A4A"/>
          </a:solidFill>
          <a:ln/>
        </p:spPr>
      </p:sp>
      <p:pic>
        <p:nvPicPr>
          <p:cNvPr id="17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754" y="4249522"/>
            <a:ext cx="340157" cy="340157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1426464" y="4066032"/>
            <a:ext cx="7059168" cy="35844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Observation</a:t>
            </a:r>
            <a:endParaRPr lang="en-US" sz="1350" dirty="0"/>
          </a:p>
        </p:txBody>
      </p:sp>
      <p:sp>
        <p:nvSpPr>
          <p:cNvPr id="19" name="Text 14"/>
          <p:cNvSpPr/>
          <p:nvPr/>
        </p:nvSpPr>
        <p:spPr>
          <a:xfrm>
            <a:off x="1426464" y="4385462"/>
            <a:ext cx="7059168" cy="409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Need: consumer behaviour, most easily obtained by counting events</a:t>
            </a:r>
            <a:endParaRPr lang="en-US" sz="1100" dirty="0"/>
          </a:p>
        </p:txBody>
      </p:sp>
      <p:sp>
        <p:nvSpPr>
          <p:cNvPr id="20" name="Text 15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· DATA COLLECTION</a:t>
            </a:r>
            <a:endParaRPr lang="en-US" sz="900" dirty="0"/>
          </a:p>
        </p:txBody>
      </p:sp>
      <p:sp>
        <p:nvSpPr>
          <p:cNvPr id="21" name="Text 16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</a:t>
            </a:r>
            <a:endParaRPr lang="en-US" sz="9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solidFill>
          <a:srgbClr val="1B2A4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4173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/ 7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1783080"/>
            <a:ext cx="82296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Questionnaire Design</a:t>
            </a: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457200" y="2788920"/>
            <a:ext cx="7589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i="1" dirty="0">
                <a:solidFill>
                  <a:srgbClr val="9DC3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Crafting questions that produce reliable, usable data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4572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486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 vs Closed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25717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6631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Formats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6863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7777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Factors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8008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8922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Likert Scale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7680960" y="-822960"/>
            <a:ext cx="2377440" cy="2377440"/>
          </a:xfrm>
          <a:prstGeom prst="ellipse">
            <a:avLst/>
          </a:prstGeom>
          <a:solidFill>
            <a:srgbClr val="121E38"/>
          </a:solidFill>
          <a:ln/>
        </p:spPr>
      </p:sp>
      <p:sp>
        <p:nvSpPr>
          <p:cNvPr id="14" name="Shape 12"/>
          <p:cNvSpPr/>
          <p:nvPr/>
        </p:nvSpPr>
        <p:spPr>
          <a:xfrm>
            <a:off x="8183880" y="-320040"/>
            <a:ext cx="1371600" cy="1371600"/>
          </a:xfrm>
          <a:prstGeom prst="ellipse">
            <a:avLst/>
          </a:prstGeom>
          <a:solidFill>
            <a:srgbClr val="243758"/>
          </a:solidFill>
          <a:ln/>
        </p:spPr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QUESTIONNAIRES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a Questionnaire?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1858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written interview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formalised set of questions for gathering information — by post, phone, computer or face to face.</a:t>
            </a:r>
            <a:endParaRPr lang="en-US" sz="1080" dirty="0"/>
          </a:p>
        </p:txBody>
      </p:sp>
      <p:sp>
        <p:nvSpPr>
          <p:cNvPr id="9" name="Shape 6"/>
          <p:cNvSpPr/>
          <p:nvPr/>
        </p:nvSpPr>
        <p:spPr>
          <a:xfrm>
            <a:off x="3285744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241858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44696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Quick &amp; low-cost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3450336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 amounts of data from large samples, without the researcher needing to be present.</a:t>
            </a:r>
            <a:endParaRPr lang="en-US" sz="1080" dirty="0"/>
          </a:p>
        </p:txBody>
      </p:sp>
      <p:sp>
        <p:nvSpPr>
          <p:cNvPr id="14" name="Shape 10"/>
          <p:cNvSpPr/>
          <p:nvPr/>
        </p:nvSpPr>
        <p:spPr>
          <a:xfrm>
            <a:off x="6114288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241858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73240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Relevance &amp; accuracy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6278880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Questionnaire design is one of the most critical stages of the research process.</a:t>
            </a:r>
            <a:endParaRPr lang="en-US" sz="1080" dirty="0"/>
          </a:p>
        </p:txBody>
      </p:sp>
      <p:sp>
        <p:nvSpPr>
          <p:cNvPr id="19" name="Text 14"/>
          <p:cNvSpPr/>
          <p:nvPr/>
        </p:nvSpPr>
        <p:spPr>
          <a:xfrm>
            <a:off x="457200" y="4617720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McLeod (2018) &amp; Ali (2012)</a:t>
            </a:r>
            <a:endParaRPr lang="en-US" sz="950" dirty="0"/>
          </a:p>
        </p:txBody>
      </p:sp>
      <p:sp>
        <p:nvSpPr>
          <p:cNvPr id="20" name="Text 15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· QUESTIONNAIRE DESIGN</a:t>
            </a:r>
            <a:endParaRPr lang="en-US" sz="900" dirty="0"/>
          </a:p>
        </p:txBody>
      </p:sp>
      <p:sp>
        <p:nvSpPr>
          <p:cNvPr id="21" name="Text 16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</a:t>
            </a:r>
            <a:endParaRPr lang="en-US" sz="9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QUESTIONNAIRES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Closed Questions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 answers to pre-decided categories — from a simple yes/no to a multi-point rating scale. Produces nominal or ordinal data.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1965960"/>
            <a:ext cx="3977640" cy="288036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457200" y="196596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2E8B8B"/>
          </a:solidFill>
          <a:ln/>
        </p:spPr>
      </p:sp>
      <p:sp>
        <p:nvSpPr>
          <p:cNvPr id="7" name="Shape 5"/>
          <p:cNvSpPr/>
          <p:nvPr/>
        </p:nvSpPr>
        <p:spPr>
          <a:xfrm>
            <a:off x="457200" y="2221992"/>
            <a:ext cx="3977640" cy="201168"/>
          </a:xfrm>
          <a:prstGeom prst="rect">
            <a:avLst/>
          </a:prstGeom>
          <a:solidFill>
            <a:srgbClr val="2E8B8B"/>
          </a:solidFill>
          <a:ln/>
        </p:spPr>
      </p:sp>
      <p:sp>
        <p:nvSpPr>
          <p:cNvPr id="8" name="Text 6"/>
          <p:cNvSpPr/>
          <p:nvPr/>
        </p:nvSpPr>
        <p:spPr>
          <a:xfrm>
            <a:off x="640080" y="196596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658368" y="2569464"/>
            <a:ext cx="3575304" cy="2093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Economical — large data for low cost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Easy to convert into quantitative data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Allows statistical analysis of responses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Standardised, so easy to replicate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709160" y="1965960"/>
            <a:ext cx="3977640" cy="288036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4709160" y="196596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D1495B"/>
          </a:solidFill>
          <a:ln/>
        </p:spPr>
      </p:sp>
      <p:sp>
        <p:nvSpPr>
          <p:cNvPr id="12" name="Shape 10"/>
          <p:cNvSpPr/>
          <p:nvPr/>
        </p:nvSpPr>
        <p:spPr>
          <a:xfrm>
            <a:off x="4709160" y="2221992"/>
            <a:ext cx="3977640" cy="201168"/>
          </a:xfrm>
          <a:prstGeom prst="rect">
            <a:avLst/>
          </a:prstGeom>
          <a:solidFill>
            <a:srgbClr val="D1495B"/>
          </a:solidFill>
          <a:ln/>
        </p:spPr>
      </p:sp>
      <p:sp>
        <p:nvSpPr>
          <p:cNvPr id="13" name="Text 11"/>
          <p:cNvSpPr/>
          <p:nvPr/>
        </p:nvSpPr>
        <p:spPr>
          <a:xfrm>
            <a:off x="4892040" y="196596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</a:t>
            </a:r>
            <a:endParaRPr lang="en-US" sz="1450" dirty="0"/>
          </a:p>
        </p:txBody>
      </p:sp>
      <p:sp>
        <p:nvSpPr>
          <p:cNvPr id="14" name="Text 12"/>
          <p:cNvSpPr/>
          <p:nvPr/>
        </p:nvSpPr>
        <p:spPr>
          <a:xfrm>
            <a:off x="4910328" y="2569464"/>
            <a:ext cx="3575304" cy="2093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Lacks detail and depth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Little scope to explain an answer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 to design good alternatives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of bias or order effects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· QUESTIONNAIRE DESIGN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</a:t>
            </a:r>
            <a:endParaRPr lang="en-US" sz="9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QUESTIONNAIRES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Open Questions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Let people answer in their own words, with no pre-set options — often used for complex questions or sensitive topics.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1965960"/>
            <a:ext cx="3977640" cy="288036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457200" y="196596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2E8B8B"/>
          </a:solidFill>
          <a:ln/>
        </p:spPr>
      </p:sp>
      <p:sp>
        <p:nvSpPr>
          <p:cNvPr id="7" name="Shape 5"/>
          <p:cNvSpPr/>
          <p:nvPr/>
        </p:nvSpPr>
        <p:spPr>
          <a:xfrm>
            <a:off x="457200" y="2221992"/>
            <a:ext cx="3977640" cy="201168"/>
          </a:xfrm>
          <a:prstGeom prst="rect">
            <a:avLst/>
          </a:prstGeom>
          <a:solidFill>
            <a:srgbClr val="2E8B8B"/>
          </a:solidFill>
          <a:ln/>
        </p:spPr>
      </p:sp>
      <p:sp>
        <p:nvSpPr>
          <p:cNvPr id="8" name="Text 6"/>
          <p:cNvSpPr/>
          <p:nvPr/>
        </p:nvSpPr>
        <p:spPr>
          <a:xfrm>
            <a:off x="640080" y="196596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658368" y="2569464"/>
            <a:ext cx="3575304" cy="2093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Rich, detailed qualitative data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Respondents elaborate in their own words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Reveals why people hold an attitude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Useful for unforeseen or sensitive answers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709160" y="1965960"/>
            <a:ext cx="3977640" cy="2880360"/>
          </a:xfrm>
          <a:prstGeom prst="roundRect">
            <a:avLst>
              <a:gd name="adj" fmla="val 2222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4709160" y="196596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D1495B"/>
          </a:solidFill>
          <a:ln/>
        </p:spPr>
      </p:sp>
      <p:sp>
        <p:nvSpPr>
          <p:cNvPr id="12" name="Shape 10"/>
          <p:cNvSpPr/>
          <p:nvPr/>
        </p:nvSpPr>
        <p:spPr>
          <a:xfrm>
            <a:off x="4709160" y="2221992"/>
            <a:ext cx="3977640" cy="201168"/>
          </a:xfrm>
          <a:prstGeom prst="rect">
            <a:avLst/>
          </a:prstGeom>
          <a:solidFill>
            <a:srgbClr val="D1495B"/>
          </a:solidFill>
          <a:ln/>
        </p:spPr>
      </p:sp>
      <p:sp>
        <p:nvSpPr>
          <p:cNvPr id="13" name="Text 11"/>
          <p:cNvSpPr/>
          <p:nvPr/>
        </p:nvSpPr>
        <p:spPr>
          <a:xfrm>
            <a:off x="4892040" y="196596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</a:t>
            </a:r>
            <a:endParaRPr lang="en-US" sz="1450" dirty="0"/>
          </a:p>
        </p:txBody>
      </p:sp>
      <p:sp>
        <p:nvSpPr>
          <p:cNvPr id="14" name="Text 12"/>
          <p:cNvSpPr/>
          <p:nvPr/>
        </p:nvSpPr>
        <p:spPr>
          <a:xfrm>
            <a:off x="4910328" y="2569464"/>
            <a:ext cx="3575304" cy="2093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Time-consuming to complete and analyse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Smaller achievable sample sizes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Needs strong writing / verbal ability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Harder to compare across respondents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· QUESTIONNAIRE DESIGN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23</a:t>
            </a:r>
            <a:endParaRPr lang="en-US" sz="90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QUESTIONNAIRES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Closed-Ended Question Formats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2572512" cy="1508760"/>
          </a:xfrm>
          <a:prstGeom prst="roundRect">
            <a:avLst>
              <a:gd name="adj" fmla="val 4242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15819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166420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155448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choice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112264"/>
            <a:ext cx="224332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than one option, e.g. very favourable → very unfavourable</a:t>
            </a:r>
            <a:endParaRPr lang="en-US" sz="1030" dirty="0"/>
          </a:p>
        </p:txBody>
      </p:sp>
      <p:sp>
        <p:nvSpPr>
          <p:cNvPr id="9" name="Shape 6"/>
          <p:cNvSpPr/>
          <p:nvPr/>
        </p:nvSpPr>
        <p:spPr>
          <a:xfrm>
            <a:off x="3285744" y="1417320"/>
            <a:ext cx="2572512" cy="1508760"/>
          </a:xfrm>
          <a:prstGeom prst="roundRect">
            <a:avLst>
              <a:gd name="adj" fmla="val 4242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15819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166420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44696" y="155448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Rank order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3450336" y="2112264"/>
            <a:ext cx="224332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Respondents rank options from most to least preferred</a:t>
            </a:r>
            <a:endParaRPr lang="en-US" sz="1030" dirty="0"/>
          </a:p>
        </p:txBody>
      </p:sp>
      <p:sp>
        <p:nvSpPr>
          <p:cNvPr id="14" name="Shape 10"/>
          <p:cNvSpPr/>
          <p:nvPr/>
        </p:nvSpPr>
        <p:spPr>
          <a:xfrm>
            <a:off x="6114288" y="1417320"/>
            <a:ext cx="2572512" cy="1508760"/>
          </a:xfrm>
          <a:prstGeom prst="roundRect">
            <a:avLst>
              <a:gd name="adj" fmla="val 4242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15819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166420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73240" y="155448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Rating (Likert)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6278880" y="2112264"/>
            <a:ext cx="224332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Judge agreement along a 5-point ordered scale</a:t>
            </a:r>
            <a:endParaRPr lang="en-US" sz="1030" dirty="0"/>
          </a:p>
        </p:txBody>
      </p:sp>
      <p:sp>
        <p:nvSpPr>
          <p:cNvPr id="19" name="Shape 14"/>
          <p:cNvSpPr/>
          <p:nvPr/>
        </p:nvSpPr>
        <p:spPr>
          <a:xfrm>
            <a:off x="457200" y="3246120"/>
            <a:ext cx="1602029" cy="914400"/>
          </a:xfrm>
          <a:prstGeom prst="roundRect">
            <a:avLst>
              <a:gd name="adj" fmla="val 5000"/>
            </a:avLst>
          </a:prstGeom>
          <a:solidFill>
            <a:srgbClr val="D1495B"/>
          </a:solidFill>
          <a:ln/>
        </p:spPr>
      </p:sp>
      <p:sp>
        <p:nvSpPr>
          <p:cNvPr id="20" name="Text 15"/>
          <p:cNvSpPr/>
          <p:nvPr/>
        </p:nvSpPr>
        <p:spPr>
          <a:xfrm>
            <a:off x="457200" y="3319272"/>
            <a:ext cx="160202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300" dirty="0"/>
          </a:p>
        </p:txBody>
      </p:sp>
      <p:sp>
        <p:nvSpPr>
          <p:cNvPr id="21" name="Text 16"/>
          <p:cNvSpPr/>
          <p:nvPr/>
        </p:nvSpPr>
        <p:spPr>
          <a:xfrm>
            <a:off x="502920" y="3611880"/>
            <a:ext cx="1510589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Strongly</a:t>
            </a:r>
            <a:endParaRPr lang="en-US" sz="1000" dirty="0"/>
          </a:p>
          <a:p>
            <a:pPr algn="ctr" indent="0" marL="0">
              <a:lnSpc>
                <a:spcPct val="9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Disagree</a:t>
            </a:r>
            <a:endParaRPr lang="en-US" sz="1000" dirty="0"/>
          </a:p>
        </p:txBody>
      </p:sp>
      <p:sp>
        <p:nvSpPr>
          <p:cNvPr id="22" name="Shape 17"/>
          <p:cNvSpPr/>
          <p:nvPr/>
        </p:nvSpPr>
        <p:spPr>
          <a:xfrm>
            <a:off x="2114093" y="3246120"/>
            <a:ext cx="1602029" cy="914400"/>
          </a:xfrm>
          <a:prstGeom prst="roundRect">
            <a:avLst>
              <a:gd name="adj" fmla="val 5000"/>
            </a:avLst>
          </a:prstGeom>
          <a:solidFill>
            <a:srgbClr val="C77B5E"/>
          </a:solidFill>
          <a:ln/>
        </p:spPr>
      </p:sp>
      <p:sp>
        <p:nvSpPr>
          <p:cNvPr id="23" name="Text 18"/>
          <p:cNvSpPr/>
          <p:nvPr/>
        </p:nvSpPr>
        <p:spPr>
          <a:xfrm>
            <a:off x="2114093" y="3319272"/>
            <a:ext cx="160202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300" dirty="0"/>
          </a:p>
        </p:txBody>
      </p:sp>
      <p:sp>
        <p:nvSpPr>
          <p:cNvPr id="24" name="Text 19"/>
          <p:cNvSpPr/>
          <p:nvPr/>
        </p:nvSpPr>
        <p:spPr>
          <a:xfrm>
            <a:off x="2159813" y="3611880"/>
            <a:ext cx="1510589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Disagree</a:t>
            </a:r>
            <a:endParaRPr lang="en-US" sz="1000" dirty="0"/>
          </a:p>
        </p:txBody>
      </p:sp>
      <p:sp>
        <p:nvSpPr>
          <p:cNvPr id="25" name="Shape 20"/>
          <p:cNvSpPr/>
          <p:nvPr/>
        </p:nvSpPr>
        <p:spPr>
          <a:xfrm>
            <a:off x="3770986" y="3246120"/>
            <a:ext cx="1602029" cy="914400"/>
          </a:xfrm>
          <a:prstGeom prst="roundRect">
            <a:avLst>
              <a:gd name="adj" fmla="val 5000"/>
            </a:avLst>
          </a:prstGeom>
          <a:solidFill>
            <a:srgbClr val="8A97AB"/>
          </a:solidFill>
          <a:ln/>
        </p:spPr>
      </p:sp>
      <p:sp>
        <p:nvSpPr>
          <p:cNvPr id="26" name="Text 21"/>
          <p:cNvSpPr/>
          <p:nvPr/>
        </p:nvSpPr>
        <p:spPr>
          <a:xfrm>
            <a:off x="3770986" y="3319272"/>
            <a:ext cx="160202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300" dirty="0"/>
          </a:p>
        </p:txBody>
      </p:sp>
      <p:sp>
        <p:nvSpPr>
          <p:cNvPr id="27" name="Text 22"/>
          <p:cNvSpPr/>
          <p:nvPr/>
        </p:nvSpPr>
        <p:spPr>
          <a:xfrm>
            <a:off x="3816706" y="3611880"/>
            <a:ext cx="1510589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Undecided</a:t>
            </a:r>
            <a:endParaRPr lang="en-US" sz="1000" dirty="0"/>
          </a:p>
        </p:txBody>
      </p:sp>
      <p:sp>
        <p:nvSpPr>
          <p:cNvPr id="28" name="Shape 23"/>
          <p:cNvSpPr/>
          <p:nvPr/>
        </p:nvSpPr>
        <p:spPr>
          <a:xfrm>
            <a:off x="5427878" y="3246120"/>
            <a:ext cx="1602029" cy="914400"/>
          </a:xfrm>
          <a:prstGeom prst="roundRect">
            <a:avLst>
              <a:gd name="adj" fmla="val 5000"/>
            </a:avLst>
          </a:prstGeom>
          <a:solidFill>
            <a:srgbClr val="4D7EA8"/>
          </a:solidFill>
          <a:ln/>
        </p:spPr>
      </p:sp>
      <p:sp>
        <p:nvSpPr>
          <p:cNvPr id="29" name="Text 24"/>
          <p:cNvSpPr/>
          <p:nvPr/>
        </p:nvSpPr>
        <p:spPr>
          <a:xfrm>
            <a:off x="5427878" y="3319272"/>
            <a:ext cx="160202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300" dirty="0"/>
          </a:p>
        </p:txBody>
      </p:sp>
      <p:sp>
        <p:nvSpPr>
          <p:cNvPr id="30" name="Text 25"/>
          <p:cNvSpPr/>
          <p:nvPr/>
        </p:nvSpPr>
        <p:spPr>
          <a:xfrm>
            <a:off x="5473598" y="3611880"/>
            <a:ext cx="1510589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Agree</a:t>
            </a:r>
            <a:endParaRPr lang="en-US" sz="1000" dirty="0"/>
          </a:p>
        </p:txBody>
      </p:sp>
      <p:sp>
        <p:nvSpPr>
          <p:cNvPr id="31" name="Shape 26"/>
          <p:cNvSpPr/>
          <p:nvPr/>
        </p:nvSpPr>
        <p:spPr>
          <a:xfrm>
            <a:off x="7084771" y="3246120"/>
            <a:ext cx="1602029" cy="914400"/>
          </a:xfrm>
          <a:prstGeom prst="roundRect">
            <a:avLst>
              <a:gd name="adj" fmla="val 5000"/>
            </a:avLst>
          </a:prstGeom>
          <a:solidFill>
            <a:srgbClr val="1B2A4A"/>
          </a:solidFill>
          <a:ln/>
        </p:spPr>
      </p:sp>
      <p:sp>
        <p:nvSpPr>
          <p:cNvPr id="32" name="Text 27"/>
          <p:cNvSpPr/>
          <p:nvPr/>
        </p:nvSpPr>
        <p:spPr>
          <a:xfrm>
            <a:off x="7084771" y="3319272"/>
            <a:ext cx="1602029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300" dirty="0"/>
          </a:p>
        </p:txBody>
      </p:sp>
      <p:sp>
        <p:nvSpPr>
          <p:cNvPr id="33" name="Text 28"/>
          <p:cNvSpPr/>
          <p:nvPr/>
        </p:nvSpPr>
        <p:spPr>
          <a:xfrm>
            <a:off x="7130491" y="3611880"/>
            <a:ext cx="1510589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Strongly</a:t>
            </a:r>
            <a:endParaRPr lang="en-US" sz="1000" dirty="0"/>
          </a:p>
          <a:p>
            <a:pPr algn="ctr" indent="0" marL="0">
              <a:lnSpc>
                <a:spcPct val="9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Agree</a:t>
            </a:r>
            <a:endParaRPr lang="en-US" sz="1000" dirty="0"/>
          </a:p>
        </p:txBody>
      </p:sp>
      <p:sp>
        <p:nvSpPr>
          <p:cNvPr id="34" name="Text 29"/>
          <p:cNvSpPr/>
          <p:nvPr/>
        </p:nvSpPr>
        <p:spPr>
          <a:xfrm>
            <a:off x="457200" y="425196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i="1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Example: “Studying at this university gives me a good understanding of the subject.” — Source: McLeod (2018) &amp; Bowling (1997)</a:t>
            </a:r>
            <a:endParaRPr lang="en-US" sz="1000" dirty="0"/>
          </a:p>
        </p:txBody>
      </p:sp>
      <p:sp>
        <p:nvSpPr>
          <p:cNvPr id="35" name="Text 30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· QUESTIONNAIRE DESIGN</a:t>
            </a:r>
            <a:endParaRPr lang="en-US" sz="900" dirty="0"/>
          </a:p>
        </p:txBody>
      </p:sp>
      <p:sp>
        <p:nvSpPr>
          <p:cNvPr id="36" name="Text 31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</a:t>
            </a:r>
            <a:endParaRPr lang="en-US" sz="9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QUESTIONNAIRES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Designing a Good Questionnaire (1/2)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4144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Aims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question should address the research aims — one idea per item.</a:t>
            </a:r>
            <a:endParaRPr lang="en-US" sz="1030" dirty="0"/>
          </a:p>
        </p:txBody>
      </p:sp>
      <p:sp>
        <p:nvSpPr>
          <p:cNvPr id="9" name="Shape 6"/>
          <p:cNvSpPr/>
          <p:nvPr/>
        </p:nvSpPr>
        <p:spPr>
          <a:xfrm>
            <a:off x="2578608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2743200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6" y="244144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337560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Length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2743200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Shorter questionnaires get completed. Cut anything unnecessary.</a:t>
            </a:r>
            <a:endParaRPr lang="en-US" sz="1030" dirty="0"/>
          </a:p>
        </p:txBody>
      </p:sp>
      <p:sp>
        <p:nvSpPr>
          <p:cNvPr id="14" name="Shape 10"/>
          <p:cNvSpPr/>
          <p:nvPr/>
        </p:nvSpPr>
        <p:spPr>
          <a:xfrm>
            <a:off x="4700016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4864608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6904" y="244144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458968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 study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4864608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Trial it on a small group first to catch confusing questions.</a:t>
            </a:r>
            <a:endParaRPr lang="en-US" sz="1030" dirty="0"/>
          </a:p>
        </p:txBody>
      </p:sp>
      <p:sp>
        <p:nvSpPr>
          <p:cNvPr id="19" name="Shape 14"/>
          <p:cNvSpPr/>
          <p:nvPr/>
        </p:nvSpPr>
        <p:spPr>
          <a:xfrm>
            <a:off x="6821424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6986016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2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8312" y="2441448"/>
            <a:ext cx="292608" cy="292608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580376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order</a:t>
            </a:r>
            <a:endParaRPr lang="en-US" sz="1350" dirty="0"/>
          </a:p>
        </p:txBody>
      </p:sp>
      <p:sp>
        <p:nvSpPr>
          <p:cNvPr id="23" name="Text 17"/>
          <p:cNvSpPr/>
          <p:nvPr/>
        </p:nvSpPr>
        <p:spPr>
          <a:xfrm>
            <a:off x="6986016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Move general → specific, and factual → sensitive.</a:t>
            </a:r>
            <a:endParaRPr lang="en-US" sz="1030" dirty="0"/>
          </a:p>
        </p:txBody>
      </p:sp>
      <p:sp>
        <p:nvSpPr>
          <p:cNvPr id="24" name="Text 18"/>
          <p:cNvSpPr/>
          <p:nvPr/>
        </p:nvSpPr>
        <p:spPr>
          <a:xfrm>
            <a:off x="457200" y="4617720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Fraley, Waller &amp; Brennan (2000)</a:t>
            </a:r>
            <a:endParaRPr lang="en-US" sz="950" dirty="0"/>
          </a:p>
        </p:txBody>
      </p:sp>
      <p:sp>
        <p:nvSpPr>
          <p:cNvPr id="25" name="Text 19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· QUESTIONNAIRE DESIGN</a:t>
            </a:r>
            <a:endParaRPr lang="en-US" sz="900" dirty="0"/>
          </a:p>
        </p:txBody>
      </p:sp>
      <p:sp>
        <p:nvSpPr>
          <p:cNvPr id="26" name="Text 20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</a:t>
            </a:r>
            <a:endParaRPr lang="en-US" sz="9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1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QUESTIONNAIRES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Designing a Good Questionnaire (2/2)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2598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29057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37286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26314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Terminology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621792" y="282092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Minimal jargon — simple language the audience will understand.</a:t>
            </a:r>
            <a:endParaRPr lang="en-US" sz="1030" dirty="0"/>
          </a:p>
        </p:txBody>
      </p:sp>
      <p:sp>
        <p:nvSpPr>
          <p:cNvPr id="9" name="Shape 6"/>
          <p:cNvSpPr/>
          <p:nvPr/>
        </p:nvSpPr>
        <p:spPr>
          <a:xfrm>
            <a:off x="2578608" y="212598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2743200" y="229057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6" y="237286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337560" y="226314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2743200" y="282092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Look professional, with clear, concise instructions.</a:t>
            </a:r>
            <a:endParaRPr lang="en-US" sz="1030" dirty="0"/>
          </a:p>
        </p:txBody>
      </p:sp>
      <p:sp>
        <p:nvSpPr>
          <p:cNvPr id="14" name="Shape 10"/>
          <p:cNvSpPr/>
          <p:nvPr/>
        </p:nvSpPr>
        <p:spPr>
          <a:xfrm>
            <a:off x="4700016" y="212598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4864608" y="229057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6904" y="237286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458968" y="226314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Avoid double-barrelled</a:t>
            </a:r>
            <a:endParaRPr lang="en-US" sz="1200" dirty="0"/>
          </a:p>
        </p:txBody>
      </p:sp>
      <p:sp>
        <p:nvSpPr>
          <p:cNvPr id="18" name="Text 13"/>
          <p:cNvSpPr/>
          <p:nvPr/>
        </p:nvSpPr>
        <p:spPr>
          <a:xfrm>
            <a:off x="4864608" y="282092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Don’t combine two issues in a single question.</a:t>
            </a:r>
            <a:endParaRPr lang="en-US" sz="1030" dirty="0"/>
          </a:p>
        </p:txBody>
      </p:sp>
      <p:sp>
        <p:nvSpPr>
          <p:cNvPr id="19" name="Shape 14"/>
          <p:cNvSpPr/>
          <p:nvPr/>
        </p:nvSpPr>
        <p:spPr>
          <a:xfrm>
            <a:off x="6821424" y="212598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6986016" y="229057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2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8312" y="2372868"/>
            <a:ext cx="292608" cy="292608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580376" y="226314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Avoid poor wording</a:t>
            </a:r>
            <a:endParaRPr lang="en-US" sz="1200" dirty="0"/>
          </a:p>
        </p:txBody>
      </p:sp>
      <p:sp>
        <p:nvSpPr>
          <p:cNvPr id="23" name="Text 17"/>
          <p:cNvSpPr/>
          <p:nvPr/>
        </p:nvSpPr>
        <p:spPr>
          <a:xfrm>
            <a:off x="6986016" y="282092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double negatives, leading or ambiguous questions.</a:t>
            </a:r>
            <a:endParaRPr lang="en-US" sz="1030" dirty="0"/>
          </a:p>
        </p:txBody>
      </p:sp>
      <p:sp>
        <p:nvSpPr>
          <p:cNvPr id="24" name="Text 18"/>
          <p:cNvSpPr/>
          <p:nvPr/>
        </p:nvSpPr>
        <p:spPr>
          <a:xfrm>
            <a:off x="457200" y="4617720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Fraley, Waller &amp; Brennan (2000)</a:t>
            </a:r>
            <a:endParaRPr lang="en-US" sz="950" dirty="0"/>
          </a:p>
        </p:txBody>
      </p:sp>
      <p:sp>
        <p:nvSpPr>
          <p:cNvPr id="25" name="Text 19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· QUESTIONNAIRE DESIGN</a:t>
            </a:r>
            <a:endParaRPr lang="en-US" sz="900" dirty="0"/>
          </a:p>
        </p:txBody>
      </p:sp>
      <p:sp>
        <p:nvSpPr>
          <p:cNvPr id="26" name="Text 20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26</a:t>
            </a:r>
            <a:endParaRPr lang="en-US" sz="9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2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QUESTIONNAIRES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Criteria of a Good Questionnaire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4144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Clarity of language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621792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Matches the respondent’s level of understanding.</a:t>
            </a:r>
            <a:endParaRPr lang="en-US" sz="1030" dirty="0"/>
          </a:p>
        </p:txBody>
      </p:sp>
      <p:sp>
        <p:nvSpPr>
          <p:cNvPr id="9" name="Shape 6"/>
          <p:cNvSpPr/>
          <p:nvPr/>
        </p:nvSpPr>
        <p:spPr>
          <a:xfrm>
            <a:off x="2578608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2743200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6" y="244144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337560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Singleness of objective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2743200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item has one, and only one, clear answer.</a:t>
            </a:r>
            <a:endParaRPr lang="en-US" sz="1030" dirty="0"/>
          </a:p>
        </p:txBody>
      </p:sp>
      <p:sp>
        <p:nvSpPr>
          <p:cNvPr id="14" name="Shape 10"/>
          <p:cNvSpPr/>
          <p:nvPr/>
        </p:nvSpPr>
        <p:spPr>
          <a:xfrm>
            <a:off x="4700016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4864608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6904" y="244144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458968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One-to-one match</a:t>
            </a:r>
            <a:endParaRPr lang="en-US" sz="1200" dirty="0"/>
          </a:p>
        </p:txBody>
      </p:sp>
      <p:sp>
        <p:nvSpPr>
          <p:cNvPr id="18" name="Text 13"/>
          <p:cNvSpPr/>
          <p:nvPr/>
        </p:nvSpPr>
        <p:spPr>
          <a:xfrm>
            <a:off x="4864608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whole questionnaire maps to the study’s objectives.</a:t>
            </a:r>
            <a:endParaRPr lang="en-US" sz="1030" dirty="0"/>
          </a:p>
        </p:txBody>
      </p:sp>
      <p:sp>
        <p:nvSpPr>
          <p:cNvPr id="19" name="Shape 14"/>
          <p:cNvSpPr/>
          <p:nvPr/>
        </p:nvSpPr>
        <p:spPr>
          <a:xfrm>
            <a:off x="6821424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6986016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2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8312" y="2441448"/>
            <a:ext cx="292608" cy="292608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580376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Correct construction</a:t>
            </a:r>
            <a:endParaRPr lang="en-US" sz="1200" dirty="0"/>
          </a:p>
        </p:txBody>
      </p:sp>
      <p:sp>
        <p:nvSpPr>
          <p:cNvPr id="23" name="Text 17"/>
          <p:cNvSpPr/>
          <p:nvPr/>
        </p:nvSpPr>
        <p:spPr>
          <a:xfrm>
            <a:off x="6986016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Grammatically correct, well-spelled, coherent sentences.</a:t>
            </a:r>
            <a:endParaRPr lang="en-US" sz="1030" dirty="0"/>
          </a:p>
        </p:txBody>
      </p:sp>
      <p:sp>
        <p:nvSpPr>
          <p:cNvPr id="24" name="Text 18"/>
          <p:cNvSpPr/>
          <p:nvPr/>
        </p:nvSpPr>
        <p:spPr>
          <a:xfrm>
            <a:off x="457200" y="4617720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Nalzaro (2012)</a:t>
            </a:r>
            <a:endParaRPr lang="en-US" sz="950" dirty="0"/>
          </a:p>
        </p:txBody>
      </p:sp>
      <p:sp>
        <p:nvSpPr>
          <p:cNvPr id="25" name="Text 19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· QUESTIONNAIRE DESIGN</a:t>
            </a:r>
            <a:endParaRPr lang="en-US" sz="900" dirty="0"/>
          </a:p>
        </p:txBody>
      </p:sp>
      <p:sp>
        <p:nvSpPr>
          <p:cNvPr id="26" name="Text 20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27</a:t>
            </a:r>
            <a:endParaRPr lang="en-US" sz="90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3">
    <p:bg>
      <p:bgPr>
        <a:solidFill>
          <a:srgbClr val="1B2A4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4173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/ 7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1783080"/>
            <a:ext cx="82296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Population &amp; Sampling</a:t>
            </a: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457200" y="2788920"/>
            <a:ext cx="7589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i="1" dirty="0">
                <a:solidFill>
                  <a:srgbClr val="9DC3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Deciding who to study, and how to select them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4572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486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Population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25717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6631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6863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7777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 Types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8008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8922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Techniques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7680960" y="-822960"/>
            <a:ext cx="2377440" cy="2377440"/>
          </a:xfrm>
          <a:prstGeom prst="ellipse">
            <a:avLst/>
          </a:prstGeom>
          <a:solidFill>
            <a:srgbClr val="121E38"/>
          </a:solidFill>
          <a:ln/>
        </p:spPr>
      </p:sp>
      <p:sp>
        <p:nvSpPr>
          <p:cNvPr id="14" name="Shape 12"/>
          <p:cNvSpPr/>
          <p:nvPr/>
        </p:nvSpPr>
        <p:spPr>
          <a:xfrm>
            <a:off x="8183880" y="-320040"/>
            <a:ext cx="1371600" cy="1371600"/>
          </a:xfrm>
          <a:prstGeom prst="ellipse">
            <a:avLst/>
          </a:prstGeom>
          <a:solidFill>
            <a:srgbClr val="243758"/>
          </a:solidFill>
          <a:ln/>
        </p:spPr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4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Population vs Sample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554480"/>
            <a:ext cx="3977640" cy="2468880"/>
          </a:xfrm>
          <a:prstGeom prst="roundRect">
            <a:avLst>
              <a:gd name="adj" fmla="val 2593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57200" y="155448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1B2A4A"/>
          </a:solidFill>
          <a:ln/>
        </p:spPr>
      </p:sp>
      <p:sp>
        <p:nvSpPr>
          <p:cNvPr id="6" name="Shape 4"/>
          <p:cNvSpPr/>
          <p:nvPr/>
        </p:nvSpPr>
        <p:spPr>
          <a:xfrm>
            <a:off x="457200" y="1810512"/>
            <a:ext cx="3977640" cy="20116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155448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Population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658368" y="2157984"/>
            <a:ext cx="3575304" cy="1682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complete set of people or objects sharing common characteristics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population — the whole group the study wants to generalise to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Accessible population — the portion the researcher can actually reach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709160" y="1554480"/>
            <a:ext cx="3977640" cy="2468880"/>
          </a:xfrm>
          <a:prstGeom prst="roundRect">
            <a:avLst>
              <a:gd name="adj" fmla="val 2593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709160" y="155448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4D7EA8"/>
          </a:solidFill>
          <a:ln/>
        </p:spPr>
      </p:sp>
      <p:sp>
        <p:nvSpPr>
          <p:cNvPr id="11" name="Shape 9"/>
          <p:cNvSpPr/>
          <p:nvPr/>
        </p:nvSpPr>
        <p:spPr>
          <a:xfrm>
            <a:off x="4709160" y="1810512"/>
            <a:ext cx="3977640" cy="201168"/>
          </a:xfrm>
          <a:prstGeom prst="rect">
            <a:avLst/>
          </a:prstGeom>
          <a:solidFill>
            <a:srgbClr val="4D7EA8"/>
          </a:solidFill>
          <a:ln/>
        </p:spPr>
      </p:sp>
      <p:sp>
        <p:nvSpPr>
          <p:cNvPr id="12" name="Text 10"/>
          <p:cNvSpPr/>
          <p:nvPr/>
        </p:nvSpPr>
        <p:spPr>
          <a:xfrm>
            <a:off x="4892040" y="155448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</a:t>
            </a:r>
            <a:endParaRPr lang="en-US" sz="1450" dirty="0"/>
          </a:p>
        </p:txBody>
      </p:sp>
      <p:sp>
        <p:nvSpPr>
          <p:cNvPr id="13" name="Text 11"/>
          <p:cNvSpPr/>
          <p:nvPr/>
        </p:nvSpPr>
        <p:spPr>
          <a:xfrm>
            <a:off x="4910328" y="2157984"/>
            <a:ext cx="3575304" cy="1682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selected subset of the population, chosen to take part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Should represent the characteristics of the intended group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because studying an entire population usually isn’t feasible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41605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i="1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Example: all UWTSD students (target population) vs. all UWTSD students with COVID-19 in the London area (accessible population).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· POPULATION &amp; SAMPLING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28</a:t>
            </a:r>
            <a:endParaRPr lang="en-US" sz="90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5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Population, Frame &amp; Sample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777240" y="1600200"/>
            <a:ext cx="3017520" cy="3017520"/>
          </a:xfrm>
          <a:prstGeom prst="ellipse">
            <a:avLst/>
          </a:prstGeom>
          <a:solidFill>
            <a:srgbClr val="9DC3E6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1280160" y="2103120"/>
            <a:ext cx="2011680" cy="2011680"/>
          </a:xfrm>
          <a:prstGeom prst="ellipse">
            <a:avLst/>
          </a:prstGeom>
          <a:solidFill>
            <a:srgbClr val="4D7EA8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1783080" y="2606040"/>
            <a:ext cx="1005840" cy="1005840"/>
          </a:xfrm>
          <a:prstGeom prst="ellipse">
            <a:avLst/>
          </a:prstGeom>
          <a:solidFill>
            <a:srgbClr val="1B2A4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783080" y="2990088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4800600" y="1600200"/>
            <a:ext cx="420624" cy="420624"/>
          </a:xfrm>
          <a:prstGeom prst="ellipse">
            <a:avLst/>
          </a:prstGeom>
          <a:solidFill>
            <a:srgbClr val="9DC3E6"/>
          </a:solidFill>
          <a:ln/>
        </p:spPr>
      </p:sp>
      <p:pic>
        <p:nvPicPr>
          <p:cNvPr id="9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2896" y="1682496"/>
            <a:ext cx="256032" cy="25603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367528" y="1563624"/>
            <a:ext cx="33192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Population</a:t>
            </a:r>
            <a:endParaRPr lang="en-US" sz="1350" dirty="0"/>
          </a:p>
        </p:txBody>
      </p:sp>
      <p:sp>
        <p:nvSpPr>
          <p:cNvPr id="11" name="Text 8"/>
          <p:cNvSpPr/>
          <p:nvPr/>
        </p:nvSpPr>
        <p:spPr>
          <a:xfrm>
            <a:off x="5367528" y="1837944"/>
            <a:ext cx="331927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person or object that fits the study’s criteria.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4800600" y="2697480"/>
            <a:ext cx="420624" cy="420624"/>
          </a:xfrm>
          <a:prstGeom prst="ellipse">
            <a:avLst/>
          </a:prstGeom>
          <a:solidFill>
            <a:srgbClr val="4D7EA8"/>
          </a:solidFill>
          <a:ln/>
        </p:spPr>
      </p:sp>
      <p:pic>
        <p:nvPicPr>
          <p:cNvPr id="1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2896" y="2779776"/>
            <a:ext cx="256032" cy="256032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5367528" y="2660904"/>
            <a:ext cx="33192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 Frame</a:t>
            </a:r>
            <a:endParaRPr lang="en-US" sz="1350" dirty="0"/>
          </a:p>
        </p:txBody>
      </p:sp>
      <p:sp>
        <p:nvSpPr>
          <p:cNvPr id="15" name="Text 11"/>
          <p:cNvSpPr/>
          <p:nvPr/>
        </p:nvSpPr>
        <p:spPr>
          <a:xfrm>
            <a:off x="5367528" y="2935224"/>
            <a:ext cx="331927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complete list from which the sample is actually drawn.</a:t>
            </a:r>
            <a:endParaRPr lang="en-US" sz="1100" dirty="0"/>
          </a:p>
        </p:txBody>
      </p:sp>
      <p:sp>
        <p:nvSpPr>
          <p:cNvPr id="16" name="Shape 12"/>
          <p:cNvSpPr/>
          <p:nvPr/>
        </p:nvSpPr>
        <p:spPr>
          <a:xfrm>
            <a:off x="4800600" y="3794760"/>
            <a:ext cx="420624" cy="420624"/>
          </a:xfrm>
          <a:prstGeom prst="ellipse">
            <a:avLst/>
          </a:prstGeom>
          <a:solidFill>
            <a:srgbClr val="1B2A4A"/>
          </a:solidFill>
          <a:ln/>
        </p:spPr>
      </p:sp>
      <p:pic>
        <p:nvPicPr>
          <p:cNvPr id="17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2896" y="3877056"/>
            <a:ext cx="256032" cy="256032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5367528" y="3758184"/>
            <a:ext cx="33192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</a:t>
            </a:r>
            <a:endParaRPr lang="en-US" sz="1350" dirty="0"/>
          </a:p>
        </p:txBody>
      </p:sp>
      <p:sp>
        <p:nvSpPr>
          <p:cNvPr id="19" name="Text 14"/>
          <p:cNvSpPr/>
          <p:nvPr/>
        </p:nvSpPr>
        <p:spPr>
          <a:xfrm>
            <a:off x="5367528" y="4032504"/>
            <a:ext cx="331927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subset selected to represent the wider population.</a:t>
            </a:r>
            <a:endParaRPr lang="en-US" sz="1100" dirty="0"/>
          </a:p>
        </p:txBody>
      </p:sp>
      <p:sp>
        <p:nvSpPr>
          <p:cNvPr id="20" name="Text 15"/>
          <p:cNvSpPr/>
          <p:nvPr/>
        </p:nvSpPr>
        <p:spPr>
          <a:xfrm>
            <a:off x="457200" y="4572000"/>
            <a:ext cx="3840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i="1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“Is the sample representative of the population?”</a:t>
            </a:r>
            <a:endParaRPr lang="en-US" sz="1050" dirty="0"/>
          </a:p>
        </p:txBody>
      </p:sp>
      <p:sp>
        <p:nvSpPr>
          <p:cNvPr id="21" name="Text 16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· POPULATION &amp; SAMPLING</a:t>
            </a:r>
            <a:endParaRPr lang="en-US" sz="900" dirty="0"/>
          </a:p>
        </p:txBody>
      </p:sp>
      <p:sp>
        <p:nvSpPr>
          <p:cNvPr id="22" name="Text 17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29</a:t>
            </a:r>
            <a:endParaRPr lang="en-US" sz="90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6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Sample Frame, Size &amp; Unit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1858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 Frame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full list of elements the sample is drawn from — it can be very large if the population is national or international.</a:t>
            </a:r>
            <a:endParaRPr lang="en-US" sz="1080" dirty="0"/>
          </a:p>
        </p:txBody>
      </p:sp>
      <p:sp>
        <p:nvSpPr>
          <p:cNvPr id="9" name="Shape 6"/>
          <p:cNvSpPr/>
          <p:nvPr/>
        </p:nvSpPr>
        <p:spPr>
          <a:xfrm>
            <a:off x="3285744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241858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44696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 Size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3450336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total number selected for the study. No fixed minimum or maximum — it should suit the size of the population.</a:t>
            </a:r>
            <a:endParaRPr lang="en-US" sz="1080" dirty="0"/>
          </a:p>
        </p:txBody>
      </p:sp>
      <p:sp>
        <p:nvSpPr>
          <p:cNvPr id="14" name="Shape 10"/>
          <p:cNvSpPr/>
          <p:nvPr/>
        </p:nvSpPr>
        <p:spPr>
          <a:xfrm>
            <a:off x="6114288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241858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73240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Sample Unit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6278880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individual that makes up the sample, e.g. one teacher within a sample of 200 teachers.</a:t>
            </a:r>
            <a:endParaRPr lang="en-US" sz="1080" dirty="0"/>
          </a:p>
        </p:txBody>
      </p:sp>
      <p:sp>
        <p:nvSpPr>
          <p:cNvPr id="19" name="Text 14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· POPULATION &amp; SAMPLING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</a:t>
            </a:r>
            <a:endParaRPr lang="en-US" sz="90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7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Sampling: Probability vs Non-Probability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 is the process of selecting a group of people, events or items to represent a larger population from which they were drawn.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1965960"/>
            <a:ext cx="3977640" cy="2468880"/>
          </a:xfrm>
          <a:prstGeom prst="roundRect">
            <a:avLst>
              <a:gd name="adj" fmla="val 2593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457200" y="196596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1B2A4A"/>
          </a:solidFill>
          <a:ln/>
        </p:spPr>
      </p:sp>
      <p:sp>
        <p:nvSpPr>
          <p:cNvPr id="7" name="Shape 5"/>
          <p:cNvSpPr/>
          <p:nvPr/>
        </p:nvSpPr>
        <p:spPr>
          <a:xfrm>
            <a:off x="457200" y="2221992"/>
            <a:ext cx="3977640" cy="20116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8" name="Text 6"/>
          <p:cNvSpPr/>
          <p:nvPr/>
        </p:nvSpPr>
        <p:spPr>
          <a:xfrm>
            <a:off x="640080" y="196596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Probability / Random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658368" y="2569464"/>
            <a:ext cx="3575304" cy="1682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Simple Random Sampling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Stratified Random Sampling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Cluster Sampling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Sampling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4709160" y="1965960"/>
            <a:ext cx="3977640" cy="2468880"/>
          </a:xfrm>
          <a:prstGeom prst="roundRect">
            <a:avLst>
              <a:gd name="adj" fmla="val 2593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4709160" y="196596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4D7EA8"/>
          </a:solidFill>
          <a:ln/>
        </p:spPr>
      </p:sp>
      <p:sp>
        <p:nvSpPr>
          <p:cNvPr id="12" name="Shape 10"/>
          <p:cNvSpPr/>
          <p:nvPr/>
        </p:nvSpPr>
        <p:spPr>
          <a:xfrm>
            <a:off x="4709160" y="2221992"/>
            <a:ext cx="3977640" cy="201168"/>
          </a:xfrm>
          <a:prstGeom prst="rect">
            <a:avLst/>
          </a:prstGeom>
          <a:solidFill>
            <a:srgbClr val="4D7EA8"/>
          </a:solidFill>
          <a:ln/>
        </p:spPr>
      </p:sp>
      <p:sp>
        <p:nvSpPr>
          <p:cNvPr id="13" name="Text 11"/>
          <p:cNvSpPr/>
          <p:nvPr/>
        </p:nvSpPr>
        <p:spPr>
          <a:xfrm>
            <a:off x="4892040" y="196596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Non-Probability</a:t>
            </a:r>
            <a:endParaRPr lang="en-US" sz="1450" dirty="0"/>
          </a:p>
        </p:txBody>
      </p:sp>
      <p:sp>
        <p:nvSpPr>
          <p:cNvPr id="14" name="Text 12"/>
          <p:cNvSpPr/>
          <p:nvPr/>
        </p:nvSpPr>
        <p:spPr>
          <a:xfrm>
            <a:off x="4910328" y="2569464"/>
            <a:ext cx="3575304" cy="1682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Convenience Sampling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Purposive Sampling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Snowball Sampling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57200" y="4617720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Saunders et al. (2009)</a:t>
            </a:r>
            <a:endParaRPr lang="en-US" sz="950" dirty="0"/>
          </a:p>
        </p:txBody>
      </p:sp>
      <p:sp>
        <p:nvSpPr>
          <p:cNvPr id="16" name="Text 14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· POPULATION &amp; SAMPLING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</a:t>
            </a:r>
            <a:endParaRPr lang="en-US" sz="900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8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Probability Sampling Techniques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4144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Simple Random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element has an equal, independent chance of being selected.</a:t>
            </a:r>
            <a:endParaRPr lang="en-US" sz="1030" dirty="0"/>
          </a:p>
        </p:txBody>
      </p:sp>
      <p:sp>
        <p:nvSpPr>
          <p:cNvPr id="9" name="Shape 6"/>
          <p:cNvSpPr/>
          <p:nvPr/>
        </p:nvSpPr>
        <p:spPr>
          <a:xfrm>
            <a:off x="2578608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2743200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6" y="244144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337560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Stratified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2743200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population is split into subgroups (e.g. by gender), then sampled within each.</a:t>
            </a:r>
            <a:endParaRPr lang="en-US" sz="1030" dirty="0"/>
          </a:p>
        </p:txBody>
      </p:sp>
      <p:sp>
        <p:nvSpPr>
          <p:cNvPr id="14" name="Shape 10"/>
          <p:cNvSpPr/>
          <p:nvPr/>
        </p:nvSpPr>
        <p:spPr>
          <a:xfrm>
            <a:off x="4700016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4864608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6904" y="244144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458968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Cluster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4864608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Whole intact groups are selected, not individuals — useful when the population is spread geographically.</a:t>
            </a:r>
            <a:endParaRPr lang="en-US" sz="1030" dirty="0"/>
          </a:p>
        </p:txBody>
      </p:sp>
      <p:sp>
        <p:nvSpPr>
          <p:cNvPr id="19" name="Shape 14"/>
          <p:cNvSpPr/>
          <p:nvPr/>
        </p:nvSpPr>
        <p:spPr>
          <a:xfrm>
            <a:off x="6821424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6986016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2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8312" y="2441448"/>
            <a:ext cx="292608" cy="292608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580376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</a:t>
            </a:r>
            <a:endParaRPr lang="en-US" sz="1350" dirty="0"/>
          </a:p>
        </p:txBody>
      </p:sp>
      <p:sp>
        <p:nvSpPr>
          <p:cNvPr id="23" name="Text 17"/>
          <p:cNvSpPr/>
          <p:nvPr/>
        </p:nvSpPr>
        <p:spPr>
          <a:xfrm>
            <a:off x="6986016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Individuals are selected from a list by taking every kᵗʰ name.</a:t>
            </a:r>
            <a:endParaRPr lang="en-US" sz="1030" dirty="0"/>
          </a:p>
        </p:txBody>
      </p:sp>
      <p:sp>
        <p:nvSpPr>
          <p:cNvPr id="24" name="Text 18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· POPULATION &amp; SAMPLING</a:t>
            </a:r>
            <a:endParaRPr lang="en-US" sz="900" dirty="0"/>
          </a:p>
        </p:txBody>
      </p:sp>
      <p:sp>
        <p:nvSpPr>
          <p:cNvPr id="25" name="Text 19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32</a:t>
            </a:r>
            <a:endParaRPr lang="en-US" sz="900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9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Non-Probability Sampling Techniques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1858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Convenience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Whoever is easiest to reach at the time — quick and cheap, but prone to bias.</a:t>
            </a:r>
            <a:endParaRPr lang="en-US" sz="1080" dirty="0"/>
          </a:p>
        </p:txBody>
      </p:sp>
      <p:sp>
        <p:nvSpPr>
          <p:cNvPr id="9" name="Shape 6"/>
          <p:cNvSpPr/>
          <p:nvPr/>
        </p:nvSpPr>
        <p:spPr>
          <a:xfrm>
            <a:off x="3285744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241858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44696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Purposive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3450336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researcher deliberately selects people known to hold relevant, valuable information.</a:t>
            </a:r>
            <a:endParaRPr lang="en-US" sz="1080" dirty="0"/>
          </a:p>
        </p:txBody>
      </p:sp>
      <p:sp>
        <p:nvSpPr>
          <p:cNvPr id="14" name="Shape 10"/>
          <p:cNvSpPr/>
          <p:nvPr/>
        </p:nvSpPr>
        <p:spPr>
          <a:xfrm>
            <a:off x="6114288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241858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73240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Snowball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6278880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respondent refers the researcher to others — useful when the population is hard to identify.</a:t>
            </a:r>
            <a:endParaRPr lang="en-US" sz="1080" dirty="0"/>
          </a:p>
        </p:txBody>
      </p:sp>
      <p:sp>
        <p:nvSpPr>
          <p:cNvPr id="19" name="Text 14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· POPULATION &amp; SAMPLING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33</a:t>
            </a:r>
            <a:endParaRPr lang="en-US" sz="900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0">
    <p:bg>
      <p:bgPr>
        <a:solidFill>
          <a:srgbClr val="1B2A4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4173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 / 7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1783080"/>
            <a:ext cx="82296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Analysis Fundamentals</a:t>
            </a: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457200" y="2788920"/>
            <a:ext cx="7589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i="1" dirty="0">
                <a:solidFill>
                  <a:srgbClr val="9DC3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Turning collected data into answers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4572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486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Descriptive vs Inferential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25717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6631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Frequency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6863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7777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 Tendency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8008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8922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Variability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7680960" y="-822960"/>
            <a:ext cx="2377440" cy="2377440"/>
          </a:xfrm>
          <a:prstGeom prst="ellipse">
            <a:avLst/>
          </a:prstGeom>
          <a:solidFill>
            <a:srgbClr val="121E38"/>
          </a:solidFill>
          <a:ln/>
        </p:spPr>
      </p:sp>
      <p:sp>
        <p:nvSpPr>
          <p:cNvPr id="14" name="Shape 12"/>
          <p:cNvSpPr/>
          <p:nvPr/>
        </p:nvSpPr>
        <p:spPr>
          <a:xfrm>
            <a:off x="8183880" y="-320040"/>
            <a:ext cx="1371600" cy="1371600"/>
          </a:xfrm>
          <a:prstGeom prst="ellipse">
            <a:avLst/>
          </a:prstGeom>
          <a:solidFill>
            <a:srgbClr val="243758"/>
          </a:solidFill>
          <a:ln/>
        </p:spPr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1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Data Analysis?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answers to questions by examining and interpreting collected data — to answer the research question and reveal trends and relationships between variables.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998525" y="2286000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6" name="Text 4"/>
          <p:cNvSpPr/>
          <p:nvPr/>
        </p:nvSpPr>
        <p:spPr>
          <a:xfrm>
            <a:off x="998525" y="228600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2852928"/>
            <a:ext cx="1484986" cy="1417320"/>
          </a:xfrm>
          <a:prstGeom prst="roundRect">
            <a:avLst>
              <a:gd name="adj" fmla="val 4516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566928" y="2962656"/>
            <a:ext cx="1265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Issues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942186" y="2852928"/>
            <a:ext cx="201168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dirty="0">
                <a:solidFill>
                  <a:srgbClr val="9DC3E6"/>
                </a:solidFill>
              </a:rPr>
              <a:t>→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2684678" y="2286000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11" name="Text 9"/>
          <p:cNvSpPr/>
          <p:nvPr/>
        </p:nvSpPr>
        <p:spPr>
          <a:xfrm>
            <a:off x="2684678" y="228600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2143354" y="2852928"/>
            <a:ext cx="1484986" cy="1417320"/>
          </a:xfrm>
          <a:prstGeom prst="roundRect">
            <a:avLst>
              <a:gd name="adj" fmla="val 4516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2253082" y="2962656"/>
            <a:ext cx="1265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Data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Availability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628339" y="2852928"/>
            <a:ext cx="201168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dirty="0">
                <a:solidFill>
                  <a:srgbClr val="9DC3E6"/>
                </a:solidFill>
              </a:rPr>
              <a:t>→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4370832" y="2286000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16" name="Text 14"/>
          <p:cNvSpPr/>
          <p:nvPr/>
        </p:nvSpPr>
        <p:spPr>
          <a:xfrm>
            <a:off x="4370832" y="228600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3829507" y="2852928"/>
            <a:ext cx="1484986" cy="1417320"/>
          </a:xfrm>
          <a:prstGeom prst="roundRect">
            <a:avLst>
              <a:gd name="adj" fmla="val 4516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8" name="Text 16"/>
          <p:cNvSpPr/>
          <p:nvPr/>
        </p:nvSpPr>
        <p:spPr>
          <a:xfrm>
            <a:off x="3939235" y="2962656"/>
            <a:ext cx="1265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Choose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Methods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5314493" y="2852928"/>
            <a:ext cx="201168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dirty="0">
                <a:solidFill>
                  <a:srgbClr val="9DC3E6"/>
                </a:solidFill>
              </a:rPr>
              <a:t>→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6056986" y="2286000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21" name="Text 19"/>
          <p:cNvSpPr/>
          <p:nvPr/>
        </p:nvSpPr>
        <p:spPr>
          <a:xfrm>
            <a:off x="6056986" y="228600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5515661" y="2852928"/>
            <a:ext cx="1484986" cy="1417320"/>
          </a:xfrm>
          <a:prstGeom prst="roundRect">
            <a:avLst>
              <a:gd name="adj" fmla="val 4516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3" name="Text 21"/>
          <p:cNvSpPr/>
          <p:nvPr/>
        </p:nvSpPr>
        <p:spPr>
          <a:xfrm>
            <a:off x="5625389" y="2962656"/>
            <a:ext cx="1265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Methods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7000646" y="2852928"/>
            <a:ext cx="201168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dirty="0">
                <a:solidFill>
                  <a:srgbClr val="9DC3E6"/>
                </a:solidFill>
              </a:rPr>
              <a:t>→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7743139" y="2286000"/>
            <a:ext cx="402336" cy="402336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26" name="Text 24"/>
          <p:cNvSpPr/>
          <p:nvPr/>
        </p:nvSpPr>
        <p:spPr>
          <a:xfrm>
            <a:off x="7743139" y="228600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7201814" y="2852928"/>
            <a:ext cx="1484986" cy="1417320"/>
          </a:xfrm>
          <a:prstGeom prst="roundRect">
            <a:avLst>
              <a:gd name="adj" fmla="val 4516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8" name="Text 26"/>
          <p:cNvSpPr/>
          <p:nvPr/>
        </p:nvSpPr>
        <p:spPr>
          <a:xfrm>
            <a:off x="7311542" y="2962656"/>
            <a:ext cx="126553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&amp;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Communicate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 · DATA ANALYSIS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34</a:t>
            </a:r>
            <a:endParaRPr lang="en-US" sz="900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2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Descriptive vs Inferential Analysis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325880"/>
            <a:ext cx="3977640" cy="352044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57200" y="132588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1B2A4A"/>
          </a:solidFill>
          <a:ln/>
        </p:spPr>
      </p:sp>
      <p:sp>
        <p:nvSpPr>
          <p:cNvPr id="6" name="Shape 4"/>
          <p:cNvSpPr/>
          <p:nvPr/>
        </p:nvSpPr>
        <p:spPr>
          <a:xfrm>
            <a:off x="457200" y="1581912"/>
            <a:ext cx="3977640" cy="201168"/>
          </a:xfrm>
          <a:prstGeom prst="rect">
            <a:avLst/>
          </a:prstGeom>
          <a:solidFill>
            <a:srgbClr val="1B2A4A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132588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Descriptive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658368" y="1929384"/>
            <a:ext cx="3575304" cy="2734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Summarises or displays data for a quick overview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Describes the data from one particular sample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Conclusions refer only to that sample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average grades of one year’s intake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709160" y="1325880"/>
            <a:ext cx="3977640" cy="3520440"/>
          </a:xfrm>
          <a:prstGeom prst="roundRect">
            <a:avLst>
              <a:gd name="adj" fmla="val 1818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709160" y="1325880"/>
            <a:ext cx="3977640" cy="457200"/>
          </a:xfrm>
          <a:prstGeom prst="roundRect">
            <a:avLst>
              <a:gd name="adj" fmla="val 14000"/>
            </a:avLst>
          </a:prstGeom>
          <a:solidFill>
            <a:srgbClr val="4D7EA8"/>
          </a:solidFill>
          <a:ln/>
        </p:spPr>
      </p:sp>
      <p:sp>
        <p:nvSpPr>
          <p:cNvPr id="11" name="Shape 9"/>
          <p:cNvSpPr/>
          <p:nvPr/>
        </p:nvSpPr>
        <p:spPr>
          <a:xfrm>
            <a:off x="4709160" y="1581912"/>
            <a:ext cx="3977640" cy="201168"/>
          </a:xfrm>
          <a:prstGeom prst="rect">
            <a:avLst/>
          </a:prstGeom>
          <a:solidFill>
            <a:srgbClr val="4D7EA8"/>
          </a:solidFill>
          <a:ln/>
        </p:spPr>
      </p:sp>
      <p:sp>
        <p:nvSpPr>
          <p:cNvPr id="12" name="Text 10"/>
          <p:cNvSpPr/>
          <p:nvPr/>
        </p:nvSpPr>
        <p:spPr>
          <a:xfrm>
            <a:off x="4892040" y="1325880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Inferential</a:t>
            </a:r>
            <a:endParaRPr lang="en-US" sz="1450" dirty="0"/>
          </a:p>
        </p:txBody>
      </p:sp>
      <p:sp>
        <p:nvSpPr>
          <p:cNvPr id="13" name="Text 11"/>
          <p:cNvSpPr/>
          <p:nvPr/>
        </p:nvSpPr>
        <p:spPr>
          <a:xfrm>
            <a:off x="4910328" y="1929384"/>
            <a:ext cx="3575304" cy="27340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Uses a sample to make claims about a wider population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Depends on a chosen level of significance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Accepts some risk of an erroneous finding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estimating national internet access from a survey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 · DATA ANALYSIS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35</a:t>
            </a:r>
            <a:endParaRPr lang="en-US" sz="900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3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Frequency Distribution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systematic arrangement of values from lowest to highest.  </a:t>
            </a:r>
            <a:pPr indent="0" marL="0"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Formula: Σf = N</a:t>
            </a:r>
            <a:pPr indent="0" marL="0">
              <a:buNone/>
            </a:pPr>
            <a:r>
              <a:rPr lang="en-US" sz="12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(sum of frequencies = sample size)</a:t>
            </a:r>
            <a:endParaRPr lang="en-US" sz="1250" dirty="0"/>
          </a:p>
        </p:txBody>
      </p:sp>
      <p:sp>
        <p:nvSpPr>
          <p:cNvPr id="5" name="Shape 3"/>
          <p:cNvSpPr/>
          <p:nvPr/>
        </p:nvSpPr>
        <p:spPr>
          <a:xfrm>
            <a:off x="457200" y="2560320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621792" y="27249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7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807208"/>
            <a:ext cx="292608" cy="292608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216152" y="269748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Equal-size classes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621792" y="3255264"/>
            <a:ext cx="1536192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3–5 and 6–8, not 3–5 and 5–7</a:t>
            </a:r>
            <a:endParaRPr lang="en-US" sz="1030" dirty="0"/>
          </a:p>
        </p:txBody>
      </p:sp>
      <p:sp>
        <p:nvSpPr>
          <p:cNvPr id="10" name="Shape 7"/>
          <p:cNvSpPr/>
          <p:nvPr/>
        </p:nvSpPr>
        <p:spPr>
          <a:xfrm>
            <a:off x="2578608" y="2560320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1" name="Shape 8"/>
          <p:cNvSpPr/>
          <p:nvPr/>
        </p:nvSpPr>
        <p:spPr>
          <a:xfrm>
            <a:off x="2743200" y="27249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2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6" y="2807208"/>
            <a:ext cx="292608" cy="292608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3337560" y="269748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overlapping</a:t>
            </a:r>
            <a:endParaRPr lang="en-US" sz="1200" dirty="0"/>
          </a:p>
        </p:txBody>
      </p:sp>
      <p:sp>
        <p:nvSpPr>
          <p:cNvPr id="14" name="Text 10"/>
          <p:cNvSpPr/>
          <p:nvPr/>
        </p:nvSpPr>
        <p:spPr>
          <a:xfrm>
            <a:off x="2743200" y="3255264"/>
            <a:ext cx="1536192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value belongs to exactly one class</a:t>
            </a:r>
            <a:endParaRPr lang="en-US" sz="1030" dirty="0"/>
          </a:p>
        </p:txBody>
      </p:sp>
      <p:sp>
        <p:nvSpPr>
          <p:cNvPr id="15" name="Shape 11"/>
          <p:cNvSpPr/>
          <p:nvPr/>
        </p:nvSpPr>
        <p:spPr>
          <a:xfrm>
            <a:off x="4700016" y="2560320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6" name="Shape 12"/>
          <p:cNvSpPr/>
          <p:nvPr/>
        </p:nvSpPr>
        <p:spPr>
          <a:xfrm>
            <a:off x="4864608" y="27249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7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6904" y="2807208"/>
            <a:ext cx="292608" cy="292608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5458968" y="269748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5–15 classes</a:t>
            </a:r>
            <a:endParaRPr lang="en-US" sz="1200" dirty="0"/>
          </a:p>
        </p:txBody>
      </p:sp>
      <p:sp>
        <p:nvSpPr>
          <p:cNvPr id="19" name="Text 14"/>
          <p:cNvSpPr/>
          <p:nvPr/>
        </p:nvSpPr>
        <p:spPr>
          <a:xfrm>
            <a:off x="4864608" y="3255264"/>
            <a:ext cx="1536192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 few or too many can hide real patterns</a:t>
            </a:r>
            <a:endParaRPr lang="en-US" sz="1030" dirty="0"/>
          </a:p>
        </p:txBody>
      </p:sp>
      <p:sp>
        <p:nvSpPr>
          <p:cNvPr id="20" name="Shape 15"/>
          <p:cNvSpPr/>
          <p:nvPr/>
        </p:nvSpPr>
        <p:spPr>
          <a:xfrm>
            <a:off x="6821424" y="2560320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1" name="Shape 16"/>
          <p:cNvSpPr/>
          <p:nvPr/>
        </p:nvSpPr>
        <p:spPr>
          <a:xfrm>
            <a:off x="6986016" y="272491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22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8312" y="2807208"/>
            <a:ext cx="292608" cy="292608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7580376" y="269748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open classes</a:t>
            </a:r>
            <a:endParaRPr lang="en-US" sz="1200" dirty="0"/>
          </a:p>
        </p:txBody>
      </p:sp>
      <p:sp>
        <p:nvSpPr>
          <p:cNvPr id="24" name="Text 18"/>
          <p:cNvSpPr/>
          <p:nvPr/>
        </p:nvSpPr>
        <p:spPr>
          <a:xfrm>
            <a:off x="6986016" y="3255264"/>
            <a:ext cx="1536192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Avoid open-ended classes such as “15+”</a:t>
            </a:r>
            <a:endParaRPr lang="en-US" sz="1030" dirty="0"/>
          </a:p>
        </p:txBody>
      </p:sp>
      <p:sp>
        <p:nvSpPr>
          <p:cNvPr id="25" name="Text 19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 · DATA ANALYSIS</a:t>
            </a:r>
            <a:endParaRPr lang="en-US" sz="900" dirty="0"/>
          </a:p>
        </p:txBody>
      </p:sp>
      <p:sp>
        <p:nvSpPr>
          <p:cNvPr id="26" name="Text 20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36</a:t>
            </a:r>
            <a:endParaRPr lang="en-US" sz="900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4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Measures of Central Tendency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i="1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Worked example — hours spent online per week, 10 students: 3, 7, 4, 9, 5, 4, 6, 17, 4, 7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457200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621792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7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18588"/>
            <a:ext cx="292608" cy="292608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216152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 = 4</a:t>
            </a:r>
            <a:endParaRPr lang="en-US" sz="1350" dirty="0"/>
          </a:p>
        </p:txBody>
      </p:sp>
      <p:sp>
        <p:nvSpPr>
          <p:cNvPr id="9" name="Text 6"/>
          <p:cNvSpPr/>
          <p:nvPr/>
        </p:nvSpPr>
        <p:spPr>
          <a:xfrm>
            <a:off x="621792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value that occurs most frequently in the data set.</a:t>
            </a:r>
            <a:endParaRPr lang="en-US" sz="1080" dirty="0"/>
          </a:p>
        </p:txBody>
      </p:sp>
      <p:sp>
        <p:nvSpPr>
          <p:cNvPr id="10" name="Shape 7"/>
          <p:cNvSpPr/>
          <p:nvPr/>
        </p:nvSpPr>
        <p:spPr>
          <a:xfrm>
            <a:off x="3285744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1" name="Shape 8"/>
          <p:cNvSpPr/>
          <p:nvPr/>
        </p:nvSpPr>
        <p:spPr>
          <a:xfrm>
            <a:off x="3450336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2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2418588"/>
            <a:ext cx="292608" cy="292608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4044696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Median = 5.5</a:t>
            </a:r>
            <a:endParaRPr lang="en-US" sz="1350" dirty="0"/>
          </a:p>
        </p:txBody>
      </p:sp>
      <p:sp>
        <p:nvSpPr>
          <p:cNvPr id="14" name="Text 10"/>
          <p:cNvSpPr/>
          <p:nvPr/>
        </p:nvSpPr>
        <p:spPr>
          <a:xfrm>
            <a:off x="3450336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middle value once sorted — here, the average of the 5th and 6th values.</a:t>
            </a:r>
            <a:endParaRPr lang="en-US" sz="1080" dirty="0"/>
          </a:p>
        </p:txBody>
      </p:sp>
      <p:sp>
        <p:nvSpPr>
          <p:cNvPr id="15" name="Shape 11"/>
          <p:cNvSpPr/>
          <p:nvPr/>
        </p:nvSpPr>
        <p:spPr>
          <a:xfrm>
            <a:off x="6114288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6" name="Shape 12"/>
          <p:cNvSpPr/>
          <p:nvPr/>
        </p:nvSpPr>
        <p:spPr>
          <a:xfrm>
            <a:off x="6278880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7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2418588"/>
            <a:ext cx="292608" cy="292608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6873240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Mean = 6.6</a:t>
            </a:r>
            <a:endParaRPr lang="en-US" sz="1350" dirty="0"/>
          </a:p>
        </p:txBody>
      </p:sp>
      <p:sp>
        <p:nvSpPr>
          <p:cNvPr id="19" name="Text 14"/>
          <p:cNvSpPr/>
          <p:nvPr/>
        </p:nvSpPr>
        <p:spPr>
          <a:xfrm>
            <a:off x="6278880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total of all values divided by how many values there are.</a:t>
            </a:r>
            <a:endParaRPr lang="en-US" sz="1080" dirty="0"/>
          </a:p>
        </p:txBody>
      </p:sp>
      <p:sp>
        <p:nvSpPr>
          <p:cNvPr id="20" name="Text 15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 · DATA ANALYSIS</a:t>
            </a:r>
            <a:endParaRPr lang="en-US" sz="900" dirty="0"/>
          </a:p>
        </p:txBody>
      </p:sp>
      <p:sp>
        <p:nvSpPr>
          <p:cNvPr id="21" name="Text 16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37</a:t>
            </a:r>
            <a:endParaRPr lang="en-US" sz="900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5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Measures of Variability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1943100"/>
            <a:ext cx="3986784" cy="2286000"/>
          </a:xfrm>
          <a:prstGeom prst="roundRect">
            <a:avLst>
              <a:gd name="adj" fmla="val 28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1076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18998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08026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Range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638044"/>
            <a:ext cx="3657600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distance between the highest and lowest score. Example: Centre A ranges 250–750 (range 500); Centre B ranges 350–650 (range 300).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4700016" y="1943100"/>
            <a:ext cx="3986784" cy="2286000"/>
          </a:xfrm>
          <a:prstGeom prst="roundRect">
            <a:avLst>
              <a:gd name="adj" fmla="val 28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4864608" y="21076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6904" y="218998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5458968" y="208026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Deviation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4864608" y="2638044"/>
            <a:ext cx="3657600" cy="14813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most common measure of variability — the average amount scores deviate from the mean.</a:t>
            </a:r>
            <a:endParaRPr lang="en-US" sz="1200" dirty="0"/>
          </a:p>
        </p:txBody>
      </p:sp>
      <p:sp>
        <p:nvSpPr>
          <p:cNvPr id="14" name="Text 10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 · DATA ANALYSIS</a:t>
            </a:r>
            <a:endParaRPr lang="en-US" sz="900" dirty="0"/>
          </a:p>
        </p:txBody>
      </p:sp>
      <p:sp>
        <p:nvSpPr>
          <p:cNvPr id="15" name="Text 11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38</a:t>
            </a:r>
            <a:endParaRPr lang="en-US" sz="900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6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Significance &amp; Inferential Statistics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1858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Level of Significance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621792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value fixed before data collection (typically 0.05 or 0.01) that sets how much risk of error is acceptable.</a:t>
            </a:r>
            <a:endParaRPr lang="en-US" sz="1080" dirty="0"/>
          </a:p>
        </p:txBody>
      </p:sp>
      <p:sp>
        <p:nvSpPr>
          <p:cNvPr id="9" name="Shape 6"/>
          <p:cNvSpPr/>
          <p:nvPr/>
        </p:nvSpPr>
        <p:spPr>
          <a:xfrm>
            <a:off x="3285744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3450336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632" y="241858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4044696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we infer</a:t>
            </a:r>
            <a:endParaRPr lang="en-US" sz="1350" dirty="0"/>
          </a:p>
        </p:txBody>
      </p:sp>
      <p:sp>
        <p:nvSpPr>
          <p:cNvPr id="13" name="Text 9"/>
          <p:cNvSpPr/>
          <p:nvPr/>
        </p:nvSpPr>
        <p:spPr>
          <a:xfrm>
            <a:off x="3450336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usually isn’t feasible to survey an entire population, so a representative sample stands in for it.</a:t>
            </a:r>
            <a:endParaRPr lang="en-US" sz="1080" dirty="0"/>
          </a:p>
        </p:txBody>
      </p:sp>
      <p:sp>
        <p:nvSpPr>
          <p:cNvPr id="14" name="Shape 10"/>
          <p:cNvSpPr/>
          <p:nvPr/>
        </p:nvSpPr>
        <p:spPr>
          <a:xfrm>
            <a:off x="6114288" y="2171700"/>
            <a:ext cx="2572512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6278880" y="233629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176" y="241858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873240" y="2308860"/>
            <a:ext cx="164896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 finding</a:t>
            </a:r>
            <a:endParaRPr lang="en-US" sz="1350" dirty="0"/>
          </a:p>
        </p:txBody>
      </p:sp>
      <p:sp>
        <p:nvSpPr>
          <p:cNvPr id="18" name="Text 13"/>
          <p:cNvSpPr/>
          <p:nvPr/>
        </p:nvSpPr>
        <p:spPr>
          <a:xfrm>
            <a:off x="6278880" y="2866644"/>
            <a:ext cx="2243328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8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Households with children are more likely to have internet access (62%) than those without (53%).</a:t>
            </a:r>
            <a:endParaRPr lang="en-US" sz="1080" dirty="0"/>
          </a:p>
        </p:txBody>
      </p:sp>
      <p:sp>
        <p:nvSpPr>
          <p:cNvPr id="19" name="Text 14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 · DATA ANALYSIS</a:t>
            </a:r>
            <a:endParaRPr lang="en-US" sz="900" dirty="0"/>
          </a:p>
        </p:txBody>
      </p:sp>
      <p:sp>
        <p:nvSpPr>
          <p:cNvPr id="20" name="Text 15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39</a:t>
            </a:r>
            <a:endParaRPr lang="en-US" sz="900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7">
    <p:bg>
      <p:bgPr>
        <a:solidFill>
          <a:srgbClr val="1B2A4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4173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 / 7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457200" y="1783080"/>
            <a:ext cx="82296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Visualization</a:t>
            </a:r>
            <a:endParaRPr lang="en-US" sz="4000" dirty="0"/>
          </a:p>
        </p:txBody>
      </p:sp>
      <p:sp>
        <p:nvSpPr>
          <p:cNvPr id="4" name="Text 2"/>
          <p:cNvSpPr/>
          <p:nvPr/>
        </p:nvSpPr>
        <p:spPr>
          <a:xfrm>
            <a:off x="457200" y="2788920"/>
            <a:ext cx="7589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i="1" dirty="0">
                <a:solidFill>
                  <a:srgbClr val="9DC3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Choosing the right chart for your data</a:t>
            </a:r>
            <a:endParaRPr lang="en-US" sz="1450" dirty="0"/>
          </a:p>
        </p:txBody>
      </p:sp>
      <p:sp>
        <p:nvSpPr>
          <p:cNvPr id="5" name="Shape 3"/>
          <p:cNvSpPr/>
          <p:nvPr/>
        </p:nvSpPr>
        <p:spPr>
          <a:xfrm>
            <a:off x="4572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486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Histograms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25717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6631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 &amp; Pie Charts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68630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77774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Line Graphs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800850" y="3703320"/>
            <a:ext cx="1885950" cy="868680"/>
          </a:xfrm>
          <a:prstGeom prst="roundRect">
            <a:avLst>
              <a:gd name="adj" fmla="val 8421"/>
            </a:avLst>
          </a:prstGeom>
          <a:solidFill>
            <a:srgbClr val="121E38"/>
          </a:solidFill>
          <a:ln w="9525">
            <a:solidFill>
              <a:srgbClr val="3D5273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892290" y="3703320"/>
            <a:ext cx="170307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Scatter Diagrams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7680960" y="-822960"/>
            <a:ext cx="2377440" cy="2377440"/>
          </a:xfrm>
          <a:prstGeom prst="ellipse">
            <a:avLst/>
          </a:prstGeom>
          <a:solidFill>
            <a:srgbClr val="121E38"/>
          </a:solidFill>
          <a:ln/>
        </p:spPr>
      </p:sp>
      <p:sp>
        <p:nvSpPr>
          <p:cNvPr id="14" name="Shape 12"/>
          <p:cNvSpPr/>
          <p:nvPr/>
        </p:nvSpPr>
        <p:spPr>
          <a:xfrm>
            <a:off x="8183880" y="-320040"/>
            <a:ext cx="1371600" cy="1371600"/>
          </a:xfrm>
          <a:prstGeom prst="ellipse">
            <a:avLst/>
          </a:prstGeom>
          <a:solidFill>
            <a:srgbClr val="243758"/>
          </a:solidFill>
          <a:ln/>
        </p:spPr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8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VISUALIZATION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Visualize Data?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457200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4088" y="2441448"/>
            <a:ext cx="292608" cy="29260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16152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See it at a glance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621792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Turns numbers into graphs and charts that are far easier to read than a table.</a:t>
            </a:r>
            <a:endParaRPr lang="en-US" sz="1030" dirty="0"/>
          </a:p>
        </p:txBody>
      </p:sp>
      <p:sp>
        <p:nvSpPr>
          <p:cNvPr id="9" name="Shape 6"/>
          <p:cNvSpPr/>
          <p:nvPr/>
        </p:nvSpPr>
        <p:spPr>
          <a:xfrm>
            <a:off x="2578608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2743200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96" y="2441448"/>
            <a:ext cx="292608" cy="29260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337560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Saves time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2743200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Communicates findings faster than long reports, supporting quicker decisions.</a:t>
            </a:r>
            <a:endParaRPr lang="en-US" sz="1030" dirty="0"/>
          </a:p>
        </p:txBody>
      </p:sp>
      <p:sp>
        <p:nvSpPr>
          <p:cNvPr id="14" name="Shape 10"/>
          <p:cNvSpPr/>
          <p:nvPr/>
        </p:nvSpPr>
        <p:spPr>
          <a:xfrm>
            <a:off x="4700016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4864608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6904" y="2441448"/>
            <a:ext cx="292608" cy="29260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458968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Reveals patterns</a:t>
            </a:r>
            <a:endParaRPr lang="en-US" sz="1200" dirty="0"/>
          </a:p>
        </p:txBody>
      </p:sp>
      <p:sp>
        <p:nvSpPr>
          <p:cNvPr id="18" name="Text 13"/>
          <p:cNvSpPr/>
          <p:nvPr/>
        </p:nvSpPr>
        <p:spPr>
          <a:xfrm>
            <a:off x="4864608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Surfaces correlations and trends that can stay hidden in raw text.</a:t>
            </a:r>
            <a:endParaRPr lang="en-US" sz="1030" dirty="0"/>
          </a:p>
        </p:txBody>
      </p:sp>
      <p:sp>
        <p:nvSpPr>
          <p:cNvPr id="19" name="Shape 14"/>
          <p:cNvSpPr/>
          <p:nvPr/>
        </p:nvSpPr>
        <p:spPr>
          <a:xfrm>
            <a:off x="6821424" y="2194560"/>
            <a:ext cx="1865376" cy="201168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DCE4ED"/>
            </a:solidFill>
            <a:prstDash val="solid"/>
          </a:ln>
          <a:effectLst>
            <a:outerShdw sx="100000" sy="100000" kx="0" ky="0" algn="bl" rotWithShape="0" blurRad="88900" dist="25400" dir="5400000">
              <a:srgbClr val="1B2A4A">
                <a:alpha val="12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6986016" y="2359152"/>
            <a:ext cx="457200" cy="457200"/>
          </a:xfrm>
          <a:prstGeom prst="ellipse">
            <a:avLst/>
          </a:prstGeom>
          <a:solidFill>
            <a:srgbClr val="EEF3F8"/>
          </a:solidFill>
          <a:ln/>
        </p:spPr>
      </p:sp>
      <p:pic>
        <p:nvPicPr>
          <p:cNvPr id="2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8312" y="2441448"/>
            <a:ext cx="292608" cy="292608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580376" y="2331720"/>
            <a:ext cx="94183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 + function</a:t>
            </a:r>
            <a:endParaRPr lang="en-US" sz="1200" dirty="0"/>
          </a:p>
        </p:txBody>
      </p:sp>
      <p:sp>
        <p:nvSpPr>
          <p:cNvPr id="23" name="Text 17"/>
          <p:cNvSpPr/>
          <p:nvPr/>
        </p:nvSpPr>
        <p:spPr>
          <a:xfrm>
            <a:off x="6986016" y="2889504"/>
            <a:ext cx="1536192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best visuals balance visual appeal with clarity — neither alone is enough.</a:t>
            </a:r>
            <a:endParaRPr lang="en-US" sz="1030" dirty="0"/>
          </a:p>
        </p:txBody>
      </p:sp>
      <p:sp>
        <p:nvSpPr>
          <p:cNvPr id="24" name="Text 18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 · DATA VISUALIZATION</a:t>
            </a:r>
            <a:endParaRPr lang="en-US" sz="900" dirty="0"/>
          </a:p>
        </p:txBody>
      </p:sp>
      <p:sp>
        <p:nvSpPr>
          <p:cNvPr id="25" name="Text 19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40</a:t>
            </a:r>
            <a:endParaRPr lang="en-US" sz="900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9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VISUALIZATION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Histograms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258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histogram groups continuous data into equal class intervals and shows the frequency of each class as a bar — here, 20 winter days by high temperature.</a:t>
            </a:r>
            <a:endParaRPr lang="en-US" sz="1200" dirty="0"/>
          </a:p>
        </p:txBody>
      </p:sp>
      <p:graphicFrame>
        <p:nvGraphicFramePr>
          <p:cNvPr id="5" name="Chart 0" descr=""/>
          <p:cNvGraphicFramePr/>
          <p:nvPr/>
        </p:nvGraphicFramePr>
        <p:xfrm>
          <a:off x="457200" y="1874520"/>
          <a:ext cx="8229600" cy="283464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6" name="Text 3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 · DATA VISUALIZATION</a:t>
            </a:r>
            <a:endParaRPr lang="en-US" sz="900" dirty="0"/>
          </a:p>
        </p:txBody>
      </p:sp>
      <p:sp>
        <p:nvSpPr>
          <p:cNvPr id="7" name="Text 4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41</a:t>
            </a:r>
            <a:endParaRPr lang="en-US" sz="900" dirty="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0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VISUALIZATION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Bar Charts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2588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 charts compare categories side by side. Keep the value axis starting at 0, and keep bar widths and gaps consistent so comparisons stay honest.</a:t>
            </a:r>
            <a:endParaRPr lang="en-US" sz="1200" dirty="0"/>
          </a:p>
        </p:txBody>
      </p:sp>
      <p:graphicFrame>
        <p:nvGraphicFramePr>
          <p:cNvPr id="5" name="Chart 0" descr=""/>
          <p:cNvGraphicFramePr/>
          <p:nvPr/>
        </p:nvGraphicFramePr>
        <p:xfrm>
          <a:off x="457200" y="1874520"/>
          <a:ext cx="8229600" cy="283464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6" name="Text 3"/>
          <p:cNvSpPr/>
          <p:nvPr/>
        </p:nvSpPr>
        <p:spPr>
          <a:xfrm>
            <a:off x="457200" y="4681728"/>
            <a:ext cx="5486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Illustrative example — campus café drink orders, one week</a:t>
            </a:r>
            <a:endParaRPr lang="en-US" sz="950" dirty="0"/>
          </a:p>
        </p:txBody>
      </p:sp>
      <p:sp>
        <p:nvSpPr>
          <p:cNvPr id="7" name="Text 4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 · DATA VISUALIZATION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42</a:t>
            </a:r>
            <a:endParaRPr lang="en-US" sz="900" dirty="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1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VISUALIZATION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Multiple &amp; Stacked Bar Charts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2588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bars compare series side by side; stacked bars show how parts add up to a total.</a:t>
            </a:r>
            <a:endParaRPr lang="en-US" sz="1150" dirty="0"/>
          </a:p>
        </p:txBody>
      </p:sp>
      <p:sp>
        <p:nvSpPr>
          <p:cNvPr id="5" name="Text 3"/>
          <p:cNvSpPr/>
          <p:nvPr/>
        </p:nvSpPr>
        <p:spPr>
          <a:xfrm>
            <a:off x="457200" y="1755648"/>
            <a:ext cx="3931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Bar Chart</a:t>
            </a:r>
            <a:endParaRPr lang="en-US" sz="1250" dirty="0"/>
          </a:p>
        </p:txBody>
      </p:sp>
      <p:graphicFrame>
        <p:nvGraphicFramePr>
          <p:cNvPr id="6" name="Chart 0" descr=""/>
          <p:cNvGraphicFramePr/>
          <p:nvPr/>
        </p:nvGraphicFramePr>
        <p:xfrm>
          <a:off x="457200" y="2057400"/>
          <a:ext cx="3931920" cy="260604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7" name="Text 4"/>
          <p:cNvSpPr/>
          <p:nvPr/>
        </p:nvSpPr>
        <p:spPr>
          <a:xfrm>
            <a:off x="4754880" y="1755648"/>
            <a:ext cx="3931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Stacked Bar Chart</a:t>
            </a:r>
            <a:endParaRPr lang="en-US" sz="1250" dirty="0"/>
          </a:p>
        </p:txBody>
      </p:sp>
      <p:graphicFrame>
        <p:nvGraphicFramePr>
          <p:cNvPr id="8" name="Chart 1" descr=""/>
          <p:cNvGraphicFramePr/>
          <p:nvPr/>
        </p:nvGraphicFramePr>
        <p:xfrm>
          <a:off x="4754880" y="2057400"/>
          <a:ext cx="3931920" cy="260604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9" name="Text 5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 · DATA VISUALIZATION</a:t>
            </a:r>
            <a:endParaRPr lang="en-US" sz="900" dirty="0"/>
          </a:p>
        </p:txBody>
      </p:sp>
      <p:sp>
        <p:nvSpPr>
          <p:cNvPr id="10" name="Text 6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43</a:t>
            </a:r>
            <a:endParaRPr lang="en-US" sz="900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2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VISUALIZATION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Pie Charts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2588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Pie charts emphasise share of a whole — best with six categories or fewer, since each slice equals its share of 360°.</a:t>
            </a:r>
            <a:endParaRPr lang="en-US" sz="1200" dirty="0"/>
          </a:p>
        </p:txBody>
      </p:sp>
      <p:graphicFrame>
        <p:nvGraphicFramePr>
          <p:cNvPr id="5" name="Chart 0" descr=""/>
          <p:cNvGraphicFramePr/>
          <p:nvPr/>
        </p:nvGraphicFramePr>
        <p:xfrm>
          <a:off x="2286000" y="1828800"/>
          <a:ext cx="4572000" cy="283464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6" name="Text 3"/>
          <p:cNvSpPr/>
          <p:nvPr/>
        </p:nvSpPr>
        <p:spPr>
          <a:xfrm>
            <a:off x="457200" y="4681728"/>
            <a:ext cx="5486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i="1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Example: a class poll on a favourite superhero</a:t>
            </a:r>
            <a:endParaRPr lang="en-US" sz="950" dirty="0"/>
          </a:p>
        </p:txBody>
      </p:sp>
      <p:sp>
        <p:nvSpPr>
          <p:cNvPr id="7" name="Text 4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 · DATA VISUALIZATION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44</a:t>
            </a:r>
            <a:endParaRPr lang="en-US" sz="900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3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VISUALIZATION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Line Graphs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2588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Line graphs are ideal for data over time, or for comparing patterns across many points on two related series.</a:t>
            </a:r>
            <a:endParaRPr lang="en-US" sz="1200" dirty="0"/>
          </a:p>
        </p:txBody>
      </p:sp>
      <p:graphicFrame>
        <p:nvGraphicFramePr>
          <p:cNvPr id="5" name="Chart 0" descr=""/>
          <p:cNvGraphicFramePr/>
          <p:nvPr/>
        </p:nvGraphicFramePr>
        <p:xfrm>
          <a:off x="457200" y="1874520"/>
          <a:ext cx="8229600" cy="283464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6" name="Text 3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 · DATA VISUALIZATION</a:t>
            </a:r>
            <a:endParaRPr lang="en-US" sz="900" dirty="0"/>
          </a:p>
        </p:txBody>
      </p:sp>
      <p:sp>
        <p:nvSpPr>
          <p:cNvPr id="7" name="Text 4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45</a:t>
            </a:r>
            <a:endParaRPr lang="en-US" sz="900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4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VISUALIZATION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Scatter Diagrams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325880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Scatter diagrams plot two numerical variables against each other to reveal whether — and how — they relate.</a:t>
            </a:r>
            <a:endParaRPr lang="en-US" sz="1200" dirty="0"/>
          </a:p>
        </p:txBody>
      </p:sp>
      <p:graphicFrame>
        <p:nvGraphicFramePr>
          <p:cNvPr id="5" name="Chart 0" descr=""/>
          <p:cNvGraphicFramePr/>
          <p:nvPr/>
        </p:nvGraphicFramePr>
        <p:xfrm>
          <a:off x="457200" y="1783080"/>
          <a:ext cx="8229600" cy="292608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6" name="Text 3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 · DATA VISUALIZATION</a:t>
            </a:r>
            <a:endParaRPr lang="en-US" sz="900" dirty="0"/>
          </a:p>
        </p:txBody>
      </p:sp>
      <p:sp>
        <p:nvSpPr>
          <p:cNvPr id="7" name="Text 4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46</a:t>
            </a:r>
            <a:endParaRPr lang="en-US" sz="900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5">
    <p:bg>
      <p:bgPr>
        <a:solidFill>
          <a:srgbClr val="F6F8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spc="16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WRAP-UP</a:t>
            </a:r>
            <a:endParaRPr lang="en-US" sz="1150" dirty="0"/>
          </a:p>
        </p:txBody>
      </p:sp>
      <p:sp>
        <p:nvSpPr>
          <p:cNvPr id="3" name="Text 1"/>
          <p:cNvSpPr/>
          <p:nvPr/>
        </p:nvSpPr>
        <p:spPr>
          <a:xfrm>
            <a:off x="457200" y="603504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000" b="1" dirty="0">
                <a:solidFill>
                  <a:srgbClr val="1B2A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457200" y="1417320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VISUALIZATION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457200" y="1783080"/>
            <a:ext cx="256032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Radionov, V. (2017). Understanding Stacked Bar Charts. Smashing Magazine.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 Tank (2020). Data Presentation and Analysis.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 Tank (2020). Data Visualization Techniques.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SkillsYouNeed (2011). Graphs and Charts.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Statistics Online Support (2015). Frequency Tables, Pie Charts &amp; Bar Charts.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eMathZone (2019). Multiple Bar Chart.</a:t>
            </a:r>
            <a:endParaRPr lang="en-US" sz="870" dirty="0"/>
          </a:p>
        </p:txBody>
      </p:sp>
      <p:sp>
        <p:nvSpPr>
          <p:cNvPr id="6" name="Text 4"/>
          <p:cNvSpPr/>
          <p:nvPr/>
        </p:nvSpPr>
        <p:spPr>
          <a:xfrm>
            <a:off x="3291840" y="1417320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SAMPLING &amp; SURVEYS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3291840" y="1783080"/>
            <a:ext cx="256032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Binder, D.A. &amp; Roberts, G.R. (2003). Design-based methods for estimating model parameters.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Chambers, R.L. &amp; Skinner, C.J. (eds.) (2003). Analysis of Survey Data.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Korn, E.L. &amp; Graubard, B.I. (1999). Analysis of Health Surveys.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Hoyles, C. et al. (2010). Improving Mathematics at Work.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Skinner, C.K., Holt, D. &amp; Smith, T.M.F. (1989). Analysis of Complex Surveys.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Saunders et al. (2009). Research Methods for Business Students.</a:t>
            </a:r>
            <a:endParaRPr lang="en-US" sz="870" dirty="0"/>
          </a:p>
        </p:txBody>
      </p:sp>
      <p:sp>
        <p:nvSpPr>
          <p:cNvPr id="8" name="Text 6"/>
          <p:cNvSpPr/>
          <p:nvPr/>
        </p:nvSpPr>
        <p:spPr>
          <a:xfrm>
            <a:off x="6126480" y="1417320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QUESTIONNAIRE DESIGN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6126480" y="1783080"/>
            <a:ext cx="256032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McLeod, S.A. (2019). Likert Scale. Simply Psychology.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Fraley, R.C., Waller, N.G. &amp; Brennan, K.A. (2000). Journal of Personality and Social Psychology, 78.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Bowling, A. (1997). Research Methods in Health.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Creswell, J.W. (2003). Qualitative Inquiry &amp; Research Design (3rd edn).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Kvale, S. (2007). Doing Interviews.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Nalzaro, L. (2010). Methods of Data Collection.</a:t>
            </a:r>
            <a:endParaRPr lang="en-US" sz="870" dirty="0"/>
          </a:p>
          <a:p>
            <a:pPr marL="342900" indent="-342900">
              <a:lnSpc>
                <a:spcPct val="115000"/>
              </a:lnSpc>
              <a:spcAft>
                <a:spcPts val="500"/>
              </a:spcAft>
              <a:buSzPct val="100000"/>
              <a:buChar char="•"/>
            </a:pPr>
            <a:r>
              <a:rPr lang="en-US" sz="870" dirty="0">
                <a:solidFill>
                  <a:srgbClr val="5B6B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Ali, S. (2012). Questionnaire Design &amp; Admin.</a:t>
            </a:r>
            <a:endParaRPr lang="en-US" sz="870" dirty="0"/>
          </a:p>
        </p:txBody>
      </p:sp>
      <p:sp>
        <p:nvSpPr>
          <p:cNvPr id="10" name="Text 8"/>
          <p:cNvSpPr/>
          <p:nvPr/>
        </p:nvSpPr>
        <p:spPr>
          <a:xfrm>
            <a:off x="457200" y="4901184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50" kern="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8229600" y="4901184"/>
            <a:ext cx="457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A97A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47</a:t>
            </a:r>
            <a:endParaRPr lang="en-US" sz="900" dirty="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6">
    <p:bg>
      <p:bgPr>
        <a:solidFill>
          <a:srgbClr val="1B2A4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315200" y="3291840"/>
            <a:ext cx="3108960" cy="3108960"/>
          </a:xfrm>
          <a:prstGeom prst="ellipse">
            <a:avLst/>
          </a:prstGeom>
          <a:solidFill>
            <a:srgbClr val="121E38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1371600"/>
            <a:ext cx="82296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457200" y="2057400"/>
            <a:ext cx="7589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50" i="1" dirty="0">
                <a:solidFill>
                  <a:srgbClr val="9DC3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450" dirty="0"/>
          </a:p>
        </p:txBody>
      </p:sp>
      <p:sp>
        <p:nvSpPr>
          <p:cNvPr id="5" name="Text 3"/>
          <p:cNvSpPr/>
          <p:nvPr/>
        </p:nvSpPr>
        <p:spPr>
          <a:xfrm>
            <a:off x="457200" y="2743200"/>
            <a:ext cx="7772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data to wisdom — how raw facts become insight</a:t>
            </a:r>
            <a:endParaRPr lang="en-US" sz="1350" dirty="0"/>
          </a:p>
        </p:txBody>
      </p:sp>
      <p:sp>
        <p:nvSpPr>
          <p:cNvPr id="6" name="Text 4"/>
          <p:cNvSpPr/>
          <p:nvPr/>
        </p:nvSpPr>
        <p:spPr>
          <a:xfrm>
            <a:off x="457200" y="3154680"/>
            <a:ext cx="7772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types, data types, and how to organise them</a:t>
            </a:r>
            <a:endParaRPr lang="en-US" sz="1350" dirty="0"/>
          </a:p>
        </p:txBody>
      </p:sp>
      <p:sp>
        <p:nvSpPr>
          <p:cNvPr id="7" name="Text 5"/>
          <p:cNvSpPr/>
          <p:nvPr/>
        </p:nvSpPr>
        <p:spPr>
          <a:xfrm>
            <a:off x="457200" y="3566160"/>
            <a:ext cx="7772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Collecting, designing for, and sampling real-world data</a:t>
            </a:r>
            <a:endParaRPr lang="en-US" sz="1350" dirty="0"/>
          </a:p>
        </p:txBody>
      </p:sp>
      <p:sp>
        <p:nvSpPr>
          <p:cNvPr id="8" name="Text 6"/>
          <p:cNvSpPr/>
          <p:nvPr/>
        </p:nvSpPr>
        <p:spPr>
          <a:xfrm>
            <a:off x="457200" y="3977640"/>
            <a:ext cx="7772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Analysing and visualising the results</a:t>
            </a:r>
            <a:endParaRPr lang="en-US" sz="13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56</Slides>
  <Notes>56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59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Slide 46</vt:lpstr>
      <vt:lpstr>Slide 47</vt:lpstr>
      <vt:lpstr>Slide 48</vt:lpstr>
      <vt:lpstr>Slide 49</vt:lpstr>
      <vt:lpstr>Slide 50</vt:lpstr>
      <vt:lpstr>Slide 51</vt:lpstr>
      <vt:lpstr>Slide 52</vt:lpstr>
      <vt:lpstr>Slide 53</vt:lpstr>
      <vt:lpstr>Slide 54</vt:lpstr>
      <vt:lpstr>Slide 55</vt:lpstr>
      <vt:lpstr>Slide 56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Data, Data Types, Data Collection &amp; Data Analysis</dc:title>
  <dc:subject>PptxGenJS Presentation</dc:subject>
  <dc:creator>ACCB6020</dc:creator>
  <cp:lastModifiedBy>ACCB6020</cp:lastModifiedBy>
  <cp:revision>1</cp:revision>
  <dcterms:created xsi:type="dcterms:W3CDTF">2026-06-25T11:55:15Z</dcterms:created>
  <dcterms:modified xsi:type="dcterms:W3CDTF">2026-06-25T11:55:15Z</dcterms:modified>
</cp:coreProperties>
</file>