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9" r:id="rId3"/>
    <p:sldId id="258" r:id="rId4"/>
    <p:sldId id="277" r:id="rId5"/>
    <p:sldId id="278" r:id="rId6"/>
    <p:sldId id="273" r:id="rId7"/>
    <p:sldId id="260" r:id="rId8"/>
    <p:sldId id="261" r:id="rId9"/>
    <p:sldId id="262" r:id="rId10"/>
    <p:sldId id="264" r:id="rId11"/>
    <p:sldId id="265" r:id="rId12"/>
    <p:sldId id="266" r:id="rId13"/>
    <p:sldId id="275" r:id="rId14"/>
    <p:sldId id="267" r:id="rId15"/>
    <p:sldId id="270" r:id="rId16"/>
    <p:sldId id="272" r:id="rId17"/>
    <p:sldId id="276"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DCBF01-913D-45EB-BA3A-700549836450}" v="57" dt="2022-03-06T10:02:49.4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691" autoAdjust="0"/>
    <p:restoredTop sz="94249" autoAdjust="0"/>
  </p:normalViewPr>
  <p:slideViewPr>
    <p:cSldViewPr snapToGrid="0">
      <p:cViewPr varScale="1">
        <p:scale>
          <a:sx n="64" d="100"/>
          <a:sy n="64" d="100"/>
        </p:scale>
        <p:origin x="62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D441C9-2F9E-4435-859A-38483FA5B50B}" type="doc">
      <dgm:prSet loTypeId="urn:microsoft.com/office/officeart/2008/layout/RadialCluster" loCatId="cycle" qsTypeId="urn:microsoft.com/office/officeart/2005/8/quickstyle/3d1" qsCatId="3D" csTypeId="urn:microsoft.com/office/officeart/2005/8/colors/accent0_3" csCatId="mainScheme" phldr="1"/>
      <dgm:spPr/>
      <dgm:t>
        <a:bodyPr/>
        <a:lstStyle/>
        <a:p>
          <a:endParaRPr lang="en-GB"/>
        </a:p>
      </dgm:t>
    </dgm:pt>
    <dgm:pt modelId="{D45CAD4E-F39C-4BE3-922E-6350F0979291}">
      <dgm:prSet phldrT="[Text]"/>
      <dgm:spPr>
        <a:solidFill>
          <a:schemeClr val="accent2">
            <a:lumMod val="75000"/>
          </a:schemeClr>
        </a:solidFill>
      </dgm:spPr>
      <dgm:t>
        <a:bodyPr/>
        <a:lstStyle/>
        <a:p>
          <a:r>
            <a:rPr lang="en-US" dirty="0"/>
            <a:t>FUNCTIONS OF COMMUNICATION</a:t>
          </a:r>
          <a:endParaRPr lang="en-GB" dirty="0"/>
        </a:p>
      </dgm:t>
    </dgm:pt>
    <dgm:pt modelId="{0539E6D8-C2F1-42A6-AEB9-937DEAAB71DB}" type="parTrans" cxnId="{A1D6132A-372A-41E6-BF2A-9CF0CA1AF684}">
      <dgm:prSet/>
      <dgm:spPr/>
      <dgm:t>
        <a:bodyPr/>
        <a:lstStyle/>
        <a:p>
          <a:endParaRPr lang="en-GB"/>
        </a:p>
      </dgm:t>
    </dgm:pt>
    <dgm:pt modelId="{740A548E-2DF1-48EF-A657-CA38633A0E92}" type="sibTrans" cxnId="{A1D6132A-372A-41E6-BF2A-9CF0CA1AF684}">
      <dgm:prSet/>
      <dgm:spPr/>
      <dgm:t>
        <a:bodyPr/>
        <a:lstStyle/>
        <a:p>
          <a:endParaRPr lang="en-GB"/>
        </a:p>
      </dgm:t>
    </dgm:pt>
    <dgm:pt modelId="{3941AF23-7C65-4F27-B933-6B7D480B115E}">
      <dgm:prSet phldrT="[Text]"/>
      <dgm:spPr/>
      <dgm:t>
        <a:bodyPr/>
        <a:lstStyle/>
        <a:p>
          <a:r>
            <a:rPr lang="en-US" dirty="0"/>
            <a:t>CONTROL</a:t>
          </a:r>
          <a:endParaRPr lang="en-GB" dirty="0"/>
        </a:p>
      </dgm:t>
    </dgm:pt>
    <dgm:pt modelId="{0772F874-AF54-438B-ABEE-8E95AEB7B298}" type="parTrans" cxnId="{D653A668-B22D-4DF9-BE89-B10AEC0DCE79}">
      <dgm:prSet/>
      <dgm:spPr/>
      <dgm:t>
        <a:bodyPr/>
        <a:lstStyle/>
        <a:p>
          <a:endParaRPr lang="en-GB"/>
        </a:p>
      </dgm:t>
    </dgm:pt>
    <dgm:pt modelId="{8532BC93-C405-41D9-843E-18AA0F59F6FC}" type="sibTrans" cxnId="{D653A668-B22D-4DF9-BE89-B10AEC0DCE79}">
      <dgm:prSet/>
      <dgm:spPr/>
      <dgm:t>
        <a:bodyPr/>
        <a:lstStyle/>
        <a:p>
          <a:endParaRPr lang="en-GB"/>
        </a:p>
      </dgm:t>
    </dgm:pt>
    <dgm:pt modelId="{3CE762BA-E741-49F5-B45B-9752A4FD0B4F}">
      <dgm:prSet phldrT="[Text]"/>
      <dgm:spPr/>
      <dgm:t>
        <a:bodyPr/>
        <a:lstStyle/>
        <a:p>
          <a:r>
            <a:rPr lang="en-US" dirty="0"/>
            <a:t>MOTIVATION</a:t>
          </a:r>
          <a:endParaRPr lang="en-GB" dirty="0"/>
        </a:p>
      </dgm:t>
    </dgm:pt>
    <dgm:pt modelId="{6017C187-8DA1-4A47-8548-6BF2E5592587}" type="parTrans" cxnId="{800CF0FA-6290-4390-A6A9-3FE0FF59819B}">
      <dgm:prSet/>
      <dgm:spPr/>
      <dgm:t>
        <a:bodyPr/>
        <a:lstStyle/>
        <a:p>
          <a:endParaRPr lang="en-GB"/>
        </a:p>
      </dgm:t>
    </dgm:pt>
    <dgm:pt modelId="{738BB2B8-E068-4E83-9F54-3C25176EFE66}" type="sibTrans" cxnId="{800CF0FA-6290-4390-A6A9-3FE0FF59819B}">
      <dgm:prSet/>
      <dgm:spPr/>
      <dgm:t>
        <a:bodyPr/>
        <a:lstStyle/>
        <a:p>
          <a:endParaRPr lang="en-GB"/>
        </a:p>
      </dgm:t>
    </dgm:pt>
    <dgm:pt modelId="{0ED8FB3A-A410-4799-9105-7019EB6198B4}">
      <dgm:prSet phldrT="[Text]"/>
      <dgm:spPr/>
      <dgm:t>
        <a:bodyPr/>
        <a:lstStyle/>
        <a:p>
          <a:r>
            <a:rPr lang="en-US" dirty="0"/>
            <a:t>EMOTIONAL EXPRESSION</a:t>
          </a:r>
          <a:endParaRPr lang="en-GB" dirty="0"/>
        </a:p>
      </dgm:t>
    </dgm:pt>
    <dgm:pt modelId="{DF92BDA0-7C97-4FBD-B6B2-1CF9D959F22B}" type="parTrans" cxnId="{F0ED6640-D191-417B-AAE7-96B050F0878C}">
      <dgm:prSet/>
      <dgm:spPr/>
      <dgm:t>
        <a:bodyPr/>
        <a:lstStyle/>
        <a:p>
          <a:endParaRPr lang="en-GB"/>
        </a:p>
      </dgm:t>
    </dgm:pt>
    <dgm:pt modelId="{1F1D65BA-02AB-4152-8629-D961B9E16D08}" type="sibTrans" cxnId="{F0ED6640-D191-417B-AAE7-96B050F0878C}">
      <dgm:prSet/>
      <dgm:spPr/>
      <dgm:t>
        <a:bodyPr/>
        <a:lstStyle/>
        <a:p>
          <a:endParaRPr lang="en-GB"/>
        </a:p>
      </dgm:t>
    </dgm:pt>
    <dgm:pt modelId="{004ED581-309A-4095-A7E7-A0CFC660140C}">
      <dgm:prSet phldrT="[Text]"/>
      <dgm:spPr/>
      <dgm:t>
        <a:bodyPr/>
        <a:lstStyle/>
        <a:p>
          <a:r>
            <a:rPr lang="en-US" dirty="0"/>
            <a:t>INFORMATION</a:t>
          </a:r>
          <a:endParaRPr lang="en-GB" dirty="0"/>
        </a:p>
      </dgm:t>
    </dgm:pt>
    <dgm:pt modelId="{1FCD4E54-604F-41A2-9C84-FC124EA40BFA}" type="parTrans" cxnId="{715DBF97-FE5E-4EC7-A00D-008C20A22E23}">
      <dgm:prSet/>
      <dgm:spPr/>
      <dgm:t>
        <a:bodyPr/>
        <a:lstStyle/>
        <a:p>
          <a:endParaRPr lang="en-GB"/>
        </a:p>
      </dgm:t>
    </dgm:pt>
    <dgm:pt modelId="{2659ACF1-8620-4901-BFFE-7B739277C451}" type="sibTrans" cxnId="{715DBF97-FE5E-4EC7-A00D-008C20A22E23}">
      <dgm:prSet/>
      <dgm:spPr/>
      <dgm:t>
        <a:bodyPr/>
        <a:lstStyle/>
        <a:p>
          <a:endParaRPr lang="en-GB"/>
        </a:p>
      </dgm:t>
    </dgm:pt>
    <dgm:pt modelId="{AAF31144-4A90-4D6C-A2A0-D854FBF5B4CB}" type="pres">
      <dgm:prSet presAssocID="{5BD441C9-2F9E-4435-859A-38483FA5B50B}" presName="Name0" presStyleCnt="0">
        <dgm:presLayoutVars>
          <dgm:chMax val="1"/>
          <dgm:chPref val="1"/>
          <dgm:dir/>
          <dgm:animOne val="branch"/>
          <dgm:animLvl val="lvl"/>
        </dgm:presLayoutVars>
      </dgm:prSet>
      <dgm:spPr/>
    </dgm:pt>
    <dgm:pt modelId="{43DF5DCC-16CC-479E-8675-B13E5B18F6EA}" type="pres">
      <dgm:prSet presAssocID="{D45CAD4E-F39C-4BE3-922E-6350F0979291}" presName="singleCycle" presStyleCnt="0"/>
      <dgm:spPr/>
    </dgm:pt>
    <dgm:pt modelId="{4E9F20CB-7089-44FE-A172-D0BA4A08168D}" type="pres">
      <dgm:prSet presAssocID="{D45CAD4E-F39C-4BE3-922E-6350F0979291}" presName="singleCenter" presStyleLbl="node1" presStyleIdx="0" presStyleCnt="5">
        <dgm:presLayoutVars>
          <dgm:chMax val="7"/>
          <dgm:chPref val="7"/>
        </dgm:presLayoutVars>
      </dgm:prSet>
      <dgm:spPr/>
    </dgm:pt>
    <dgm:pt modelId="{69B85CA0-E967-49BB-A49C-9710EB55C0A5}" type="pres">
      <dgm:prSet presAssocID="{0772F874-AF54-438B-ABEE-8E95AEB7B298}" presName="Name56" presStyleLbl="parChTrans1D2" presStyleIdx="0" presStyleCnt="4"/>
      <dgm:spPr/>
    </dgm:pt>
    <dgm:pt modelId="{6F472B32-3D58-4E55-93EE-A37FCABFF725}" type="pres">
      <dgm:prSet presAssocID="{3941AF23-7C65-4F27-B933-6B7D480B115E}" presName="text0" presStyleLbl="node1" presStyleIdx="1" presStyleCnt="5">
        <dgm:presLayoutVars>
          <dgm:bulletEnabled val="1"/>
        </dgm:presLayoutVars>
      </dgm:prSet>
      <dgm:spPr/>
    </dgm:pt>
    <dgm:pt modelId="{1437CFC7-F1B2-4EC3-AF9D-3CA69992450E}" type="pres">
      <dgm:prSet presAssocID="{6017C187-8DA1-4A47-8548-6BF2E5592587}" presName="Name56" presStyleLbl="parChTrans1D2" presStyleIdx="1" presStyleCnt="4"/>
      <dgm:spPr/>
    </dgm:pt>
    <dgm:pt modelId="{DC6A97A5-942F-45A7-B638-4E0B0E6999A1}" type="pres">
      <dgm:prSet presAssocID="{3CE762BA-E741-49F5-B45B-9752A4FD0B4F}" presName="text0" presStyleLbl="node1" presStyleIdx="2" presStyleCnt="5">
        <dgm:presLayoutVars>
          <dgm:bulletEnabled val="1"/>
        </dgm:presLayoutVars>
      </dgm:prSet>
      <dgm:spPr/>
    </dgm:pt>
    <dgm:pt modelId="{7CA98BAC-C0A1-4508-99F0-EDB2E0C23292}" type="pres">
      <dgm:prSet presAssocID="{DF92BDA0-7C97-4FBD-B6B2-1CF9D959F22B}" presName="Name56" presStyleLbl="parChTrans1D2" presStyleIdx="2" presStyleCnt="4"/>
      <dgm:spPr/>
    </dgm:pt>
    <dgm:pt modelId="{672D85E7-6F9E-4774-B153-463C7400E937}" type="pres">
      <dgm:prSet presAssocID="{0ED8FB3A-A410-4799-9105-7019EB6198B4}" presName="text0" presStyleLbl="node1" presStyleIdx="3" presStyleCnt="5">
        <dgm:presLayoutVars>
          <dgm:bulletEnabled val="1"/>
        </dgm:presLayoutVars>
      </dgm:prSet>
      <dgm:spPr/>
    </dgm:pt>
    <dgm:pt modelId="{1B568486-D4F1-4013-AC39-C74062C77E14}" type="pres">
      <dgm:prSet presAssocID="{1FCD4E54-604F-41A2-9C84-FC124EA40BFA}" presName="Name56" presStyleLbl="parChTrans1D2" presStyleIdx="3" presStyleCnt="4"/>
      <dgm:spPr/>
    </dgm:pt>
    <dgm:pt modelId="{D5C828E2-0461-44CD-916A-AB1DD6DDE47C}" type="pres">
      <dgm:prSet presAssocID="{004ED581-309A-4095-A7E7-A0CFC660140C}" presName="text0" presStyleLbl="node1" presStyleIdx="4" presStyleCnt="5">
        <dgm:presLayoutVars>
          <dgm:bulletEnabled val="1"/>
        </dgm:presLayoutVars>
      </dgm:prSet>
      <dgm:spPr/>
    </dgm:pt>
  </dgm:ptLst>
  <dgm:cxnLst>
    <dgm:cxn modelId="{6A9A5810-392B-43B4-94B4-F7AF31D93298}" type="presOf" srcId="{D45CAD4E-F39C-4BE3-922E-6350F0979291}" destId="{4E9F20CB-7089-44FE-A172-D0BA4A08168D}" srcOrd="0" destOrd="0" presId="urn:microsoft.com/office/officeart/2008/layout/RadialCluster"/>
    <dgm:cxn modelId="{A1D6132A-372A-41E6-BF2A-9CF0CA1AF684}" srcId="{5BD441C9-2F9E-4435-859A-38483FA5B50B}" destId="{D45CAD4E-F39C-4BE3-922E-6350F0979291}" srcOrd="0" destOrd="0" parTransId="{0539E6D8-C2F1-42A6-AEB9-937DEAAB71DB}" sibTransId="{740A548E-2DF1-48EF-A657-CA38633A0E92}"/>
    <dgm:cxn modelId="{F0ED6640-D191-417B-AAE7-96B050F0878C}" srcId="{D45CAD4E-F39C-4BE3-922E-6350F0979291}" destId="{0ED8FB3A-A410-4799-9105-7019EB6198B4}" srcOrd="2" destOrd="0" parTransId="{DF92BDA0-7C97-4FBD-B6B2-1CF9D959F22B}" sibTransId="{1F1D65BA-02AB-4152-8629-D961B9E16D08}"/>
    <dgm:cxn modelId="{F0AE0563-17A1-43BD-B1E6-153B2AD5AD8C}" type="presOf" srcId="{3CE762BA-E741-49F5-B45B-9752A4FD0B4F}" destId="{DC6A97A5-942F-45A7-B638-4E0B0E6999A1}" srcOrd="0" destOrd="0" presId="urn:microsoft.com/office/officeart/2008/layout/RadialCluster"/>
    <dgm:cxn modelId="{D653A668-B22D-4DF9-BE89-B10AEC0DCE79}" srcId="{D45CAD4E-F39C-4BE3-922E-6350F0979291}" destId="{3941AF23-7C65-4F27-B933-6B7D480B115E}" srcOrd="0" destOrd="0" parTransId="{0772F874-AF54-438B-ABEE-8E95AEB7B298}" sibTransId="{8532BC93-C405-41D9-843E-18AA0F59F6FC}"/>
    <dgm:cxn modelId="{5C82287F-F67C-405A-A81F-16B10E9D368F}" type="presOf" srcId="{5BD441C9-2F9E-4435-859A-38483FA5B50B}" destId="{AAF31144-4A90-4D6C-A2A0-D854FBF5B4CB}" srcOrd="0" destOrd="0" presId="urn:microsoft.com/office/officeart/2008/layout/RadialCluster"/>
    <dgm:cxn modelId="{5D461689-D1AA-41AF-BBAF-8CA6B599A27F}" type="presOf" srcId="{3941AF23-7C65-4F27-B933-6B7D480B115E}" destId="{6F472B32-3D58-4E55-93EE-A37FCABFF725}" srcOrd="0" destOrd="0" presId="urn:microsoft.com/office/officeart/2008/layout/RadialCluster"/>
    <dgm:cxn modelId="{F7E3CD8E-F799-4779-AA42-4B27B48189AB}" type="presOf" srcId="{004ED581-309A-4095-A7E7-A0CFC660140C}" destId="{D5C828E2-0461-44CD-916A-AB1DD6DDE47C}" srcOrd="0" destOrd="0" presId="urn:microsoft.com/office/officeart/2008/layout/RadialCluster"/>
    <dgm:cxn modelId="{715DBF97-FE5E-4EC7-A00D-008C20A22E23}" srcId="{D45CAD4E-F39C-4BE3-922E-6350F0979291}" destId="{004ED581-309A-4095-A7E7-A0CFC660140C}" srcOrd="3" destOrd="0" parTransId="{1FCD4E54-604F-41A2-9C84-FC124EA40BFA}" sibTransId="{2659ACF1-8620-4901-BFFE-7B739277C451}"/>
    <dgm:cxn modelId="{9EF499A2-5FB5-4049-9E9E-7C63CA816FDE}" type="presOf" srcId="{0772F874-AF54-438B-ABEE-8E95AEB7B298}" destId="{69B85CA0-E967-49BB-A49C-9710EB55C0A5}" srcOrd="0" destOrd="0" presId="urn:microsoft.com/office/officeart/2008/layout/RadialCluster"/>
    <dgm:cxn modelId="{1CC86DAD-65DE-475C-BE1A-4275DC30E4FA}" type="presOf" srcId="{6017C187-8DA1-4A47-8548-6BF2E5592587}" destId="{1437CFC7-F1B2-4EC3-AF9D-3CA69992450E}" srcOrd="0" destOrd="0" presId="urn:microsoft.com/office/officeart/2008/layout/RadialCluster"/>
    <dgm:cxn modelId="{4352A8BB-16B3-4803-95A9-05E53400BFFC}" type="presOf" srcId="{1FCD4E54-604F-41A2-9C84-FC124EA40BFA}" destId="{1B568486-D4F1-4013-AC39-C74062C77E14}" srcOrd="0" destOrd="0" presId="urn:microsoft.com/office/officeart/2008/layout/RadialCluster"/>
    <dgm:cxn modelId="{7BB75DEE-2F82-4FB0-8B7D-013D4C4A239D}" type="presOf" srcId="{0ED8FB3A-A410-4799-9105-7019EB6198B4}" destId="{672D85E7-6F9E-4774-B153-463C7400E937}" srcOrd="0" destOrd="0" presId="urn:microsoft.com/office/officeart/2008/layout/RadialCluster"/>
    <dgm:cxn modelId="{B163DCF0-3FDB-4BAD-99FE-2262A67F40BA}" type="presOf" srcId="{DF92BDA0-7C97-4FBD-B6B2-1CF9D959F22B}" destId="{7CA98BAC-C0A1-4508-99F0-EDB2E0C23292}" srcOrd="0" destOrd="0" presId="urn:microsoft.com/office/officeart/2008/layout/RadialCluster"/>
    <dgm:cxn modelId="{800CF0FA-6290-4390-A6A9-3FE0FF59819B}" srcId="{D45CAD4E-F39C-4BE3-922E-6350F0979291}" destId="{3CE762BA-E741-49F5-B45B-9752A4FD0B4F}" srcOrd="1" destOrd="0" parTransId="{6017C187-8DA1-4A47-8548-6BF2E5592587}" sibTransId="{738BB2B8-E068-4E83-9F54-3C25176EFE66}"/>
    <dgm:cxn modelId="{D236D831-41AF-4DE9-8C40-27E286A3FA03}" type="presParOf" srcId="{AAF31144-4A90-4D6C-A2A0-D854FBF5B4CB}" destId="{43DF5DCC-16CC-479E-8675-B13E5B18F6EA}" srcOrd="0" destOrd="0" presId="urn:microsoft.com/office/officeart/2008/layout/RadialCluster"/>
    <dgm:cxn modelId="{1B3B5F6E-6E86-47E0-A995-C39EA71E2636}" type="presParOf" srcId="{43DF5DCC-16CC-479E-8675-B13E5B18F6EA}" destId="{4E9F20CB-7089-44FE-A172-D0BA4A08168D}" srcOrd="0" destOrd="0" presId="urn:microsoft.com/office/officeart/2008/layout/RadialCluster"/>
    <dgm:cxn modelId="{0E8F2CAE-E638-46B4-AE2D-6BCD03693CCB}" type="presParOf" srcId="{43DF5DCC-16CC-479E-8675-B13E5B18F6EA}" destId="{69B85CA0-E967-49BB-A49C-9710EB55C0A5}" srcOrd="1" destOrd="0" presId="urn:microsoft.com/office/officeart/2008/layout/RadialCluster"/>
    <dgm:cxn modelId="{BCE88E34-362D-4C45-A8AD-BF28D6B0BCB2}" type="presParOf" srcId="{43DF5DCC-16CC-479E-8675-B13E5B18F6EA}" destId="{6F472B32-3D58-4E55-93EE-A37FCABFF725}" srcOrd="2" destOrd="0" presId="urn:microsoft.com/office/officeart/2008/layout/RadialCluster"/>
    <dgm:cxn modelId="{DA1DFC8C-C7D0-42FB-90F8-3A979EB6E3FA}" type="presParOf" srcId="{43DF5DCC-16CC-479E-8675-B13E5B18F6EA}" destId="{1437CFC7-F1B2-4EC3-AF9D-3CA69992450E}" srcOrd="3" destOrd="0" presId="urn:microsoft.com/office/officeart/2008/layout/RadialCluster"/>
    <dgm:cxn modelId="{968FFA1B-D306-41CE-B475-8190D25F190E}" type="presParOf" srcId="{43DF5DCC-16CC-479E-8675-B13E5B18F6EA}" destId="{DC6A97A5-942F-45A7-B638-4E0B0E6999A1}" srcOrd="4" destOrd="0" presId="urn:microsoft.com/office/officeart/2008/layout/RadialCluster"/>
    <dgm:cxn modelId="{15FAD9A2-5D71-44D2-BF56-093E23B40604}" type="presParOf" srcId="{43DF5DCC-16CC-479E-8675-B13E5B18F6EA}" destId="{7CA98BAC-C0A1-4508-99F0-EDB2E0C23292}" srcOrd="5" destOrd="0" presId="urn:microsoft.com/office/officeart/2008/layout/RadialCluster"/>
    <dgm:cxn modelId="{43B252AA-A2F3-47F8-B180-7C060AC60128}" type="presParOf" srcId="{43DF5DCC-16CC-479E-8675-B13E5B18F6EA}" destId="{672D85E7-6F9E-4774-B153-463C7400E937}" srcOrd="6" destOrd="0" presId="urn:microsoft.com/office/officeart/2008/layout/RadialCluster"/>
    <dgm:cxn modelId="{6D66272C-07E8-40EC-B095-9D6A89D496B6}" type="presParOf" srcId="{43DF5DCC-16CC-479E-8675-B13E5B18F6EA}" destId="{1B568486-D4F1-4013-AC39-C74062C77E14}" srcOrd="7" destOrd="0" presId="urn:microsoft.com/office/officeart/2008/layout/RadialCluster"/>
    <dgm:cxn modelId="{2489FE5F-3515-475C-B4F2-70C035187870}" type="presParOf" srcId="{43DF5DCC-16CC-479E-8675-B13E5B18F6EA}" destId="{D5C828E2-0461-44CD-916A-AB1DD6DDE47C}" srcOrd="8"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BB0286-9AFE-4D1A-9449-9B935742DF27}"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ADBDB9F5-4E3F-40C1-8267-6F6A629954CB}">
      <dgm:prSet/>
      <dgm:spPr>
        <a:effectLst>
          <a:glow rad="139700">
            <a:schemeClr val="accent3">
              <a:satMod val="175000"/>
              <a:alpha val="40000"/>
            </a:schemeClr>
          </a:glow>
        </a:effectLst>
      </dgm:spPr>
      <dgm:t>
        <a:bodyPr/>
        <a:lstStyle/>
        <a:p>
          <a:r>
            <a:rPr lang="en-US" b="1" dirty="0">
              <a:effectLst>
                <a:glow rad="139700">
                  <a:schemeClr val="accent3">
                    <a:satMod val="175000"/>
                    <a:alpha val="40000"/>
                  </a:schemeClr>
                </a:glow>
              </a:effectLst>
              <a:latin typeface="Arial" panose="020B0604020202020204" pitchFamily="34" charset="0"/>
              <a:cs typeface="Arial" panose="020B0604020202020204" pitchFamily="34" charset="0"/>
            </a:rPr>
            <a:t>There are at least six types of communication channels in business: formal, informal, unofficial, interactive, face-to-face and written.</a:t>
          </a:r>
          <a:endParaRPr lang="en-GB" b="1" dirty="0">
            <a:effectLst>
              <a:glow rad="139700">
                <a:schemeClr val="accent3">
                  <a:satMod val="175000"/>
                  <a:alpha val="40000"/>
                </a:schemeClr>
              </a:glow>
            </a:effectLst>
            <a:latin typeface="Arial" panose="020B0604020202020204" pitchFamily="34" charset="0"/>
            <a:cs typeface="Arial" panose="020B0604020202020204" pitchFamily="34" charset="0"/>
          </a:endParaRPr>
        </a:p>
      </dgm:t>
    </dgm:pt>
    <dgm:pt modelId="{EE7521EF-B4AA-4AF8-892C-372FA36F1003}" type="parTrans" cxnId="{7359EBC4-A721-4EB4-841D-8E7D77937489}">
      <dgm:prSet/>
      <dgm:spPr/>
      <dgm:t>
        <a:bodyPr/>
        <a:lstStyle/>
        <a:p>
          <a:endParaRPr lang="en-GB"/>
        </a:p>
      </dgm:t>
    </dgm:pt>
    <dgm:pt modelId="{B7D3794C-4C9D-4F7B-A0B5-2F680A11D1D1}" type="sibTrans" cxnId="{7359EBC4-A721-4EB4-841D-8E7D77937489}">
      <dgm:prSet/>
      <dgm:spPr/>
      <dgm:t>
        <a:bodyPr/>
        <a:lstStyle/>
        <a:p>
          <a:endParaRPr lang="en-GB"/>
        </a:p>
      </dgm:t>
    </dgm:pt>
    <dgm:pt modelId="{C97B5425-0972-4FC0-9530-C139B00B444B}">
      <dgm:prSet/>
      <dgm:spPr/>
      <dgm:t>
        <a:bodyPr/>
        <a:lstStyle/>
        <a:p>
          <a:r>
            <a:rPr lang="en-US" b="1" dirty="0">
              <a:effectLst>
                <a:glow rad="228600">
                  <a:schemeClr val="accent2">
                    <a:satMod val="175000"/>
                    <a:alpha val="40000"/>
                  </a:schemeClr>
                </a:glow>
              </a:effectLst>
              <a:latin typeface="Arial" panose="020B0604020202020204" pitchFamily="34" charset="0"/>
              <a:cs typeface="Arial" panose="020B0604020202020204" pitchFamily="34" charset="0"/>
            </a:rPr>
            <a:t>The mechanisms through which individuals in a group communicate information and coordinate actions are referred to as 'Channels of Communication.'</a:t>
          </a:r>
          <a:endParaRPr lang="en-GB" b="1" dirty="0">
            <a:effectLst>
              <a:glow rad="228600">
                <a:schemeClr val="accent2">
                  <a:satMod val="175000"/>
                  <a:alpha val="40000"/>
                </a:schemeClr>
              </a:glow>
            </a:effectLst>
            <a:latin typeface="Arial" panose="020B0604020202020204" pitchFamily="34" charset="0"/>
            <a:cs typeface="Arial" panose="020B0604020202020204" pitchFamily="34" charset="0"/>
          </a:endParaRPr>
        </a:p>
      </dgm:t>
    </dgm:pt>
    <dgm:pt modelId="{69726546-8CAC-46CB-9852-63FAA2AFE940}" type="parTrans" cxnId="{4579C8BD-FE40-4627-BE1B-7D80C1C59313}">
      <dgm:prSet/>
      <dgm:spPr/>
      <dgm:t>
        <a:bodyPr/>
        <a:lstStyle/>
        <a:p>
          <a:endParaRPr lang="en-GB"/>
        </a:p>
      </dgm:t>
    </dgm:pt>
    <dgm:pt modelId="{095F8723-E60F-4D76-9685-5920EF2881F2}" type="sibTrans" cxnId="{4579C8BD-FE40-4627-BE1B-7D80C1C59313}">
      <dgm:prSet/>
      <dgm:spPr/>
      <dgm:t>
        <a:bodyPr/>
        <a:lstStyle/>
        <a:p>
          <a:endParaRPr lang="en-GB"/>
        </a:p>
      </dgm:t>
    </dgm:pt>
    <dgm:pt modelId="{C161E518-7D2A-449F-A407-66E3C055B651}" type="pres">
      <dgm:prSet presAssocID="{BDBB0286-9AFE-4D1A-9449-9B935742DF27}" presName="outerComposite" presStyleCnt="0">
        <dgm:presLayoutVars>
          <dgm:chMax val="5"/>
          <dgm:dir/>
          <dgm:resizeHandles val="exact"/>
        </dgm:presLayoutVars>
      </dgm:prSet>
      <dgm:spPr/>
    </dgm:pt>
    <dgm:pt modelId="{7E354599-20A2-4A8A-BC54-D75AD401481A}" type="pres">
      <dgm:prSet presAssocID="{BDBB0286-9AFE-4D1A-9449-9B935742DF27}" presName="dummyMaxCanvas" presStyleCnt="0">
        <dgm:presLayoutVars/>
      </dgm:prSet>
      <dgm:spPr/>
    </dgm:pt>
    <dgm:pt modelId="{16CE73C9-22C0-437B-932B-0D594533E4BF}" type="pres">
      <dgm:prSet presAssocID="{BDBB0286-9AFE-4D1A-9449-9B935742DF27}" presName="TwoNodes_1" presStyleLbl="node1" presStyleIdx="0" presStyleCnt="2">
        <dgm:presLayoutVars>
          <dgm:bulletEnabled val="1"/>
        </dgm:presLayoutVars>
      </dgm:prSet>
      <dgm:spPr/>
    </dgm:pt>
    <dgm:pt modelId="{F0E4CB74-2474-45E5-8391-B7D37C296E00}" type="pres">
      <dgm:prSet presAssocID="{BDBB0286-9AFE-4D1A-9449-9B935742DF27}" presName="TwoNodes_2" presStyleLbl="node1" presStyleIdx="1" presStyleCnt="2">
        <dgm:presLayoutVars>
          <dgm:bulletEnabled val="1"/>
        </dgm:presLayoutVars>
      </dgm:prSet>
      <dgm:spPr/>
    </dgm:pt>
    <dgm:pt modelId="{F43D6D63-484B-4371-83D8-18BD91D85AB5}" type="pres">
      <dgm:prSet presAssocID="{BDBB0286-9AFE-4D1A-9449-9B935742DF27}" presName="TwoConn_1-2" presStyleLbl="fgAccFollowNode1" presStyleIdx="0" presStyleCnt="1">
        <dgm:presLayoutVars>
          <dgm:bulletEnabled val="1"/>
        </dgm:presLayoutVars>
      </dgm:prSet>
      <dgm:spPr/>
    </dgm:pt>
    <dgm:pt modelId="{EDF7653C-1848-4D71-BEF0-029C7F1BA20C}" type="pres">
      <dgm:prSet presAssocID="{BDBB0286-9AFE-4D1A-9449-9B935742DF27}" presName="TwoNodes_1_text" presStyleLbl="node1" presStyleIdx="1" presStyleCnt="2">
        <dgm:presLayoutVars>
          <dgm:bulletEnabled val="1"/>
        </dgm:presLayoutVars>
      </dgm:prSet>
      <dgm:spPr/>
    </dgm:pt>
    <dgm:pt modelId="{6F029D0B-F277-4E4C-99E9-DBB0ADF6E63C}" type="pres">
      <dgm:prSet presAssocID="{BDBB0286-9AFE-4D1A-9449-9B935742DF27}" presName="TwoNodes_2_text" presStyleLbl="node1" presStyleIdx="1" presStyleCnt="2">
        <dgm:presLayoutVars>
          <dgm:bulletEnabled val="1"/>
        </dgm:presLayoutVars>
      </dgm:prSet>
      <dgm:spPr/>
    </dgm:pt>
  </dgm:ptLst>
  <dgm:cxnLst>
    <dgm:cxn modelId="{649EDC45-A7FE-4CB7-B04D-432400D47CB1}" type="presOf" srcId="{ADBDB9F5-4E3F-40C1-8267-6F6A629954CB}" destId="{6F029D0B-F277-4E4C-99E9-DBB0ADF6E63C}" srcOrd="1" destOrd="0" presId="urn:microsoft.com/office/officeart/2005/8/layout/vProcess5"/>
    <dgm:cxn modelId="{1C442E74-81E0-4BAE-832A-8CD86AC4AEEE}" type="presOf" srcId="{C97B5425-0972-4FC0-9530-C139B00B444B}" destId="{EDF7653C-1848-4D71-BEF0-029C7F1BA20C}" srcOrd="1" destOrd="0" presId="urn:microsoft.com/office/officeart/2005/8/layout/vProcess5"/>
    <dgm:cxn modelId="{096DC9AE-0B0B-443D-8458-A16DACE67A8B}" type="presOf" srcId="{ADBDB9F5-4E3F-40C1-8267-6F6A629954CB}" destId="{F0E4CB74-2474-45E5-8391-B7D37C296E00}" srcOrd="0" destOrd="0" presId="urn:microsoft.com/office/officeart/2005/8/layout/vProcess5"/>
    <dgm:cxn modelId="{9BD091AF-D3AE-4715-9D87-19786C0A05B5}" type="presOf" srcId="{C97B5425-0972-4FC0-9530-C139B00B444B}" destId="{16CE73C9-22C0-437B-932B-0D594533E4BF}" srcOrd="0" destOrd="0" presId="urn:microsoft.com/office/officeart/2005/8/layout/vProcess5"/>
    <dgm:cxn modelId="{4579C8BD-FE40-4627-BE1B-7D80C1C59313}" srcId="{BDBB0286-9AFE-4D1A-9449-9B935742DF27}" destId="{C97B5425-0972-4FC0-9530-C139B00B444B}" srcOrd="0" destOrd="0" parTransId="{69726546-8CAC-46CB-9852-63FAA2AFE940}" sibTransId="{095F8723-E60F-4D76-9685-5920EF2881F2}"/>
    <dgm:cxn modelId="{7359EBC4-A721-4EB4-841D-8E7D77937489}" srcId="{BDBB0286-9AFE-4D1A-9449-9B935742DF27}" destId="{ADBDB9F5-4E3F-40C1-8267-6F6A629954CB}" srcOrd="1" destOrd="0" parTransId="{EE7521EF-B4AA-4AF8-892C-372FA36F1003}" sibTransId="{B7D3794C-4C9D-4F7B-A0B5-2F680A11D1D1}"/>
    <dgm:cxn modelId="{60F5A9CB-00C6-4A8D-9859-7D465C0ECB06}" type="presOf" srcId="{095F8723-E60F-4D76-9685-5920EF2881F2}" destId="{F43D6D63-484B-4371-83D8-18BD91D85AB5}" srcOrd="0" destOrd="0" presId="urn:microsoft.com/office/officeart/2005/8/layout/vProcess5"/>
    <dgm:cxn modelId="{A3AE12F1-FBD8-45DF-B09D-9065E2D8E84F}" type="presOf" srcId="{BDBB0286-9AFE-4D1A-9449-9B935742DF27}" destId="{C161E518-7D2A-449F-A407-66E3C055B651}" srcOrd="0" destOrd="0" presId="urn:microsoft.com/office/officeart/2005/8/layout/vProcess5"/>
    <dgm:cxn modelId="{F96CCD3B-4447-4011-85E3-A3CF882035F4}" type="presParOf" srcId="{C161E518-7D2A-449F-A407-66E3C055B651}" destId="{7E354599-20A2-4A8A-BC54-D75AD401481A}" srcOrd="0" destOrd="0" presId="urn:microsoft.com/office/officeart/2005/8/layout/vProcess5"/>
    <dgm:cxn modelId="{D3B41F32-26E2-4C82-A0DE-9DF28F01BEB2}" type="presParOf" srcId="{C161E518-7D2A-449F-A407-66E3C055B651}" destId="{16CE73C9-22C0-437B-932B-0D594533E4BF}" srcOrd="1" destOrd="0" presId="urn:microsoft.com/office/officeart/2005/8/layout/vProcess5"/>
    <dgm:cxn modelId="{14B96F5B-5A5F-4E47-8243-4C42865F4421}" type="presParOf" srcId="{C161E518-7D2A-449F-A407-66E3C055B651}" destId="{F0E4CB74-2474-45E5-8391-B7D37C296E00}" srcOrd="2" destOrd="0" presId="urn:microsoft.com/office/officeart/2005/8/layout/vProcess5"/>
    <dgm:cxn modelId="{28DC3265-34F9-44D3-8C62-B664B5D803A2}" type="presParOf" srcId="{C161E518-7D2A-449F-A407-66E3C055B651}" destId="{F43D6D63-484B-4371-83D8-18BD91D85AB5}" srcOrd="3" destOrd="0" presId="urn:microsoft.com/office/officeart/2005/8/layout/vProcess5"/>
    <dgm:cxn modelId="{8708C417-2B01-4E92-95FC-2ED5EFDB5AE9}" type="presParOf" srcId="{C161E518-7D2A-449F-A407-66E3C055B651}" destId="{EDF7653C-1848-4D71-BEF0-029C7F1BA20C}" srcOrd="4" destOrd="0" presId="urn:microsoft.com/office/officeart/2005/8/layout/vProcess5"/>
    <dgm:cxn modelId="{B127DB49-4FD3-4A57-A956-EE6D97E87010}" type="presParOf" srcId="{C161E518-7D2A-449F-A407-66E3C055B651}" destId="{6F029D0B-F277-4E4C-99E9-DBB0ADF6E63C}"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9F20CB-7089-44FE-A172-D0BA4A08168D}">
      <dsp:nvSpPr>
        <dsp:cNvPr id="0" name=""/>
        <dsp:cNvSpPr/>
      </dsp:nvSpPr>
      <dsp:spPr>
        <a:xfrm>
          <a:off x="4055817" y="1970033"/>
          <a:ext cx="1688600" cy="1688600"/>
        </a:xfrm>
        <a:prstGeom prst="roundRect">
          <a:avLst/>
        </a:prstGeom>
        <a:solidFill>
          <a:schemeClr val="accent2">
            <a:lumMod val="75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US" sz="1200" kern="1200" dirty="0"/>
            <a:t>FUNCTIONS OF COMMUNICATION</a:t>
          </a:r>
          <a:endParaRPr lang="en-GB" sz="1200" kern="1200" dirty="0"/>
        </a:p>
      </dsp:txBody>
      <dsp:txXfrm>
        <a:off x="4138248" y="2052464"/>
        <a:ext cx="1523738" cy="1523738"/>
      </dsp:txXfrm>
    </dsp:sp>
    <dsp:sp modelId="{69B85CA0-E967-49BB-A49C-9710EB55C0A5}">
      <dsp:nvSpPr>
        <dsp:cNvPr id="0" name=""/>
        <dsp:cNvSpPr/>
      </dsp:nvSpPr>
      <dsp:spPr>
        <a:xfrm rot="16200000">
          <a:off x="4481023" y="1550939"/>
          <a:ext cx="838187" cy="0"/>
        </a:xfrm>
        <a:custGeom>
          <a:avLst/>
          <a:gdLst/>
          <a:ahLst/>
          <a:cxnLst/>
          <a:rect l="0" t="0" r="0" b="0"/>
          <a:pathLst>
            <a:path>
              <a:moveTo>
                <a:pt x="0" y="0"/>
              </a:moveTo>
              <a:lnTo>
                <a:pt x="838187" y="0"/>
              </a:lnTo>
            </a:path>
          </a:pathLst>
        </a:custGeom>
        <a:noFill/>
        <a:ln w="12700" cap="flat" cmpd="sng" algn="ctr">
          <a:solidFill>
            <a:schemeClr val="dk2">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6F472B32-3D58-4E55-93EE-A37FCABFF725}">
      <dsp:nvSpPr>
        <dsp:cNvPr id="0" name=""/>
        <dsp:cNvSpPr/>
      </dsp:nvSpPr>
      <dsp:spPr>
        <a:xfrm>
          <a:off x="4334436" y="483"/>
          <a:ext cx="1131362" cy="113136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666750">
            <a:lnSpc>
              <a:spcPct val="90000"/>
            </a:lnSpc>
            <a:spcBef>
              <a:spcPct val="0"/>
            </a:spcBef>
            <a:spcAft>
              <a:spcPct val="35000"/>
            </a:spcAft>
            <a:buNone/>
          </a:pPr>
          <a:r>
            <a:rPr lang="en-US" sz="1500" kern="1200" dirty="0"/>
            <a:t>CONTROL</a:t>
          </a:r>
          <a:endParaRPr lang="en-GB" sz="1500" kern="1200" dirty="0"/>
        </a:p>
      </dsp:txBody>
      <dsp:txXfrm>
        <a:off x="4389665" y="55712"/>
        <a:ext cx="1020904" cy="1020904"/>
      </dsp:txXfrm>
    </dsp:sp>
    <dsp:sp modelId="{1437CFC7-F1B2-4EC3-AF9D-3CA69992450E}">
      <dsp:nvSpPr>
        <dsp:cNvPr id="0" name=""/>
        <dsp:cNvSpPr/>
      </dsp:nvSpPr>
      <dsp:spPr>
        <a:xfrm>
          <a:off x="5744417" y="2814333"/>
          <a:ext cx="838187" cy="0"/>
        </a:xfrm>
        <a:custGeom>
          <a:avLst/>
          <a:gdLst/>
          <a:ahLst/>
          <a:cxnLst/>
          <a:rect l="0" t="0" r="0" b="0"/>
          <a:pathLst>
            <a:path>
              <a:moveTo>
                <a:pt x="0" y="0"/>
              </a:moveTo>
              <a:lnTo>
                <a:pt x="838187" y="0"/>
              </a:lnTo>
            </a:path>
          </a:pathLst>
        </a:custGeom>
        <a:noFill/>
        <a:ln w="12700" cap="flat" cmpd="sng" algn="ctr">
          <a:solidFill>
            <a:schemeClr val="dk2">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DC6A97A5-942F-45A7-B638-4E0B0E6999A1}">
      <dsp:nvSpPr>
        <dsp:cNvPr id="0" name=""/>
        <dsp:cNvSpPr/>
      </dsp:nvSpPr>
      <dsp:spPr>
        <a:xfrm>
          <a:off x="6582605" y="2248652"/>
          <a:ext cx="1131362" cy="113136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US" sz="1200" kern="1200" dirty="0"/>
            <a:t>MOTIVATION</a:t>
          </a:r>
          <a:endParaRPr lang="en-GB" sz="1200" kern="1200" dirty="0"/>
        </a:p>
      </dsp:txBody>
      <dsp:txXfrm>
        <a:off x="6637834" y="2303881"/>
        <a:ext cx="1020904" cy="1020904"/>
      </dsp:txXfrm>
    </dsp:sp>
    <dsp:sp modelId="{7CA98BAC-C0A1-4508-99F0-EDB2E0C23292}">
      <dsp:nvSpPr>
        <dsp:cNvPr id="0" name=""/>
        <dsp:cNvSpPr/>
      </dsp:nvSpPr>
      <dsp:spPr>
        <a:xfrm rot="5400000">
          <a:off x="4481023" y="4077727"/>
          <a:ext cx="838187" cy="0"/>
        </a:xfrm>
        <a:custGeom>
          <a:avLst/>
          <a:gdLst/>
          <a:ahLst/>
          <a:cxnLst/>
          <a:rect l="0" t="0" r="0" b="0"/>
          <a:pathLst>
            <a:path>
              <a:moveTo>
                <a:pt x="0" y="0"/>
              </a:moveTo>
              <a:lnTo>
                <a:pt x="838187" y="0"/>
              </a:lnTo>
            </a:path>
          </a:pathLst>
        </a:custGeom>
        <a:noFill/>
        <a:ln w="12700" cap="flat" cmpd="sng" algn="ctr">
          <a:solidFill>
            <a:schemeClr val="dk2">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672D85E7-6F9E-4774-B153-463C7400E937}">
      <dsp:nvSpPr>
        <dsp:cNvPr id="0" name=""/>
        <dsp:cNvSpPr/>
      </dsp:nvSpPr>
      <dsp:spPr>
        <a:xfrm>
          <a:off x="4334436" y="4496821"/>
          <a:ext cx="1131362" cy="113136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US" sz="1200" kern="1200" dirty="0"/>
            <a:t>EMOTIONAL EXPRESSION</a:t>
          </a:r>
          <a:endParaRPr lang="en-GB" sz="1200" kern="1200" dirty="0"/>
        </a:p>
      </dsp:txBody>
      <dsp:txXfrm>
        <a:off x="4389665" y="4552050"/>
        <a:ext cx="1020904" cy="1020904"/>
      </dsp:txXfrm>
    </dsp:sp>
    <dsp:sp modelId="{1B568486-D4F1-4013-AC39-C74062C77E14}">
      <dsp:nvSpPr>
        <dsp:cNvPr id="0" name=""/>
        <dsp:cNvSpPr/>
      </dsp:nvSpPr>
      <dsp:spPr>
        <a:xfrm rot="10800000">
          <a:off x="3217629" y="2814333"/>
          <a:ext cx="838187" cy="0"/>
        </a:xfrm>
        <a:custGeom>
          <a:avLst/>
          <a:gdLst/>
          <a:ahLst/>
          <a:cxnLst/>
          <a:rect l="0" t="0" r="0" b="0"/>
          <a:pathLst>
            <a:path>
              <a:moveTo>
                <a:pt x="0" y="0"/>
              </a:moveTo>
              <a:lnTo>
                <a:pt x="838187" y="0"/>
              </a:lnTo>
            </a:path>
          </a:pathLst>
        </a:custGeom>
        <a:noFill/>
        <a:ln w="12700" cap="flat" cmpd="sng" algn="ctr">
          <a:solidFill>
            <a:schemeClr val="dk2">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D5C828E2-0461-44CD-916A-AB1DD6DDE47C}">
      <dsp:nvSpPr>
        <dsp:cNvPr id="0" name=""/>
        <dsp:cNvSpPr/>
      </dsp:nvSpPr>
      <dsp:spPr>
        <a:xfrm>
          <a:off x="2086267" y="2248652"/>
          <a:ext cx="1131362" cy="113136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444500">
            <a:lnSpc>
              <a:spcPct val="90000"/>
            </a:lnSpc>
            <a:spcBef>
              <a:spcPct val="0"/>
            </a:spcBef>
            <a:spcAft>
              <a:spcPct val="35000"/>
            </a:spcAft>
            <a:buNone/>
          </a:pPr>
          <a:r>
            <a:rPr lang="en-US" sz="1000" kern="1200" dirty="0"/>
            <a:t>INFORMATION</a:t>
          </a:r>
          <a:endParaRPr lang="en-GB" sz="1000" kern="1200" dirty="0"/>
        </a:p>
      </dsp:txBody>
      <dsp:txXfrm>
        <a:off x="2141496" y="2303881"/>
        <a:ext cx="1020904" cy="10209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E73C9-22C0-437B-932B-0D594533E4BF}">
      <dsp:nvSpPr>
        <dsp:cNvPr id="0" name=""/>
        <dsp:cNvSpPr/>
      </dsp:nvSpPr>
      <dsp:spPr>
        <a:xfrm>
          <a:off x="0" y="0"/>
          <a:ext cx="7772400" cy="17145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dirty="0">
              <a:effectLst>
                <a:glow rad="228600">
                  <a:schemeClr val="accent2">
                    <a:satMod val="175000"/>
                    <a:alpha val="40000"/>
                  </a:schemeClr>
                </a:glow>
              </a:effectLst>
              <a:latin typeface="Arial" panose="020B0604020202020204" pitchFamily="34" charset="0"/>
              <a:cs typeface="Arial" panose="020B0604020202020204" pitchFamily="34" charset="0"/>
            </a:rPr>
            <a:t>The mechanisms through which individuals in a group communicate information and coordinate actions are referred to as 'Channels of Communication.'</a:t>
          </a:r>
          <a:endParaRPr lang="en-GB" sz="2200" b="1" kern="1200" dirty="0">
            <a:effectLst>
              <a:glow rad="228600">
                <a:schemeClr val="accent2">
                  <a:satMod val="175000"/>
                  <a:alpha val="40000"/>
                </a:schemeClr>
              </a:glow>
            </a:effectLst>
            <a:latin typeface="Arial" panose="020B0604020202020204" pitchFamily="34" charset="0"/>
            <a:cs typeface="Arial" panose="020B0604020202020204" pitchFamily="34" charset="0"/>
          </a:endParaRPr>
        </a:p>
      </dsp:txBody>
      <dsp:txXfrm>
        <a:off x="50216" y="50216"/>
        <a:ext cx="6000330" cy="1614068"/>
      </dsp:txXfrm>
    </dsp:sp>
    <dsp:sp modelId="{F0E4CB74-2474-45E5-8391-B7D37C296E00}">
      <dsp:nvSpPr>
        <dsp:cNvPr id="0" name=""/>
        <dsp:cNvSpPr/>
      </dsp:nvSpPr>
      <dsp:spPr>
        <a:xfrm>
          <a:off x="1371599" y="2095500"/>
          <a:ext cx="7772400" cy="1714500"/>
        </a:xfrm>
        <a:prstGeom prst="roundRect">
          <a:avLst>
            <a:gd name="adj" fmla="val 10000"/>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a:glow rad="139700">
            <a:schemeClr val="accent3">
              <a:satMod val="175000"/>
              <a:alpha val="40000"/>
            </a:schemeClr>
          </a:glow>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dirty="0">
              <a:effectLst>
                <a:glow rad="139700">
                  <a:schemeClr val="accent3">
                    <a:satMod val="175000"/>
                    <a:alpha val="40000"/>
                  </a:schemeClr>
                </a:glow>
              </a:effectLst>
              <a:latin typeface="Arial" panose="020B0604020202020204" pitchFamily="34" charset="0"/>
              <a:cs typeface="Arial" panose="020B0604020202020204" pitchFamily="34" charset="0"/>
            </a:rPr>
            <a:t>There are at least six types of communication channels in business: formal, informal, unofficial, interactive, face-to-face and written.</a:t>
          </a:r>
          <a:endParaRPr lang="en-GB" sz="2200" b="1" kern="1200" dirty="0">
            <a:effectLst>
              <a:glow rad="139700">
                <a:schemeClr val="accent3">
                  <a:satMod val="175000"/>
                  <a:alpha val="40000"/>
                </a:schemeClr>
              </a:glow>
            </a:effectLst>
            <a:latin typeface="Arial" panose="020B0604020202020204" pitchFamily="34" charset="0"/>
            <a:cs typeface="Arial" panose="020B0604020202020204" pitchFamily="34" charset="0"/>
          </a:endParaRPr>
        </a:p>
      </dsp:txBody>
      <dsp:txXfrm>
        <a:off x="1421815" y="2145716"/>
        <a:ext cx="5185943" cy="1614068"/>
      </dsp:txXfrm>
    </dsp:sp>
    <dsp:sp modelId="{F43D6D63-484B-4371-83D8-18BD91D85AB5}">
      <dsp:nvSpPr>
        <dsp:cNvPr id="0" name=""/>
        <dsp:cNvSpPr/>
      </dsp:nvSpPr>
      <dsp:spPr>
        <a:xfrm>
          <a:off x="6657975" y="1347787"/>
          <a:ext cx="1114425" cy="111442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908721" y="1347787"/>
        <a:ext cx="612933" cy="838605"/>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3/14/2022</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3436557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3/14/2022</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794003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3/14/2022</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920033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3/14/2022</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4102985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3/14/2022</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2404919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3/14/2022</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851177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3/14/2022</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1758205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3/14/2022</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693949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3/14/2022</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251160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3/14/2022</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160352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3/14/2022</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765221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3/14/2022</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49931687"/>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microsoft.com/office/2007/relationships/media" Target="../media/media2.mp4"/><Relationship Id="rId7" Type="http://schemas.openxmlformats.org/officeDocument/2006/relationships/image" Target="../media/image12.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1.png"/><Relationship Id="rId5" Type="http://schemas.openxmlformats.org/officeDocument/2006/relationships/slideLayout" Target="../slideLayouts/slideLayout2.xml"/><Relationship Id="rId4" Type="http://schemas.openxmlformats.org/officeDocument/2006/relationships/video" Target="../media/media2.mp4"/></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22.png"/><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15691" y="3532772"/>
            <a:ext cx="10360617" cy="752895"/>
          </a:xfrm>
        </p:spPr>
        <p:txBody>
          <a:bodyPr>
            <a:normAutofit/>
          </a:bodyPr>
          <a:lstStyle/>
          <a:p>
            <a:r>
              <a:rPr lang="en-US" sz="2900" dirty="0"/>
              <a:t>Achieving Effective Teamwork in the Children's Hospital</a:t>
            </a:r>
          </a:p>
        </p:txBody>
      </p:sp>
      <p:sp>
        <p:nvSpPr>
          <p:cNvPr id="3" name="Subtitle 2"/>
          <p:cNvSpPr>
            <a:spLocks noGrp="1"/>
          </p:cNvSpPr>
          <p:nvPr>
            <p:ph type="subTitle" idx="1"/>
          </p:nvPr>
        </p:nvSpPr>
        <p:spPr>
          <a:xfrm>
            <a:off x="1684399" y="4965313"/>
            <a:ext cx="9144000" cy="533396"/>
          </a:xfrm>
        </p:spPr>
        <p:txBody>
          <a:bodyPr vert="horz" lIns="0" tIns="0" rIns="0" bIns="0" rtlCol="0" anchor="t">
            <a:normAutofit fontScale="25000" lnSpcReduction="20000"/>
          </a:bodyPr>
          <a:lstStyle/>
          <a:p>
            <a:r>
              <a:rPr lang="en-US" sz="6400" b="1" dirty="0"/>
              <a:t>EFFECTIVE TEAMWORKING AND COMMUNICATION</a:t>
            </a:r>
          </a:p>
          <a:p>
            <a:r>
              <a:rPr lang="en-US" sz="6400" b="1" dirty="0"/>
              <a:t>MODULE NUMBER: BMSW4002</a:t>
            </a:r>
          </a:p>
          <a:p>
            <a:r>
              <a:rPr lang="en-US" sz="4800" b="1" dirty="0"/>
              <a:t>NAMES: MAGDALENA SIEMIATKOWSKA-2110059</a:t>
            </a:r>
          </a:p>
          <a:p>
            <a:r>
              <a:rPr lang="en-US" sz="4800" b="1" dirty="0"/>
              <a:t>IBRAHIM ALAMIN-2109913</a:t>
            </a:r>
          </a:p>
          <a:p>
            <a:r>
              <a:rPr lang="en-US" sz="4800" b="1" dirty="0"/>
              <a:t>ANDREEA PATRUT-2109716</a:t>
            </a:r>
          </a:p>
          <a:p>
            <a:r>
              <a:rPr lang="en-US" sz="4800" b="1" dirty="0"/>
              <a:t>MOHAMMED JALAL MIAH-2109907</a:t>
            </a:r>
          </a:p>
          <a:p>
            <a:r>
              <a:rPr lang="en-US" sz="4800" b="1" dirty="0"/>
              <a:t>LECTURER: KHAZA AHMED</a:t>
            </a:r>
          </a:p>
          <a:p>
            <a:endParaRPr lang="en-US" dirty="0"/>
          </a:p>
          <a:p>
            <a:endParaRPr lang="en-US" dirty="0"/>
          </a:p>
        </p:txBody>
      </p:sp>
      <p:pic>
        <p:nvPicPr>
          <p:cNvPr id="5" name="Picture 3">
            <a:extLst>
              <a:ext uri="{FF2B5EF4-FFF2-40B4-BE49-F238E27FC236}">
                <a16:creationId xmlns:a16="http://schemas.microsoft.com/office/drawing/2014/main" id="{DE76F699-ED2F-4092-A47D-2BB65ED89F6C}"/>
              </a:ext>
            </a:extLst>
          </p:cNvPr>
          <p:cNvPicPr>
            <a:picLocks noChangeAspect="1"/>
          </p:cNvPicPr>
          <p:nvPr/>
        </p:nvPicPr>
        <p:blipFill rotWithShape="1">
          <a:blip r:embed="rId2"/>
          <a:srcRect t="47396" r="-2" b="3205"/>
          <a:stretch/>
        </p:blipFill>
        <p:spPr>
          <a:xfrm>
            <a:off x="915691" y="140677"/>
            <a:ext cx="9912708" cy="3465346"/>
          </a:xfrm>
          <a:prstGeom prst="rect">
            <a:avLst/>
          </a:prstGeom>
          <a:ln>
            <a:noFill/>
          </a:ln>
          <a:effectLst>
            <a:outerShdw blurRad="190500" algn="tl" rotWithShape="0">
              <a:srgbClr val="000000">
                <a:alpha val="70000"/>
              </a:srgbClr>
            </a:outerShdw>
          </a:effectLst>
        </p:spPr>
      </p:pic>
      <p:sp>
        <p:nvSpPr>
          <p:cNvPr id="4" name="TextBox 3">
            <a:extLst>
              <a:ext uri="{FF2B5EF4-FFF2-40B4-BE49-F238E27FC236}">
                <a16:creationId xmlns:a16="http://schemas.microsoft.com/office/drawing/2014/main" id="{CBAB0E60-F9B8-46BF-A32D-5634CAE35975}"/>
              </a:ext>
            </a:extLst>
          </p:cNvPr>
          <p:cNvSpPr txBox="1"/>
          <p:nvPr/>
        </p:nvSpPr>
        <p:spPr>
          <a:xfrm>
            <a:off x="1094282" y="4319216"/>
            <a:ext cx="10523095" cy="369332"/>
          </a:xfrm>
          <a:prstGeom prst="rect">
            <a:avLst/>
          </a:prstGeom>
          <a:noFill/>
        </p:spPr>
        <p:txBody>
          <a:bodyPr wrap="square" rtlCol="0">
            <a:spAutoFit/>
          </a:bodyPr>
          <a:lstStyle/>
          <a:p>
            <a:pPr algn="ctr"/>
            <a:r>
              <a:rPr lang="en-US" b="1" dirty="0"/>
              <a:t>UNIVERSITY OF WALES TRINITY ST DAVID</a:t>
            </a:r>
            <a:endParaRPr lang="en-GB" b="1" dirty="0"/>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ircle(in)">
                                      <p:cBhvr>
                                        <p:cTn id="12" dur="20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circle(in)">
                                      <p:cBhvr>
                                        <p:cTn id="17" dur="2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8" presetClass="entr" presetSubtype="16"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diamond(in)">
                                      <p:cBhvr>
                                        <p:cTn id="22" dur="20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circle(in)">
                                      <p:cBhvr>
                                        <p:cTn id="27" dur="2000"/>
                                        <p:tgtEl>
                                          <p:spTgt spid="3">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circle(in)">
                                      <p:cBhvr>
                                        <p:cTn id="32" dur="2000"/>
                                        <p:tgtEl>
                                          <p:spTgt spid="3">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circle(in)">
                                      <p:cBhvr>
                                        <p:cTn id="37" dur="20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circle(in)">
                                      <p:cBhvr>
                                        <p:cTn id="42" dur="20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Effect transition="in" filter="circle(in)">
                                      <p:cBhvr>
                                        <p:cTn id="47" dur="2000"/>
                                        <p:tgtEl>
                                          <p:spTgt spid="3">
                                            <p:txEl>
                                              <p:pRg st="5" end="5"/>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nodeType="clickEffect">
                                  <p:stCondLst>
                                    <p:cond delay="0"/>
                                  </p:stCondLst>
                                  <p:childTnLst>
                                    <p:set>
                                      <p:cBhvr>
                                        <p:cTn id="51" dur="1" fill="hold">
                                          <p:stCondLst>
                                            <p:cond delay="0"/>
                                          </p:stCondLst>
                                        </p:cTn>
                                        <p:tgtEl>
                                          <p:spTgt spid="3">
                                            <p:txEl>
                                              <p:pRg st="6" end="6"/>
                                            </p:txEl>
                                          </p:spTgt>
                                        </p:tgtEl>
                                        <p:attrNameLst>
                                          <p:attrName>style.visibility</p:attrName>
                                        </p:attrNameLst>
                                      </p:cBhvr>
                                      <p:to>
                                        <p:strVal val="visible"/>
                                      </p:to>
                                    </p:set>
                                    <p:animEffect transition="in" filter="circle(in)">
                                      <p:cBhvr>
                                        <p:cTn id="5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Freeform: Shape 24">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2" name="Rectangle 2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F63A235-9A9E-461E-B166-069836D2943E}"/>
              </a:ext>
            </a:extLst>
          </p:cNvPr>
          <p:cNvSpPr txBox="1"/>
          <p:nvPr/>
        </p:nvSpPr>
        <p:spPr>
          <a:xfrm>
            <a:off x="762000" y="758953"/>
            <a:ext cx="4317551" cy="2028388"/>
          </a:xfrm>
          <a:prstGeom prst="rect">
            <a:avLst/>
          </a:prstGeom>
        </p:spPr>
        <p:txBody>
          <a:bodyPr vert="horz" lIns="91440" tIns="45720" rIns="91440" bIns="45720" rtlCol="0" anchor="ctr">
            <a:normAutofit/>
          </a:bodyPr>
          <a:lstStyle/>
          <a:p>
            <a:pPr>
              <a:lnSpc>
                <a:spcPct val="95000"/>
              </a:lnSpc>
              <a:spcBef>
                <a:spcPct val="0"/>
              </a:spcBef>
              <a:spcAft>
                <a:spcPts val="600"/>
              </a:spcAft>
            </a:pPr>
            <a:r>
              <a:rPr lang="en-US" sz="4200" b="1" kern="1200" spc="-50" baseline="0">
                <a:solidFill>
                  <a:schemeClr val="tx1"/>
                </a:solidFill>
                <a:effectLst>
                  <a:glow rad="228600">
                    <a:schemeClr val="accent2">
                      <a:satMod val="175000"/>
                      <a:alpha val="40000"/>
                    </a:schemeClr>
                  </a:glow>
                </a:effectLst>
                <a:latin typeface="+mj-lt"/>
                <a:ea typeface="+mj-ea"/>
                <a:cs typeface="+mj-cs"/>
              </a:rPr>
              <a:t>INTRODUCTION</a:t>
            </a:r>
          </a:p>
        </p:txBody>
      </p:sp>
      <p:sp>
        <p:nvSpPr>
          <p:cNvPr id="6" name="TextBox 5">
            <a:extLst>
              <a:ext uri="{FF2B5EF4-FFF2-40B4-BE49-F238E27FC236}">
                <a16:creationId xmlns:a16="http://schemas.microsoft.com/office/drawing/2014/main" id="{AA7ED9D8-01E7-4D81-BEEA-93B1865CE522}"/>
              </a:ext>
            </a:extLst>
          </p:cNvPr>
          <p:cNvSpPr txBox="1"/>
          <p:nvPr/>
        </p:nvSpPr>
        <p:spPr>
          <a:xfrm>
            <a:off x="762000" y="2893326"/>
            <a:ext cx="4317551" cy="3202674"/>
          </a:xfrm>
          <a:prstGeom prst="rect">
            <a:avLst/>
          </a:prstGeom>
        </p:spPr>
        <p:txBody>
          <a:bodyPr vert="horz" lIns="91440" tIns="45720" rIns="91440" bIns="45720" rtlCol="0" anchor="t">
            <a:normAutofit/>
          </a:bodyPr>
          <a:lstStyle/>
          <a:p>
            <a:pPr>
              <a:lnSpc>
                <a:spcPct val="95000"/>
              </a:lnSpc>
              <a:spcAft>
                <a:spcPts val="600"/>
              </a:spcAft>
              <a:buFont typeface="Arial" panose="020B0604020202020204" pitchFamily="34" charset="0"/>
              <a:buChar char="•"/>
            </a:pPr>
            <a:r>
              <a:rPr lang="en-US" sz="1500" b="1"/>
              <a:t>The goal of this presentation is to provide personnel in the Children’s Hospital with training and professional development, utilising the various communication techniques, specified in Shannon- Weaver's, Berlo’s &amp; Schramm's interactive models.</a:t>
            </a:r>
          </a:p>
          <a:p>
            <a:pPr>
              <a:lnSpc>
                <a:spcPct val="95000"/>
              </a:lnSpc>
              <a:spcAft>
                <a:spcPts val="600"/>
              </a:spcAft>
            </a:pPr>
            <a:endParaRPr lang="en-US" sz="1500" b="1"/>
          </a:p>
          <a:p>
            <a:pPr>
              <a:lnSpc>
                <a:spcPct val="95000"/>
              </a:lnSpc>
              <a:spcAft>
                <a:spcPts val="600"/>
              </a:spcAft>
              <a:buFont typeface="Arial" panose="020B0604020202020204" pitchFamily="34" charset="0"/>
              <a:buChar char="•"/>
            </a:pPr>
            <a:r>
              <a:rPr lang="en-US" sz="1500" b="1"/>
              <a:t>To determine which communication hurdles may block successful communication followed by an explanation how prosperous transmission impacts personnel and the sick.</a:t>
            </a:r>
          </a:p>
        </p:txBody>
      </p:sp>
      <p:pic>
        <p:nvPicPr>
          <p:cNvPr id="9" name="Picture 8" descr="Happy doctor examining girl with stethoscope">
            <a:extLst>
              <a:ext uri="{FF2B5EF4-FFF2-40B4-BE49-F238E27FC236}">
                <a16:creationId xmlns:a16="http://schemas.microsoft.com/office/drawing/2014/main" id="{107B356D-34C3-40EF-8B5B-506E7FD740A4}"/>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13467" b="2"/>
          <a:stretch/>
        </p:blipFill>
        <p:spPr>
          <a:xfrm>
            <a:off x="5841551" y="758952"/>
            <a:ext cx="4113439" cy="3161093"/>
          </a:xfrm>
          <a:custGeom>
            <a:avLst/>
            <a:gdLst/>
            <a:ahLst/>
            <a:cxnLst/>
            <a:rect l="l" t="t" r="r" b="b"/>
            <a:pathLst>
              <a:path w="4113439" h="3161093">
                <a:moveTo>
                  <a:pt x="0" y="0"/>
                </a:moveTo>
                <a:lnTo>
                  <a:pt x="4113439" y="0"/>
                </a:lnTo>
                <a:lnTo>
                  <a:pt x="4113439" y="2344272"/>
                </a:lnTo>
                <a:lnTo>
                  <a:pt x="2157387" y="2344272"/>
                </a:lnTo>
                <a:lnTo>
                  <a:pt x="2157387" y="3161093"/>
                </a:lnTo>
                <a:lnTo>
                  <a:pt x="0" y="3161093"/>
                </a:lnTo>
                <a:close/>
              </a:path>
            </a:pathLst>
          </a:custGeom>
        </p:spPr>
      </p:pic>
      <p:sp>
        <p:nvSpPr>
          <p:cNvPr id="29" name="Rectangle 28">
            <a:extLst>
              <a:ext uri="{FF2B5EF4-FFF2-40B4-BE49-F238E27FC236}">
                <a16:creationId xmlns:a16="http://schemas.microsoft.com/office/drawing/2014/main" id="{80BB777E-3FE8-438B-AACF-8305018D7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35104" y="758952"/>
            <a:ext cx="2156896" cy="23442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9C85416-F832-4998-AD95-A5A13D399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41553" y="4011484"/>
            <a:ext cx="2157385" cy="209403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Empty speech bubbles">
            <a:extLst>
              <a:ext uri="{FF2B5EF4-FFF2-40B4-BE49-F238E27FC236}">
                <a16:creationId xmlns:a16="http://schemas.microsoft.com/office/drawing/2014/main" id="{5EA84B0D-E80F-4FE6-91DF-B14D8FC01AF8}"/>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6146"/>
          <a:stretch/>
        </p:blipFill>
        <p:spPr>
          <a:xfrm>
            <a:off x="8078561" y="3180016"/>
            <a:ext cx="4113439" cy="2925508"/>
          </a:xfrm>
          <a:prstGeom prst="rect">
            <a:avLst/>
          </a:prstGeom>
        </p:spPr>
      </p:pic>
    </p:spTree>
    <p:extLst>
      <p:ext uri="{BB962C8B-B14F-4D97-AF65-F5344CB8AC3E}">
        <p14:creationId xmlns:p14="http://schemas.microsoft.com/office/powerpoint/2010/main" val="185890191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EF37EE88-E359-4E69-A072-9959A84E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30001" cy="6168789"/>
          </a:xfrm>
          <a:custGeom>
            <a:avLst/>
            <a:gdLst>
              <a:gd name="connsiteX0" fmla="*/ 0 w 11430001"/>
              <a:gd name="connsiteY0" fmla="*/ 0 h 6168789"/>
              <a:gd name="connsiteX1" fmla="*/ 5334002 w 11430001"/>
              <a:gd name="connsiteY1" fmla="*/ 0 h 6168789"/>
              <a:gd name="connsiteX2" fmla="*/ 5334002 w 11430001"/>
              <a:gd name="connsiteY2" fmla="*/ 771523 h 6168789"/>
              <a:gd name="connsiteX3" fmla="*/ 11430001 w 11430001"/>
              <a:gd name="connsiteY3" fmla="*/ 771523 h 6168789"/>
              <a:gd name="connsiteX4" fmla="*/ 11430001 w 11430001"/>
              <a:gd name="connsiteY4" fmla="*/ 6168789 h 6168789"/>
              <a:gd name="connsiteX5" fmla="*/ 0 w 11430001"/>
              <a:gd name="connsiteY5" fmla="*/ 6168789 h 616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30001" h="6168789">
                <a:moveTo>
                  <a:pt x="0" y="0"/>
                </a:moveTo>
                <a:lnTo>
                  <a:pt x="5334002" y="0"/>
                </a:lnTo>
                <a:lnTo>
                  <a:pt x="5334002" y="771523"/>
                </a:lnTo>
                <a:lnTo>
                  <a:pt x="11430001" y="771523"/>
                </a:lnTo>
                <a:lnTo>
                  <a:pt x="11430001" y="6168789"/>
                </a:lnTo>
                <a:lnTo>
                  <a:pt x="0" y="6168789"/>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6A427A7-14CC-4DE2-964C-9CDA805421AC}"/>
              </a:ext>
            </a:extLst>
          </p:cNvPr>
          <p:cNvSpPr>
            <a:spLocks noGrp="1"/>
          </p:cNvSpPr>
          <p:nvPr>
            <p:ph type="title"/>
          </p:nvPr>
        </p:nvSpPr>
        <p:spPr>
          <a:xfrm>
            <a:off x="5529657" y="1222674"/>
            <a:ext cx="5333979" cy="1344613"/>
          </a:xfrm>
        </p:spPr>
        <p:txBody>
          <a:bodyPr>
            <a:normAutofit fontScale="90000"/>
          </a:bodyPr>
          <a:lstStyle/>
          <a:p>
            <a:pPr algn="ctr"/>
            <a:r>
              <a:rPr lang="en-GB" b="1" dirty="0">
                <a:effectLst>
                  <a:glow rad="228600">
                    <a:schemeClr val="accent2">
                      <a:satMod val="175000"/>
                      <a:alpha val="40000"/>
                    </a:schemeClr>
                  </a:glow>
                </a:effectLst>
                <a:latin typeface="Arial" panose="020B0604020202020204" pitchFamily="34" charset="0"/>
                <a:cs typeface="Arial" panose="020B0604020202020204" pitchFamily="34" charset="0"/>
              </a:rPr>
              <a:t>What is the definition of Communication</a:t>
            </a:r>
            <a:r>
              <a:rPr lang="en-GB" b="1" dirty="0">
                <a:latin typeface="Arial" panose="020B0604020202020204" pitchFamily="34" charset="0"/>
                <a:cs typeface="Arial" panose="020B0604020202020204" pitchFamily="34" charset="0"/>
              </a:rPr>
              <a:t>?</a:t>
            </a:r>
            <a:endParaRPr lang="en-GB" dirty="0"/>
          </a:p>
        </p:txBody>
      </p:sp>
      <p:pic>
        <p:nvPicPr>
          <p:cNvPr id="5" name="Picture 4" descr="Green dialogue boxes">
            <a:extLst>
              <a:ext uri="{FF2B5EF4-FFF2-40B4-BE49-F238E27FC236}">
                <a16:creationId xmlns:a16="http://schemas.microsoft.com/office/drawing/2014/main" id="{44E45307-50DD-4ECE-B83D-95252536EBC3}"/>
              </a:ext>
            </a:extLst>
          </p:cNvPr>
          <p:cNvPicPr>
            <a:picLocks noChangeAspect="1"/>
          </p:cNvPicPr>
          <p:nvPr/>
        </p:nvPicPr>
        <p:blipFill rotWithShape="1">
          <a:blip r:embed="rId2"/>
          <a:srcRect l="5476" r="11306" b="3"/>
          <a:stretch/>
        </p:blipFill>
        <p:spPr>
          <a:xfrm>
            <a:off x="20" y="758953"/>
            <a:ext cx="5333979" cy="5335854"/>
          </a:xfrm>
          <a:prstGeom prst="rect">
            <a:avLst/>
          </a:prstGeom>
          <a:ln>
            <a:noFill/>
          </a:ln>
          <a:effectLst>
            <a:outerShdw blurRad="190500" algn="tl" rotWithShape="0">
              <a:srgbClr val="000000">
                <a:alpha val="70000"/>
              </a:srgbClr>
            </a:outerShdw>
          </a:effectLst>
        </p:spPr>
      </p:pic>
      <p:sp>
        <p:nvSpPr>
          <p:cNvPr id="3" name="Content Placeholder 2">
            <a:extLst>
              <a:ext uri="{FF2B5EF4-FFF2-40B4-BE49-F238E27FC236}">
                <a16:creationId xmlns:a16="http://schemas.microsoft.com/office/drawing/2014/main" id="{7E221351-FAF6-4C5C-B3F0-693226730A9C}"/>
              </a:ext>
            </a:extLst>
          </p:cNvPr>
          <p:cNvSpPr>
            <a:spLocks noGrp="1"/>
          </p:cNvSpPr>
          <p:nvPr>
            <p:ph idx="1"/>
          </p:nvPr>
        </p:nvSpPr>
        <p:spPr>
          <a:xfrm>
            <a:off x="5439905" y="2970213"/>
            <a:ext cx="5990095" cy="3125787"/>
          </a:xfrm>
        </p:spPr>
        <p:txBody>
          <a:bodyPr>
            <a:normAutofit/>
          </a:bodyPr>
          <a:lstStyle/>
          <a:p>
            <a:pPr marL="0" indent="0">
              <a:lnSpc>
                <a:spcPct val="95000"/>
              </a:lnSpc>
              <a:buNone/>
            </a:pPr>
            <a:r>
              <a:rPr lang="en-US" sz="1600" b="1" dirty="0">
                <a:latin typeface="Arial" panose="020B0604020202020204" pitchFamily="34" charset="0"/>
                <a:cs typeface="Arial" panose="020B0604020202020204" pitchFamily="34" charset="0"/>
              </a:rPr>
              <a:t>Communication, in its broadest meaning, is the act of conveying meanings from one entity to the next, and this knowledge can be passed on in a variety of ways (</a:t>
            </a:r>
            <a:r>
              <a:rPr lang="en-US" sz="1600" b="1" dirty="0" err="1">
                <a:latin typeface="Arial" panose="020B0604020202020204" pitchFamily="34" charset="0"/>
                <a:cs typeface="Arial" panose="020B0604020202020204" pitchFamily="34" charset="0"/>
              </a:rPr>
              <a:t>Mowlana</a:t>
            </a:r>
            <a:r>
              <a:rPr lang="en-US" sz="1600" b="1" dirty="0">
                <a:latin typeface="Arial" panose="020B0604020202020204" pitchFamily="34" charset="0"/>
                <a:cs typeface="Arial" panose="020B0604020202020204" pitchFamily="34" charset="0"/>
              </a:rPr>
              <a:t>, 1996).</a:t>
            </a:r>
          </a:p>
          <a:p>
            <a:pPr marL="0" indent="0">
              <a:lnSpc>
                <a:spcPct val="95000"/>
              </a:lnSpc>
              <a:buNone/>
            </a:pPr>
            <a:r>
              <a:rPr lang="en-US" sz="1600" b="1" dirty="0">
                <a:latin typeface="Arial" panose="020B0604020202020204" pitchFamily="34" charset="0"/>
                <a:cs typeface="Arial" panose="020B0604020202020204" pitchFamily="34" charset="0"/>
              </a:rPr>
              <a:t>In this talk, three communication modalities will be discussed:</a:t>
            </a:r>
          </a:p>
          <a:p>
            <a:pPr marL="0" indent="0">
              <a:lnSpc>
                <a:spcPct val="95000"/>
              </a:lnSpc>
              <a:buNone/>
            </a:pPr>
            <a:endParaRPr lang="en-GB" sz="1600" b="1" dirty="0">
              <a:latin typeface="Arial" panose="020B0604020202020204" pitchFamily="34" charset="0"/>
              <a:cs typeface="Arial" panose="020B0604020202020204" pitchFamily="34" charset="0"/>
            </a:endParaRPr>
          </a:p>
          <a:p>
            <a:pPr>
              <a:lnSpc>
                <a:spcPct val="95000"/>
              </a:lnSpc>
              <a:buFont typeface="Wingdings" panose="05000000000000000000" pitchFamily="2" charset="2"/>
              <a:buChar char="Ø"/>
            </a:pPr>
            <a:r>
              <a:rPr lang="en-GB" sz="1600" b="1" dirty="0">
                <a:latin typeface="Arial" panose="020B0604020202020204" pitchFamily="34" charset="0"/>
                <a:cs typeface="Arial" panose="020B0604020202020204" pitchFamily="34" charset="0"/>
              </a:rPr>
              <a:t>Linear Model</a:t>
            </a:r>
          </a:p>
          <a:p>
            <a:pPr>
              <a:lnSpc>
                <a:spcPct val="95000"/>
              </a:lnSpc>
              <a:buFont typeface="Wingdings" panose="05000000000000000000" pitchFamily="2" charset="2"/>
              <a:buChar char="Ø"/>
            </a:pPr>
            <a:r>
              <a:rPr lang="en-GB" sz="1600" b="1" dirty="0">
                <a:latin typeface="Arial" panose="020B0604020202020204" pitchFamily="34" charset="0"/>
                <a:cs typeface="Arial" panose="020B0604020202020204" pitchFamily="34" charset="0"/>
              </a:rPr>
              <a:t>Interactive Model</a:t>
            </a:r>
          </a:p>
          <a:p>
            <a:pPr>
              <a:lnSpc>
                <a:spcPct val="95000"/>
              </a:lnSpc>
              <a:buFont typeface="Wingdings" panose="05000000000000000000" pitchFamily="2" charset="2"/>
              <a:buChar char="Ø"/>
            </a:pPr>
            <a:r>
              <a:rPr lang="en-GB" sz="1600" b="1" dirty="0">
                <a:latin typeface="Arial" panose="020B0604020202020204" pitchFamily="34" charset="0"/>
                <a:cs typeface="Arial" panose="020B0604020202020204" pitchFamily="34" charset="0"/>
              </a:rPr>
              <a:t> Model of Transaction</a:t>
            </a:r>
            <a:endParaRPr lang="en-GB" sz="1600" dirty="0"/>
          </a:p>
          <a:p>
            <a:pPr>
              <a:lnSpc>
                <a:spcPct val="95000"/>
              </a:lnSpc>
            </a:pPr>
            <a:endParaRPr lang="en-GB" sz="1600" dirty="0"/>
          </a:p>
        </p:txBody>
      </p:sp>
    </p:spTree>
    <p:extLst>
      <p:ext uri="{BB962C8B-B14F-4D97-AF65-F5344CB8AC3E}">
        <p14:creationId xmlns:p14="http://schemas.microsoft.com/office/powerpoint/2010/main" val="158944235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barn(inVertical)">
                                      <p:cBhvr>
                                        <p:cTn id="14" dur="500"/>
                                        <p:tgtEl>
                                          <p:spTgt spid="3">
                                            <p:txEl>
                                              <p:pRg st="3" end="3"/>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barn(inVertical)">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barn(inVertical)">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wipe(down)">
                                      <p:cBhvr>
                                        <p:cTn id="29" dur="500"/>
                                        <p:tgtEl>
                                          <p:spTgt spid="3">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 calcmode="lin" valueType="num">
                                      <p:cBhvr additive="base">
                                        <p:cTn id="3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CEDC033-8DAA-4024-87F5-57430053A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584A691-C497-4066-927B-46560195E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7" name="Rectangle 16">
            <a:extLst>
              <a:ext uri="{FF2B5EF4-FFF2-40B4-BE49-F238E27FC236}">
                <a16:creationId xmlns:a16="http://schemas.microsoft.com/office/drawing/2014/main" id="{85142CA2-DBFB-4161-ABDF-E87C86881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57238"/>
            <a:ext cx="12192002" cy="6100762"/>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2" name="Diagram 1">
            <a:extLst>
              <a:ext uri="{FF2B5EF4-FFF2-40B4-BE49-F238E27FC236}">
                <a16:creationId xmlns:a16="http://schemas.microsoft.com/office/drawing/2014/main" id="{8E7B0314-3552-4BA9-8980-07922273C20E}"/>
              </a:ext>
            </a:extLst>
          </p:cNvPr>
          <p:cNvGraphicFramePr/>
          <p:nvPr>
            <p:extLst>
              <p:ext uri="{D42A27DB-BD31-4B8C-83A1-F6EECF244321}">
                <p14:modId xmlns:p14="http://schemas.microsoft.com/office/powerpoint/2010/main" val="33900628"/>
              </p:ext>
            </p:extLst>
          </p:nvPr>
        </p:nvGraphicFramePr>
        <p:xfrm>
          <a:off x="869430" y="1094282"/>
          <a:ext cx="9800235" cy="562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574DABDB-919C-4018-99F9-01B5006258F3}"/>
              </a:ext>
            </a:extLst>
          </p:cNvPr>
          <p:cNvSpPr txBox="1"/>
          <p:nvPr/>
        </p:nvSpPr>
        <p:spPr>
          <a:xfrm>
            <a:off x="2310063" y="135051"/>
            <a:ext cx="7278381" cy="523220"/>
          </a:xfrm>
          <a:prstGeom prst="rect">
            <a:avLst/>
          </a:prstGeom>
          <a:noFill/>
        </p:spPr>
        <p:txBody>
          <a:bodyPr wrap="square" rtlCol="0">
            <a:spAutoFit/>
          </a:bodyPr>
          <a:lstStyle/>
          <a:p>
            <a:pPr algn="ctr">
              <a:spcAft>
                <a:spcPts val="600"/>
              </a:spcAft>
            </a:pPr>
            <a:r>
              <a:rPr lang="en-US" sz="2800" b="1" dirty="0"/>
              <a:t>FUNCTIONS OF COMMUNICATION</a:t>
            </a:r>
            <a:endParaRPr lang="en-GB" sz="2800" b="1" dirty="0"/>
          </a:p>
        </p:txBody>
      </p:sp>
      <p:sp>
        <p:nvSpPr>
          <p:cNvPr id="4" name="TextBox 3">
            <a:extLst>
              <a:ext uri="{FF2B5EF4-FFF2-40B4-BE49-F238E27FC236}">
                <a16:creationId xmlns:a16="http://schemas.microsoft.com/office/drawing/2014/main" id="{BF264A96-D56F-4F42-A079-95A7841E2362}"/>
              </a:ext>
            </a:extLst>
          </p:cNvPr>
          <p:cNvSpPr txBox="1"/>
          <p:nvPr/>
        </p:nvSpPr>
        <p:spPr>
          <a:xfrm>
            <a:off x="8784236" y="6240575"/>
            <a:ext cx="3407764" cy="646331"/>
          </a:xfrm>
          <a:prstGeom prst="rect">
            <a:avLst/>
          </a:prstGeom>
          <a:noFill/>
        </p:spPr>
        <p:txBody>
          <a:bodyPr wrap="square" rtlCol="0">
            <a:spAutoFit/>
          </a:bodyPr>
          <a:lstStyle/>
          <a:p>
            <a:r>
              <a:rPr lang="en-US" dirty="0"/>
              <a:t>Source: Author based on Robbins and Coulter (2017).</a:t>
            </a:r>
            <a:endParaRPr lang="en-GB" dirty="0"/>
          </a:p>
        </p:txBody>
      </p:sp>
    </p:spTree>
    <p:extLst>
      <p:ext uri="{BB962C8B-B14F-4D97-AF65-F5344CB8AC3E}">
        <p14:creationId xmlns:p14="http://schemas.microsoft.com/office/powerpoint/2010/main" val="1259229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745771-EDA5-4264-A972-75C13710550B}"/>
              </a:ext>
            </a:extLst>
          </p:cNvPr>
          <p:cNvSpPr txBox="1"/>
          <p:nvPr/>
        </p:nvSpPr>
        <p:spPr>
          <a:xfrm>
            <a:off x="2038662" y="181796"/>
            <a:ext cx="8229600" cy="523220"/>
          </a:xfrm>
          <a:prstGeom prst="rect">
            <a:avLst/>
          </a:prstGeom>
          <a:noFill/>
        </p:spPr>
        <p:txBody>
          <a:bodyPr wrap="square" rtlCol="0">
            <a:spAutoFit/>
          </a:bodyPr>
          <a:lstStyle/>
          <a:p>
            <a:pPr algn="ctr"/>
            <a:r>
              <a:rPr lang="en-US" sz="2800" b="1" dirty="0"/>
              <a:t>THERE ARE MANY WAYS TO COMMUNICATE</a:t>
            </a:r>
            <a:endParaRPr lang="en-GB" sz="2800" b="1" dirty="0"/>
          </a:p>
        </p:txBody>
      </p:sp>
      <p:sp>
        <p:nvSpPr>
          <p:cNvPr id="3" name="TextBox 2">
            <a:extLst>
              <a:ext uri="{FF2B5EF4-FFF2-40B4-BE49-F238E27FC236}">
                <a16:creationId xmlns:a16="http://schemas.microsoft.com/office/drawing/2014/main" id="{FA99DE06-BA9D-47FC-B54D-1F9FEEE105A6}"/>
              </a:ext>
            </a:extLst>
          </p:cNvPr>
          <p:cNvSpPr txBox="1"/>
          <p:nvPr/>
        </p:nvSpPr>
        <p:spPr>
          <a:xfrm>
            <a:off x="1064300" y="1421971"/>
            <a:ext cx="3747541" cy="369332"/>
          </a:xfrm>
          <a:prstGeom prst="rect">
            <a:avLst/>
          </a:prstGeom>
          <a:noFill/>
        </p:spPr>
        <p:txBody>
          <a:bodyPr wrap="square" rtlCol="0">
            <a:spAutoFit/>
          </a:bodyPr>
          <a:lstStyle/>
          <a:p>
            <a:r>
              <a:rPr lang="en-US" dirty="0"/>
              <a:t>FACIAL EXPRESSIONS</a:t>
            </a:r>
            <a:endParaRPr lang="en-GB" dirty="0"/>
          </a:p>
        </p:txBody>
      </p:sp>
      <p:sp>
        <p:nvSpPr>
          <p:cNvPr id="4" name="TextBox 3">
            <a:extLst>
              <a:ext uri="{FF2B5EF4-FFF2-40B4-BE49-F238E27FC236}">
                <a16:creationId xmlns:a16="http://schemas.microsoft.com/office/drawing/2014/main" id="{C0A20FF6-31D3-4681-94EC-256077BEA5E7}"/>
              </a:ext>
            </a:extLst>
          </p:cNvPr>
          <p:cNvSpPr txBox="1"/>
          <p:nvPr/>
        </p:nvSpPr>
        <p:spPr>
          <a:xfrm>
            <a:off x="6878308" y="1761202"/>
            <a:ext cx="3627619" cy="369332"/>
          </a:xfrm>
          <a:prstGeom prst="rect">
            <a:avLst/>
          </a:prstGeom>
          <a:noFill/>
        </p:spPr>
        <p:txBody>
          <a:bodyPr wrap="square" rtlCol="0">
            <a:spAutoFit/>
          </a:bodyPr>
          <a:lstStyle/>
          <a:p>
            <a:r>
              <a:rPr lang="en-US" dirty="0"/>
              <a:t>GESTURES</a:t>
            </a:r>
            <a:endParaRPr lang="en-GB" dirty="0"/>
          </a:p>
        </p:txBody>
      </p:sp>
      <p:sp>
        <p:nvSpPr>
          <p:cNvPr id="5" name="TextBox 4">
            <a:extLst>
              <a:ext uri="{FF2B5EF4-FFF2-40B4-BE49-F238E27FC236}">
                <a16:creationId xmlns:a16="http://schemas.microsoft.com/office/drawing/2014/main" id="{ED4AF32A-2262-4D0F-8F49-57538C390951}"/>
              </a:ext>
            </a:extLst>
          </p:cNvPr>
          <p:cNvSpPr txBox="1"/>
          <p:nvPr/>
        </p:nvSpPr>
        <p:spPr>
          <a:xfrm>
            <a:off x="-417133" y="3563063"/>
            <a:ext cx="4332158" cy="646331"/>
          </a:xfrm>
          <a:prstGeom prst="rect">
            <a:avLst/>
          </a:prstGeom>
          <a:noFill/>
        </p:spPr>
        <p:txBody>
          <a:bodyPr wrap="square" rtlCol="0">
            <a:spAutoFit/>
          </a:bodyPr>
          <a:lstStyle/>
          <a:p>
            <a:pPr algn="ctr"/>
            <a:r>
              <a:rPr lang="en-US" dirty="0"/>
              <a:t>        POINTING</a:t>
            </a:r>
          </a:p>
          <a:p>
            <a:pPr algn="ctr"/>
            <a:r>
              <a:rPr lang="en-US" dirty="0"/>
              <a:t>/USING HANDS</a:t>
            </a:r>
            <a:endParaRPr lang="en-GB" dirty="0"/>
          </a:p>
        </p:txBody>
      </p:sp>
      <p:sp>
        <p:nvSpPr>
          <p:cNvPr id="6" name="TextBox 5">
            <a:extLst>
              <a:ext uri="{FF2B5EF4-FFF2-40B4-BE49-F238E27FC236}">
                <a16:creationId xmlns:a16="http://schemas.microsoft.com/office/drawing/2014/main" id="{F3E1EC08-B65B-4CEF-B653-91A7274BDCC4}"/>
              </a:ext>
            </a:extLst>
          </p:cNvPr>
          <p:cNvSpPr txBox="1"/>
          <p:nvPr/>
        </p:nvSpPr>
        <p:spPr>
          <a:xfrm>
            <a:off x="5684875" y="4180211"/>
            <a:ext cx="4851816" cy="369332"/>
          </a:xfrm>
          <a:prstGeom prst="rect">
            <a:avLst/>
          </a:prstGeom>
          <a:noFill/>
        </p:spPr>
        <p:txBody>
          <a:bodyPr wrap="square" rtlCol="0">
            <a:spAutoFit/>
          </a:bodyPr>
          <a:lstStyle/>
          <a:p>
            <a:r>
              <a:rPr lang="en-US" dirty="0"/>
              <a:t>WRITING/DRAWING</a:t>
            </a:r>
            <a:endParaRPr lang="en-GB" dirty="0"/>
          </a:p>
        </p:txBody>
      </p:sp>
      <p:sp>
        <p:nvSpPr>
          <p:cNvPr id="7" name="TextBox 6">
            <a:extLst>
              <a:ext uri="{FF2B5EF4-FFF2-40B4-BE49-F238E27FC236}">
                <a16:creationId xmlns:a16="http://schemas.microsoft.com/office/drawing/2014/main" id="{49320D1C-9A9B-4CA0-8EFF-45E9F9C07C31}"/>
              </a:ext>
            </a:extLst>
          </p:cNvPr>
          <p:cNvSpPr txBox="1"/>
          <p:nvPr/>
        </p:nvSpPr>
        <p:spPr>
          <a:xfrm>
            <a:off x="1172388" y="5457311"/>
            <a:ext cx="4332157" cy="369332"/>
          </a:xfrm>
          <a:prstGeom prst="rect">
            <a:avLst/>
          </a:prstGeom>
          <a:noFill/>
        </p:spPr>
        <p:txBody>
          <a:bodyPr wrap="square" rtlCol="0">
            <a:spAutoFit/>
          </a:bodyPr>
          <a:lstStyle/>
          <a:p>
            <a:r>
              <a:rPr lang="en-US" dirty="0"/>
              <a:t>TOUCH</a:t>
            </a:r>
            <a:endParaRPr lang="en-GB" dirty="0"/>
          </a:p>
        </p:txBody>
      </p:sp>
      <p:sp>
        <p:nvSpPr>
          <p:cNvPr id="8" name="TextBox 7">
            <a:extLst>
              <a:ext uri="{FF2B5EF4-FFF2-40B4-BE49-F238E27FC236}">
                <a16:creationId xmlns:a16="http://schemas.microsoft.com/office/drawing/2014/main" id="{45B7B335-E724-46C7-9404-851AC946F714}"/>
              </a:ext>
            </a:extLst>
          </p:cNvPr>
          <p:cNvSpPr txBox="1"/>
          <p:nvPr/>
        </p:nvSpPr>
        <p:spPr>
          <a:xfrm>
            <a:off x="5724656" y="5803088"/>
            <a:ext cx="4332157" cy="369332"/>
          </a:xfrm>
          <a:prstGeom prst="rect">
            <a:avLst/>
          </a:prstGeom>
          <a:noFill/>
        </p:spPr>
        <p:txBody>
          <a:bodyPr wrap="square" rtlCol="0">
            <a:spAutoFit/>
          </a:bodyPr>
          <a:lstStyle/>
          <a:p>
            <a:r>
              <a:rPr lang="en-US" dirty="0"/>
              <a:t>EYE CONTACT</a:t>
            </a:r>
            <a:endParaRPr lang="en-GB" dirty="0"/>
          </a:p>
        </p:txBody>
      </p:sp>
      <p:pic>
        <p:nvPicPr>
          <p:cNvPr id="10" name="Picture 9" descr="Woman holding breath">
            <a:extLst>
              <a:ext uri="{FF2B5EF4-FFF2-40B4-BE49-F238E27FC236}">
                <a16:creationId xmlns:a16="http://schemas.microsoft.com/office/drawing/2014/main" id="{C3B440EC-2BD6-4ECE-BB55-DB0137C6BE9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3843229" y="1187362"/>
            <a:ext cx="2442618" cy="1629222"/>
          </a:xfrm>
          <a:prstGeom prst="rect">
            <a:avLst/>
          </a:prstGeom>
          <a:ln>
            <a:noFill/>
          </a:ln>
          <a:effectLst>
            <a:outerShdw blurRad="292100" dist="139700" dir="2700000" algn="tl" rotWithShape="0">
              <a:srgbClr val="333333">
                <a:alpha val="65000"/>
              </a:srgbClr>
            </a:outerShdw>
          </a:effectLst>
        </p:spPr>
      </p:pic>
      <p:pic>
        <p:nvPicPr>
          <p:cNvPr id="12" name="Picture 11" descr="People raising thumbs up">
            <a:extLst>
              <a:ext uri="{FF2B5EF4-FFF2-40B4-BE49-F238E27FC236}">
                <a16:creationId xmlns:a16="http://schemas.microsoft.com/office/drawing/2014/main" id="{E14A4C54-40D8-4F9B-B606-557E9E62F53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17953" y="1054912"/>
            <a:ext cx="2615627" cy="1629221"/>
          </a:xfrm>
          <a:prstGeom prst="rect">
            <a:avLst/>
          </a:prstGeom>
          <a:ln>
            <a:noFill/>
          </a:ln>
          <a:effectLst>
            <a:outerShdw blurRad="292100" dist="139700" dir="2700000" algn="tl" rotWithShape="0">
              <a:srgbClr val="333333">
                <a:alpha val="65000"/>
              </a:srgbClr>
            </a:outerShdw>
          </a:effectLst>
        </p:spPr>
      </p:pic>
      <p:pic>
        <p:nvPicPr>
          <p:cNvPr id="14" name="Picture 13" descr="Person pointing on a map">
            <a:extLst>
              <a:ext uri="{FF2B5EF4-FFF2-40B4-BE49-F238E27FC236}">
                <a16:creationId xmlns:a16="http://schemas.microsoft.com/office/drawing/2014/main" id="{698897C3-A151-4561-A86F-266B4BBEA47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22383" y="3374451"/>
            <a:ext cx="1999570" cy="1333142"/>
          </a:xfrm>
          <a:prstGeom prst="rect">
            <a:avLst/>
          </a:prstGeom>
          <a:ln>
            <a:noFill/>
          </a:ln>
          <a:effectLst>
            <a:outerShdw blurRad="292100" dist="139700" dir="2700000" algn="tl" rotWithShape="0">
              <a:srgbClr val="333333">
                <a:alpha val="65000"/>
              </a:srgbClr>
            </a:outerShdw>
          </a:effectLst>
        </p:spPr>
      </p:pic>
      <p:pic>
        <p:nvPicPr>
          <p:cNvPr id="16" name="Picture 15" descr="Boy drawing with color pencils">
            <a:extLst>
              <a:ext uri="{FF2B5EF4-FFF2-40B4-BE49-F238E27FC236}">
                <a16:creationId xmlns:a16="http://schemas.microsoft.com/office/drawing/2014/main" id="{CF915D52-1286-4F89-A5BC-446A8CD9CDE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090714" y="3246379"/>
            <a:ext cx="2615627" cy="1746354"/>
          </a:xfrm>
          <a:prstGeom prst="rect">
            <a:avLst/>
          </a:prstGeom>
          <a:ln>
            <a:noFill/>
          </a:ln>
          <a:effectLst>
            <a:outerShdw blurRad="292100" dist="139700" dir="2700000" algn="tl" rotWithShape="0">
              <a:srgbClr val="333333">
                <a:alpha val="65000"/>
              </a:srgbClr>
            </a:outerShdw>
          </a:effectLst>
        </p:spPr>
      </p:pic>
      <p:pic>
        <p:nvPicPr>
          <p:cNvPr id="18" name="Picture 17" descr="Smiling mother sitting with baby outdoors, with baby touching mother’s face">
            <a:extLst>
              <a:ext uri="{FF2B5EF4-FFF2-40B4-BE49-F238E27FC236}">
                <a16:creationId xmlns:a16="http://schemas.microsoft.com/office/drawing/2014/main" id="{94CDEF68-5321-4C18-B197-DBFDCFCA41D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818367" y="5306518"/>
            <a:ext cx="2415213" cy="1389661"/>
          </a:xfrm>
          <a:prstGeom prst="rect">
            <a:avLst/>
          </a:prstGeom>
          <a:ln>
            <a:noFill/>
          </a:ln>
          <a:effectLst>
            <a:outerShdw blurRad="292100" dist="139700" dir="2700000" algn="tl" rotWithShape="0">
              <a:srgbClr val="333333">
                <a:alpha val="65000"/>
              </a:srgbClr>
            </a:outerShdw>
          </a:effectLst>
        </p:spPr>
      </p:pic>
      <p:pic>
        <p:nvPicPr>
          <p:cNvPr id="20" name="Picture 19" descr="Close-up of several hands with palms facing down pointing towards center, overlapping">
            <a:extLst>
              <a:ext uri="{FF2B5EF4-FFF2-40B4-BE49-F238E27FC236}">
                <a16:creationId xmlns:a16="http://schemas.microsoft.com/office/drawing/2014/main" id="{19FFF05B-0D4F-4473-B7AF-B21F7BB0D4F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661532" y="5146348"/>
            <a:ext cx="2442618" cy="154983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29566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A4E7F-A7A0-41B5-8ACF-29187AA9A65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4148D15-19D7-45FD-8BC8-76D4CB378080}"/>
              </a:ext>
            </a:extLst>
          </p:cNvPr>
          <p:cNvSpPr>
            <a:spLocks noGrp="1"/>
          </p:cNvSpPr>
          <p:nvPr>
            <p:ph idx="1"/>
          </p:nvPr>
        </p:nvSpPr>
        <p:spPr/>
        <p:txBody>
          <a:bodyPr/>
          <a:lstStyle/>
          <a:p>
            <a:endParaRPr lang="en-GB"/>
          </a:p>
        </p:txBody>
      </p:sp>
      <p:pic>
        <p:nvPicPr>
          <p:cNvPr id="5" name="Video 4" title="Neon Pink Question Mark">
            <a:hlinkClick r:id="" action="ppaction://media"/>
            <a:extLst>
              <a:ext uri="{FF2B5EF4-FFF2-40B4-BE49-F238E27FC236}">
                <a16:creationId xmlns:a16="http://schemas.microsoft.com/office/drawing/2014/main" id="{494D9AE4-E06E-4023-B2CA-3DD29D763591}"/>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12192000" cy="6858000"/>
          </a:xfrm>
          <a:prstGeom prst="rect">
            <a:avLst/>
          </a:prstGeom>
        </p:spPr>
      </p:pic>
      <p:pic>
        <p:nvPicPr>
          <p:cNvPr id="7" name="Video 6" title="Icon Of People Connecting">
            <a:hlinkClick r:id="" action="ppaction://media"/>
            <a:extLst>
              <a:ext uri="{FF2B5EF4-FFF2-40B4-BE49-F238E27FC236}">
                <a16:creationId xmlns:a16="http://schemas.microsoft.com/office/drawing/2014/main" id="{C806A9A3-68CF-4182-852D-B43A65FEECCB}"/>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0" y="-457200"/>
            <a:ext cx="12192000" cy="6858000"/>
          </a:xfrm>
          <a:prstGeom prst="rect">
            <a:avLst/>
          </a:prstGeom>
        </p:spPr>
      </p:pic>
      <p:sp>
        <p:nvSpPr>
          <p:cNvPr id="8" name="TextBox 7">
            <a:extLst>
              <a:ext uri="{FF2B5EF4-FFF2-40B4-BE49-F238E27FC236}">
                <a16:creationId xmlns:a16="http://schemas.microsoft.com/office/drawing/2014/main" id="{75B511CE-6413-47D4-9907-90B7D76006FF}"/>
              </a:ext>
            </a:extLst>
          </p:cNvPr>
          <p:cNvSpPr txBox="1"/>
          <p:nvPr/>
        </p:nvSpPr>
        <p:spPr>
          <a:xfrm>
            <a:off x="1952072" y="700290"/>
            <a:ext cx="9144000" cy="707886"/>
          </a:xfrm>
          <a:prstGeom prst="rect">
            <a:avLst/>
          </a:prstGeom>
          <a:noFill/>
          <a:effectLst>
            <a:glow rad="228600">
              <a:schemeClr val="bg1">
                <a:alpha val="40000"/>
              </a:schemeClr>
            </a:glow>
          </a:effectLst>
        </p:spPr>
        <p:txBody>
          <a:bodyPr wrap="square" rtlCol="0">
            <a:spAutoFit/>
          </a:bodyPr>
          <a:lstStyle/>
          <a:p>
            <a:pPr algn="ctr"/>
            <a:r>
              <a:rPr lang="en-US" sz="4000" b="1" dirty="0">
                <a:effectLst>
                  <a:glow rad="228600">
                    <a:schemeClr val="bg1">
                      <a:alpha val="40000"/>
                    </a:schemeClr>
                  </a:glow>
                  <a:outerShdw blurRad="38100" dist="38100" dir="2700000" algn="tl">
                    <a:srgbClr val="000000">
                      <a:alpha val="43137"/>
                    </a:srgbClr>
                  </a:outerShdw>
                  <a:reflection blurRad="6350" stA="55000" endA="300" endPos="45500" dir="5400000" sy="-100000" algn="bl" rotWithShape="0"/>
                </a:effectLst>
                <a:latin typeface="Arial" panose="020B0604020202020204" pitchFamily="34" charset="0"/>
                <a:cs typeface="Arial" panose="020B0604020202020204" pitchFamily="34" charset="0"/>
              </a:rPr>
              <a:t>CHANNELS OF COMMUNICATION</a:t>
            </a:r>
            <a:endParaRPr lang="en-GB" sz="4000" b="1" dirty="0">
              <a:effectLst>
                <a:glow rad="228600">
                  <a:schemeClr val="bg1">
                    <a:alpha val="40000"/>
                  </a:schemeClr>
                </a:glow>
                <a:outerShdw blurRad="38100" dist="38100" dir="2700000" algn="tl">
                  <a:srgbClr val="000000">
                    <a:alpha val="43137"/>
                  </a:srgbClr>
                </a:outerShdw>
                <a:reflection blurRad="6350" stA="55000" endA="300" endPos="45500" dir="5400000" sy="-100000" algn="bl" rotWithShape="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3997514"/>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0" fill="hold"/>
                                        <p:tgtEl>
                                          <p:spTgt spid="7"/>
                                        </p:tgtEl>
                                      </p:cBhvr>
                                    </p:cmd>
                                  </p:childTnLst>
                                </p:cTn>
                              </p:par>
                              <p:par>
                                <p:cTn id="7" presetID="1" presetClass="mediacall" presetSubtype="0" fill="hold" nodeType="withEffect">
                                  <p:stCondLst>
                                    <p:cond delay="0"/>
                                  </p:stCondLst>
                                  <p:childTnLst>
                                    <p:cmd type="call" cmd="playFrom(0.0)">
                                      <p:cBhvr>
                                        <p:cTn id="8" dur="8170" fill="hold"/>
                                        <p:tgtEl>
                                          <p:spTgt spid="5"/>
                                        </p:tgtEl>
                                      </p:cBhvr>
                                    </p:cmd>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circle(in)">
                                      <p:cBhvr>
                                        <p:cTn id="13"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4" repeatCount="indefinite" fill="hold" display="0">
                  <p:stCondLst>
                    <p:cond delay="indefinite"/>
                  </p:stCondLst>
                </p:cTn>
                <p:tgtEl>
                  <p:spTgt spid="5"/>
                </p:tgtEl>
              </p:cMediaNode>
            </p:video>
            <p:seq concurrent="1" nextAc="seek">
              <p:cTn id="15" restart="whenNotActive" fill="hold" evtFilter="cancelBubble" nodeType="interactiveSeq">
                <p:stCondLst>
                  <p:cond evt="onClick" delay="0">
                    <p:tgtEl>
                      <p:spTgt spid="5"/>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5"/>
                                        </p:tgtEl>
                                      </p:cBhvr>
                                    </p:cmd>
                                  </p:childTnLst>
                                </p:cTn>
                              </p:par>
                            </p:childTnLst>
                          </p:cTn>
                        </p:par>
                      </p:childTnLst>
                    </p:cTn>
                  </p:par>
                </p:childTnLst>
              </p:cTn>
              <p:nextCondLst>
                <p:cond evt="onClick" delay="0">
                  <p:tgtEl>
                    <p:spTgt spid="5"/>
                  </p:tgtEl>
                </p:cond>
              </p:nextCondLst>
            </p:seq>
            <p:video>
              <p:cMediaNode vol="80000" mute="1">
                <p:cTn id="20" repeatCount="indefinite" fill="hold" display="0">
                  <p:stCondLst>
                    <p:cond delay="indefinite"/>
                  </p:stCondLst>
                </p:cTn>
                <p:tgtEl>
                  <p:spTgt spid="7"/>
                </p:tgtEl>
              </p:cMediaNode>
            </p:video>
            <p:seq concurrent="1" nextAc="seek">
              <p:cTn id="21" restart="whenNotActive" fill="hold" evtFilter="cancelBubble" nodeType="interactiveSeq">
                <p:stCondLst>
                  <p:cond evt="onClick" delay="0">
                    <p:tgtEl>
                      <p:spTgt spid="7"/>
                    </p:tgtEl>
                  </p:cond>
                </p:stCondLst>
                <p:endSync evt="end" delay="0">
                  <p:rtn val="all"/>
                </p:endSync>
                <p:childTnLst>
                  <p:par>
                    <p:cTn id="22" fill="hold">
                      <p:stCondLst>
                        <p:cond delay="0"/>
                      </p:stCondLst>
                      <p:childTnLst>
                        <p:par>
                          <p:cTn id="23" fill="hold">
                            <p:stCondLst>
                              <p:cond delay="0"/>
                            </p:stCondLst>
                            <p:childTnLst>
                              <p:par>
                                <p:cTn id="24" presetID="2" presetClass="mediacall" presetSubtype="0" fill="hold" nodeType="clickEffect">
                                  <p:stCondLst>
                                    <p:cond delay="0"/>
                                  </p:stCondLst>
                                  <p:childTnLst>
                                    <p:cmd type="call" cmd="togglePause">
                                      <p:cBhvr>
                                        <p:cTn id="25" dur="1" fill="hold"/>
                                        <p:tgtEl>
                                          <p:spTgt spid="7"/>
                                        </p:tgtEl>
                                      </p:cBhvr>
                                    </p:cmd>
                                  </p:childTnLst>
                                </p:cTn>
                              </p:par>
                            </p:childTnLst>
                          </p:cTn>
                        </p:par>
                      </p:childTnLst>
                    </p:cTn>
                  </p:par>
                </p:childTnLst>
              </p:cTn>
              <p:nextCondLst>
                <p:cond evt="onClick" delay="0">
                  <p:tgtEl>
                    <p:spTgt spid="7"/>
                  </p:tgtEl>
                </p:cond>
              </p:nextCondLst>
            </p:seq>
          </p:childTnLst>
        </p:cTn>
      </p:par>
    </p:tnLst>
    <p:bldLst>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3" name="Rectangle 22">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C398419-E392-4F6E-89FF-1396BF3C40BB}"/>
              </a:ext>
            </a:extLst>
          </p:cNvPr>
          <p:cNvSpPr txBox="1"/>
          <p:nvPr/>
        </p:nvSpPr>
        <p:spPr>
          <a:xfrm>
            <a:off x="1524000" y="1133183"/>
            <a:ext cx="9144000" cy="924218"/>
          </a:xfrm>
          <a:prstGeom prst="rect">
            <a:avLst/>
          </a:prstGeom>
        </p:spPr>
        <p:txBody>
          <a:bodyPr vert="horz" lIns="91440" tIns="45720" rIns="91440" bIns="45720" rtlCol="0" anchor="ctr">
            <a:normAutofit/>
          </a:bodyPr>
          <a:lstStyle/>
          <a:p>
            <a:pPr algn="ctr">
              <a:lnSpc>
                <a:spcPct val="95000"/>
              </a:lnSpc>
              <a:spcBef>
                <a:spcPct val="0"/>
              </a:spcBef>
              <a:spcAft>
                <a:spcPts val="600"/>
              </a:spcAft>
            </a:pPr>
            <a:r>
              <a:rPr lang="en-US" sz="4200" b="1" spc="-50" dirty="0">
                <a:effectLst>
                  <a:glow rad="228600">
                    <a:schemeClr val="accent2">
                      <a:satMod val="175000"/>
                      <a:alpha val="40000"/>
                    </a:schemeClr>
                  </a:glow>
                </a:effectLst>
                <a:latin typeface="+mj-lt"/>
                <a:ea typeface="+mj-ea"/>
                <a:cs typeface="+mj-cs"/>
              </a:rPr>
              <a:t>COMMUNICATION CHANNELS</a:t>
            </a:r>
            <a:endParaRPr lang="en-US" sz="4200" kern="1200" spc="-50" baseline="0" dirty="0">
              <a:solidFill>
                <a:schemeClr val="tx1"/>
              </a:solidFill>
              <a:effectLst>
                <a:glow rad="228600">
                  <a:schemeClr val="accent2">
                    <a:satMod val="175000"/>
                    <a:alpha val="40000"/>
                  </a:schemeClr>
                </a:glow>
              </a:effectLst>
              <a:latin typeface="+mj-lt"/>
              <a:ea typeface="+mj-ea"/>
              <a:cs typeface="+mj-cs"/>
            </a:endParaRPr>
          </a:p>
        </p:txBody>
      </p:sp>
      <p:graphicFrame>
        <p:nvGraphicFramePr>
          <p:cNvPr id="3" name="Content Placeholder 2">
            <a:extLst>
              <a:ext uri="{FF2B5EF4-FFF2-40B4-BE49-F238E27FC236}">
                <a16:creationId xmlns:a16="http://schemas.microsoft.com/office/drawing/2014/main" id="{358FBF5F-E7E5-4490-83A6-62CD18B4473B}"/>
              </a:ext>
            </a:extLst>
          </p:cNvPr>
          <p:cNvGraphicFramePr>
            <a:graphicFrameLocks noGrp="1"/>
          </p:cNvGraphicFramePr>
          <p:nvPr>
            <p:extLst>
              <p:ext uri="{D42A27DB-BD31-4B8C-83A1-F6EECF244321}">
                <p14:modId xmlns:p14="http://schemas.microsoft.com/office/powerpoint/2010/main" val="3993482900"/>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957523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diamond(in)">
                                      <p:cBhvr>
                                        <p:cTn id="1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3"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AF0C6-EB4F-4895-BEF5-25CFB1B02537}"/>
              </a:ext>
            </a:extLst>
          </p:cNvPr>
          <p:cNvSpPr>
            <a:spLocks noGrp="1"/>
          </p:cNvSpPr>
          <p:nvPr>
            <p:ph type="title"/>
          </p:nvPr>
        </p:nvSpPr>
        <p:spPr/>
        <p:txBody>
          <a:bodyPr/>
          <a:lstStyle/>
          <a:p>
            <a:endParaRPr lang="en-GB"/>
          </a:p>
        </p:txBody>
      </p:sp>
      <p:pic>
        <p:nvPicPr>
          <p:cNvPr id="4" name="Video 3" title="Megaphone And Colorful Text Bubbles">
            <a:hlinkClick r:id="" action="ppaction://media"/>
            <a:extLst>
              <a:ext uri="{FF2B5EF4-FFF2-40B4-BE49-F238E27FC236}">
                <a16:creationId xmlns:a16="http://schemas.microsoft.com/office/drawing/2014/main" id="{2A04FE9B-A156-4FBF-8180-02974A77D27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040CB3B7-01AB-4F23-9B8B-858CE89049B8}"/>
              </a:ext>
            </a:extLst>
          </p:cNvPr>
          <p:cNvSpPr txBox="1"/>
          <p:nvPr/>
        </p:nvSpPr>
        <p:spPr>
          <a:xfrm>
            <a:off x="4748494" y="1227711"/>
            <a:ext cx="7431314" cy="2585323"/>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a:glow rad="228600">
              <a:schemeClr val="bg1">
                <a:alpha val="40000"/>
              </a:schemeClr>
            </a:glow>
          </a:effectLst>
        </p:spPr>
        <p:txBody>
          <a:bodyPr wrap="square">
            <a:spAutoFit/>
          </a:bodyPr>
          <a:lstStyle/>
          <a:p>
            <a:r>
              <a:rPr lang="en-US" dirty="0">
                <a:effectLst>
                  <a:glow rad="228600">
                    <a:schemeClr val="bg1">
                      <a:alpha val="40000"/>
                    </a:schemeClr>
                  </a:glow>
                </a:effectLst>
              </a:rPr>
              <a:t>Your reps' experience at workplace, employee loyalty and your ability to help them improve their performance, reasoning authority and are all directly influenced by the communication channels you </a:t>
            </a:r>
            <a:r>
              <a:rPr lang="en-US" dirty="0" err="1">
                <a:effectLst>
                  <a:glow rad="228600">
                    <a:schemeClr val="bg1">
                      <a:alpha val="40000"/>
                    </a:schemeClr>
                  </a:glow>
                </a:effectLst>
              </a:rPr>
              <a:t>utilise</a:t>
            </a:r>
            <a:r>
              <a:rPr lang="en-US" dirty="0">
                <a:effectLst>
                  <a:glow rad="228600">
                    <a:schemeClr val="bg1">
                      <a:alpha val="40000"/>
                    </a:schemeClr>
                  </a:glow>
                </a:effectLst>
              </a:rPr>
              <a:t> at work (</a:t>
            </a:r>
            <a:r>
              <a:rPr lang="en-US" dirty="0" err="1">
                <a:effectLst>
                  <a:glow rad="228600">
                    <a:schemeClr val="bg1">
                      <a:alpha val="40000"/>
                    </a:schemeClr>
                  </a:glow>
                </a:effectLst>
              </a:rPr>
              <a:t>Jouany</a:t>
            </a:r>
            <a:r>
              <a:rPr lang="en-US" dirty="0">
                <a:effectLst>
                  <a:glow rad="228600">
                    <a:schemeClr val="bg1">
                      <a:alpha val="40000"/>
                    </a:schemeClr>
                  </a:glow>
                </a:effectLst>
              </a:rPr>
              <a:t> &amp; </a:t>
            </a:r>
            <a:r>
              <a:rPr lang="en-US" dirty="0" err="1">
                <a:effectLst>
                  <a:glow rad="228600">
                    <a:schemeClr val="bg1">
                      <a:alpha val="40000"/>
                    </a:schemeClr>
                  </a:glow>
                </a:effectLst>
              </a:rPr>
              <a:t>Martic</a:t>
            </a:r>
            <a:r>
              <a:rPr lang="en-US" dirty="0">
                <a:effectLst>
                  <a:glow rad="228600">
                    <a:schemeClr val="bg1">
                      <a:alpha val="40000"/>
                    </a:schemeClr>
                  </a:glow>
                </a:effectLst>
              </a:rPr>
              <a:t>, 2020).</a:t>
            </a:r>
          </a:p>
          <a:p>
            <a:r>
              <a:rPr lang="en-US" dirty="0">
                <a:effectLst>
                  <a:glow rad="228600">
                    <a:schemeClr val="bg1">
                      <a:alpha val="40000"/>
                    </a:schemeClr>
                  </a:glow>
                </a:effectLst>
              </a:rPr>
              <a:t>If the correct channels are </a:t>
            </a:r>
            <a:r>
              <a:rPr lang="en-US" dirty="0" err="1">
                <a:effectLst>
                  <a:glow rad="228600">
                    <a:schemeClr val="bg1">
                      <a:alpha val="40000"/>
                    </a:schemeClr>
                  </a:glow>
                </a:effectLst>
              </a:rPr>
              <a:t>utilised</a:t>
            </a:r>
            <a:r>
              <a:rPr lang="en-US" dirty="0">
                <a:effectLst>
                  <a:glow rad="228600">
                    <a:schemeClr val="bg1">
                      <a:alpha val="40000"/>
                    </a:schemeClr>
                  </a:glow>
                </a:effectLst>
              </a:rPr>
              <a:t> at the specific moments while at      a Children’s Hospital, then any channel can provide support. </a:t>
            </a:r>
          </a:p>
          <a:p>
            <a:r>
              <a:rPr lang="en-US" dirty="0">
                <a:effectLst>
                  <a:glow rad="228600">
                    <a:schemeClr val="bg1">
                      <a:alpha val="40000"/>
                    </a:schemeClr>
                  </a:glow>
                </a:effectLst>
              </a:rPr>
              <a:t>For instance, terrible news must be delivered face-to-face, a medical statement should have been made and a fresh risk assessment should be done, along with many other factors...</a:t>
            </a:r>
            <a:endParaRPr lang="en-GB" dirty="0">
              <a:effectLst>
                <a:glow rad="228600">
                  <a:schemeClr val="bg1">
                    <a:alpha val="40000"/>
                  </a:schemeClr>
                </a:glow>
              </a:effectLst>
            </a:endParaRPr>
          </a:p>
        </p:txBody>
      </p:sp>
    </p:spTree>
    <p:extLst>
      <p:ext uri="{BB962C8B-B14F-4D97-AF65-F5344CB8AC3E}">
        <p14:creationId xmlns:p14="http://schemas.microsoft.com/office/powerpoint/2010/main" val="2664150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853"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circle(in)">
                                      <p:cBhvr>
                                        <p:cTn id="1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2" repeatCount="indefinite" fill="hold" display="0">
                  <p:stCondLst>
                    <p:cond delay="indefinite"/>
                  </p:stCondLst>
                </p:cTn>
                <p:tgtEl>
                  <p:spTgt spid="4"/>
                </p:tgtEl>
              </p:cMediaNode>
            </p:video>
            <p:seq concurrent="1" nextAc="seek">
              <p:cTn id="13" restart="whenNotActive" fill="hold" evtFilter="cancelBubble" nodeType="interactiveSeq">
                <p:stCondLst>
                  <p:cond evt="onClick" delay="0">
                    <p:tgtEl>
                      <p:spTgt spid="4"/>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4"/>
                                        </p:tgtEl>
                                      </p:cBhvr>
                                    </p:cmd>
                                  </p:childTnLst>
                                </p:cTn>
                              </p:par>
                            </p:childTnLst>
                          </p:cTn>
                        </p:par>
                      </p:childTnLst>
                    </p:cTn>
                  </p:par>
                </p:childTnLst>
              </p:cTn>
              <p:nextCondLst>
                <p:cond evt="onClick" delay="0">
                  <p:tgtEl>
                    <p:spTgt spid="4"/>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024AF-7552-4605-8321-E655C188A514}"/>
              </a:ext>
            </a:extLst>
          </p:cNvPr>
          <p:cNvSpPr>
            <a:spLocks noGrp="1"/>
          </p:cNvSpPr>
          <p:nvPr>
            <p:ph type="title"/>
          </p:nvPr>
        </p:nvSpPr>
        <p:spPr>
          <a:xfrm>
            <a:off x="1658581" y="1097865"/>
            <a:ext cx="9144000" cy="1344168"/>
          </a:xfrm>
        </p:spPr>
        <p:txBody>
          <a:bodyPr>
            <a:normAutofit/>
          </a:bodyPr>
          <a:lstStyle/>
          <a:p>
            <a:pPr algn="ctr"/>
            <a:r>
              <a:rPr lang="en-US" dirty="0">
                <a:effectLst>
                  <a:glow rad="228600">
                    <a:schemeClr val="accent2">
                      <a:satMod val="175000"/>
                      <a:alpha val="40000"/>
                    </a:schemeClr>
                  </a:glow>
                </a:effectLst>
              </a:rPr>
              <a:t>Shannon and Weaver- Communication Model</a:t>
            </a:r>
            <a:endParaRPr lang="en-GB" dirty="0">
              <a:effectLst>
                <a:glow rad="228600">
                  <a:schemeClr val="accent2">
                    <a:satMod val="175000"/>
                    <a:alpha val="40000"/>
                  </a:schemeClr>
                </a:glow>
              </a:effectLst>
            </a:endParaRPr>
          </a:p>
        </p:txBody>
      </p:sp>
      <p:sp>
        <p:nvSpPr>
          <p:cNvPr id="3" name="TextBox 2">
            <a:extLst>
              <a:ext uri="{FF2B5EF4-FFF2-40B4-BE49-F238E27FC236}">
                <a16:creationId xmlns:a16="http://schemas.microsoft.com/office/drawing/2014/main" id="{C10E0FE5-4445-42BF-9A71-B99025421EB6}"/>
              </a:ext>
            </a:extLst>
          </p:cNvPr>
          <p:cNvSpPr txBox="1"/>
          <p:nvPr/>
        </p:nvSpPr>
        <p:spPr>
          <a:xfrm>
            <a:off x="1487837" y="2551868"/>
            <a:ext cx="9856922" cy="1477328"/>
          </a:xfrm>
          <a:prstGeom prst="rect">
            <a:avLst/>
          </a:prstGeom>
          <a:noFill/>
        </p:spPr>
        <p:txBody>
          <a:bodyPr wrap="square" rtlCol="0">
            <a:spAutoFit/>
          </a:bodyPr>
          <a:lstStyle/>
          <a:p>
            <a:r>
              <a:rPr lang="en-US" dirty="0"/>
              <a:t>Communication Model of Shannon &amp; Weaver is a direct paradigm with five components: data from the source, transmitter, channel, collector, objective and commotion in the between.</a:t>
            </a:r>
          </a:p>
          <a:p>
            <a:r>
              <a:rPr lang="en-US" dirty="0"/>
              <a:t>data from the origin, the sender, the route, the collector, the destination, and the bustle/commotion in </a:t>
            </a:r>
            <a:r>
              <a:rPr lang="en-US" dirty="0" err="1"/>
              <a:t>between.THINK</a:t>
            </a:r>
            <a:r>
              <a:rPr lang="en-US" dirty="0"/>
              <a:t> here!!!!!!!!!!</a:t>
            </a:r>
            <a:endParaRPr lang="en-GB" dirty="0"/>
          </a:p>
        </p:txBody>
      </p:sp>
      <p:sp>
        <p:nvSpPr>
          <p:cNvPr id="4" name="TextBox 3">
            <a:extLst>
              <a:ext uri="{FF2B5EF4-FFF2-40B4-BE49-F238E27FC236}">
                <a16:creationId xmlns:a16="http://schemas.microsoft.com/office/drawing/2014/main" id="{9C77A97E-1440-4C74-A343-04722E681888}"/>
              </a:ext>
            </a:extLst>
          </p:cNvPr>
          <p:cNvSpPr txBox="1"/>
          <p:nvPr/>
        </p:nvSpPr>
        <p:spPr>
          <a:xfrm>
            <a:off x="2498112" y="3956468"/>
            <a:ext cx="7579601" cy="646331"/>
          </a:xfrm>
          <a:prstGeom prst="rect">
            <a:avLst/>
          </a:prstGeom>
          <a:noFill/>
        </p:spPr>
        <p:txBody>
          <a:bodyPr wrap="square" rtlCol="0">
            <a:spAutoFit/>
          </a:bodyPr>
          <a:lstStyle/>
          <a:p>
            <a:r>
              <a:rPr lang="en-US" dirty="0"/>
              <a:t>The most reasonable structure for medical care handoff is this approach (</a:t>
            </a:r>
            <a:r>
              <a:rPr lang="en-US" dirty="0" err="1"/>
              <a:t>Mohorek</a:t>
            </a:r>
            <a:r>
              <a:rPr lang="en-US" dirty="0"/>
              <a:t>, 2014).</a:t>
            </a:r>
            <a:endParaRPr lang="en-GB" dirty="0"/>
          </a:p>
        </p:txBody>
      </p:sp>
      <p:sp>
        <p:nvSpPr>
          <p:cNvPr id="5" name="TextBox 4">
            <a:extLst>
              <a:ext uri="{FF2B5EF4-FFF2-40B4-BE49-F238E27FC236}">
                <a16:creationId xmlns:a16="http://schemas.microsoft.com/office/drawing/2014/main" id="{B4AC3EF3-24F3-4A37-AC3D-6938F3FF83B7}"/>
              </a:ext>
            </a:extLst>
          </p:cNvPr>
          <p:cNvSpPr txBox="1"/>
          <p:nvPr/>
        </p:nvSpPr>
        <p:spPr>
          <a:xfrm>
            <a:off x="815486" y="5052165"/>
            <a:ext cx="6943241" cy="923330"/>
          </a:xfrm>
          <a:prstGeom prst="rect">
            <a:avLst/>
          </a:prstGeom>
          <a:noFill/>
        </p:spPr>
        <p:txBody>
          <a:bodyPr wrap="square" rtlCol="0">
            <a:spAutoFit/>
          </a:bodyPr>
          <a:lstStyle/>
          <a:p>
            <a:r>
              <a:rPr lang="en-US" dirty="0"/>
              <a:t>We can verify that in our circumstance, the powerless handoff of patients might cause them harm, resulting in clinical errors due to the hopeless communication.</a:t>
            </a:r>
            <a:endParaRPr lang="en-GB" dirty="0"/>
          </a:p>
        </p:txBody>
      </p:sp>
      <p:pic>
        <p:nvPicPr>
          <p:cNvPr id="7" name="Picture 6" descr="Young woman crying">
            <a:extLst>
              <a:ext uri="{FF2B5EF4-FFF2-40B4-BE49-F238E27FC236}">
                <a16:creationId xmlns:a16="http://schemas.microsoft.com/office/drawing/2014/main" id="{AE072C7B-C058-439C-99BA-F45EF3AD432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58727" y="4386230"/>
            <a:ext cx="3382802" cy="2255201"/>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344113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4">
                                            <p:txEl>
                                              <p:pRg st="0" end="0"/>
                                            </p:txEl>
                                          </p:spTgt>
                                        </p:tgtEl>
                                        <p:attrNameLst>
                                          <p:attrName>style.visibility</p:attrName>
                                        </p:attrNameLst>
                                      </p:cBhvr>
                                      <p:to>
                                        <p:strVal val="visible"/>
                                      </p:to>
                                    </p:set>
                                    <p:animEffect transition="in" filter="fade">
                                      <p:cBhvr>
                                        <p:cTn id="26" dur="1000"/>
                                        <p:tgtEl>
                                          <p:spTgt spid="4">
                                            <p:txEl>
                                              <p:pRg st="0" end="0"/>
                                            </p:txEl>
                                          </p:spTgt>
                                        </p:tgtEl>
                                      </p:cBhvr>
                                    </p:animEffect>
                                    <p:anim calcmode="lin" valueType="num">
                                      <p:cBhvr>
                                        <p:cTn id="2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5">
                                            <p:txEl>
                                              <p:pRg st="0" end="0"/>
                                            </p:txEl>
                                          </p:spTgt>
                                        </p:tgtEl>
                                        <p:attrNameLst>
                                          <p:attrName>style.visibility</p:attrName>
                                        </p:attrNameLst>
                                      </p:cBhvr>
                                      <p:to>
                                        <p:strVal val="visible"/>
                                      </p:to>
                                    </p:set>
                                    <p:animEffect transition="in" filter="fade">
                                      <p:cBhvr>
                                        <p:cTn id="33" dur="1000"/>
                                        <p:tgtEl>
                                          <p:spTgt spid="5">
                                            <p:txEl>
                                              <p:pRg st="0" end="0"/>
                                            </p:txEl>
                                          </p:spTgt>
                                        </p:tgtEl>
                                      </p:cBhvr>
                                    </p:animEffect>
                                    <p:anim calcmode="lin" valueType="num">
                                      <p:cBhvr>
                                        <p:cTn id="34"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5"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6" presetClass="entr" presetSubtype="16" fill="hold" nodeType="click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circle(in)">
                                      <p:cBhvr>
                                        <p:cTn id="4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 name="Rectangle 9">
            <a:extLst>
              <a:ext uri="{FF2B5EF4-FFF2-40B4-BE49-F238E27FC236}">
                <a16:creationId xmlns:a16="http://schemas.microsoft.com/office/drawing/2014/main" id="{1EC502BD-3766-4D83-94CC-391A4CD4E2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extLst>
              <a:ext uri="{FF2B5EF4-FFF2-40B4-BE49-F238E27FC236}">
                <a16:creationId xmlns:a16="http://schemas.microsoft.com/office/drawing/2014/main" id="{774F8BFB-B2BF-42B2-8537-03235096BC6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83969" y="-168258"/>
            <a:ext cx="12191977" cy="6857990"/>
          </a:xfrm>
          <a:prstGeom prst="rect">
            <a:avLst/>
          </a:prstGeom>
        </p:spPr>
      </p:pic>
      <p:sp>
        <p:nvSpPr>
          <p:cNvPr id="12" name="Rectangle 11">
            <a:extLst>
              <a:ext uri="{FF2B5EF4-FFF2-40B4-BE49-F238E27FC236}">
                <a16:creationId xmlns:a16="http://schemas.microsoft.com/office/drawing/2014/main" id="{2867CC89-052A-4B89-A1FF-972E522C6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E5141D-A736-4F07-807E-357F60352C66}"/>
              </a:ext>
            </a:extLst>
          </p:cNvPr>
          <p:cNvSpPr>
            <a:spLocks noGrp="1"/>
          </p:cNvSpPr>
          <p:nvPr>
            <p:ph type="title"/>
          </p:nvPr>
        </p:nvSpPr>
        <p:spPr>
          <a:xfrm>
            <a:off x="511443" y="4197427"/>
            <a:ext cx="11848454" cy="1775010"/>
          </a:xfrm>
        </p:spPr>
        <p:txBody>
          <a:bodyPr vert="horz" lIns="91440" tIns="45720" rIns="91440" bIns="45720" rtlCol="0" anchor="b">
            <a:normAutofit/>
          </a:bodyPr>
          <a:lstStyle/>
          <a:p>
            <a:r>
              <a:rPr lang="en-US" sz="4400" dirty="0">
                <a:solidFill>
                  <a:schemeClr val="bg1"/>
                </a:solidFill>
              </a:rPr>
              <a:t>BERLO’S MODEL OF COMMUNICATION</a:t>
            </a:r>
          </a:p>
        </p:txBody>
      </p:sp>
      <p:sp>
        <p:nvSpPr>
          <p:cNvPr id="9" name="TextBox 8">
            <a:extLst>
              <a:ext uri="{FF2B5EF4-FFF2-40B4-BE49-F238E27FC236}">
                <a16:creationId xmlns:a16="http://schemas.microsoft.com/office/drawing/2014/main" id="{5D177DF3-2491-4F72-9D5A-5A2015C1375A}"/>
              </a:ext>
            </a:extLst>
          </p:cNvPr>
          <p:cNvSpPr txBox="1"/>
          <p:nvPr/>
        </p:nvSpPr>
        <p:spPr>
          <a:xfrm>
            <a:off x="4870305" y="1494973"/>
            <a:ext cx="6230318" cy="1754326"/>
          </a:xfrm>
          <a:prstGeom prst="rect">
            <a:avLst/>
          </a:prstGeom>
          <a:noFill/>
        </p:spPr>
        <p:txBody>
          <a:bodyPr wrap="square">
            <a:spAutoFit/>
          </a:bodyPr>
          <a:lstStyle/>
          <a:p>
            <a:r>
              <a:rPr lang="en-US" b="1" dirty="0">
                <a:latin typeface="Calibri Light" panose="020F0302020204030204" pitchFamily="34" charset="0"/>
                <a:cs typeface="Calibri Light" panose="020F0302020204030204" pitchFamily="34" charset="0"/>
              </a:rPr>
              <a:t>This is a linear model in which the transmitter is in charge of the overall dialogue and the data effects the receiver's sentiments. It follows the SMCR paradigm, which contains a sender-message-channel, and a recipient . It can be used in a hospital to convey one-sided messages like important emails, letters with instructions, and so on, but it is not often used in healthcare (Martinez, 2020). </a:t>
            </a:r>
            <a:endParaRPr lang="en-GB" b="1" dirty="0">
              <a:solidFill>
                <a:schemeClr val="bg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518006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circle(in)">
                                      <p:cBhvr>
                                        <p:cTn id="11"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mute="1">
                <p:cTn id="17" repeatCount="indefinite" fill="hold" display="0">
                  <p:stCondLst>
                    <p:cond delay="indefinite"/>
                  </p:stCondLst>
                </p:cTn>
                <p:tgtEl>
                  <p:spTgt spid="4"/>
                </p:tgtEl>
              </p:cMediaNode>
            </p:video>
          </p:childTnLst>
        </p:cTn>
      </p:par>
    </p:tnLst>
    <p:bldLst>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0CA55-5853-4A20-A1DC-71AF889FE8D9}"/>
              </a:ext>
            </a:extLst>
          </p:cNvPr>
          <p:cNvSpPr>
            <a:spLocks noGrp="1"/>
          </p:cNvSpPr>
          <p:nvPr>
            <p:ph type="title"/>
          </p:nvPr>
        </p:nvSpPr>
        <p:spPr>
          <a:xfrm>
            <a:off x="984737" y="1002260"/>
            <a:ext cx="10480431" cy="1344168"/>
          </a:xfrm>
        </p:spPr>
        <p:txBody>
          <a:bodyPr/>
          <a:lstStyle/>
          <a:p>
            <a:pPr algn="ctr"/>
            <a:r>
              <a:rPr lang="en-US" dirty="0">
                <a:effectLst>
                  <a:glow rad="228600">
                    <a:schemeClr val="accent1">
                      <a:satMod val="175000"/>
                      <a:alpha val="40000"/>
                    </a:schemeClr>
                  </a:glow>
                </a:effectLst>
              </a:rPr>
              <a:t>BERLO’S COMMUNICATION MODEL</a:t>
            </a:r>
            <a:endParaRPr lang="en-GB" dirty="0">
              <a:effectLst>
                <a:glow rad="228600">
                  <a:schemeClr val="accent1">
                    <a:satMod val="175000"/>
                    <a:alpha val="40000"/>
                  </a:schemeClr>
                </a:glow>
              </a:effectLst>
            </a:endParaRPr>
          </a:p>
        </p:txBody>
      </p:sp>
      <p:pic>
        <p:nvPicPr>
          <p:cNvPr id="4" name="Content Placeholder 3">
            <a:extLst>
              <a:ext uri="{FF2B5EF4-FFF2-40B4-BE49-F238E27FC236}">
                <a16:creationId xmlns:a16="http://schemas.microsoft.com/office/drawing/2014/main" id="{B53CF845-D198-48A0-8A00-2C57591C275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38666" y="2265443"/>
            <a:ext cx="5914657" cy="3127375"/>
          </a:xfrm>
          <a:prstGeom prst="rect">
            <a:avLst/>
          </a:prstGeom>
          <a:ln>
            <a:noFill/>
          </a:ln>
          <a:effectLst>
            <a:outerShdw blurRad="292100" dist="139700" dir="2700000" algn="tl" rotWithShape="0">
              <a:srgbClr val="333333">
                <a:alpha val="65000"/>
              </a:srgbClr>
            </a:outerShdw>
          </a:effectLst>
        </p:spPr>
      </p:pic>
      <p:sp>
        <p:nvSpPr>
          <p:cNvPr id="5" name="TextBox 4">
            <a:extLst>
              <a:ext uri="{FF2B5EF4-FFF2-40B4-BE49-F238E27FC236}">
                <a16:creationId xmlns:a16="http://schemas.microsoft.com/office/drawing/2014/main" id="{E0C44572-60A0-49DF-8A12-1E78D6070756}"/>
              </a:ext>
            </a:extLst>
          </p:cNvPr>
          <p:cNvSpPr txBox="1"/>
          <p:nvPr/>
        </p:nvSpPr>
        <p:spPr>
          <a:xfrm>
            <a:off x="1740876" y="5855740"/>
            <a:ext cx="4797083" cy="369332"/>
          </a:xfrm>
          <a:prstGeom prst="rect">
            <a:avLst/>
          </a:prstGeom>
          <a:noFill/>
        </p:spPr>
        <p:txBody>
          <a:bodyPr wrap="square" rtlCol="0">
            <a:spAutoFit/>
          </a:bodyPr>
          <a:lstStyle/>
          <a:p>
            <a:r>
              <a:rPr lang="en-US" dirty="0"/>
              <a:t>(Wrench, 2020).</a:t>
            </a:r>
            <a:endParaRPr lang="en-GB" dirty="0"/>
          </a:p>
        </p:txBody>
      </p:sp>
      <p:sp>
        <p:nvSpPr>
          <p:cNvPr id="6" name="TextBox 5">
            <a:extLst>
              <a:ext uri="{FF2B5EF4-FFF2-40B4-BE49-F238E27FC236}">
                <a16:creationId xmlns:a16="http://schemas.microsoft.com/office/drawing/2014/main" id="{F9A74E67-1C3B-4748-95F3-4BAC6BCACDA4}"/>
              </a:ext>
            </a:extLst>
          </p:cNvPr>
          <p:cNvSpPr txBox="1"/>
          <p:nvPr/>
        </p:nvSpPr>
        <p:spPr>
          <a:xfrm>
            <a:off x="8052583" y="2265443"/>
            <a:ext cx="3154680" cy="4247317"/>
          </a:xfrm>
          <a:prstGeom prst="rect">
            <a:avLst/>
          </a:prstGeom>
          <a:noFill/>
        </p:spPr>
        <p:txBody>
          <a:bodyPr wrap="square">
            <a:spAutoFit/>
          </a:bodyPr>
          <a:lstStyle/>
          <a:p>
            <a:r>
              <a:rPr lang="en-US" dirty="0">
                <a:effectLst>
                  <a:glow rad="228600">
                    <a:schemeClr val="accent2">
                      <a:satMod val="175000"/>
                      <a:alpha val="40000"/>
                    </a:schemeClr>
                  </a:glow>
                </a:effectLst>
              </a:rPr>
              <a:t>When communication is driven by the receiver and considers how the info affects the beneficiary's sentiments, then it is a linear model. Sender, message, channel and beneficiary are the SMCR model (Martinez, 2020). It may be used to convey one-sided communications like valuable emails, posts with instructions, etc. but is rarely used in hospital environments. </a:t>
            </a:r>
            <a:endParaRPr lang="en-GB" dirty="0">
              <a:effectLst>
                <a:glow rad="228600">
                  <a:schemeClr val="accent2">
                    <a:satMod val="175000"/>
                    <a:alpha val="40000"/>
                  </a:schemeClr>
                </a:glow>
              </a:effectLst>
            </a:endParaRPr>
          </a:p>
        </p:txBody>
      </p:sp>
    </p:spTree>
    <p:extLst>
      <p:ext uri="{BB962C8B-B14F-4D97-AF65-F5344CB8AC3E}">
        <p14:creationId xmlns:p14="http://schemas.microsoft.com/office/powerpoint/2010/main" val="1919460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ircle(in)">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55"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 calcmode="lin" valueType="num">
                                      <p:cBhvr>
                                        <p:cTn id="22" dur="1000" fill="hold"/>
                                        <p:tgtEl>
                                          <p:spTgt spid="6"/>
                                        </p:tgtEl>
                                        <p:attrNameLst>
                                          <p:attrName>ppt_w</p:attrName>
                                        </p:attrNameLst>
                                      </p:cBhvr>
                                      <p:tavLst>
                                        <p:tav tm="0">
                                          <p:val>
                                            <p:strVal val="#ppt_w*0.70"/>
                                          </p:val>
                                        </p:tav>
                                        <p:tav tm="100000">
                                          <p:val>
                                            <p:strVal val="#ppt_w"/>
                                          </p:val>
                                        </p:tav>
                                      </p:tavLst>
                                    </p:anim>
                                    <p:anim calcmode="lin" valueType="num">
                                      <p:cBhvr>
                                        <p:cTn id="23" dur="1000" fill="hold"/>
                                        <p:tgtEl>
                                          <p:spTgt spid="6"/>
                                        </p:tgtEl>
                                        <p:attrNameLst>
                                          <p:attrName>ppt_h</p:attrName>
                                        </p:attrNameLst>
                                      </p:cBhvr>
                                      <p:tavLst>
                                        <p:tav tm="0">
                                          <p:val>
                                            <p:strVal val="#ppt_h"/>
                                          </p:val>
                                        </p:tav>
                                        <p:tav tm="100000">
                                          <p:val>
                                            <p:strVal val="#ppt_h"/>
                                          </p:val>
                                        </p:tav>
                                      </p:tavLst>
                                    </p:anim>
                                    <p:animEffect transition="in" filter="fade">
                                      <p:cBhvr>
                                        <p:cTn id="24"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18E670AF-873F-44DB-9862-796E652EE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430001" cy="6175613"/>
          </a:xfrm>
          <a:custGeom>
            <a:avLst/>
            <a:gdLst>
              <a:gd name="connsiteX0" fmla="*/ 0 w 11430001"/>
              <a:gd name="connsiteY0" fmla="*/ 0 h 6175613"/>
              <a:gd name="connsiteX1" fmla="*/ 5638031 w 11430001"/>
              <a:gd name="connsiteY1" fmla="*/ 0 h 6175613"/>
              <a:gd name="connsiteX2" fmla="*/ 5638031 w 11430001"/>
              <a:gd name="connsiteY2" fmla="*/ 758954 h 6175613"/>
              <a:gd name="connsiteX3" fmla="*/ 11430001 w 11430001"/>
              <a:gd name="connsiteY3" fmla="*/ 758954 h 6175613"/>
              <a:gd name="connsiteX4" fmla="*/ 11430001 w 11430001"/>
              <a:gd name="connsiteY4" fmla="*/ 6175613 h 6175613"/>
              <a:gd name="connsiteX5" fmla="*/ 5638031 w 11430001"/>
              <a:gd name="connsiteY5" fmla="*/ 6175613 h 6175613"/>
              <a:gd name="connsiteX6" fmla="*/ 5240741 w 11430001"/>
              <a:gd name="connsiteY6" fmla="*/ 6175613 h 6175613"/>
              <a:gd name="connsiteX7" fmla="*/ 0 w 11430001"/>
              <a:gd name="connsiteY7" fmla="*/ 6175613 h 6175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1" h="6175613">
                <a:moveTo>
                  <a:pt x="0" y="0"/>
                </a:moveTo>
                <a:lnTo>
                  <a:pt x="5638031" y="0"/>
                </a:lnTo>
                <a:lnTo>
                  <a:pt x="5638031" y="758954"/>
                </a:lnTo>
                <a:lnTo>
                  <a:pt x="11430001" y="758954"/>
                </a:lnTo>
                <a:lnTo>
                  <a:pt x="11430001" y="6175613"/>
                </a:lnTo>
                <a:lnTo>
                  <a:pt x="5638031" y="6175613"/>
                </a:lnTo>
                <a:lnTo>
                  <a:pt x="5240741" y="6175613"/>
                </a:lnTo>
                <a:lnTo>
                  <a:pt x="0" y="6175613"/>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AE20DA7-D44A-4019-87DC-D733D0E7BA6A}"/>
              </a:ext>
            </a:extLst>
          </p:cNvPr>
          <p:cNvSpPr>
            <a:spLocks noGrp="1"/>
          </p:cNvSpPr>
          <p:nvPr>
            <p:ph type="title"/>
          </p:nvPr>
        </p:nvSpPr>
        <p:spPr>
          <a:xfrm>
            <a:off x="761999" y="183596"/>
            <a:ext cx="9482380" cy="2028388"/>
          </a:xfrm>
        </p:spPr>
        <p:txBody>
          <a:bodyPr anchor="ctr">
            <a:normAutofit/>
          </a:bodyPr>
          <a:lstStyle/>
          <a:p>
            <a:r>
              <a:rPr lang="en-US" sz="3900" dirty="0"/>
              <a:t>      SCHRAMM’S INTERACTIVE MODEL</a:t>
            </a:r>
            <a:endParaRPr lang="en-GB" sz="3900" dirty="0"/>
          </a:p>
        </p:txBody>
      </p:sp>
      <p:sp>
        <p:nvSpPr>
          <p:cNvPr id="3" name="Content Placeholder 2">
            <a:extLst>
              <a:ext uri="{FF2B5EF4-FFF2-40B4-BE49-F238E27FC236}">
                <a16:creationId xmlns:a16="http://schemas.microsoft.com/office/drawing/2014/main" id="{EFAD5258-77CA-4898-A0D4-36C1152C3A43}"/>
              </a:ext>
            </a:extLst>
          </p:cNvPr>
          <p:cNvSpPr>
            <a:spLocks noGrp="1"/>
          </p:cNvSpPr>
          <p:nvPr>
            <p:ph idx="1"/>
          </p:nvPr>
        </p:nvSpPr>
        <p:spPr>
          <a:xfrm>
            <a:off x="223241" y="1827662"/>
            <a:ext cx="4655836" cy="4846741"/>
          </a:xfrm>
        </p:spPr>
        <p:txBody>
          <a:bodyPr anchor="t">
            <a:noAutofit/>
          </a:bodyPr>
          <a:lstStyle/>
          <a:p>
            <a:pPr>
              <a:lnSpc>
                <a:spcPct val="95000"/>
              </a:lnSpc>
            </a:pPr>
            <a:r>
              <a:rPr lang="en-US" sz="1600" dirty="0"/>
              <a:t> </a:t>
            </a:r>
            <a:r>
              <a:rPr lang="en-US" sz="1800" dirty="0"/>
              <a:t>This approach might be used at a children's hospital to educate families and employees about change of strategy, another risk assessment they should be aware of and another way that is happening that may demand conformity towards the reality and then delivered as a study. However, while delivering sad news to a family, sympathy might be seen on the surface (Martinez, 2020).</a:t>
            </a:r>
          </a:p>
          <a:p>
            <a:pPr>
              <a:lnSpc>
                <a:spcPct val="95000"/>
              </a:lnSpc>
            </a:pPr>
            <a:r>
              <a:rPr lang="en-US" sz="1800" dirty="0"/>
              <a:t>This communication paradigm is active, allowing sender and receiver to participate and is useful for mass communication. Signs, commotions, and music can also be incorporated in this model.</a:t>
            </a:r>
          </a:p>
        </p:txBody>
      </p:sp>
      <p:pic>
        <p:nvPicPr>
          <p:cNvPr id="8" name="Picture 7" descr="Boy listening to heartbeat in clinic with stethoscope">
            <a:extLst>
              <a:ext uri="{FF2B5EF4-FFF2-40B4-BE49-F238E27FC236}">
                <a16:creationId xmlns:a16="http://schemas.microsoft.com/office/drawing/2014/main" id="{72F2B753-D0D4-4027-B236-2624508EAAD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15730"/>
          <a:stretch/>
        </p:blipFill>
        <p:spPr>
          <a:xfrm>
            <a:off x="5374248" y="2507452"/>
            <a:ext cx="5560582" cy="3127828"/>
          </a:xfrm>
          <a:prstGeom prst="rect">
            <a:avLst/>
          </a:prstGeom>
          <a:ln>
            <a:noFill/>
          </a:ln>
          <a:effectLst>
            <a:outerShdw blurRad="292100" dist="139700" dir="2700000" algn="tl" rotWithShape="0">
              <a:srgbClr val="333333">
                <a:alpha val="65000"/>
              </a:srgbClr>
            </a:outerShdw>
          </a:effectLst>
        </p:spPr>
      </p:pic>
      <p:pic>
        <p:nvPicPr>
          <p:cNvPr id="6" name="Graphic 5" descr="Music notes">
            <a:extLst>
              <a:ext uri="{FF2B5EF4-FFF2-40B4-BE49-F238E27FC236}">
                <a16:creationId xmlns:a16="http://schemas.microsoft.com/office/drawing/2014/main" id="{E046448D-5A3F-4AC9-BC66-44840D5994D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1999" y="-881526"/>
            <a:ext cx="4572000" cy="4572000"/>
          </a:xfrm>
          <a:prstGeom prst="rect">
            <a:avLst/>
          </a:prstGeom>
        </p:spPr>
      </p:pic>
    </p:spTree>
    <p:extLst>
      <p:ext uri="{BB962C8B-B14F-4D97-AF65-F5344CB8AC3E}">
        <p14:creationId xmlns:p14="http://schemas.microsoft.com/office/powerpoint/2010/main" val="3465709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ircle(in)">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ircle(in)">
                                      <p:cBhvr>
                                        <p:cTn id="17" dur="20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circle(in)">
                                      <p:cBhvr>
                                        <p:cTn id="22" dur="20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circle(in)">
                                      <p:cBhvr>
                                        <p:cTn id="2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8" name="Rectangle 1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Video 2" title="Adult Holding A Baby's Hand">
            <a:hlinkClick r:id="" action="ppaction://media"/>
            <a:extLst>
              <a:ext uri="{FF2B5EF4-FFF2-40B4-BE49-F238E27FC236}">
                <a16:creationId xmlns:a16="http://schemas.microsoft.com/office/drawing/2014/main" id="{DD237991-284B-4F78-888F-994D188A99E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88206" y="1371639"/>
            <a:ext cx="5977326" cy="3362246"/>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
        <p:nvSpPr>
          <p:cNvPr id="11" name="TextBox 10">
            <a:extLst>
              <a:ext uri="{FF2B5EF4-FFF2-40B4-BE49-F238E27FC236}">
                <a16:creationId xmlns:a16="http://schemas.microsoft.com/office/drawing/2014/main" id="{F8CD5464-605F-43BD-BE03-22D09191052D}"/>
              </a:ext>
            </a:extLst>
          </p:cNvPr>
          <p:cNvSpPr txBox="1"/>
          <p:nvPr/>
        </p:nvSpPr>
        <p:spPr>
          <a:xfrm>
            <a:off x="7044801" y="1705882"/>
            <a:ext cx="5330522" cy="1695996"/>
          </a:xfrm>
          <a:prstGeom prst="rect">
            <a:avLst/>
          </a:prstGeom>
        </p:spPr>
        <p:txBody>
          <a:bodyPr vert="horz" lIns="91440" tIns="45720" rIns="91440" bIns="45720" rtlCol="0">
            <a:normAutofit/>
          </a:bodyPr>
          <a:lstStyle/>
          <a:p>
            <a:pPr>
              <a:lnSpc>
                <a:spcPct val="95000"/>
              </a:lnSpc>
              <a:spcAft>
                <a:spcPts val="600"/>
              </a:spcAft>
            </a:pPr>
            <a:r>
              <a:rPr lang="en-US" sz="1700" dirty="0"/>
              <a:t>The ability of health care professionals to communicate effectively is essential to a successful medical care organization and can lead in </a:t>
            </a:r>
            <a:r>
              <a:rPr lang="en-US" sz="1700" dirty="0" err="1"/>
              <a:t>favourable</a:t>
            </a:r>
            <a:r>
              <a:rPr lang="en-US" sz="1700" dirty="0"/>
              <a:t> outcomes such as reduced anxiety, guilt, agony and symptoms of illness (</a:t>
            </a:r>
            <a:r>
              <a:rPr lang="en-US" sz="1700" dirty="0" err="1"/>
              <a:t>Norouzinia</a:t>
            </a:r>
            <a:r>
              <a:rPr lang="en-US" sz="1700" dirty="0"/>
              <a:t>, </a:t>
            </a:r>
            <a:r>
              <a:rPr lang="en-US" sz="1700" dirty="0" err="1"/>
              <a:t>Aghabarari</a:t>
            </a:r>
            <a:r>
              <a:rPr lang="en-US" sz="1700" dirty="0"/>
              <a:t>, Shiri, Karimi, &amp; </a:t>
            </a:r>
            <a:r>
              <a:rPr lang="en-US" sz="1700" dirty="0" err="1"/>
              <a:t>Samami</a:t>
            </a:r>
            <a:r>
              <a:rPr lang="en-US" sz="1700" dirty="0"/>
              <a:t>, 2015).</a:t>
            </a:r>
          </a:p>
        </p:txBody>
      </p:sp>
      <p:sp>
        <p:nvSpPr>
          <p:cNvPr id="19" name="TextBox 18">
            <a:extLst>
              <a:ext uri="{FF2B5EF4-FFF2-40B4-BE49-F238E27FC236}">
                <a16:creationId xmlns:a16="http://schemas.microsoft.com/office/drawing/2014/main" id="{1030FBAF-C604-4252-9DBA-277C2AECDDA2}"/>
              </a:ext>
            </a:extLst>
          </p:cNvPr>
          <p:cNvSpPr txBox="1"/>
          <p:nvPr/>
        </p:nvSpPr>
        <p:spPr>
          <a:xfrm>
            <a:off x="4095946" y="4854750"/>
            <a:ext cx="7188590" cy="923330"/>
          </a:xfrm>
          <a:prstGeom prst="rect">
            <a:avLst/>
          </a:prstGeom>
          <a:noFill/>
        </p:spPr>
        <p:txBody>
          <a:bodyPr wrap="square" rtlCol="0">
            <a:spAutoFit/>
          </a:bodyPr>
          <a:lstStyle/>
          <a:p>
            <a:r>
              <a:rPr lang="en-US" dirty="0"/>
              <a:t>Reducing patient stress and ensuring best </a:t>
            </a:r>
            <a:r>
              <a:rPr lang="en-US" dirty="0" err="1"/>
              <a:t>practises</a:t>
            </a:r>
            <a:r>
              <a:rPr lang="en-US" dirty="0"/>
              <a:t> in care can be performed to prevent obstacles including such attitude, based on culture noise and linguistic, such as the use of jargon and slang.</a:t>
            </a:r>
            <a:endParaRPr lang="en-GB" dirty="0"/>
          </a:p>
        </p:txBody>
      </p:sp>
      <p:sp>
        <p:nvSpPr>
          <p:cNvPr id="24" name="TextBox 23">
            <a:extLst>
              <a:ext uri="{FF2B5EF4-FFF2-40B4-BE49-F238E27FC236}">
                <a16:creationId xmlns:a16="http://schemas.microsoft.com/office/drawing/2014/main" id="{825771DC-2F2F-4CD6-90F3-4DC6396AE2BD}"/>
              </a:ext>
            </a:extLst>
          </p:cNvPr>
          <p:cNvSpPr txBox="1"/>
          <p:nvPr/>
        </p:nvSpPr>
        <p:spPr>
          <a:xfrm>
            <a:off x="2255330" y="80554"/>
            <a:ext cx="7681339" cy="1077218"/>
          </a:xfrm>
          <a:prstGeom prst="rect">
            <a:avLst/>
          </a:prstGeom>
          <a:noFill/>
        </p:spPr>
        <p:txBody>
          <a:bodyPr wrap="square">
            <a:spAutoFit/>
          </a:bodyPr>
          <a:lstStyle/>
          <a:p>
            <a:pPr algn="ctr"/>
            <a:r>
              <a:rPr lang="en-US" sz="3200" b="1" dirty="0">
                <a:effectLst>
                  <a:glow rad="228600">
                    <a:srgbClr val="C00000">
                      <a:alpha val="40000"/>
                    </a:srgbClr>
                  </a:glow>
                </a:effectLst>
              </a:rPr>
              <a:t>Barriers to communication can have </a:t>
            </a:r>
            <a:br>
              <a:rPr lang="en-US" sz="3200" b="1" dirty="0">
                <a:effectLst>
                  <a:glow rad="228600">
                    <a:srgbClr val="C00000">
                      <a:alpha val="40000"/>
                    </a:srgbClr>
                  </a:glow>
                </a:effectLst>
              </a:rPr>
            </a:br>
            <a:r>
              <a:rPr lang="en-US" sz="3200" b="1" dirty="0">
                <a:effectLst>
                  <a:glow rad="228600">
                    <a:srgbClr val="C00000">
                      <a:alpha val="40000"/>
                    </a:srgbClr>
                  </a:glow>
                </a:effectLst>
              </a:rPr>
              <a:t>a significant impact.</a:t>
            </a:r>
            <a:endParaRPr lang="en-GB" sz="3200" b="1" dirty="0">
              <a:effectLst>
                <a:glow rad="228600">
                  <a:srgbClr val="C00000">
                    <a:alpha val="40000"/>
                  </a:srgbClr>
                </a:glow>
              </a:effectLst>
            </a:endParaRPr>
          </a:p>
        </p:txBody>
      </p:sp>
    </p:spTree>
    <p:extLst>
      <p:ext uri="{BB962C8B-B14F-4D97-AF65-F5344CB8AC3E}">
        <p14:creationId xmlns:p14="http://schemas.microsoft.com/office/powerpoint/2010/main" val="2122307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circle(in)">
                                      <p:cBhvr>
                                        <p:cTn id="7" dur="2000"/>
                                        <p:tgtEl>
                                          <p:spTgt spid="24"/>
                                        </p:tgtEl>
                                      </p:cBhvr>
                                    </p:animEffect>
                                  </p:childTnLst>
                                </p:cTn>
                              </p:par>
                            </p:childTnLst>
                          </p:cTn>
                        </p:par>
                        <p:par>
                          <p:cTn id="8" fill="hold">
                            <p:stCondLst>
                              <p:cond delay="2000"/>
                            </p:stCondLst>
                            <p:childTnLst>
                              <p:par>
                                <p:cTn id="9" presetID="1" presetClass="mediacall" presetSubtype="0" fill="hold" nodeType="afterEffect">
                                  <p:stCondLst>
                                    <p:cond delay="0"/>
                                  </p:stCondLst>
                                  <p:childTnLst>
                                    <p:cmd type="call" cmd="playFrom(0.0)">
                                      <p:cBhvr>
                                        <p:cTn id="10" dur="8682" fill="hold"/>
                                        <p:tgtEl>
                                          <p:spTgt spid="3"/>
                                        </p:tgtEl>
                                      </p:cBhvr>
                                    </p:cmd>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animEffect transition="in" filter="circle(in)">
                                      <p:cBhvr>
                                        <p:cTn id="15" dur="2000"/>
                                        <p:tgtEl>
                                          <p:spTgt spid="11">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19">
                                            <p:txEl>
                                              <p:pRg st="0" end="0"/>
                                            </p:txEl>
                                          </p:spTgt>
                                        </p:tgtEl>
                                        <p:attrNameLst>
                                          <p:attrName>style.visibility</p:attrName>
                                        </p:attrNameLst>
                                      </p:cBhvr>
                                      <p:to>
                                        <p:strVal val="visible"/>
                                      </p:to>
                                    </p:set>
                                    <p:animEffect transition="in" filter="circle(in)">
                                      <p:cBhvr>
                                        <p:cTn id="20" dur="2000"/>
                                        <p:tgtEl>
                                          <p:spTgt spid="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1" repeatCount="indefinite" fill="hold" display="0">
                  <p:stCondLst>
                    <p:cond delay="indefinite"/>
                  </p:stCondLst>
                </p:cTn>
                <p:tgtEl>
                  <p:spTgt spid="3"/>
                </p:tgtEl>
              </p:cMediaNode>
            </p:video>
            <p:seq concurrent="1" nextAc="seek">
              <p:cTn id="22" restart="whenNotActive" fill="hold" evtFilter="cancelBubble" nodeType="interactiveSeq">
                <p:stCondLst>
                  <p:cond evt="onClick" delay="0">
                    <p:tgtEl>
                      <p:spTgt spid="3"/>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3"/>
                                        </p:tgtEl>
                                      </p:cBhvr>
                                    </p:cmd>
                                  </p:childTnLst>
                                </p:cTn>
                              </p:par>
                            </p:childTnLst>
                          </p:cTn>
                        </p:par>
                      </p:childTnLst>
                    </p:cTn>
                  </p:par>
                </p:childTnLst>
              </p:cTn>
              <p:nextCondLst>
                <p:cond evt="onClick" delay="0">
                  <p:tgtEl>
                    <p:spTgt spid="3"/>
                  </p:tgtEl>
                </p:cond>
              </p:nextCondLst>
            </p:seq>
          </p:childTnLst>
        </p:cTn>
      </p:par>
    </p:tnLst>
    <p:bldLst>
      <p:bldP spid="2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20">
            <a:extLst>
              <a:ext uri="{FF2B5EF4-FFF2-40B4-BE49-F238E27FC236}">
                <a16:creationId xmlns:a16="http://schemas.microsoft.com/office/drawing/2014/main" id="{18E670AF-873F-44DB-9862-796E652EE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430001" cy="6175613"/>
          </a:xfrm>
          <a:custGeom>
            <a:avLst/>
            <a:gdLst>
              <a:gd name="connsiteX0" fmla="*/ 0 w 11430001"/>
              <a:gd name="connsiteY0" fmla="*/ 0 h 6175613"/>
              <a:gd name="connsiteX1" fmla="*/ 5638031 w 11430001"/>
              <a:gd name="connsiteY1" fmla="*/ 0 h 6175613"/>
              <a:gd name="connsiteX2" fmla="*/ 5638031 w 11430001"/>
              <a:gd name="connsiteY2" fmla="*/ 758954 h 6175613"/>
              <a:gd name="connsiteX3" fmla="*/ 11430001 w 11430001"/>
              <a:gd name="connsiteY3" fmla="*/ 758954 h 6175613"/>
              <a:gd name="connsiteX4" fmla="*/ 11430001 w 11430001"/>
              <a:gd name="connsiteY4" fmla="*/ 6175613 h 6175613"/>
              <a:gd name="connsiteX5" fmla="*/ 5638031 w 11430001"/>
              <a:gd name="connsiteY5" fmla="*/ 6175613 h 6175613"/>
              <a:gd name="connsiteX6" fmla="*/ 5240741 w 11430001"/>
              <a:gd name="connsiteY6" fmla="*/ 6175613 h 6175613"/>
              <a:gd name="connsiteX7" fmla="*/ 0 w 11430001"/>
              <a:gd name="connsiteY7" fmla="*/ 6175613 h 6175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1" h="6175613">
                <a:moveTo>
                  <a:pt x="0" y="0"/>
                </a:moveTo>
                <a:lnTo>
                  <a:pt x="5638031" y="0"/>
                </a:lnTo>
                <a:lnTo>
                  <a:pt x="5638031" y="758954"/>
                </a:lnTo>
                <a:lnTo>
                  <a:pt x="11430001" y="758954"/>
                </a:lnTo>
                <a:lnTo>
                  <a:pt x="11430001" y="6175613"/>
                </a:lnTo>
                <a:lnTo>
                  <a:pt x="5638031" y="6175613"/>
                </a:lnTo>
                <a:lnTo>
                  <a:pt x="5240741" y="6175613"/>
                </a:lnTo>
                <a:lnTo>
                  <a:pt x="0" y="6175613"/>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D654AC8-BA20-416F-8593-A283F897E2D8}"/>
              </a:ext>
            </a:extLst>
          </p:cNvPr>
          <p:cNvSpPr>
            <a:spLocks noGrp="1"/>
          </p:cNvSpPr>
          <p:nvPr>
            <p:ph type="title"/>
          </p:nvPr>
        </p:nvSpPr>
        <p:spPr>
          <a:xfrm>
            <a:off x="1144291" y="273989"/>
            <a:ext cx="9141417" cy="2028388"/>
          </a:xfrm>
        </p:spPr>
        <p:txBody>
          <a:bodyPr anchor="ctr">
            <a:normAutofit/>
          </a:bodyPr>
          <a:lstStyle/>
          <a:p>
            <a:pPr algn="ctr"/>
            <a:r>
              <a:rPr lang="en-US" sz="3300" dirty="0"/>
              <a:t>COMMUNICATION BARRIERS</a:t>
            </a:r>
            <a:endParaRPr lang="en-GB" sz="3300" dirty="0"/>
          </a:p>
        </p:txBody>
      </p:sp>
      <p:pic>
        <p:nvPicPr>
          <p:cNvPr id="10" name="Content Placeholder 9">
            <a:extLst>
              <a:ext uri="{FF2B5EF4-FFF2-40B4-BE49-F238E27FC236}">
                <a16:creationId xmlns:a16="http://schemas.microsoft.com/office/drawing/2014/main" id="{8357A890-0864-43D1-BD25-96461E02C1B3}"/>
              </a:ext>
            </a:extLst>
          </p:cNvPr>
          <p:cNvPicPr>
            <a:picLocks noChangeAspect="1"/>
          </p:cNvPicPr>
          <p:nvPr/>
        </p:nvPicPr>
        <p:blipFill rotWithShape="1">
          <a:blip r:embed="rId4"/>
          <a:srcRect l="34957" t="49718" r="14959" b="13880"/>
          <a:stretch/>
        </p:blipFill>
        <p:spPr>
          <a:xfrm>
            <a:off x="5087311" y="2473606"/>
            <a:ext cx="6402374" cy="4164036"/>
          </a:xfrm>
          <a:prstGeom prst="rect">
            <a:avLst/>
          </a:prstGeom>
          <a:ln>
            <a:noFill/>
          </a:ln>
          <a:effectLst>
            <a:outerShdw blurRad="190500" algn="tl" rotWithShape="0">
              <a:srgbClr val="000000">
                <a:alpha val="70000"/>
              </a:srgbClr>
            </a:outerShdw>
          </a:effectLst>
        </p:spPr>
      </p:pic>
      <p:sp>
        <p:nvSpPr>
          <p:cNvPr id="11" name="TextBox 10">
            <a:extLst>
              <a:ext uri="{FF2B5EF4-FFF2-40B4-BE49-F238E27FC236}">
                <a16:creationId xmlns:a16="http://schemas.microsoft.com/office/drawing/2014/main" id="{1383539A-B56B-4627-BEDE-AD2BB7197306}"/>
              </a:ext>
            </a:extLst>
          </p:cNvPr>
          <p:cNvSpPr txBox="1"/>
          <p:nvPr/>
        </p:nvSpPr>
        <p:spPr>
          <a:xfrm>
            <a:off x="7893129" y="6185756"/>
            <a:ext cx="4065563" cy="369332"/>
          </a:xfrm>
          <a:prstGeom prst="rect">
            <a:avLst/>
          </a:prstGeom>
          <a:noFill/>
        </p:spPr>
        <p:txBody>
          <a:bodyPr wrap="square" rtlCol="0">
            <a:spAutoFit/>
          </a:bodyPr>
          <a:lstStyle/>
          <a:p>
            <a:r>
              <a:rPr lang="en-US" dirty="0"/>
              <a:t>Source: (</a:t>
            </a:r>
            <a:r>
              <a:rPr lang="en-US" dirty="0" err="1"/>
              <a:t>Jijo’s</a:t>
            </a:r>
            <a:r>
              <a:rPr lang="en-US" dirty="0"/>
              <a:t> Skill Factory, 2017).</a:t>
            </a:r>
            <a:endParaRPr lang="en-GB" dirty="0"/>
          </a:p>
        </p:txBody>
      </p:sp>
      <p:pic>
        <p:nvPicPr>
          <p:cNvPr id="7" name="Video 6" title="Child Wearing A Lightbulb">
            <a:hlinkClick r:id="" action="ppaction://media"/>
            <a:extLst>
              <a:ext uri="{FF2B5EF4-FFF2-40B4-BE49-F238E27FC236}">
                <a16:creationId xmlns:a16="http://schemas.microsoft.com/office/drawing/2014/main" id="{7A2F7316-4715-499F-A295-FBEFBC3C3C4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35531" y="2450325"/>
            <a:ext cx="4616249" cy="2596640"/>
          </a:xfrm>
          <a:prstGeom prst="rect">
            <a:avLst/>
          </a:prstGeom>
          <a:ln>
            <a:noFill/>
          </a:ln>
          <a:effectLst>
            <a:softEdge rad="112500"/>
          </a:effectLst>
        </p:spPr>
      </p:pic>
    </p:spTree>
    <p:extLst>
      <p:ext uri="{BB962C8B-B14F-4D97-AF65-F5344CB8AC3E}">
        <p14:creationId xmlns:p14="http://schemas.microsoft.com/office/powerpoint/2010/main" val="240593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circle(in)">
                                      <p:cBhvr>
                                        <p:cTn id="12" dur="2000"/>
                                        <p:tgtEl>
                                          <p:spTgt spid="10"/>
                                        </p:tgtEl>
                                      </p:cBhvr>
                                    </p:animEffect>
                                  </p:childTnLst>
                                </p:cTn>
                              </p:par>
                            </p:childTnLst>
                          </p:cTn>
                        </p:par>
                        <p:par>
                          <p:cTn id="13" fill="hold">
                            <p:stCondLst>
                              <p:cond delay="2000"/>
                            </p:stCondLst>
                            <p:childTnLst>
                              <p:par>
                                <p:cTn id="14" presetID="1" presetClass="mediacall" presetSubtype="0" fill="hold" nodeType="afterEffect">
                                  <p:stCondLst>
                                    <p:cond delay="0"/>
                                  </p:stCondLst>
                                  <p:childTnLst>
                                    <p:cmd type="call" cmd="playFrom(0.0)">
                                      <p:cBhvr>
                                        <p:cTn id="15" dur="9960" fill="hold"/>
                                        <p:tgtEl>
                                          <p:spTgt spid="7"/>
                                        </p:tgtEl>
                                      </p:cBhvr>
                                    </p:cmd>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11">
                                            <p:txEl>
                                              <p:pRg st="0" end="0"/>
                                            </p:txEl>
                                          </p:spTgt>
                                        </p:tgtEl>
                                        <p:attrNameLst>
                                          <p:attrName>style.visibility</p:attrName>
                                        </p:attrNameLst>
                                      </p:cBhvr>
                                      <p:to>
                                        <p:strVal val="visible"/>
                                      </p:to>
                                    </p:set>
                                    <p:animEffect transition="in" filter="circle(in)">
                                      <p:cBhvr>
                                        <p:cTn id="20" dur="20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1" repeatCount="indefinite" fill="hold" display="0">
                  <p:stCondLst>
                    <p:cond delay="indefinite"/>
                  </p:stCondLst>
                </p:cTn>
                <p:tgtEl>
                  <p:spTgt spid="7"/>
                </p:tgtEl>
              </p:cMediaNode>
            </p:video>
            <p:seq concurrent="1" nextAc="seek">
              <p:cTn id="22" restart="whenNotActive" fill="hold" evtFilter="cancelBubble" nodeType="interactiveSeq">
                <p:stCondLst>
                  <p:cond evt="onClick" delay="0">
                    <p:tgtEl>
                      <p:spTgt spid="7"/>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7"/>
                                        </p:tgtEl>
                                      </p:cBhvr>
                                    </p:cmd>
                                  </p:childTnLst>
                                </p:cTn>
                              </p:par>
                            </p:childTnLst>
                          </p:cTn>
                        </p:par>
                      </p:childTnLst>
                    </p:cTn>
                  </p:par>
                </p:childTnLst>
              </p:cTn>
              <p:nextCondLst>
                <p:cond evt="onClick" delay="0">
                  <p:tgtEl>
                    <p:spTgt spid="7"/>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18E670AF-873F-44DB-9862-796E652EE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430001" cy="6175613"/>
          </a:xfrm>
          <a:custGeom>
            <a:avLst/>
            <a:gdLst>
              <a:gd name="connsiteX0" fmla="*/ 0 w 11430001"/>
              <a:gd name="connsiteY0" fmla="*/ 0 h 6175613"/>
              <a:gd name="connsiteX1" fmla="*/ 5638031 w 11430001"/>
              <a:gd name="connsiteY1" fmla="*/ 0 h 6175613"/>
              <a:gd name="connsiteX2" fmla="*/ 5638031 w 11430001"/>
              <a:gd name="connsiteY2" fmla="*/ 758954 h 6175613"/>
              <a:gd name="connsiteX3" fmla="*/ 11430001 w 11430001"/>
              <a:gd name="connsiteY3" fmla="*/ 758954 h 6175613"/>
              <a:gd name="connsiteX4" fmla="*/ 11430001 w 11430001"/>
              <a:gd name="connsiteY4" fmla="*/ 6175613 h 6175613"/>
              <a:gd name="connsiteX5" fmla="*/ 5638031 w 11430001"/>
              <a:gd name="connsiteY5" fmla="*/ 6175613 h 6175613"/>
              <a:gd name="connsiteX6" fmla="*/ 5240741 w 11430001"/>
              <a:gd name="connsiteY6" fmla="*/ 6175613 h 6175613"/>
              <a:gd name="connsiteX7" fmla="*/ 0 w 11430001"/>
              <a:gd name="connsiteY7" fmla="*/ 6175613 h 6175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1" h="6175613">
                <a:moveTo>
                  <a:pt x="0" y="0"/>
                </a:moveTo>
                <a:lnTo>
                  <a:pt x="5638031" y="0"/>
                </a:lnTo>
                <a:lnTo>
                  <a:pt x="5638031" y="758954"/>
                </a:lnTo>
                <a:lnTo>
                  <a:pt x="11430001" y="758954"/>
                </a:lnTo>
                <a:lnTo>
                  <a:pt x="11430001" y="6175613"/>
                </a:lnTo>
                <a:lnTo>
                  <a:pt x="5638031" y="6175613"/>
                </a:lnTo>
                <a:lnTo>
                  <a:pt x="5240741" y="6175613"/>
                </a:lnTo>
                <a:lnTo>
                  <a:pt x="0" y="6175613"/>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3922A68-E830-432D-893E-10A99BAFCCED}"/>
              </a:ext>
            </a:extLst>
          </p:cNvPr>
          <p:cNvSpPr>
            <a:spLocks noGrp="1"/>
          </p:cNvSpPr>
          <p:nvPr>
            <p:ph type="title"/>
          </p:nvPr>
        </p:nvSpPr>
        <p:spPr>
          <a:xfrm>
            <a:off x="762000" y="758953"/>
            <a:ext cx="4089779" cy="2028388"/>
          </a:xfrm>
        </p:spPr>
        <p:txBody>
          <a:bodyPr vert="horz" lIns="91440" tIns="45720" rIns="91440" bIns="45720" rtlCol="0" anchor="ctr">
            <a:normAutofit/>
          </a:bodyPr>
          <a:lstStyle/>
          <a:p>
            <a:r>
              <a:rPr lang="en-US" sz="2900" kern="1200" spc="-50" baseline="0" dirty="0">
                <a:solidFill>
                  <a:schemeClr val="tx1"/>
                </a:solidFill>
                <a:latin typeface="+mj-lt"/>
                <a:ea typeface="+mj-ea"/>
                <a:cs typeface="+mj-cs"/>
              </a:rPr>
              <a:t>How communication affects both patients and healthcare workers.</a:t>
            </a:r>
          </a:p>
        </p:txBody>
      </p:sp>
      <p:sp>
        <p:nvSpPr>
          <p:cNvPr id="4" name="TextBox 3">
            <a:extLst>
              <a:ext uri="{FF2B5EF4-FFF2-40B4-BE49-F238E27FC236}">
                <a16:creationId xmlns:a16="http://schemas.microsoft.com/office/drawing/2014/main" id="{8E008E54-CBCD-42BD-A014-413AEE4779EC}"/>
              </a:ext>
            </a:extLst>
          </p:cNvPr>
          <p:cNvSpPr txBox="1"/>
          <p:nvPr/>
        </p:nvSpPr>
        <p:spPr>
          <a:xfrm>
            <a:off x="307077" y="3007982"/>
            <a:ext cx="5026924" cy="3202674"/>
          </a:xfrm>
          <a:prstGeom prst="rect">
            <a:avLst/>
          </a:prstGeom>
        </p:spPr>
        <p:txBody>
          <a:bodyPr vert="horz" lIns="91440" tIns="45720" rIns="91440" bIns="45720" rtlCol="0" anchor="t">
            <a:normAutofit/>
          </a:bodyPr>
          <a:lstStyle/>
          <a:p>
            <a:pPr>
              <a:lnSpc>
                <a:spcPct val="105000"/>
              </a:lnSpc>
              <a:spcAft>
                <a:spcPts val="600"/>
              </a:spcAft>
            </a:pPr>
            <a:r>
              <a:rPr lang="en-US" dirty="0"/>
              <a:t>Effective panel discussions are therefore critical to the development of successful professional health organizations. (</a:t>
            </a:r>
            <a:r>
              <a:rPr lang="en-US" dirty="0" err="1"/>
              <a:t>Knorring</a:t>
            </a:r>
            <a:r>
              <a:rPr lang="en-US" dirty="0"/>
              <a:t> &amp; Co.; Griffiths; Ball; </a:t>
            </a:r>
            <a:r>
              <a:rPr lang="en-US" dirty="0" err="1"/>
              <a:t>Runesdotter</a:t>
            </a:r>
            <a:r>
              <a:rPr lang="en-US" dirty="0"/>
              <a:t> and Lindqvist 2019).</a:t>
            </a:r>
          </a:p>
        </p:txBody>
      </p:sp>
      <p:pic>
        <p:nvPicPr>
          <p:cNvPr id="5" name="Video 3" title="Children drawing on paper">
            <a:hlinkClick r:id="" action="ppaction://media"/>
            <a:extLst>
              <a:ext uri="{FF2B5EF4-FFF2-40B4-BE49-F238E27FC236}">
                <a16:creationId xmlns:a16="http://schemas.microsoft.com/office/drawing/2014/main" id="{90702239-05DE-4470-8637-8700FC6D8CB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641077" y="2394653"/>
            <a:ext cx="5026924" cy="2827644"/>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36865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5"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circle(in)">
                                      <p:cBhvr>
                                        <p:cTn id="11" dur="2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animEffect transition="in" filter="circle(in)">
                                      <p:cBhvr>
                                        <p:cTn id="16"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7" repeatCount="indefinite"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6E3B3-85CC-4911-9D97-1CF74BB8CE1B}"/>
              </a:ext>
            </a:extLst>
          </p:cNvPr>
          <p:cNvSpPr>
            <a:spLocks noGrp="1"/>
          </p:cNvSpPr>
          <p:nvPr>
            <p:ph type="title"/>
          </p:nvPr>
        </p:nvSpPr>
        <p:spPr/>
        <p:txBody>
          <a:bodyPr/>
          <a:lstStyle/>
          <a:p>
            <a:pPr algn="ctr"/>
            <a:r>
              <a:rPr lang="en-US" dirty="0"/>
              <a:t>CONCLUSIONS</a:t>
            </a:r>
            <a:endParaRPr lang="en-GB" dirty="0"/>
          </a:p>
        </p:txBody>
      </p:sp>
      <p:sp>
        <p:nvSpPr>
          <p:cNvPr id="3" name="TextBox 2">
            <a:extLst>
              <a:ext uri="{FF2B5EF4-FFF2-40B4-BE49-F238E27FC236}">
                <a16:creationId xmlns:a16="http://schemas.microsoft.com/office/drawing/2014/main" id="{B2FB0B4C-CCCC-4B08-9CBE-801DD265C383}"/>
              </a:ext>
            </a:extLst>
          </p:cNvPr>
          <p:cNvSpPr txBox="1"/>
          <p:nvPr/>
        </p:nvSpPr>
        <p:spPr>
          <a:xfrm>
            <a:off x="1517904" y="2644726"/>
            <a:ext cx="9511167" cy="2862322"/>
          </a:xfrm>
          <a:prstGeom prst="rect">
            <a:avLst/>
          </a:prstGeom>
          <a:noFill/>
        </p:spPr>
        <p:txBody>
          <a:bodyPr wrap="square" rtlCol="0">
            <a:spAutoFit/>
          </a:bodyPr>
          <a:lstStyle/>
          <a:p>
            <a:r>
              <a:rPr lang="en-US" dirty="0"/>
              <a:t>In order to better serve patients and their families, this presentation show how communication is an essential ability that must be mastered in order to give the best possible care. To get a better grasp on how to use the various communication methods, an overview of the various channels has been provided. In addition, it includes information on the negative effects of communication obstacles and how to resolve them at workplace.</a:t>
            </a:r>
          </a:p>
          <a:p>
            <a:r>
              <a:rPr lang="en-US" dirty="0"/>
              <a:t>Finally, the effect of excellent and bad communication on teams is evaluated, offering insight into how useful or damaging it may be for employees, patients, and families; this research also provides ways to give out discipline barriers and increase medical groups' ability to assist sufferers. </a:t>
            </a:r>
            <a:endParaRPr lang="en-GB" dirty="0"/>
          </a:p>
        </p:txBody>
      </p:sp>
    </p:spTree>
    <p:extLst>
      <p:ext uri="{BB962C8B-B14F-4D97-AF65-F5344CB8AC3E}">
        <p14:creationId xmlns:p14="http://schemas.microsoft.com/office/powerpoint/2010/main" val="3623103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circle(in)">
                                      <p:cBhvr>
                                        <p:cTn id="15"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D7C8780-82E3-4707-B72E-0ADCDC17F5AB}"/>
              </a:ext>
            </a:extLst>
          </p:cNvPr>
          <p:cNvSpPr txBox="1"/>
          <p:nvPr/>
        </p:nvSpPr>
        <p:spPr>
          <a:xfrm>
            <a:off x="781987" y="829789"/>
            <a:ext cx="10628026" cy="5640006"/>
          </a:xfrm>
          <a:prstGeom prst="rect">
            <a:avLst/>
          </a:prstGeom>
          <a:noFill/>
        </p:spPr>
        <p:txBody>
          <a:bodyPr wrap="square">
            <a:spAutoFit/>
          </a:bodyPr>
          <a:lstStyle/>
          <a:p>
            <a:pPr>
              <a:lnSpc>
                <a:spcPct val="95000"/>
              </a:lnSpc>
            </a:pPr>
            <a:endParaRPr lang="en-US" sz="1400" dirty="0">
              <a:effectLst/>
              <a:latin typeface="Arial" panose="020B0604020202020204" pitchFamily="34" charset="0"/>
              <a:cs typeface="Arial" panose="020B0604020202020204" pitchFamily="34" charset="0"/>
            </a:endParaRPr>
          </a:p>
          <a:p>
            <a:pPr>
              <a:lnSpc>
                <a:spcPct val="95000"/>
              </a:lnSpc>
            </a:pPr>
            <a:r>
              <a:rPr lang="en-US" sz="1400" dirty="0">
                <a:effectLst/>
                <a:latin typeface="Arial" panose="020B0604020202020204" pitchFamily="34" charset="0"/>
                <a:cs typeface="Arial" panose="020B0604020202020204" pitchFamily="34" charset="0"/>
              </a:rPr>
              <a:t>Wrench, Jason, S.; N. M.-C. (2020). </a:t>
            </a:r>
            <a:r>
              <a:rPr lang="en-US" sz="1400" i="1" dirty="0">
                <a:effectLst/>
                <a:latin typeface="Arial" panose="020B0604020202020204" pitchFamily="34" charset="0"/>
                <a:cs typeface="Arial" panose="020B0604020202020204" pitchFamily="34" charset="0"/>
              </a:rPr>
              <a:t>Social Science</a:t>
            </a:r>
            <a:r>
              <a:rPr lang="en-US" sz="1400" dirty="0">
                <a:effectLst/>
                <a:latin typeface="Arial" panose="020B0604020202020204" pitchFamily="34" charset="0"/>
                <a:cs typeface="Arial" panose="020B0604020202020204" pitchFamily="34" charset="0"/>
              </a:rPr>
              <a:t>. Available at: </a:t>
            </a:r>
            <a:r>
              <a:rPr lang="en-US" sz="1400" dirty="0" err="1">
                <a:effectLst/>
                <a:latin typeface="Arial" panose="020B0604020202020204" pitchFamily="34" charset="0"/>
                <a:cs typeface="Arial" panose="020B0604020202020204" pitchFamily="34" charset="0"/>
              </a:rPr>
              <a:t>Libretexts</a:t>
            </a:r>
            <a:r>
              <a:rPr lang="en-US" sz="1400" dirty="0">
                <a:effectLst/>
                <a:latin typeface="Arial" panose="020B0604020202020204" pitchFamily="34" charset="0"/>
                <a:cs typeface="Arial" panose="020B0604020202020204" pitchFamily="34" charset="0"/>
              </a:rPr>
              <a:t>: https://socialsci.libretexts.org/Bookshelves/Communication/Book%3A_Interpersonal_Communication_A_Mindful_Approach_to_Relationships_(Wrench_et_al.)/02%3A_Overview_of_Interpersonal_Communication/2.04%3A_Models_of_Interpersonal_Communication [Accessed: 10 March 2022</a:t>
            </a:r>
            <a:r>
              <a:rPr lang="en-US" sz="1400" dirty="0">
                <a:latin typeface="Arial" panose="020B0604020202020204" pitchFamily="34" charset="0"/>
                <a:cs typeface="Arial" panose="020B0604020202020204" pitchFamily="34" charset="0"/>
              </a:rPr>
              <a:t>].</a:t>
            </a:r>
            <a:endParaRPr lang="en-US" sz="1400" dirty="0">
              <a:effectLst/>
              <a:latin typeface="Arial" panose="020B0604020202020204" pitchFamily="34" charset="0"/>
              <a:cs typeface="Arial" panose="020B0604020202020204" pitchFamily="34" charset="0"/>
            </a:endParaRPr>
          </a:p>
          <a:p>
            <a:pPr>
              <a:lnSpc>
                <a:spcPct val="95000"/>
              </a:lnSpc>
            </a:pPr>
            <a:endParaRPr lang="en-US" sz="1400" dirty="0">
              <a:effectLst/>
              <a:latin typeface="Arial" panose="020B0604020202020204" pitchFamily="34" charset="0"/>
              <a:cs typeface="Arial" panose="020B0604020202020204" pitchFamily="34" charset="0"/>
            </a:endParaRPr>
          </a:p>
          <a:p>
            <a:pPr>
              <a:lnSpc>
                <a:spcPct val="95000"/>
              </a:lnSpc>
            </a:pPr>
            <a:r>
              <a:rPr lang="en-US" sz="1400" dirty="0" err="1">
                <a:effectLst/>
                <a:latin typeface="Arial" panose="020B0604020202020204" pitchFamily="34" charset="0"/>
                <a:cs typeface="Arial" panose="020B0604020202020204" pitchFamily="34" charset="0"/>
              </a:rPr>
              <a:t>Jijo's</a:t>
            </a:r>
            <a:r>
              <a:rPr lang="en-US" sz="1400" dirty="0">
                <a:effectLst/>
                <a:latin typeface="Arial" panose="020B0604020202020204" pitchFamily="34" charset="0"/>
                <a:cs typeface="Arial" panose="020B0604020202020204" pitchFamily="34" charset="0"/>
              </a:rPr>
              <a:t> Skill Factory (2017). </a:t>
            </a:r>
            <a:r>
              <a:rPr lang="en-US" sz="1400" dirty="0" err="1">
                <a:effectLst/>
                <a:latin typeface="Arial" panose="020B0604020202020204" pitchFamily="34" charset="0"/>
                <a:cs typeface="Arial" panose="020B0604020202020204" pitchFamily="34" charset="0"/>
              </a:rPr>
              <a:t>Jijo's</a:t>
            </a:r>
            <a:r>
              <a:rPr lang="en-US" sz="1400" dirty="0">
                <a:effectLst/>
                <a:latin typeface="Arial" panose="020B0604020202020204" pitchFamily="34" charset="0"/>
                <a:cs typeface="Arial" panose="020B0604020202020204" pitchFamily="34" charset="0"/>
              </a:rPr>
              <a:t> Skill Factory</a:t>
            </a:r>
            <a:r>
              <a:rPr lang="en-US" sz="1400" i="1" dirty="0">
                <a:effectLst/>
                <a:latin typeface="Arial" panose="020B0604020202020204" pitchFamily="34" charset="0"/>
                <a:cs typeface="Arial" panose="020B0604020202020204" pitchFamily="34" charset="0"/>
              </a:rPr>
              <a:t>. </a:t>
            </a:r>
            <a:r>
              <a:rPr lang="en-US" sz="1400" dirty="0">
                <a:effectLst/>
                <a:latin typeface="Arial" panose="020B0604020202020204" pitchFamily="34" charset="0"/>
                <a:cs typeface="Arial" panose="020B0604020202020204" pitchFamily="34" charset="0"/>
              </a:rPr>
              <a:t>Available at: https://www.youtube.com/watch?v=f5Tao6KHV5w [Accessed: </a:t>
            </a:r>
            <a:r>
              <a:rPr lang="en-US" sz="1400" dirty="0">
                <a:latin typeface="Arial" panose="020B0604020202020204" pitchFamily="34" charset="0"/>
                <a:cs typeface="Arial" panose="020B0604020202020204" pitchFamily="34" charset="0"/>
              </a:rPr>
              <a:t>9</a:t>
            </a:r>
            <a:r>
              <a:rPr lang="en-US" sz="1400" dirty="0">
                <a:effectLst/>
                <a:latin typeface="Arial" panose="020B0604020202020204" pitchFamily="34" charset="0"/>
                <a:cs typeface="Arial" panose="020B0604020202020204" pitchFamily="34" charset="0"/>
              </a:rPr>
              <a:t> March 2022].</a:t>
            </a:r>
          </a:p>
          <a:p>
            <a:pPr>
              <a:lnSpc>
                <a:spcPct val="95000"/>
              </a:lnSpc>
            </a:pPr>
            <a:endParaRPr lang="en-US" sz="1400" dirty="0">
              <a:effectLst/>
              <a:latin typeface="Arial" panose="020B0604020202020204" pitchFamily="34" charset="0"/>
              <a:cs typeface="Arial" panose="020B0604020202020204" pitchFamily="34" charset="0"/>
            </a:endParaRPr>
          </a:p>
          <a:p>
            <a:pPr>
              <a:lnSpc>
                <a:spcPct val="95000"/>
              </a:lnSpc>
            </a:pPr>
            <a:r>
              <a:rPr lang="en-US" sz="1400" dirty="0" err="1">
                <a:effectLst/>
                <a:latin typeface="Arial" panose="020B0604020202020204" pitchFamily="34" charset="0"/>
                <a:cs typeface="Arial" panose="020B0604020202020204" pitchFamily="34" charset="0"/>
              </a:rPr>
              <a:t>Jouany</a:t>
            </a:r>
            <a:r>
              <a:rPr lang="en-US" sz="1400" dirty="0">
                <a:effectLst/>
                <a:latin typeface="Arial" panose="020B0604020202020204" pitchFamily="34" charset="0"/>
                <a:cs typeface="Arial" panose="020B0604020202020204" pitchFamily="34" charset="0"/>
              </a:rPr>
              <a:t>, V., &amp; </a:t>
            </a:r>
            <a:r>
              <a:rPr lang="en-US" sz="1400" dirty="0" err="1">
                <a:effectLst/>
                <a:latin typeface="Arial" panose="020B0604020202020204" pitchFamily="34" charset="0"/>
                <a:cs typeface="Arial" panose="020B0604020202020204" pitchFamily="34" charset="0"/>
              </a:rPr>
              <a:t>Martic</a:t>
            </a:r>
            <a:r>
              <a:rPr lang="en-US" sz="1400" dirty="0">
                <a:effectLst/>
                <a:latin typeface="Arial" panose="020B0604020202020204" pitchFamily="34" charset="0"/>
                <a:cs typeface="Arial" panose="020B0604020202020204" pitchFamily="34" charset="0"/>
              </a:rPr>
              <a:t>, K. (2020). </a:t>
            </a:r>
            <a:r>
              <a:rPr lang="en-US" sz="1400" dirty="0" err="1">
                <a:effectLst/>
                <a:latin typeface="Arial" panose="020B0604020202020204" pitchFamily="34" charset="0"/>
                <a:cs typeface="Arial" panose="020B0604020202020204" pitchFamily="34" charset="0"/>
              </a:rPr>
              <a:t>Smarp</a:t>
            </a:r>
            <a:r>
              <a:rPr lang="en-US" sz="1400" dirty="0">
                <a:effectLst/>
                <a:latin typeface="Arial" panose="020B0604020202020204" pitchFamily="34" charset="0"/>
                <a:cs typeface="Arial" panose="020B0604020202020204" pitchFamily="34" charset="0"/>
              </a:rPr>
              <a:t>. Retrieved from </a:t>
            </a:r>
            <a:r>
              <a:rPr lang="en-US" sz="1400" dirty="0" err="1">
                <a:effectLst/>
                <a:latin typeface="Arial" panose="020B0604020202020204" pitchFamily="34" charset="0"/>
                <a:cs typeface="Arial" panose="020B0604020202020204" pitchFamily="34" charset="0"/>
              </a:rPr>
              <a:t>Smarp</a:t>
            </a:r>
            <a:r>
              <a:rPr lang="en-US" sz="1400" dirty="0">
                <a:effectLst/>
                <a:latin typeface="Arial" panose="020B0604020202020204" pitchFamily="34" charset="0"/>
                <a:cs typeface="Arial" panose="020B0604020202020204" pitchFamily="34" charset="0"/>
              </a:rPr>
              <a:t> Blog: https://blog.smarp.com/top-communication-channels-to-consider-for-your-business </a:t>
            </a:r>
            <a:r>
              <a:rPr lang="en-US" sz="1400" dirty="0">
                <a:latin typeface="Arial" panose="020B0604020202020204" pitchFamily="34" charset="0"/>
                <a:cs typeface="Arial" panose="020B0604020202020204" pitchFamily="34" charset="0"/>
              </a:rPr>
              <a:t>[</a:t>
            </a:r>
            <a:r>
              <a:rPr lang="en-US" sz="1400" dirty="0">
                <a:effectLst/>
                <a:latin typeface="Arial" panose="020B0604020202020204" pitchFamily="34" charset="0"/>
                <a:cs typeface="Arial" panose="020B0604020202020204" pitchFamily="34" charset="0"/>
              </a:rPr>
              <a:t>Accessed: 13 March 2022].</a:t>
            </a:r>
          </a:p>
          <a:p>
            <a:pPr>
              <a:lnSpc>
                <a:spcPct val="95000"/>
              </a:lnSpc>
            </a:pPr>
            <a:endParaRPr lang="en-US" sz="1400" dirty="0">
              <a:effectLst/>
              <a:latin typeface="Arial" panose="020B0604020202020204" pitchFamily="34" charset="0"/>
              <a:cs typeface="Arial" panose="020B0604020202020204" pitchFamily="34" charset="0"/>
            </a:endParaRPr>
          </a:p>
          <a:p>
            <a:pPr>
              <a:lnSpc>
                <a:spcPct val="95000"/>
              </a:lnSpc>
            </a:pPr>
            <a:r>
              <a:rPr lang="en-US" sz="1400" b="0" i="0" dirty="0" err="1">
                <a:effectLst/>
                <a:latin typeface="Arial" panose="020B0604020202020204" pitchFamily="34" charset="0"/>
                <a:cs typeface="Arial" panose="020B0604020202020204" pitchFamily="34" charset="0"/>
              </a:rPr>
              <a:t>Mohorek</a:t>
            </a:r>
            <a:r>
              <a:rPr lang="en-US" sz="1400" b="0" i="0" dirty="0">
                <a:effectLst/>
                <a:latin typeface="Arial" panose="020B0604020202020204" pitchFamily="34" charset="0"/>
                <a:cs typeface="Arial" panose="020B0604020202020204" pitchFamily="34" charset="0"/>
              </a:rPr>
              <a:t>, M. and Webb, T.P. (2015) ‘Establishing a Conceptual Framework for Handoffs Using Communication Theory’, </a:t>
            </a:r>
            <a:r>
              <a:rPr lang="en-US" sz="1400" b="0" i="1" dirty="0">
                <a:effectLst/>
                <a:latin typeface="Arial" panose="020B0604020202020204" pitchFamily="34" charset="0"/>
                <a:cs typeface="Arial" panose="020B0604020202020204" pitchFamily="34" charset="0"/>
              </a:rPr>
              <a:t>Journal of surgical education</a:t>
            </a:r>
            <a:r>
              <a:rPr lang="en-US" sz="1400" b="0" i="0" dirty="0">
                <a:effectLst/>
                <a:latin typeface="Arial" panose="020B0604020202020204" pitchFamily="34" charset="0"/>
                <a:cs typeface="Arial" panose="020B0604020202020204" pitchFamily="34" charset="0"/>
              </a:rPr>
              <a:t>, 72(3), pp. 402–409.</a:t>
            </a:r>
          </a:p>
          <a:p>
            <a:pPr>
              <a:lnSpc>
                <a:spcPct val="95000"/>
              </a:lnSpc>
            </a:pPr>
            <a:endParaRPr lang="en-US" sz="1400" b="0" i="0" dirty="0">
              <a:effectLst/>
              <a:latin typeface="Arial" panose="020B0604020202020204" pitchFamily="34" charset="0"/>
              <a:cs typeface="Arial" panose="020B0604020202020204" pitchFamily="34" charset="0"/>
            </a:endParaRPr>
          </a:p>
          <a:p>
            <a:pPr>
              <a:lnSpc>
                <a:spcPct val="95000"/>
              </a:lnSpc>
            </a:pPr>
            <a:r>
              <a:rPr lang="en-US" sz="1400" b="0" i="0" dirty="0" err="1">
                <a:effectLst/>
                <a:latin typeface="Arial" panose="020B0604020202020204" pitchFamily="34" charset="0"/>
                <a:cs typeface="Arial" panose="020B0604020202020204" pitchFamily="34" charset="0"/>
              </a:rPr>
              <a:t>Mowlana</a:t>
            </a:r>
            <a:r>
              <a:rPr lang="en-US" sz="1400" b="0" i="0" dirty="0">
                <a:effectLst/>
                <a:latin typeface="Arial" panose="020B0604020202020204" pitchFamily="34" charset="0"/>
                <a:cs typeface="Arial" panose="020B0604020202020204" pitchFamily="34" charset="0"/>
              </a:rPr>
              <a:t>, H. (1996) </a:t>
            </a:r>
            <a:r>
              <a:rPr lang="en-US" sz="1400" b="0" i="1" dirty="0">
                <a:effectLst/>
                <a:latin typeface="Arial" panose="020B0604020202020204" pitchFamily="34" charset="0"/>
                <a:cs typeface="Arial" panose="020B0604020202020204" pitchFamily="34" charset="0"/>
              </a:rPr>
              <a:t>Global communication in transition</a:t>
            </a:r>
            <a:r>
              <a:rPr lang="en-US" sz="1400" b="0" i="0" dirty="0">
                <a:effectLst/>
                <a:latin typeface="Arial" panose="020B0604020202020204" pitchFamily="34" charset="0"/>
                <a:cs typeface="Arial" panose="020B0604020202020204" pitchFamily="34" charset="0"/>
              </a:rPr>
              <a:t>. Thousand Oaks, Calif: SAGE.</a:t>
            </a:r>
          </a:p>
          <a:p>
            <a:pPr>
              <a:lnSpc>
                <a:spcPct val="95000"/>
              </a:lnSpc>
            </a:pPr>
            <a:endParaRPr lang="en-US" sz="1400" dirty="0">
              <a:effectLst/>
              <a:latin typeface="Arial" panose="020B0604020202020204" pitchFamily="34" charset="0"/>
              <a:cs typeface="Arial" panose="020B0604020202020204" pitchFamily="34" charset="0"/>
            </a:endParaRPr>
          </a:p>
          <a:p>
            <a:pPr>
              <a:lnSpc>
                <a:spcPct val="95000"/>
              </a:lnSpc>
            </a:pPr>
            <a:r>
              <a:rPr lang="en-US" sz="1400" dirty="0" err="1">
                <a:effectLst/>
                <a:latin typeface="Arial" panose="020B0604020202020204" pitchFamily="34" charset="0"/>
                <a:cs typeface="Arial" panose="020B0604020202020204" pitchFamily="34" charset="0"/>
              </a:rPr>
              <a:t>Norouzinia</a:t>
            </a:r>
            <a:r>
              <a:rPr lang="en-US" sz="1400" dirty="0">
                <a:effectLst/>
                <a:latin typeface="Arial" panose="020B0604020202020204" pitchFamily="34" charset="0"/>
                <a:cs typeface="Arial" panose="020B0604020202020204" pitchFamily="34" charset="0"/>
              </a:rPr>
              <a:t>, R., </a:t>
            </a:r>
            <a:r>
              <a:rPr lang="en-US" sz="1400" dirty="0" err="1">
                <a:effectLst/>
                <a:latin typeface="Arial" panose="020B0604020202020204" pitchFamily="34" charset="0"/>
                <a:cs typeface="Arial" panose="020B0604020202020204" pitchFamily="34" charset="0"/>
              </a:rPr>
              <a:t>Aghabarari</a:t>
            </a:r>
            <a:r>
              <a:rPr lang="en-US" sz="1400" dirty="0">
                <a:effectLst/>
                <a:latin typeface="Arial" panose="020B0604020202020204" pitchFamily="34" charset="0"/>
                <a:cs typeface="Arial" panose="020B0604020202020204" pitchFamily="34" charset="0"/>
              </a:rPr>
              <a:t>, M., Shiri, M., Karimi, M., &amp; </a:t>
            </a:r>
            <a:r>
              <a:rPr lang="en-US" sz="1400" dirty="0" err="1">
                <a:effectLst/>
                <a:latin typeface="Arial" panose="020B0604020202020204" pitchFamily="34" charset="0"/>
                <a:cs typeface="Arial" panose="020B0604020202020204" pitchFamily="34" charset="0"/>
              </a:rPr>
              <a:t>Samami</a:t>
            </a:r>
            <a:r>
              <a:rPr lang="en-US" sz="1400" dirty="0">
                <a:effectLst/>
                <a:latin typeface="Arial" panose="020B0604020202020204" pitchFamily="34" charset="0"/>
                <a:cs typeface="Arial" panose="020B0604020202020204" pitchFamily="34" charset="0"/>
              </a:rPr>
              <a:t>, E. (2015). PMC US National Library of Medicine National Institutes of Health. Retrieved from NCBI: https://www.ncbi.nlm.nih.gov/pmc/articles/PMC4954910</a:t>
            </a:r>
            <a:r>
              <a:rPr lang="en-US" sz="1400">
                <a:effectLst/>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a:t>
            </a:r>
            <a:r>
              <a:rPr lang="en-US" sz="1400">
                <a:effectLst/>
                <a:latin typeface="Arial" panose="020B0604020202020204" pitchFamily="34" charset="0"/>
                <a:cs typeface="Arial" panose="020B0604020202020204" pitchFamily="34" charset="0"/>
              </a:rPr>
              <a:t>Accessed</a:t>
            </a:r>
            <a:r>
              <a:rPr lang="en-US" sz="1400" dirty="0">
                <a:effectLst/>
                <a:latin typeface="Arial" panose="020B0604020202020204" pitchFamily="34" charset="0"/>
                <a:cs typeface="Arial" panose="020B0604020202020204" pitchFamily="34" charset="0"/>
              </a:rPr>
              <a:t>: 14 March 2022].</a:t>
            </a:r>
          </a:p>
          <a:p>
            <a:pPr>
              <a:lnSpc>
                <a:spcPct val="95000"/>
              </a:lnSpc>
            </a:pPr>
            <a:endParaRPr lang="en-US" sz="1400" dirty="0">
              <a:effectLst/>
              <a:latin typeface="Arial" panose="020B0604020202020204" pitchFamily="34" charset="0"/>
              <a:cs typeface="Arial" panose="020B0604020202020204" pitchFamily="34" charset="0"/>
            </a:endParaRPr>
          </a:p>
          <a:p>
            <a:pPr>
              <a:lnSpc>
                <a:spcPct val="95000"/>
              </a:lnSpc>
            </a:pPr>
            <a:r>
              <a:rPr lang="en-US" sz="1400" dirty="0" err="1">
                <a:effectLst/>
                <a:latin typeface="Arial" panose="020B0604020202020204" pitchFamily="34" charset="0"/>
                <a:cs typeface="Arial" panose="020B0604020202020204" pitchFamily="34" charset="0"/>
              </a:rPr>
              <a:t>Renette</a:t>
            </a:r>
            <a:r>
              <a:rPr lang="en-US" sz="1400" dirty="0">
                <a:effectLst/>
                <a:latin typeface="Arial" panose="020B0604020202020204" pitchFamily="34" charset="0"/>
                <a:cs typeface="Arial" panose="020B0604020202020204" pitchFamily="34" charset="0"/>
              </a:rPr>
              <a:t> Martinez (2020). Teaching learning English</a:t>
            </a:r>
            <a:r>
              <a:rPr lang="en-US" sz="1400" i="1" dirty="0">
                <a:effectLst/>
                <a:latin typeface="Arial" panose="020B0604020202020204" pitchFamily="34" charset="0"/>
                <a:cs typeface="Arial" panose="020B0604020202020204" pitchFamily="34" charset="0"/>
              </a:rPr>
              <a:t>. </a:t>
            </a:r>
            <a:r>
              <a:rPr lang="en-US" sz="1400" dirty="0">
                <a:effectLst/>
                <a:latin typeface="Arial" panose="020B0604020202020204" pitchFamily="34" charset="0"/>
                <a:cs typeface="Arial" panose="020B0604020202020204" pitchFamily="34" charset="0"/>
              </a:rPr>
              <a:t>Available at: https://www.youtube.com/watch?v=EHcrFM1A4MU </a:t>
            </a:r>
            <a:r>
              <a:rPr lang="en-US" sz="1400" dirty="0">
                <a:latin typeface="Arial" panose="020B0604020202020204" pitchFamily="34" charset="0"/>
                <a:cs typeface="Arial" panose="020B0604020202020204" pitchFamily="34" charset="0"/>
              </a:rPr>
              <a:t>[</a:t>
            </a:r>
            <a:r>
              <a:rPr lang="en-US" sz="1400" dirty="0">
                <a:effectLst/>
                <a:latin typeface="Arial" panose="020B0604020202020204" pitchFamily="34" charset="0"/>
                <a:cs typeface="Arial" panose="020B0604020202020204" pitchFamily="34" charset="0"/>
              </a:rPr>
              <a:t>Accessed: 12 March 2022].</a:t>
            </a:r>
          </a:p>
          <a:p>
            <a:pPr>
              <a:lnSpc>
                <a:spcPct val="95000"/>
              </a:lnSpc>
            </a:pPr>
            <a:endParaRPr lang="en-US" sz="1400" dirty="0">
              <a:latin typeface="Arial" panose="020B0604020202020204" pitchFamily="34" charset="0"/>
              <a:cs typeface="Arial" panose="020B0604020202020204" pitchFamily="34" charset="0"/>
            </a:endParaRPr>
          </a:p>
          <a:p>
            <a:pPr>
              <a:lnSpc>
                <a:spcPct val="95000"/>
              </a:lnSpc>
            </a:pPr>
            <a:r>
              <a:rPr lang="en-GB" sz="1400" dirty="0">
                <a:latin typeface="Arial" panose="020B0604020202020204" pitchFamily="34" charset="0"/>
                <a:cs typeface="Arial" panose="020B0604020202020204" pitchFamily="34" charset="0"/>
              </a:rPr>
              <a:t>Robbins, SP, &amp; Coulter, MA 2017, Management, Global Edition, Pearson Education Limited, Harlow, United Kingdom. Available from: ProQuest </a:t>
            </a:r>
            <a:r>
              <a:rPr lang="en-GB" sz="1400" dirty="0" err="1">
                <a:latin typeface="Arial" panose="020B0604020202020204" pitchFamily="34" charset="0"/>
                <a:cs typeface="Arial" panose="020B0604020202020204" pitchFamily="34" charset="0"/>
              </a:rPr>
              <a:t>Ebook</a:t>
            </a:r>
            <a:r>
              <a:rPr lang="en-GB" sz="1400" dirty="0">
                <a:latin typeface="Arial" panose="020B0604020202020204" pitchFamily="34" charset="0"/>
                <a:cs typeface="Arial" panose="020B0604020202020204" pitchFamily="34" charset="0"/>
              </a:rPr>
              <a:t> Central. [13 March 2022].</a:t>
            </a:r>
            <a:endParaRPr lang="es-ES" sz="1400" dirty="0">
              <a:latin typeface="Arial" panose="020B0604020202020204" pitchFamily="34" charset="0"/>
              <a:cs typeface="Arial" panose="020B0604020202020204" pitchFamily="34" charset="0"/>
            </a:endParaRPr>
          </a:p>
          <a:p>
            <a:pPr>
              <a:lnSpc>
                <a:spcPct val="95000"/>
              </a:lnSpc>
            </a:pPr>
            <a:endParaRPr lang="en-US" sz="1400" dirty="0">
              <a:effectLst/>
              <a:latin typeface="Arial" panose="020B0604020202020204" pitchFamily="34" charset="0"/>
              <a:cs typeface="Arial" panose="020B0604020202020204" pitchFamily="34" charset="0"/>
            </a:endParaRPr>
          </a:p>
          <a:p>
            <a:pPr>
              <a:lnSpc>
                <a:spcPct val="95000"/>
              </a:lnSpc>
              <a:spcAft>
                <a:spcPts val="800"/>
              </a:spcAft>
            </a:pPr>
            <a:r>
              <a:rPr lang="en-US" sz="1400" dirty="0">
                <a:effectLst/>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935CEB6-8472-47E1-A8C1-1BBFCD00A33D}"/>
              </a:ext>
            </a:extLst>
          </p:cNvPr>
          <p:cNvSpPr txBox="1"/>
          <p:nvPr/>
        </p:nvSpPr>
        <p:spPr>
          <a:xfrm>
            <a:off x="2836888" y="205078"/>
            <a:ext cx="6093500" cy="461665"/>
          </a:xfrm>
          <a:prstGeom prst="rect">
            <a:avLst/>
          </a:prstGeom>
          <a:noFill/>
        </p:spPr>
        <p:txBody>
          <a:bodyPr wrap="square">
            <a:spAutoFit/>
          </a:bodyPr>
          <a:lstStyle/>
          <a:p>
            <a:pPr algn="ctr"/>
            <a:r>
              <a:rPr lang="en-US" sz="2400" b="1" dirty="0"/>
              <a:t>REFERENCES</a:t>
            </a:r>
            <a:endParaRPr lang="en-GB" sz="2400" dirty="0"/>
          </a:p>
        </p:txBody>
      </p:sp>
    </p:spTree>
    <p:extLst>
      <p:ext uri="{BB962C8B-B14F-4D97-AF65-F5344CB8AC3E}">
        <p14:creationId xmlns:p14="http://schemas.microsoft.com/office/powerpoint/2010/main" val="26679293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5AF5A1-4884-4FBA-B1BB-80A2939EA2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867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0" name="Rectangle 9">
            <a:extLst>
              <a:ext uri="{FF2B5EF4-FFF2-40B4-BE49-F238E27FC236}">
                <a16:creationId xmlns:a16="http://schemas.microsoft.com/office/drawing/2014/main" id="{5A8C16DA-E452-4500-B803-5D451BB091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57238"/>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The End' typed on a typewriter">
            <a:extLst>
              <a:ext uri="{FF2B5EF4-FFF2-40B4-BE49-F238E27FC236}">
                <a16:creationId xmlns:a16="http://schemas.microsoft.com/office/drawing/2014/main" id="{D0426DF4-5F02-471A-AE5F-E2D39969F674}"/>
              </a:ext>
            </a:extLst>
          </p:cNvPr>
          <p:cNvPicPr>
            <a:picLocks noChangeAspect="1"/>
          </p:cNvPicPr>
          <p:nvPr/>
        </p:nvPicPr>
        <p:blipFill rotWithShape="1">
          <a:blip r:embed="rId2">
            <a:extLst>
              <a:ext uri="{28A0092B-C50C-407E-A947-70E740481C1C}">
                <a14:useLocalDpi xmlns:a14="http://schemas.microsoft.com/office/drawing/2010/main" val="0"/>
              </a:ext>
            </a:extLst>
          </a:blip>
          <a:srcRect t="24042" b="581"/>
          <a:stretch/>
        </p:blipFill>
        <p:spPr>
          <a:xfrm>
            <a:off x="761999" y="743803"/>
            <a:ext cx="10668000" cy="5347435"/>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192430781"/>
      </p:ext>
    </p:extLst>
  </p:cSld>
  <p:clrMapOvr>
    <a:masterClrMapping/>
  </p:clrMapOvr>
</p:sld>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docProps/app.xml><?xml version="1.0" encoding="utf-8"?>
<Properties xmlns="http://schemas.openxmlformats.org/officeDocument/2006/extended-properties" xmlns:vt="http://schemas.openxmlformats.org/officeDocument/2006/docPropsVTypes">
  <Template>office theme</Template>
  <TotalTime>1083</TotalTime>
  <Words>1330</Words>
  <Application>Microsoft Office PowerPoint</Application>
  <PresentationFormat>Widescreen</PresentationFormat>
  <Paragraphs>84</Paragraphs>
  <Slides>18</Slides>
  <Notes>0</Notes>
  <HiddenSlides>0</HiddenSlides>
  <MMClips>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Aharoni</vt:lpstr>
      <vt:lpstr>Arial</vt:lpstr>
      <vt:lpstr>Avenir Next LT Pro</vt:lpstr>
      <vt:lpstr>Calibri Light</vt:lpstr>
      <vt:lpstr>Wingdings</vt:lpstr>
      <vt:lpstr>PrismaticVTI</vt:lpstr>
      <vt:lpstr>Achieving Effective Teamwork in the Children's Hospital</vt:lpstr>
      <vt:lpstr>PowerPoint Presentation</vt:lpstr>
      <vt:lpstr>What is the definition of Communication?</vt:lpstr>
      <vt:lpstr>PowerPoint Presentation</vt:lpstr>
      <vt:lpstr>PowerPoint Presentation</vt:lpstr>
      <vt:lpstr>PowerPoint Presentation</vt:lpstr>
      <vt:lpstr>PowerPoint Presentation</vt:lpstr>
      <vt:lpstr>PowerPoint Presentation</vt:lpstr>
      <vt:lpstr>Shannon and Weaver- Communication Model</vt:lpstr>
      <vt:lpstr>BERLO’S MODEL OF COMMUNICATION</vt:lpstr>
      <vt:lpstr>BERLO’S COMMUNICATION MODEL</vt:lpstr>
      <vt:lpstr>      SCHRAMM’S INTERACTIVE MODEL</vt:lpstr>
      <vt:lpstr>PowerPoint Presentation</vt:lpstr>
      <vt:lpstr>COMMUNICATION BARRIERS</vt:lpstr>
      <vt:lpstr>How communication affects both patients and healthcare workers.</vt:lpstr>
      <vt:lpstr>CONCLUSIONS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Magdalena Siemiatkowska (2110059)</cp:lastModifiedBy>
  <cp:revision>159</cp:revision>
  <dcterms:created xsi:type="dcterms:W3CDTF">2022-03-06T09:59:31Z</dcterms:created>
  <dcterms:modified xsi:type="dcterms:W3CDTF">2022-03-14T15:51:59Z</dcterms:modified>
</cp:coreProperties>
</file>