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7" d="100"/>
          <a:sy n="67" d="100"/>
        </p:scale>
        <p:origin x="85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s://www.google.co.uk/url?sa=i&amp;rct=j&amp;q=&amp;esrc=s&amp;source=images&amp;cd=&amp;ved=2ahUKEwiGotvl373gAhXKxYUKHYPuCqAQjRx6BAgBEAU&amp;url=https%3A%2F%2Fwww.papyrus-uk.org%2Fnews%2Farchive%2Fitem%2Fcharity-hopes-new-welsh-government-suicide-prevention-strategy-will-save-young-lives&amp;psig=AOvVaw1EfvRn-zV6szt-vr8GBuDl&amp;ust=1550320426565589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ved=2ahUKEwib5c3kkLzgAhX06eAKHRPIBK8QjRx6BAgBEAU&amp;url=http%3A%2F%2Fwww.dailyexcelsior.com%2F13-reasons-may-suicide-risk-among-vulnerable-teens-study%2F&amp;psig=AOvVaw2NLXvfTHb9b0L1WmiH8Law&amp;ust=1550264806026649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s://www.google.co.uk/url?sa=i&amp;rct=j&amp;q=&amp;esrc=s&amp;source=images&amp;cd=&amp;ved=2ahUKEwjm4ejdur7gAhVmBGMBHT_WBh8QjRx6BAgBEAU&amp;url=https%3A%2F%2Fyolofreelance.com%2Frecommendations%2F&amp;psig=AOvVaw0Mb04pPV3Lq4XU_3iwDovK&amp;ust=1550344801334922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v.wales/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dlandlancashirecshu.nhs.uk/" TargetMode="External"/><Relationship Id="rId2" Type="http://schemas.openxmlformats.org/officeDocument/2006/relationships/hyperlink" Target="https://www.samaritans.org/sites/default/files/kcfinder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B1A5A-7BDC-4F3D-B68E-B1DCC76511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69545" y="614986"/>
            <a:ext cx="8984721" cy="3674531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latin typeface="Lucida Console" panose="020B0609040504020204" pitchFamily="49" charset="0"/>
                <a:cs typeface="Aharoni" panose="020B0604020202020204" pitchFamily="2" charset="-79"/>
              </a:rPr>
              <a:t>IMPLICATIONS OF TALK TO ME 2 AND HOW THIS STRATEGY AFFECTS  MENTAL Health issues in wales</a:t>
            </a:r>
            <a:br>
              <a:rPr lang="en-GB" sz="4000" dirty="0">
                <a:latin typeface="Lucida Console" panose="020B0609040504020204" pitchFamily="49" charset="0"/>
                <a:cs typeface="Aharoni" panose="020B0604020202020204" pitchFamily="2" charset="-79"/>
              </a:rPr>
            </a:br>
            <a:br>
              <a:rPr lang="en-GB" sz="4000" dirty="0">
                <a:latin typeface="Lucida Console" panose="020B0609040504020204" pitchFamily="49" charset="0"/>
                <a:cs typeface="Aharoni" panose="020B0604020202020204" pitchFamily="2" charset="-79"/>
              </a:rPr>
            </a:br>
            <a:r>
              <a:rPr lang="en-GB" sz="4000" dirty="0">
                <a:latin typeface="Lucida Console" panose="020B0609040504020204" pitchFamily="49" charset="0"/>
                <a:cs typeface="Aharoni" panose="020B0604020202020204" pitchFamily="2" charset="-79"/>
              </a:rPr>
              <a:t>Francesca Lewis</a:t>
            </a:r>
            <a:br>
              <a:rPr lang="en-GB" sz="4000" dirty="0">
                <a:latin typeface="Lucida Console" panose="020B0609040504020204" pitchFamily="49" charset="0"/>
                <a:cs typeface="Aharoni" panose="020B0604020202020204" pitchFamily="2" charset="-79"/>
              </a:rPr>
            </a:br>
            <a:endParaRPr lang="en-GB" sz="4000" dirty="0">
              <a:latin typeface="Lucida Console" panose="020B0609040504020204" pitchFamily="49" charset="0"/>
              <a:cs typeface="Aharoni" panose="020B0604020202020204" pitchFamily="2" charset="-79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E6A889-BAB6-4DE9-BB56-903FF892EF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4871415"/>
            <a:ext cx="8689976" cy="1371599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Lucida Console" panose="020B0609040504020204" pitchFamily="49" charset="0"/>
              </a:rPr>
              <a:t>16th February 2019</a:t>
            </a:r>
          </a:p>
          <a:p>
            <a:r>
              <a:rPr lang="en-GB" dirty="0">
                <a:solidFill>
                  <a:schemeClr val="tx1"/>
                </a:solidFill>
                <a:latin typeface="Lucida Console" panose="020B0609040504020204" pitchFamily="49" charset="0"/>
              </a:rPr>
              <a:t>UNIVERISTY Wales Trinity ST dAVID</a:t>
            </a:r>
          </a:p>
        </p:txBody>
      </p:sp>
    </p:spTree>
    <p:extLst>
      <p:ext uri="{BB962C8B-B14F-4D97-AF65-F5344CB8AC3E}">
        <p14:creationId xmlns:p14="http://schemas.microsoft.com/office/powerpoint/2010/main" val="21974899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9A15F-F209-49DB-AD3A-3712EF8090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Lucida Console" panose="020B0609040504020204" pitchFamily="49" charset="0"/>
              </a:rPr>
              <a:t>Welsh government policy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00ED28-ED7B-4C2F-AC73-999390E4B19A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Lucida Console" panose="020B0609040504020204" pitchFamily="49" charset="0"/>
              </a:rPr>
              <a:t>Together for mental health delivery plan 2016-2019 (GOV, 2018)</a:t>
            </a:r>
          </a:p>
          <a:p>
            <a:r>
              <a:rPr lang="en-GB" sz="2400" dirty="0">
                <a:latin typeface="Lucida Console" panose="020B0609040504020204" pitchFamily="49" charset="0"/>
              </a:rPr>
              <a:t>Public health wales 2015–2018(NHS, 2018) </a:t>
            </a:r>
          </a:p>
          <a:p>
            <a:r>
              <a:rPr lang="en-GB" sz="2400" dirty="0">
                <a:latin typeface="Lucida Console" panose="020B0609040504020204" pitchFamily="49" charset="0"/>
              </a:rPr>
              <a:t>Wellbeing future generations act (wales)GOV, 2016)</a:t>
            </a:r>
          </a:p>
          <a:p>
            <a:r>
              <a:rPr lang="en-GB" sz="2400" dirty="0">
                <a:latin typeface="Lucida Console" panose="020B0609040504020204" pitchFamily="49" charset="0"/>
              </a:rPr>
              <a:t>Social services and wellbeing act (wales) (GOV, 2016)</a:t>
            </a:r>
          </a:p>
          <a:p>
            <a:r>
              <a:rPr lang="en-GB" sz="2400" dirty="0">
                <a:latin typeface="Lucida Console" panose="020B0609040504020204" pitchFamily="49" charset="0"/>
              </a:rPr>
              <a:t>Talk to me </a:t>
            </a:r>
            <a:r>
              <a:rPr lang="en-GB" sz="2400">
                <a:latin typeface="Lucida Console" panose="020B0609040504020204" pitchFamily="49" charset="0"/>
              </a:rPr>
              <a:t>2 2015-2020 (GOV, 2015)</a:t>
            </a:r>
            <a:endParaRPr lang="en-GB" sz="2400" dirty="0">
              <a:latin typeface="Lucida Console" panose="020B0609040504020204" pitchFamily="49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AD6350-F767-4324-B427-73FF6091E6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0911" y="5419117"/>
            <a:ext cx="2398138" cy="1438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47260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DA3C5-B6F2-4AE8-A67D-35CBEF5521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Lucida Console" panose="020B0609040504020204" pitchFamily="49" charset="0"/>
              </a:rPr>
              <a:t>Talk to me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9E6F7A-8FA6-4832-BE92-CD3C125F496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58035" y="2507424"/>
            <a:ext cx="10519565" cy="3283775"/>
          </a:xfrm>
        </p:spPr>
        <p:txBody>
          <a:bodyPr/>
          <a:lstStyle/>
          <a:p>
            <a:r>
              <a:rPr lang="en-GB" sz="2400" dirty="0">
                <a:latin typeface="Lucida Console" panose="020B0609040504020204" pitchFamily="49" charset="0"/>
              </a:rPr>
              <a:t>Suicide and self harm prevention</a:t>
            </a:r>
          </a:p>
          <a:p>
            <a:r>
              <a:rPr lang="en-GB" sz="2400" dirty="0">
                <a:latin typeface="Lucida Console" panose="020B0609040504020204" pitchFamily="49" charset="0"/>
              </a:rPr>
              <a:t>Assists healthcare professionals</a:t>
            </a:r>
          </a:p>
          <a:p>
            <a:r>
              <a:rPr lang="en-GB" sz="2400" dirty="0">
                <a:latin typeface="Lucida Console" panose="020B0609040504020204" pitchFamily="49" charset="0"/>
              </a:rPr>
              <a:t>Acknowledges other strategies</a:t>
            </a:r>
          </a:p>
          <a:p>
            <a:r>
              <a:rPr lang="en-GB" sz="2400" dirty="0">
                <a:latin typeface="Lucida Console" panose="020B0609040504020204" pitchFamily="49" charset="0"/>
              </a:rPr>
              <a:t>Looks at risks and protective factors</a:t>
            </a:r>
          </a:p>
          <a:p>
            <a:r>
              <a:rPr lang="en-GB" sz="2400" dirty="0">
                <a:latin typeface="Lucida Console" panose="020B0609040504020204" pitchFamily="49" charset="0"/>
              </a:rPr>
              <a:t>Recognises that suicide and self harm are preventable (Gov, 2015)</a:t>
            </a:r>
          </a:p>
          <a:p>
            <a:endParaRPr lang="en-GB" sz="2400" dirty="0">
              <a:latin typeface="Lucida Console" panose="020B0609040504020204" pitchFamily="49" charset="0"/>
            </a:endParaRPr>
          </a:p>
          <a:p>
            <a:endParaRPr lang="en-GB" dirty="0">
              <a:latin typeface="Georgia Pro Black" panose="02040A02050405020203" pitchFamily="18" charset="0"/>
            </a:endParaRPr>
          </a:p>
        </p:txBody>
      </p:sp>
      <p:pic>
        <p:nvPicPr>
          <p:cNvPr id="2050" name="Picture 2" descr="Image result for talk to me 2 strategy">
            <a:hlinkClick r:id="rId2"/>
            <a:extLst>
              <a:ext uri="{FF2B5EF4-FFF2-40B4-BE49-F238E27FC236}">
                <a16:creationId xmlns:a16="http://schemas.microsoft.com/office/drawing/2014/main" id="{CB164061-5322-4429-B591-BFC128910A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4825" y="1214307"/>
            <a:ext cx="3429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6245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F84392D-B813-400D-BF2A-FF861F8896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600" y="1277406"/>
            <a:ext cx="3177826" cy="1787527"/>
          </a:xfrm>
          <a:prstGeom prst="rect">
            <a:avLst/>
          </a:prstGeom>
        </p:spPr>
      </p:pic>
      <p:pic>
        <p:nvPicPr>
          <p:cNvPr id="1026" name="Picture 2" descr="Image result for suicide">
            <a:hlinkClick r:id="rId3"/>
            <a:extLst>
              <a:ext uri="{FF2B5EF4-FFF2-40B4-BE49-F238E27FC236}">
                <a16:creationId xmlns:a16="http://schemas.microsoft.com/office/drawing/2014/main" id="{675B4D2C-C037-4F6B-9B2C-D20AC83F60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113" y="4587137"/>
            <a:ext cx="3311523" cy="1986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7ACC6D5-4BBD-4A8A-AA81-83644BD64002}"/>
              </a:ext>
            </a:extLst>
          </p:cNvPr>
          <p:cNvSpPr txBox="1"/>
          <p:nvPr/>
        </p:nvSpPr>
        <p:spPr>
          <a:xfrm>
            <a:off x="4106249" y="268955"/>
            <a:ext cx="712946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Lucida Console" panose="020B0609040504020204" pitchFamily="49" charset="0"/>
                <a:cs typeface="Aharoni" panose="02010803020104030203" pitchFamily="2" charset="-79"/>
              </a:rPr>
              <a:t>Suicide means death from an intentional act to die</a:t>
            </a:r>
          </a:p>
          <a:p>
            <a:endParaRPr lang="en-GB" sz="2400" dirty="0">
              <a:latin typeface="Lucida Console" panose="020B0609040504020204" pitchFamily="49" charset="0"/>
              <a:cs typeface="Aharoni" panose="02010803020104030203" pitchFamily="2" charset="-79"/>
            </a:endParaRPr>
          </a:p>
          <a:p>
            <a:r>
              <a:rPr lang="en-GB" sz="2400" dirty="0">
                <a:latin typeface="Lucida Console" panose="020B0609040504020204" pitchFamily="49" charset="0"/>
                <a:cs typeface="Aharoni" panose="02010803020104030203" pitchFamily="2" charset="-79"/>
              </a:rPr>
              <a:t>Suicidal behaviours can be suicidal thoughts, planning suicide, and attempting suicide</a:t>
            </a:r>
          </a:p>
          <a:p>
            <a:endParaRPr lang="en-GB" sz="2400" dirty="0">
              <a:latin typeface="Lucida Console" panose="020B0609040504020204" pitchFamily="49" charset="0"/>
              <a:cs typeface="Aharoni" panose="02010803020104030203" pitchFamily="2" charset="-79"/>
            </a:endParaRPr>
          </a:p>
          <a:p>
            <a:r>
              <a:rPr lang="en-GB" sz="2400" dirty="0">
                <a:latin typeface="Lucida Console" panose="020B0609040504020204" pitchFamily="49" charset="0"/>
                <a:cs typeface="Aharoni" panose="02010803020104030203" pitchFamily="2" charset="-79"/>
              </a:rPr>
              <a:t>Self harm is injury or self poisoning. These include cutting, burning, banging, hitting, hair pulling, and infecting wounds</a:t>
            </a:r>
          </a:p>
          <a:p>
            <a:endParaRPr lang="en-GB" sz="2400" dirty="0">
              <a:latin typeface="Lucida Console" panose="020B0609040504020204" pitchFamily="49" charset="0"/>
              <a:cs typeface="Aharoni" panose="02010803020104030203" pitchFamily="2" charset="-79"/>
            </a:endParaRPr>
          </a:p>
          <a:p>
            <a:r>
              <a:rPr lang="en-GB" sz="2400" dirty="0">
                <a:latin typeface="Lucida Console" panose="020B0609040504020204" pitchFamily="49" charset="0"/>
                <a:cs typeface="Aharoni" panose="02010803020104030203" pitchFamily="2" charset="-79"/>
              </a:rPr>
              <a:t>There is not normally one single reason, why someone may try to take their own life (Gov, 2015)</a:t>
            </a:r>
          </a:p>
        </p:txBody>
      </p:sp>
    </p:spTree>
    <p:extLst>
      <p:ext uri="{BB962C8B-B14F-4D97-AF65-F5344CB8AC3E}">
        <p14:creationId xmlns:p14="http://schemas.microsoft.com/office/powerpoint/2010/main" val="1630859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1F1498-DB21-4512-BC41-5716D01F4A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65263" y="-1014412"/>
            <a:ext cx="8689976" cy="2509213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Lucida Console" panose="020B0609040504020204" pitchFamily="49" charset="0"/>
              </a:rPr>
              <a:t>STATISTICS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7D8E51-7B19-4C76-BD72-63B4D2C005EA}"/>
              </a:ext>
            </a:extLst>
          </p:cNvPr>
          <p:cNvSpPr txBox="1"/>
          <p:nvPr/>
        </p:nvSpPr>
        <p:spPr>
          <a:xfrm>
            <a:off x="400050" y="1536174"/>
            <a:ext cx="1165860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Globally 800,000 die ever year from suicide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2 in every 100 deaths worldwide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In Wales between 300-350 die every year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For 1 suicide it will affect 6 people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Men are 3 times more likely to die from suicide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2010-2012 1 in 5 males death from suicide aged 15-24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Between 2010-2012 27% of deaths in Wales were suicides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Self-harm is in top 5 reasons of hospital admissions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1 in 30 self-harm (Gov, 2015)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322 suicides in Wales in 2016 (John, </a:t>
            </a:r>
            <a:r>
              <a:rPr lang="en-GB" sz="2400" dirty="0" err="1">
                <a:latin typeface="Lucida Console" panose="020B0609040504020204" pitchFamily="49" charset="0"/>
              </a:rPr>
              <a:t>Okolie</a:t>
            </a:r>
            <a:r>
              <a:rPr lang="en-GB" sz="2400" dirty="0">
                <a:latin typeface="Lucida Console" panose="020B0609040504020204" pitchFamily="49" charset="0"/>
              </a:rPr>
              <a:t> and Price, 2018)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Lucida Console" panose="020B0609040504020204" pitchFamily="49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699EBCD-DAAA-4363-8051-82327A7588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450" y="5201270"/>
            <a:ext cx="3313458" cy="1656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12355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80E39D5-97A5-472B-92C7-701D957E64D3}"/>
              </a:ext>
            </a:extLst>
          </p:cNvPr>
          <p:cNvSpPr txBox="1"/>
          <p:nvPr/>
        </p:nvSpPr>
        <p:spPr>
          <a:xfrm>
            <a:off x="2800350" y="328613"/>
            <a:ext cx="87725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Lucida Console" panose="020B0609040504020204" pitchFamily="49" charset="0"/>
              </a:rPr>
              <a:t>PEOPLE AT RISK AND PRIORITY PEOPLE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C748880-61F2-4A3C-AC0E-AC02C2E1A730}"/>
              </a:ext>
            </a:extLst>
          </p:cNvPr>
          <p:cNvSpPr txBox="1"/>
          <p:nvPr/>
        </p:nvSpPr>
        <p:spPr>
          <a:xfrm>
            <a:off x="271464" y="1343025"/>
            <a:ext cx="1192053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People with long-term physical health conditions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People living in deprived areas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People bereaved or affected by suicide (Young, </a:t>
            </a:r>
            <a:r>
              <a:rPr lang="en-GB" sz="2400" dirty="0" err="1">
                <a:latin typeface="Lucida Console" panose="020B0609040504020204" pitchFamily="49" charset="0"/>
              </a:rPr>
              <a:t>Iglewicz</a:t>
            </a:r>
            <a:r>
              <a:rPr lang="en-GB" sz="2400" dirty="0">
                <a:latin typeface="Lucida Console" panose="020B0609040504020204" pitchFamily="49" charset="0"/>
              </a:rPr>
              <a:t> &amp; </a:t>
            </a:r>
            <a:r>
              <a:rPr lang="en-GB" sz="2400" dirty="0" err="1">
                <a:latin typeface="Lucida Console" panose="020B0609040504020204" pitchFamily="49" charset="0"/>
              </a:rPr>
              <a:t>Zisook</a:t>
            </a:r>
            <a:r>
              <a:rPr lang="en-GB" sz="2400" dirty="0">
                <a:latin typeface="Lucida Console" panose="020B0609040504020204" pitchFamily="49" charset="0"/>
              </a:rPr>
              <a:t>, 2012)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Asylum seekers (</a:t>
            </a:r>
            <a:r>
              <a:rPr lang="en-GB" sz="2400" dirty="0" err="1">
                <a:latin typeface="Lucida Console" panose="020B0609040504020204" pitchFamily="49" charset="0"/>
              </a:rPr>
              <a:t>Ratkowska</a:t>
            </a:r>
            <a:r>
              <a:rPr lang="en-GB" sz="2400" dirty="0">
                <a:latin typeface="Lucida Console" panose="020B0609040504020204" pitchFamily="49" charset="0"/>
              </a:rPr>
              <a:t> and </a:t>
            </a:r>
            <a:r>
              <a:rPr lang="en-GB" sz="2400" dirty="0" err="1">
                <a:latin typeface="Lucida Console" panose="020B0609040504020204" pitchFamily="49" charset="0"/>
              </a:rPr>
              <a:t>DeLeo</a:t>
            </a:r>
            <a:r>
              <a:rPr lang="en-GB" sz="2400" dirty="0">
                <a:latin typeface="Lucida Console" panose="020B0609040504020204" pitchFamily="49" charset="0"/>
              </a:rPr>
              <a:t>, 2013)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Rough sleepers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Prisoners (NHS, 2017)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Males aged 30-49 living in deprived areas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People living in rural, isolated areas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                            (Gov, 2015)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Lucida Console" panose="020B0609040504020204" pitchFamily="49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A717113-F7DE-4345-9603-5F5382E257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3050" y="4769942"/>
            <a:ext cx="3340893" cy="208805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7019AE1-71C9-4F4B-9217-A9DC963DD5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8862" y="2462212"/>
            <a:ext cx="3544801" cy="2357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91463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9695A-FBD2-477D-9FAA-207144C5B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32742"/>
            <a:ext cx="10364451" cy="1596177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Lucida Console" panose="020B0609040504020204" pitchFamily="49" charset="0"/>
              </a:rPr>
              <a:t>Risk factors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9CEDD45-DFC3-47E8-AC18-D73AFDF62990}"/>
              </a:ext>
            </a:extLst>
          </p:cNvPr>
          <p:cNvSpPr txBox="1"/>
          <p:nvPr/>
        </p:nvSpPr>
        <p:spPr>
          <a:xfrm>
            <a:off x="214313" y="1543050"/>
            <a:ext cx="1181576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>
                <a:latin typeface="Lucida Console" panose="020B0609040504020204" pitchFamily="49" charset="0"/>
              </a:rPr>
              <a:t>INDIVIDUAL</a:t>
            </a:r>
            <a:r>
              <a:rPr lang="en-GB" sz="2400" dirty="0">
                <a:latin typeface="Lucida Console" panose="020B0609040504020204" pitchFamily="49" charset="0"/>
              </a:rPr>
              <a:t>                 </a:t>
            </a:r>
            <a:r>
              <a:rPr lang="en-GB" sz="2400" u="sng" dirty="0">
                <a:latin typeface="Lucida Console" panose="020B0609040504020204" pitchFamily="49" charset="0"/>
              </a:rPr>
              <a:t>SITUATIONAL </a:t>
            </a:r>
            <a:r>
              <a:rPr lang="en-GB" sz="2400" dirty="0">
                <a:latin typeface="Lucida Console" panose="020B0609040504020204" pitchFamily="49" charset="0"/>
              </a:rPr>
              <a:t>          </a:t>
            </a:r>
            <a:r>
              <a:rPr lang="en-GB" sz="2400" u="sng" dirty="0">
                <a:latin typeface="Lucida Console" panose="020B0609040504020204" pitchFamily="49" charset="0"/>
              </a:rPr>
              <a:t>SOCIO-CULTURAL</a:t>
            </a:r>
            <a:r>
              <a:rPr lang="en-GB" sz="2400" dirty="0">
                <a:latin typeface="Lucida Console" panose="020B0609040504020204" pitchFamily="49" charset="0"/>
              </a:rPr>
              <a:t>             </a:t>
            </a:r>
          </a:p>
          <a:p>
            <a:r>
              <a:rPr lang="en-GB" sz="2400" dirty="0">
                <a:latin typeface="Lucida Console" panose="020B0609040504020204" pitchFamily="49" charset="0"/>
              </a:rPr>
              <a:t>Males                      Job loss               Exposure</a:t>
            </a:r>
          </a:p>
          <a:p>
            <a:r>
              <a:rPr lang="en-GB" sz="2400" dirty="0">
                <a:latin typeface="Lucida Console" panose="020B0609040504020204" pitchFamily="49" charset="0"/>
              </a:rPr>
              <a:t>Previous suicide attempts  Financial loss         Access</a:t>
            </a:r>
          </a:p>
          <a:p>
            <a:r>
              <a:rPr lang="en-GB" sz="2400" dirty="0">
                <a:latin typeface="Lucida Console" panose="020B0609040504020204" pitchFamily="49" charset="0"/>
              </a:rPr>
              <a:t>Physical illness           Stressful life events  Stigma</a:t>
            </a:r>
          </a:p>
          <a:p>
            <a:r>
              <a:rPr lang="en-GB" sz="2400" dirty="0">
                <a:latin typeface="Lucida Console" panose="020B0609040504020204" pitchFamily="49" charset="0"/>
              </a:rPr>
              <a:t>Mental disorders           Access to lethal means</a:t>
            </a:r>
          </a:p>
          <a:p>
            <a:r>
              <a:rPr lang="en-GB" sz="2400" dirty="0">
                <a:latin typeface="Lucida Console" panose="020B0609040504020204" pitchFamily="49" charset="0"/>
              </a:rPr>
              <a:t>Family history</a:t>
            </a:r>
          </a:p>
          <a:p>
            <a:r>
              <a:rPr lang="en-GB" sz="2400" dirty="0">
                <a:latin typeface="Lucida Console" panose="020B0609040504020204" pitchFamily="49" charset="0"/>
              </a:rPr>
              <a:t>Sense of isolation</a:t>
            </a:r>
          </a:p>
          <a:p>
            <a:r>
              <a:rPr lang="en-GB" sz="2400" dirty="0">
                <a:latin typeface="Lucida Console" panose="020B0609040504020204" pitchFamily="49" charset="0"/>
              </a:rPr>
              <a:t>Bullying</a:t>
            </a:r>
          </a:p>
          <a:p>
            <a:r>
              <a:rPr lang="en-GB" sz="2400" dirty="0">
                <a:latin typeface="Lucida Console" panose="020B0609040504020204" pitchFamily="49" charset="0"/>
              </a:rPr>
              <a:t>Stigma</a:t>
            </a:r>
          </a:p>
          <a:p>
            <a:r>
              <a:rPr lang="en-GB" sz="2400" dirty="0">
                <a:latin typeface="Lucida Console" panose="020B0609040504020204" pitchFamily="49" charset="0"/>
              </a:rPr>
              <a:t>              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67428AB-4806-4002-B60B-80D93BDD27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261" y="5328702"/>
            <a:ext cx="4383539" cy="135022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D179647-2D49-4C94-9B18-5CE8C0804604}"/>
              </a:ext>
            </a:extLst>
          </p:cNvPr>
          <p:cNvSpPr txBox="1"/>
          <p:nvPr/>
        </p:nvSpPr>
        <p:spPr>
          <a:xfrm>
            <a:off x="5200651" y="4100513"/>
            <a:ext cx="64150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Lucida Console" panose="020B0609040504020204" pitchFamily="49" charset="0"/>
              </a:rPr>
              <a:t>A study by Chan, Bhatti, </a:t>
            </a:r>
            <a:r>
              <a:rPr lang="en-GB" sz="2400" dirty="0" err="1">
                <a:latin typeface="Lucida Console" panose="020B0609040504020204" pitchFamily="49" charset="0"/>
              </a:rPr>
              <a:t>Meader</a:t>
            </a:r>
            <a:r>
              <a:rPr lang="en-GB" sz="2400" dirty="0">
                <a:latin typeface="Lucida Console" panose="020B0609040504020204" pitchFamily="49" charset="0"/>
              </a:rPr>
              <a:t> and Stockton (2016) found that suicidal intent, physical illness and male gender were predictors for suicide, following self-harm.</a:t>
            </a:r>
          </a:p>
        </p:txBody>
      </p:sp>
    </p:spTree>
    <p:extLst>
      <p:ext uri="{BB962C8B-B14F-4D97-AF65-F5344CB8AC3E}">
        <p14:creationId xmlns:p14="http://schemas.microsoft.com/office/powerpoint/2010/main" val="3807627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C08A1C5-0181-4265-BBA6-E0517176AE59}"/>
              </a:ext>
            </a:extLst>
          </p:cNvPr>
          <p:cNvSpPr txBox="1"/>
          <p:nvPr/>
        </p:nvSpPr>
        <p:spPr>
          <a:xfrm>
            <a:off x="3743325" y="285750"/>
            <a:ext cx="69151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Lucida Console" panose="020B0609040504020204" pitchFamily="49" charset="0"/>
              </a:rPr>
              <a:t>PROTECTIVE FACTORS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52142A-D831-4E08-8CD9-099D4F0AC2AD}"/>
              </a:ext>
            </a:extLst>
          </p:cNvPr>
          <p:cNvSpPr txBox="1"/>
          <p:nvPr/>
        </p:nvSpPr>
        <p:spPr>
          <a:xfrm>
            <a:off x="571499" y="1157288"/>
            <a:ext cx="627221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Strong personal, social, spiritual, cultural beliefs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Seeking help when needed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Good quality care and treatment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Strong connections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Good problem solving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Minimal access to suicide means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F4B5B7-E3FF-4C51-9428-8DF62E019094}"/>
              </a:ext>
            </a:extLst>
          </p:cNvPr>
          <p:cNvSpPr txBox="1"/>
          <p:nvPr/>
        </p:nvSpPr>
        <p:spPr>
          <a:xfrm>
            <a:off x="7315200" y="1228725"/>
            <a:ext cx="424338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Lucida Console" panose="020B0609040504020204" pitchFamily="49" charset="0"/>
              </a:rPr>
              <a:t>An RCT of suicide prevention, found that connectedness and contact with friends and families, significantly lowered suicide rates, compared to that a of  group that has little or no contact with friends and families (Motto and Bostrom, 2001)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BD2FE8E-8D31-468D-B190-E7A3A42689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7354" y="4121707"/>
            <a:ext cx="5391942" cy="2011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30173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6C482C3-BB5A-46EF-AAF5-7A1DF24A3820}"/>
              </a:ext>
            </a:extLst>
          </p:cNvPr>
          <p:cNvSpPr txBox="1"/>
          <p:nvPr/>
        </p:nvSpPr>
        <p:spPr>
          <a:xfrm>
            <a:off x="2293144" y="271463"/>
            <a:ext cx="77295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Lucida Console" panose="020B0609040504020204" pitchFamily="49" charset="0"/>
              </a:rPr>
              <a:t>IMPLEMENTATION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0B8C9F-56CB-427F-9A47-DFAEEF43D1E5}"/>
              </a:ext>
            </a:extLst>
          </p:cNvPr>
          <p:cNvSpPr txBox="1"/>
          <p:nvPr/>
        </p:nvSpPr>
        <p:spPr>
          <a:xfrm>
            <a:off x="485776" y="1185863"/>
            <a:ext cx="1134427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Making it happen locally and nationally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Lucida Console" panose="020B0609040504020204" pitchFamily="49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Major public health issue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Lucida Console" panose="020B0609040504020204" pitchFamily="49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Working as a community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Lucida Console" panose="020B0609040504020204" pitchFamily="49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Together for Mental Health covers suicide prevention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Lucida Console" panose="020B0609040504020204" pitchFamily="49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Local implementation with national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Lucida Console" panose="020B0609040504020204" pitchFamily="49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Welsh Government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Lucida Console" panose="020B0609040504020204" pitchFamily="49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Public Health Wales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Lucida Console" panose="020B0609040504020204" pitchFamily="49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Local public health sectors work in partnership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6235FE6-FE61-4DD7-B2AC-D2AAA31EE1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3788" y="1912880"/>
            <a:ext cx="3507580" cy="1358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54029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3336C59-84A3-4D1F-BC4C-8DEE6EAED493}"/>
              </a:ext>
            </a:extLst>
          </p:cNvPr>
          <p:cNvSpPr txBox="1"/>
          <p:nvPr/>
        </p:nvSpPr>
        <p:spPr>
          <a:xfrm>
            <a:off x="4814888" y="528636"/>
            <a:ext cx="72437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Lucida Console" panose="020B0609040504020204" pitchFamily="49" charset="0"/>
              </a:rPr>
              <a:t>REFLECTIONS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5B8A22A-1DDB-408D-B4A2-623FA21BAE25}"/>
              </a:ext>
            </a:extLst>
          </p:cNvPr>
          <p:cNvSpPr/>
          <p:nvPr/>
        </p:nvSpPr>
        <p:spPr>
          <a:xfrm>
            <a:off x="257174" y="1614488"/>
            <a:ext cx="6443664" cy="4529138"/>
          </a:xfrm>
          <a:prstGeom prst="round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Lucida Console" panose="020B0609040504020204" pitchFamily="49" charset="0"/>
              </a:rPr>
              <a:t>Welsh government policy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Lucida Console" panose="020B0609040504020204" pitchFamily="49" charset="0"/>
              </a:rPr>
              <a:t>Talk To Me 2 2015-2020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Lucida Console" panose="020B0609040504020204" pitchFamily="49" charset="0"/>
              </a:rPr>
              <a:t>Suicide prevention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Lucida Console" panose="020B0609040504020204" pitchFamily="49" charset="0"/>
              </a:rPr>
              <a:t>Risks and protective factors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Lucida Console" panose="020B0609040504020204" pitchFamily="49" charset="0"/>
              </a:rPr>
              <a:t>Preventable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Lucida Console" panose="020B0609040504020204" pitchFamily="49" charset="0"/>
              </a:rPr>
              <a:t>Statistics make uneasy reading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Lucida Console" panose="020B0609040504020204" pitchFamily="49" charset="0"/>
              </a:rPr>
              <a:t>Implementation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443BF22-0C25-4EF6-9D1D-938D59E49E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0975" y="1614488"/>
            <a:ext cx="3217068" cy="180155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A5D8983-6E27-4660-B4E2-D82C2A041C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20785" y="3602797"/>
            <a:ext cx="2798423" cy="2412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61355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366905A-0370-4402-B42D-38885F3D078F}"/>
              </a:ext>
            </a:extLst>
          </p:cNvPr>
          <p:cNvSpPr txBox="1"/>
          <p:nvPr/>
        </p:nvSpPr>
        <p:spPr>
          <a:xfrm>
            <a:off x="2857500" y="400050"/>
            <a:ext cx="8015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Lucida Console" panose="020B0609040504020204" pitchFamily="49" charset="0"/>
              </a:rPr>
              <a:t>RECOMMENDATIONS AND CONCLUSIONS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5AD49F7-F5D5-491B-8C95-F31529C3973B}"/>
              </a:ext>
            </a:extLst>
          </p:cNvPr>
          <p:cNvSpPr txBox="1"/>
          <p:nvPr/>
        </p:nvSpPr>
        <p:spPr>
          <a:xfrm>
            <a:off x="3700463" y="1314450"/>
            <a:ext cx="8015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Lucida Console" panose="020B0609040504020204" pitchFamily="49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E46282-FA8D-4C22-9468-8DA4F348882D}"/>
              </a:ext>
            </a:extLst>
          </p:cNvPr>
          <p:cNvSpPr txBox="1"/>
          <p:nvPr/>
        </p:nvSpPr>
        <p:spPr>
          <a:xfrm>
            <a:off x="714375" y="1194971"/>
            <a:ext cx="1071562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Improve awareness, knowledge, understanding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Early intervention, early response, right response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More information and support for those  bereaved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Provide media with support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Reduction of means of suicide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Promotion and supported learning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Joint working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Mindful employers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Local primary schools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South Wales police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Compulsory training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Deprived, rural areas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Males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Lucida Console" panose="020B0609040504020204" pitchFamily="49" charset="0"/>
              </a:rPr>
              <a:t>Beyond 2020? (John, </a:t>
            </a:r>
            <a:r>
              <a:rPr lang="en-GB" sz="2400" dirty="0" err="1">
                <a:latin typeface="Lucida Console" panose="020B0609040504020204" pitchFamily="49" charset="0"/>
              </a:rPr>
              <a:t>Okolie</a:t>
            </a:r>
            <a:r>
              <a:rPr lang="en-GB" sz="2400" dirty="0">
                <a:latin typeface="Lucida Console" panose="020B0609040504020204" pitchFamily="49" charset="0"/>
              </a:rPr>
              <a:t> and Price, 2018)</a:t>
            </a:r>
          </a:p>
          <a:p>
            <a:endParaRPr lang="en-GB" sz="2400" dirty="0">
              <a:latin typeface="Lucida Console" panose="020B0609040504020204" pitchFamily="49" charset="0"/>
            </a:endParaRPr>
          </a:p>
        </p:txBody>
      </p:sp>
      <p:pic>
        <p:nvPicPr>
          <p:cNvPr id="1026" name="Picture 2" descr="Image result for recommendations">
            <a:hlinkClick r:id="rId2"/>
            <a:extLst>
              <a:ext uri="{FF2B5EF4-FFF2-40B4-BE49-F238E27FC236}">
                <a16:creationId xmlns:a16="http://schemas.microsoft.com/office/drawing/2014/main" id="{D76998BC-B02D-4F30-8B9F-AEA1E7BFD7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401" y="2857500"/>
            <a:ext cx="2943225" cy="2943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77204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802614B-FF3D-4AC2-B7E4-22CA41BA975B}"/>
              </a:ext>
            </a:extLst>
          </p:cNvPr>
          <p:cNvSpPr/>
          <p:nvPr/>
        </p:nvSpPr>
        <p:spPr>
          <a:xfrm>
            <a:off x="1573644" y="814387"/>
            <a:ext cx="9044712" cy="304698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96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THANK YOU FOR LISTENING!</a:t>
            </a:r>
            <a:endParaRPr lang="en-US" sz="96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5DC807F-098B-4BB6-A91C-025D78FD24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805" y="3861374"/>
            <a:ext cx="2839463" cy="2839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0491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624577C-44F6-40C9-A360-8E2FCEEBCC64}"/>
              </a:ext>
            </a:extLst>
          </p:cNvPr>
          <p:cNvSpPr txBox="1"/>
          <p:nvPr/>
        </p:nvSpPr>
        <p:spPr>
          <a:xfrm>
            <a:off x="2238375" y="300038"/>
            <a:ext cx="77152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Lucida Console" panose="020B0609040504020204" pitchFamily="49" charset="0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321809-EB34-4DBA-888B-C219B9485CC4}"/>
              </a:ext>
            </a:extLst>
          </p:cNvPr>
          <p:cNvSpPr txBox="1"/>
          <p:nvPr/>
        </p:nvSpPr>
        <p:spPr>
          <a:xfrm>
            <a:off x="700088" y="1257300"/>
            <a:ext cx="1103471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Lucida Console" panose="020B0609040504020204" pitchFamily="49" charset="0"/>
              </a:rPr>
              <a:t>Chan, M, K. Y., Bhatti, H., Meader, N., &amp; Stockton, S. (2016). Predicting suicide following self-harm: systematic review of risk factors and risk scales. </a:t>
            </a:r>
            <a:r>
              <a:rPr lang="en-GB" i="1" dirty="0">
                <a:latin typeface="Lucida Console" panose="020B0609040504020204" pitchFamily="49" charset="0"/>
              </a:rPr>
              <a:t>The British Journal of Psychiatry, 209 (4), </a:t>
            </a:r>
            <a:r>
              <a:rPr lang="en-GB" dirty="0">
                <a:latin typeface="Lucida Console" panose="020B0609040504020204" pitchFamily="49" charset="0"/>
              </a:rPr>
              <a:t>277 – 283.</a:t>
            </a:r>
          </a:p>
          <a:p>
            <a:endParaRPr lang="en-GB" dirty="0">
              <a:latin typeface="Lucida Console" panose="020B0609040504020204" pitchFamily="49" charset="0"/>
            </a:endParaRPr>
          </a:p>
          <a:p>
            <a:r>
              <a:rPr lang="en-GB" dirty="0">
                <a:latin typeface="Lucida Console" panose="020B0609040504020204" pitchFamily="49" charset="0"/>
              </a:rPr>
              <a:t>Gov. (2018). </a:t>
            </a:r>
            <a:r>
              <a:rPr lang="en-GB" i="1" dirty="0">
                <a:latin typeface="Lucida Console" panose="020B0609040504020204" pitchFamily="49" charset="0"/>
              </a:rPr>
              <a:t>Together for Mental Health – a strategy for mental health and wellbeing in Wales. </a:t>
            </a:r>
            <a:r>
              <a:rPr lang="en-GB" dirty="0">
                <a:latin typeface="Lucida Console" panose="020B0609040504020204" pitchFamily="49" charset="0"/>
              </a:rPr>
              <a:t>[electronic]. Welsh Government]. Available from: </a:t>
            </a:r>
            <a:r>
              <a:rPr lang="en-GB" dirty="0">
                <a:latin typeface="Lucida Console" panose="020B0609040504020204" pitchFamily="49" charset="0"/>
                <a:hlinkClick r:id="rId2"/>
              </a:rPr>
              <a:t>www.Gov.Wales</a:t>
            </a:r>
            <a:r>
              <a:rPr lang="en-GB" dirty="0">
                <a:latin typeface="Lucida Console" panose="020B0609040504020204" pitchFamily="49" charset="0"/>
              </a:rPr>
              <a:t> [Accessed 8</a:t>
            </a:r>
            <a:r>
              <a:rPr lang="en-GB" baseline="30000" dirty="0">
                <a:latin typeface="Lucida Console" panose="020B0609040504020204" pitchFamily="49" charset="0"/>
              </a:rPr>
              <a:t>th</a:t>
            </a:r>
            <a:r>
              <a:rPr lang="en-GB" dirty="0">
                <a:latin typeface="Lucida Console" panose="020B0609040504020204" pitchFamily="49" charset="0"/>
              </a:rPr>
              <a:t> February 2019].</a:t>
            </a:r>
          </a:p>
          <a:p>
            <a:endParaRPr lang="en-GB" dirty="0">
              <a:latin typeface="Lucida Console" panose="020B0609040504020204" pitchFamily="49" charset="0"/>
            </a:endParaRPr>
          </a:p>
          <a:p>
            <a:r>
              <a:rPr lang="en-GB" dirty="0">
                <a:latin typeface="Lucida Console" panose="020B0609040504020204" pitchFamily="49" charset="0"/>
              </a:rPr>
              <a:t>Gov. (2016) </a:t>
            </a:r>
            <a:r>
              <a:rPr lang="en-GB" i="1" dirty="0">
                <a:latin typeface="Lucida Console" panose="020B0609040504020204" pitchFamily="49" charset="0"/>
              </a:rPr>
              <a:t>Wellbeing of Future Generations (Wales)Act 2015.</a:t>
            </a:r>
            <a:r>
              <a:rPr lang="en-GB" dirty="0">
                <a:latin typeface="Lucida Console" panose="020B0609040504020204" pitchFamily="49" charset="0"/>
              </a:rPr>
              <a:t>[electronic]. Gov.UK. Available from: https:://gov.wales&gt;topics&gt;people&gt;futureGenerationsAct [Accessed 8</a:t>
            </a:r>
            <a:r>
              <a:rPr lang="en-GB" baseline="30000" dirty="0">
                <a:latin typeface="Lucida Console" panose="020B0609040504020204" pitchFamily="49" charset="0"/>
              </a:rPr>
              <a:t>th</a:t>
            </a:r>
            <a:r>
              <a:rPr lang="en-GB" dirty="0">
                <a:latin typeface="Lucida Console" panose="020B0609040504020204" pitchFamily="49" charset="0"/>
              </a:rPr>
              <a:t> February 2018].</a:t>
            </a:r>
          </a:p>
          <a:p>
            <a:endParaRPr lang="en-GB" dirty="0">
              <a:latin typeface="Lucida Console" panose="020B0609040504020204" pitchFamily="49" charset="0"/>
            </a:endParaRPr>
          </a:p>
          <a:p>
            <a:r>
              <a:rPr lang="en-GB" dirty="0">
                <a:latin typeface="Lucida Console" panose="020B0609040504020204" pitchFamily="49" charset="0"/>
              </a:rPr>
              <a:t>Gov. (2017). </a:t>
            </a:r>
            <a:r>
              <a:rPr lang="en-GB" i="1" dirty="0">
                <a:latin typeface="Lucida Console" panose="020B0609040504020204" pitchFamily="49" charset="0"/>
              </a:rPr>
              <a:t>Care and Support in Wales  is changing. </a:t>
            </a:r>
            <a:r>
              <a:rPr lang="en-GB" dirty="0">
                <a:latin typeface="Lucida Console" panose="020B0609040504020204" pitchFamily="49" charset="0"/>
              </a:rPr>
              <a:t>[electronic]. Gov.uk. Available from: </a:t>
            </a:r>
            <a:r>
              <a:rPr lang="en-GB" dirty="0">
                <a:latin typeface="Lucida Console" panose="020B0609040504020204" pitchFamily="49" charset="0"/>
                <a:hlinkClick r:id="rId2"/>
              </a:rPr>
              <a:t>www.Gov.Wales</a:t>
            </a:r>
            <a:r>
              <a:rPr lang="en-GB" dirty="0">
                <a:latin typeface="Lucida Console" panose="020B0609040504020204" pitchFamily="49" charset="0"/>
              </a:rPr>
              <a:t> [Accessed 9</a:t>
            </a:r>
            <a:r>
              <a:rPr lang="en-GB" baseline="30000" dirty="0">
                <a:latin typeface="Lucida Console" panose="020B0609040504020204" pitchFamily="49" charset="0"/>
              </a:rPr>
              <a:t>th</a:t>
            </a:r>
            <a:r>
              <a:rPr lang="en-GB" dirty="0">
                <a:latin typeface="Lucida Console" panose="020B0609040504020204" pitchFamily="49" charset="0"/>
              </a:rPr>
              <a:t> February 2019].</a:t>
            </a:r>
          </a:p>
          <a:p>
            <a:endParaRPr lang="en-GB" dirty="0">
              <a:latin typeface="Lucida Console" panose="020B0609040504020204" pitchFamily="49" charset="0"/>
            </a:endParaRPr>
          </a:p>
          <a:p>
            <a:r>
              <a:rPr lang="en-GB" dirty="0">
                <a:latin typeface="Lucida Console" panose="020B0609040504020204" pitchFamily="49" charset="0"/>
              </a:rPr>
              <a:t>Gov. (2015). </a:t>
            </a:r>
            <a:r>
              <a:rPr lang="en-GB" i="1" dirty="0">
                <a:latin typeface="Lucida Console" panose="020B0609040504020204" pitchFamily="49" charset="0"/>
              </a:rPr>
              <a:t>Talk to me 2. </a:t>
            </a:r>
            <a:r>
              <a:rPr lang="en-GB" dirty="0">
                <a:latin typeface="Lucida Console" panose="020B0609040504020204" pitchFamily="49" charset="0"/>
              </a:rPr>
              <a:t>[electronic]. Gov.UK. [electronic]. Available from: </a:t>
            </a:r>
            <a:r>
              <a:rPr lang="en-GB" dirty="0">
                <a:latin typeface="Lucida Console" panose="020B0609040504020204" pitchFamily="49" charset="0"/>
                <a:hlinkClick r:id="rId2"/>
              </a:rPr>
              <a:t>www.gov.wales</a:t>
            </a:r>
            <a:r>
              <a:rPr lang="en-GB" dirty="0">
                <a:latin typeface="Lucida Console" panose="020B0609040504020204" pitchFamily="49" charset="0"/>
              </a:rPr>
              <a:t> [Accessed 9</a:t>
            </a:r>
            <a:r>
              <a:rPr lang="en-GB" baseline="30000" dirty="0">
                <a:latin typeface="Lucida Console" panose="020B0609040504020204" pitchFamily="49" charset="0"/>
              </a:rPr>
              <a:t>th</a:t>
            </a:r>
            <a:r>
              <a:rPr lang="en-GB" dirty="0">
                <a:latin typeface="Lucida Console" panose="020B0609040504020204" pitchFamily="49" charset="0"/>
              </a:rPr>
              <a:t> February 2019].</a:t>
            </a:r>
          </a:p>
          <a:p>
            <a:endParaRPr lang="en-GB" dirty="0">
              <a:latin typeface="Lucida Console" panose="020B060904050402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97176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682393E-3560-4235-AC3C-C182F3783F65}"/>
              </a:ext>
            </a:extLst>
          </p:cNvPr>
          <p:cNvSpPr txBox="1"/>
          <p:nvPr/>
        </p:nvSpPr>
        <p:spPr>
          <a:xfrm>
            <a:off x="519112" y="714375"/>
            <a:ext cx="1115377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Lucida Console" panose="020B0609040504020204" pitchFamily="49" charset="0"/>
              </a:rPr>
              <a:t>John, A.,Okolie, C., &amp; Price, S. (2018). </a:t>
            </a:r>
            <a:r>
              <a:rPr lang="en-GB" i="1" dirty="0">
                <a:latin typeface="Lucida Console" panose="020B0609040504020204" pitchFamily="49" charset="0"/>
              </a:rPr>
              <a:t>Midpoint review of the implementation of Talk to me 2: the Wales suicide and self-harm prevention action plan. </a:t>
            </a:r>
            <a:r>
              <a:rPr lang="en-GB" dirty="0">
                <a:latin typeface="Lucida Console" panose="020B0609040504020204" pitchFamily="49" charset="0"/>
              </a:rPr>
              <a:t>[electronic]. Welsh Government. Available from: </a:t>
            </a:r>
            <a:r>
              <a:rPr lang="en-GB" dirty="0">
                <a:latin typeface="Lucida Console" panose="020B0609040504020204" pitchFamily="49" charset="0"/>
                <a:hlinkClick r:id="rId2"/>
              </a:rPr>
              <a:t>https://www.Samaritans.org/sites/default/files/kcfinder</a:t>
            </a:r>
            <a:r>
              <a:rPr lang="en-GB" dirty="0">
                <a:latin typeface="Lucida Console" panose="020B0609040504020204" pitchFamily="49" charset="0"/>
              </a:rPr>
              <a:t> [Accessed 9th February 2019].</a:t>
            </a:r>
          </a:p>
          <a:p>
            <a:endParaRPr lang="en-GB" dirty="0">
              <a:latin typeface="Lucida Console" panose="020B0609040504020204" pitchFamily="49" charset="0"/>
            </a:endParaRPr>
          </a:p>
          <a:p>
            <a:r>
              <a:rPr lang="en-GB" dirty="0">
                <a:latin typeface="Lucida Console" panose="020B0609040504020204" pitchFamily="49" charset="0"/>
              </a:rPr>
              <a:t>Leigh-Hunt, N., Bagguley, D., Bash, K., Turner, V., Turnbulls, S., Valtora, N., &amp; Caan, W. (2017). An overview of systematic reviews on the public health consequences of social isolation and loneliness. </a:t>
            </a:r>
            <a:r>
              <a:rPr lang="en-GB" i="1" dirty="0">
                <a:latin typeface="Lucida Console" panose="020B0609040504020204" pitchFamily="49" charset="0"/>
              </a:rPr>
              <a:t>Public Health, 152, </a:t>
            </a:r>
            <a:r>
              <a:rPr lang="en-GB" dirty="0">
                <a:latin typeface="Lucida Console" panose="020B0609040504020204" pitchFamily="49" charset="0"/>
              </a:rPr>
              <a:t>157 – 171.</a:t>
            </a:r>
          </a:p>
          <a:p>
            <a:endParaRPr lang="en-GB" dirty="0">
              <a:latin typeface="Lucida Console" panose="020B0609040504020204" pitchFamily="49" charset="0"/>
            </a:endParaRPr>
          </a:p>
          <a:p>
            <a:r>
              <a:rPr lang="en-GB" dirty="0">
                <a:latin typeface="Lucida Console" panose="020B0609040504020204" pitchFamily="49" charset="0"/>
              </a:rPr>
              <a:t>Motto, J. A., &amp; Bostrom, A. G. (2001). A Randomized Controlled Trial of Post crisis suicide Prevention. </a:t>
            </a:r>
            <a:r>
              <a:rPr lang="en-GB" i="1" dirty="0">
                <a:latin typeface="Lucida Console" panose="020B0609040504020204" pitchFamily="49" charset="0"/>
              </a:rPr>
              <a:t>Psychiatric Services, 52 (6), </a:t>
            </a:r>
            <a:r>
              <a:rPr lang="en-GB" dirty="0">
                <a:latin typeface="Lucida Console" panose="020B0609040504020204" pitchFamily="49" charset="0"/>
              </a:rPr>
              <a:t>828 – 833.</a:t>
            </a:r>
          </a:p>
          <a:p>
            <a:endParaRPr lang="en-GB" dirty="0">
              <a:latin typeface="Lucida Console" panose="020B0609040504020204" pitchFamily="49" charset="0"/>
            </a:endParaRPr>
          </a:p>
          <a:p>
            <a:r>
              <a:rPr lang="en-GB" dirty="0">
                <a:latin typeface="Lucida Console" panose="020B0609040504020204" pitchFamily="49" charset="0"/>
              </a:rPr>
              <a:t>NHS. (2017). </a:t>
            </a:r>
            <a:r>
              <a:rPr lang="en-GB" i="1" dirty="0">
                <a:latin typeface="Lucida Console" panose="020B0609040504020204" pitchFamily="49" charset="0"/>
              </a:rPr>
              <a:t>Guidance for considering the needs of Asylum Seekers and Refugees in commissioning health services. </a:t>
            </a:r>
            <a:r>
              <a:rPr lang="en-GB" dirty="0">
                <a:latin typeface="Lucida Console" panose="020B0609040504020204" pitchFamily="49" charset="0"/>
              </a:rPr>
              <a:t>[electronic]. NHS. Available from: </a:t>
            </a:r>
            <a:r>
              <a:rPr lang="en-GB" dirty="0">
                <a:latin typeface="Lucida Console" panose="020B0609040504020204" pitchFamily="49" charset="0"/>
                <a:hlinkClick r:id="rId3"/>
              </a:rPr>
              <a:t>https://www.midlandlancashirecshu.nhs.uk</a:t>
            </a:r>
            <a:r>
              <a:rPr lang="en-GB" dirty="0">
                <a:latin typeface="Lucida Console" panose="020B0609040504020204" pitchFamily="49" charset="0"/>
              </a:rPr>
              <a:t> [Accessed 9</a:t>
            </a:r>
            <a:r>
              <a:rPr lang="en-GB" baseline="30000" dirty="0">
                <a:latin typeface="Lucida Console" panose="020B0609040504020204" pitchFamily="49" charset="0"/>
              </a:rPr>
              <a:t>th</a:t>
            </a:r>
            <a:r>
              <a:rPr lang="en-GB" dirty="0">
                <a:latin typeface="Lucida Console" panose="020B0609040504020204" pitchFamily="49" charset="0"/>
              </a:rPr>
              <a:t> February 2019].</a:t>
            </a:r>
          </a:p>
          <a:p>
            <a:endParaRPr lang="en-GB" dirty="0">
              <a:latin typeface="Lucida Console" panose="020B0609040504020204" pitchFamily="49" charset="0"/>
            </a:endParaRPr>
          </a:p>
          <a:p>
            <a:r>
              <a:rPr lang="en-GB" dirty="0">
                <a:latin typeface="Lucida Console" panose="020B0609040504020204" pitchFamily="49" charset="0"/>
              </a:rPr>
              <a:t>NHS. (2018). </a:t>
            </a:r>
            <a:r>
              <a:rPr lang="en-GB" i="1" dirty="0">
                <a:latin typeface="Lucida Console" panose="020B0609040504020204" pitchFamily="49" charset="0"/>
              </a:rPr>
              <a:t>Public Health Wales sets out plan to achieve a healthier future for Wales. </a:t>
            </a:r>
            <a:r>
              <a:rPr lang="en-GB" dirty="0">
                <a:latin typeface="Lucida Console" panose="020B0609040504020204" pitchFamily="49" charset="0"/>
              </a:rPr>
              <a:t>[electronic]. NHS. Available: www.wales.nhs.uk&gt;siteplus&gt;news [Accessed 9</a:t>
            </a:r>
            <a:r>
              <a:rPr lang="en-GB" baseline="30000" dirty="0">
                <a:latin typeface="Lucida Console" panose="020B0609040504020204" pitchFamily="49" charset="0"/>
              </a:rPr>
              <a:t>th</a:t>
            </a:r>
            <a:r>
              <a:rPr lang="en-GB" dirty="0">
                <a:latin typeface="Lucida Console" panose="020B0609040504020204" pitchFamily="49" charset="0"/>
              </a:rPr>
              <a:t> February 2019].</a:t>
            </a:r>
          </a:p>
        </p:txBody>
      </p:sp>
    </p:spTree>
    <p:extLst>
      <p:ext uri="{BB962C8B-B14F-4D97-AF65-F5344CB8AC3E}">
        <p14:creationId xmlns:p14="http://schemas.microsoft.com/office/powerpoint/2010/main" val="41784443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A1F2D19-D130-4257-80A8-F6643AEE29CB}"/>
              </a:ext>
            </a:extLst>
          </p:cNvPr>
          <p:cNvSpPr txBox="1"/>
          <p:nvPr/>
        </p:nvSpPr>
        <p:spPr>
          <a:xfrm>
            <a:off x="314326" y="771525"/>
            <a:ext cx="1155858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Lucida Console" panose="020B0609040504020204" pitchFamily="49" charset="0"/>
              </a:rPr>
              <a:t>Rakowska, K. A., &amp; DE Leo, D. (2013). Suicide in Immigrants: An overview. </a:t>
            </a:r>
            <a:r>
              <a:rPr lang="en-GB" i="1" dirty="0">
                <a:latin typeface="Lucida Console" panose="020B0609040504020204" pitchFamily="49" charset="0"/>
              </a:rPr>
              <a:t>Open Journal of Medical Psychology, 2, </a:t>
            </a:r>
            <a:r>
              <a:rPr lang="en-GB" dirty="0">
                <a:latin typeface="Lucida Console" panose="020B0609040504020204" pitchFamily="49" charset="0"/>
              </a:rPr>
              <a:t>124 – 133.</a:t>
            </a:r>
          </a:p>
          <a:p>
            <a:endParaRPr lang="en-GB" dirty="0">
              <a:latin typeface="Lucida Console" panose="020B0609040504020204" pitchFamily="49" charset="0"/>
            </a:endParaRPr>
          </a:p>
          <a:p>
            <a:r>
              <a:rPr lang="en-GB" dirty="0">
                <a:latin typeface="Lucida Console" panose="020B0609040504020204" pitchFamily="49" charset="0"/>
              </a:rPr>
              <a:t>Steeg, S., Haigh, M., Webb, R. T., Kapur, N., Awenat, Y., Gooding, A., Pratt, d., &amp; Cooper, J. (2016). The exacerbating influence of hopelessness on other known risk factors for repeat self-harm and suicide. </a:t>
            </a:r>
            <a:r>
              <a:rPr lang="en-GB" i="1" dirty="0">
                <a:latin typeface="Lucida Console" panose="020B0609040504020204" pitchFamily="49" charset="0"/>
              </a:rPr>
              <a:t>Journal of Affective Disorders,, 190, </a:t>
            </a:r>
            <a:r>
              <a:rPr lang="en-GB" dirty="0">
                <a:latin typeface="Lucida Console" panose="020B0609040504020204" pitchFamily="49" charset="0"/>
              </a:rPr>
              <a:t>522 – 528.</a:t>
            </a:r>
          </a:p>
          <a:p>
            <a:endParaRPr lang="en-GB" dirty="0">
              <a:latin typeface="Lucida Console" panose="020B0609040504020204" pitchFamily="49" charset="0"/>
            </a:endParaRPr>
          </a:p>
          <a:p>
            <a:r>
              <a:rPr lang="en-GB" dirty="0">
                <a:latin typeface="Lucida Console" panose="020B0609040504020204" pitchFamily="49" charset="0"/>
              </a:rPr>
              <a:t>Young, I. T., Iglewicz, A., &amp; Zisook, S. (2012).Suicide and bereavement and complicated grief. </a:t>
            </a:r>
            <a:r>
              <a:rPr lang="en-GB" i="1" dirty="0">
                <a:latin typeface="Lucida Console" panose="020B0609040504020204" pitchFamily="49" charset="0"/>
              </a:rPr>
              <a:t>Dialogues in Clinical Neuroscience, 14 (2), </a:t>
            </a:r>
            <a:r>
              <a:rPr lang="en-GB" dirty="0">
                <a:latin typeface="Lucida Console" panose="020B0609040504020204" pitchFamily="49" charset="0"/>
              </a:rPr>
              <a:t>177 – 186.</a:t>
            </a:r>
          </a:p>
        </p:txBody>
      </p:sp>
    </p:spTree>
    <p:extLst>
      <p:ext uri="{BB962C8B-B14F-4D97-AF65-F5344CB8AC3E}">
        <p14:creationId xmlns:p14="http://schemas.microsoft.com/office/powerpoint/2010/main" val="2446967402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1879</TotalTime>
  <Words>1202</Words>
  <Application>Microsoft Office PowerPoint</Application>
  <PresentationFormat>Widescreen</PresentationFormat>
  <Paragraphs>127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Georgia Pro Black</vt:lpstr>
      <vt:lpstr>Lucida Console</vt:lpstr>
      <vt:lpstr>Tw Cen MT</vt:lpstr>
      <vt:lpstr>Droplet</vt:lpstr>
      <vt:lpstr>IMPLICATIONS OF TALK TO ME 2 AND HOW THIS STRATEGY AFFECTS  MENTAL Health issues in wales  Francesca Lewis </vt:lpstr>
      <vt:lpstr>Welsh government policy</vt:lpstr>
      <vt:lpstr>Talk to me 2</vt:lpstr>
      <vt:lpstr>PowerPoint Presentation</vt:lpstr>
      <vt:lpstr>STATISTICS</vt:lpstr>
      <vt:lpstr>PowerPoint Presentation</vt:lpstr>
      <vt:lpstr>Risk factors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IMPLICATIONS OF TALK TO ME 2 AND HOW THIS STRATEGY AFFECTS  MENTAL Health issues in wales  Francesca Lewis</dc:title>
  <dc:creator>francesca lewis</dc:creator>
  <cp:lastModifiedBy>francesca lewis</cp:lastModifiedBy>
  <cp:revision>13</cp:revision>
  <dcterms:created xsi:type="dcterms:W3CDTF">2019-02-14T13:15:24Z</dcterms:created>
  <dcterms:modified xsi:type="dcterms:W3CDTF">2019-02-15T23:43:18Z</dcterms:modified>
</cp:coreProperties>
</file>