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0E1F0C-4F7C-32DD-F71C-DDC987A7CC07}" v="289" dt="2026-07-17T21:02:06.5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olam Mahabub Evan (2514987)" userId="S::2514987@student.uwtsd.ac.uk::ca788fb8-2434-4ff7-b0ab-5504ab45fcf1" providerId="AD" clId="Web-{4F0E1F0C-4F7C-32DD-F71C-DDC987A7CC07}"/>
    <pc:docChg chg="addSld delSld modSld">
      <pc:chgData name="Golam Mahabub Evan (2514987)" userId="S::2514987@student.uwtsd.ac.uk::ca788fb8-2434-4ff7-b0ab-5504ab45fcf1" providerId="AD" clId="Web-{4F0E1F0C-4F7C-32DD-F71C-DDC987A7CC07}" dt="2026-07-17T21:02:06.528" v="319" actId="20577"/>
      <pc:docMkLst>
        <pc:docMk/>
      </pc:docMkLst>
      <pc:sldChg chg="del">
        <pc:chgData name="Golam Mahabub Evan (2514987)" userId="S::2514987@student.uwtsd.ac.uk::ca788fb8-2434-4ff7-b0ab-5504ab45fcf1" providerId="AD" clId="Web-{4F0E1F0C-4F7C-32DD-F71C-DDC987A7CC07}" dt="2026-07-17T20:35:21.322" v="44"/>
        <pc:sldMkLst>
          <pc:docMk/>
          <pc:sldMk cId="109857222" sldId="256"/>
        </pc:sldMkLst>
      </pc:sldChg>
      <pc:sldChg chg="modSp new">
        <pc:chgData name="Golam Mahabub Evan (2514987)" userId="S::2514987@student.uwtsd.ac.uk::ca788fb8-2434-4ff7-b0ab-5504ab45fcf1" providerId="AD" clId="Web-{4F0E1F0C-4F7C-32DD-F71C-DDC987A7CC07}" dt="2026-07-17T21:02:06.528" v="319" actId="20577"/>
        <pc:sldMkLst>
          <pc:docMk/>
          <pc:sldMk cId="718889926" sldId="257"/>
        </pc:sldMkLst>
        <pc:spChg chg="mod">
          <ac:chgData name="Golam Mahabub Evan (2514987)" userId="S::2514987@student.uwtsd.ac.uk::ca788fb8-2434-4ff7-b0ab-5504ab45fcf1" providerId="AD" clId="Web-{4F0E1F0C-4F7C-32DD-F71C-DDC987A7CC07}" dt="2026-07-17T21:02:06.528" v="319" actId="20577"/>
          <ac:spMkLst>
            <pc:docMk/>
            <pc:sldMk cId="718889926" sldId="257"/>
            <ac:spMk id="2" creationId="{5D4B7545-A1AC-BDC1-A81B-39435C9858BB}"/>
          </ac:spMkLst>
        </pc:spChg>
      </pc:sldChg>
      <pc:sldChg chg="modSp new">
        <pc:chgData name="Golam Mahabub Evan (2514987)" userId="S::2514987@student.uwtsd.ac.uk::ca788fb8-2434-4ff7-b0ab-5504ab45fcf1" providerId="AD" clId="Web-{4F0E1F0C-4F7C-32DD-F71C-DDC987A7CC07}" dt="2026-07-17T20:37:12.793" v="53" actId="20577"/>
        <pc:sldMkLst>
          <pc:docMk/>
          <pc:sldMk cId="2612226921" sldId="258"/>
        </pc:sldMkLst>
        <pc:spChg chg="mod">
          <ac:chgData name="Golam Mahabub Evan (2514987)" userId="S::2514987@student.uwtsd.ac.uk::ca788fb8-2434-4ff7-b0ab-5504ab45fcf1" providerId="AD" clId="Web-{4F0E1F0C-4F7C-32DD-F71C-DDC987A7CC07}" dt="2026-07-17T20:37:12.793" v="53" actId="20577"/>
          <ac:spMkLst>
            <pc:docMk/>
            <pc:sldMk cId="2612226921" sldId="258"/>
            <ac:spMk id="2" creationId="{EF362CFD-8FCF-4E60-5A3B-B9F7353C4A96}"/>
          </ac:spMkLst>
        </pc:spChg>
      </pc:sldChg>
      <pc:sldChg chg="modSp new">
        <pc:chgData name="Golam Mahabub Evan (2514987)" userId="S::2514987@student.uwtsd.ac.uk::ca788fb8-2434-4ff7-b0ab-5504ab45fcf1" providerId="AD" clId="Web-{4F0E1F0C-4F7C-32DD-F71C-DDC987A7CC07}" dt="2026-07-17T20:38:42.654" v="71" actId="20577"/>
        <pc:sldMkLst>
          <pc:docMk/>
          <pc:sldMk cId="815286697" sldId="259"/>
        </pc:sldMkLst>
        <pc:spChg chg="mod">
          <ac:chgData name="Golam Mahabub Evan (2514987)" userId="S::2514987@student.uwtsd.ac.uk::ca788fb8-2434-4ff7-b0ab-5504ab45fcf1" providerId="AD" clId="Web-{4F0E1F0C-4F7C-32DD-F71C-DDC987A7CC07}" dt="2026-07-17T20:38:42.654" v="71" actId="20577"/>
          <ac:spMkLst>
            <pc:docMk/>
            <pc:sldMk cId="815286697" sldId="259"/>
            <ac:spMk id="2" creationId="{33264480-54F1-0F38-E736-50543E2A5D2E}"/>
          </ac:spMkLst>
        </pc:spChg>
      </pc:sldChg>
      <pc:sldChg chg="modSp new">
        <pc:chgData name="Golam Mahabub Evan (2514987)" userId="S::2514987@student.uwtsd.ac.uk::ca788fb8-2434-4ff7-b0ab-5504ab45fcf1" providerId="AD" clId="Web-{4F0E1F0C-4F7C-32DD-F71C-DDC987A7CC07}" dt="2026-07-17T20:40:49.625" v="90" actId="20577"/>
        <pc:sldMkLst>
          <pc:docMk/>
          <pc:sldMk cId="1745722449" sldId="260"/>
        </pc:sldMkLst>
        <pc:spChg chg="mod">
          <ac:chgData name="Golam Mahabub Evan (2514987)" userId="S::2514987@student.uwtsd.ac.uk::ca788fb8-2434-4ff7-b0ab-5504ab45fcf1" providerId="AD" clId="Web-{4F0E1F0C-4F7C-32DD-F71C-DDC987A7CC07}" dt="2026-07-17T20:40:49.625" v="90" actId="20577"/>
          <ac:spMkLst>
            <pc:docMk/>
            <pc:sldMk cId="1745722449" sldId="260"/>
            <ac:spMk id="2" creationId="{71FCD51B-B576-E79B-0C1B-844C6480E146}"/>
          </ac:spMkLst>
        </pc:spChg>
      </pc:sldChg>
      <pc:sldChg chg="modSp new">
        <pc:chgData name="Golam Mahabub Evan (2514987)" userId="S::2514987@student.uwtsd.ac.uk::ca788fb8-2434-4ff7-b0ab-5504ab45fcf1" providerId="AD" clId="Web-{4F0E1F0C-4F7C-32DD-F71C-DDC987A7CC07}" dt="2026-07-17T20:42:35.955" v="109" actId="14100"/>
        <pc:sldMkLst>
          <pc:docMk/>
          <pc:sldMk cId="2517756498" sldId="261"/>
        </pc:sldMkLst>
        <pc:spChg chg="mod">
          <ac:chgData name="Golam Mahabub Evan (2514987)" userId="S::2514987@student.uwtsd.ac.uk::ca788fb8-2434-4ff7-b0ab-5504ab45fcf1" providerId="AD" clId="Web-{4F0E1F0C-4F7C-32DD-F71C-DDC987A7CC07}" dt="2026-07-17T20:42:35.955" v="109" actId="14100"/>
          <ac:spMkLst>
            <pc:docMk/>
            <pc:sldMk cId="2517756498" sldId="261"/>
            <ac:spMk id="2" creationId="{614E8D42-8688-F18D-4398-921F6D8D2EA5}"/>
          </ac:spMkLst>
        </pc:spChg>
      </pc:sldChg>
      <pc:sldChg chg="modSp new">
        <pc:chgData name="Golam Mahabub Evan (2514987)" userId="S::2514987@student.uwtsd.ac.uk::ca788fb8-2434-4ff7-b0ab-5504ab45fcf1" providerId="AD" clId="Web-{4F0E1F0C-4F7C-32DD-F71C-DDC987A7CC07}" dt="2026-07-17T20:44:18.801" v="157" actId="20577"/>
        <pc:sldMkLst>
          <pc:docMk/>
          <pc:sldMk cId="632769944" sldId="262"/>
        </pc:sldMkLst>
        <pc:spChg chg="mod">
          <ac:chgData name="Golam Mahabub Evan (2514987)" userId="S::2514987@student.uwtsd.ac.uk::ca788fb8-2434-4ff7-b0ab-5504ab45fcf1" providerId="AD" clId="Web-{4F0E1F0C-4F7C-32DD-F71C-DDC987A7CC07}" dt="2026-07-17T20:44:18.801" v="157" actId="20577"/>
          <ac:spMkLst>
            <pc:docMk/>
            <pc:sldMk cId="632769944" sldId="262"/>
            <ac:spMk id="2" creationId="{5C556FA2-AA02-9B5B-87CE-66B142B18E34}"/>
          </ac:spMkLst>
        </pc:spChg>
      </pc:sldChg>
      <pc:sldChg chg="modSp new">
        <pc:chgData name="Golam Mahabub Evan (2514987)" userId="S::2514987@student.uwtsd.ac.uk::ca788fb8-2434-4ff7-b0ab-5504ab45fcf1" providerId="AD" clId="Web-{4F0E1F0C-4F7C-32DD-F71C-DDC987A7CC07}" dt="2026-07-17T20:45:11.662" v="171" actId="20577"/>
        <pc:sldMkLst>
          <pc:docMk/>
          <pc:sldMk cId="4119562889" sldId="263"/>
        </pc:sldMkLst>
        <pc:spChg chg="mod">
          <ac:chgData name="Golam Mahabub Evan (2514987)" userId="S::2514987@student.uwtsd.ac.uk::ca788fb8-2434-4ff7-b0ab-5504ab45fcf1" providerId="AD" clId="Web-{4F0E1F0C-4F7C-32DD-F71C-DDC987A7CC07}" dt="2026-07-17T20:45:11.662" v="171" actId="20577"/>
          <ac:spMkLst>
            <pc:docMk/>
            <pc:sldMk cId="4119562889" sldId="263"/>
            <ac:spMk id="2" creationId="{1F5D05C0-5005-B4C4-1564-683D031DE9BE}"/>
          </ac:spMkLst>
        </pc:spChg>
      </pc:sldChg>
      <pc:sldChg chg="modSp new">
        <pc:chgData name="Golam Mahabub Evan (2514987)" userId="S::2514987@student.uwtsd.ac.uk::ca788fb8-2434-4ff7-b0ab-5504ab45fcf1" providerId="AD" clId="Web-{4F0E1F0C-4F7C-32DD-F71C-DDC987A7CC07}" dt="2026-07-17T20:46:19.319" v="182" actId="20577"/>
        <pc:sldMkLst>
          <pc:docMk/>
          <pc:sldMk cId="3589005590" sldId="264"/>
        </pc:sldMkLst>
        <pc:spChg chg="mod">
          <ac:chgData name="Golam Mahabub Evan (2514987)" userId="S::2514987@student.uwtsd.ac.uk::ca788fb8-2434-4ff7-b0ab-5504ab45fcf1" providerId="AD" clId="Web-{4F0E1F0C-4F7C-32DD-F71C-DDC987A7CC07}" dt="2026-07-17T20:46:19.319" v="182" actId="20577"/>
          <ac:spMkLst>
            <pc:docMk/>
            <pc:sldMk cId="3589005590" sldId="264"/>
            <ac:spMk id="2" creationId="{A3BD50A3-1FA0-9C7A-F5D4-8467ABF4783B}"/>
          </ac:spMkLst>
        </pc:spChg>
      </pc:sldChg>
      <pc:sldChg chg="modSp new">
        <pc:chgData name="Golam Mahabub Evan (2514987)" userId="S::2514987@student.uwtsd.ac.uk::ca788fb8-2434-4ff7-b0ab-5504ab45fcf1" providerId="AD" clId="Web-{4F0E1F0C-4F7C-32DD-F71C-DDC987A7CC07}" dt="2026-07-17T20:47:44.420" v="192" actId="20577"/>
        <pc:sldMkLst>
          <pc:docMk/>
          <pc:sldMk cId="3219108658" sldId="265"/>
        </pc:sldMkLst>
        <pc:spChg chg="mod">
          <ac:chgData name="Golam Mahabub Evan (2514987)" userId="S::2514987@student.uwtsd.ac.uk::ca788fb8-2434-4ff7-b0ab-5504ab45fcf1" providerId="AD" clId="Web-{4F0E1F0C-4F7C-32DD-F71C-DDC987A7CC07}" dt="2026-07-17T20:47:44.420" v="192" actId="20577"/>
          <ac:spMkLst>
            <pc:docMk/>
            <pc:sldMk cId="3219108658" sldId="265"/>
            <ac:spMk id="2" creationId="{ADC5FD58-6FBE-D5E6-3167-F6721FC0C4B5}"/>
          </ac:spMkLst>
        </pc:spChg>
      </pc:sldChg>
      <pc:sldChg chg="modSp new">
        <pc:chgData name="Golam Mahabub Evan (2514987)" userId="S::2514987@student.uwtsd.ac.uk::ca788fb8-2434-4ff7-b0ab-5504ab45fcf1" providerId="AD" clId="Web-{4F0E1F0C-4F7C-32DD-F71C-DDC987A7CC07}" dt="2026-07-17T20:54:27.946" v="217" actId="20577"/>
        <pc:sldMkLst>
          <pc:docMk/>
          <pc:sldMk cId="2548594622" sldId="266"/>
        </pc:sldMkLst>
        <pc:spChg chg="mod">
          <ac:chgData name="Golam Mahabub Evan (2514987)" userId="S::2514987@student.uwtsd.ac.uk::ca788fb8-2434-4ff7-b0ab-5504ab45fcf1" providerId="AD" clId="Web-{4F0E1F0C-4F7C-32DD-F71C-DDC987A7CC07}" dt="2026-07-17T20:54:27.946" v="217" actId="20577"/>
          <ac:spMkLst>
            <pc:docMk/>
            <pc:sldMk cId="2548594622" sldId="266"/>
            <ac:spMk id="2" creationId="{382AA0F0-6110-EC05-6FEE-7A840086ACAC}"/>
          </ac:spMkLst>
        </pc:spChg>
      </pc:sldChg>
      <pc:sldChg chg="addSp modSp new">
        <pc:chgData name="Golam Mahabub Evan (2514987)" userId="S::2514987@student.uwtsd.ac.uk::ca788fb8-2434-4ff7-b0ab-5504ab45fcf1" providerId="AD" clId="Web-{4F0E1F0C-4F7C-32DD-F71C-DDC987A7CC07}" dt="2026-07-17T20:56:16.251" v="236" actId="1076"/>
        <pc:sldMkLst>
          <pc:docMk/>
          <pc:sldMk cId="2227559305" sldId="267"/>
        </pc:sldMkLst>
        <pc:spChg chg="mod">
          <ac:chgData name="Golam Mahabub Evan (2514987)" userId="S::2514987@student.uwtsd.ac.uk::ca788fb8-2434-4ff7-b0ab-5504ab45fcf1" providerId="AD" clId="Web-{4F0E1F0C-4F7C-32DD-F71C-DDC987A7CC07}" dt="2026-07-17T20:56:02.562" v="235" actId="20577"/>
          <ac:spMkLst>
            <pc:docMk/>
            <pc:sldMk cId="2227559305" sldId="267"/>
            <ac:spMk id="2" creationId="{656A36B1-7897-38A5-2B46-5DC2A2B31E88}"/>
          </ac:spMkLst>
        </pc:spChg>
        <pc:spChg chg="add mod">
          <ac:chgData name="Golam Mahabub Evan (2514987)" userId="S::2514987@student.uwtsd.ac.uk::ca788fb8-2434-4ff7-b0ab-5504ab45fcf1" providerId="AD" clId="Web-{4F0E1F0C-4F7C-32DD-F71C-DDC987A7CC07}" dt="2026-07-17T20:56:16.251" v="236" actId="1076"/>
          <ac:spMkLst>
            <pc:docMk/>
            <pc:sldMk cId="2227559305" sldId="267"/>
            <ac:spMk id="3" creationId="{83E9FA5E-52FF-2067-4C1E-2FD6596589DD}"/>
          </ac:spMkLst>
        </pc:spChg>
      </pc:sldChg>
      <pc:sldChg chg="modSp new">
        <pc:chgData name="Golam Mahabub Evan (2514987)" userId="S::2514987@student.uwtsd.ac.uk::ca788fb8-2434-4ff7-b0ab-5504ab45fcf1" providerId="AD" clId="Web-{4F0E1F0C-4F7C-32DD-F71C-DDC987A7CC07}" dt="2026-07-17T20:58:06.400" v="256" actId="20577"/>
        <pc:sldMkLst>
          <pc:docMk/>
          <pc:sldMk cId="1117283382" sldId="268"/>
        </pc:sldMkLst>
        <pc:spChg chg="mod">
          <ac:chgData name="Golam Mahabub Evan (2514987)" userId="S::2514987@student.uwtsd.ac.uk::ca788fb8-2434-4ff7-b0ab-5504ab45fcf1" providerId="AD" clId="Web-{4F0E1F0C-4F7C-32DD-F71C-DDC987A7CC07}" dt="2026-07-17T20:58:06.400" v="256" actId="20577"/>
          <ac:spMkLst>
            <pc:docMk/>
            <pc:sldMk cId="1117283382" sldId="268"/>
            <ac:spMk id="2" creationId="{5D34A99D-7988-0F83-5AFA-DE675BFB676F}"/>
          </ac:spMkLst>
        </pc:spChg>
      </pc:sldChg>
      <pc:sldChg chg="modSp new">
        <pc:chgData name="Golam Mahabub Evan (2514987)" userId="S::2514987@student.uwtsd.ac.uk::ca788fb8-2434-4ff7-b0ab-5504ab45fcf1" providerId="AD" clId="Web-{4F0E1F0C-4F7C-32DD-F71C-DDC987A7CC07}" dt="2026-07-17T21:01:28.431" v="318" actId="20577"/>
        <pc:sldMkLst>
          <pc:docMk/>
          <pc:sldMk cId="598152985" sldId="269"/>
        </pc:sldMkLst>
        <pc:spChg chg="mod">
          <ac:chgData name="Golam Mahabub Evan (2514987)" userId="S::2514987@student.uwtsd.ac.uk::ca788fb8-2434-4ff7-b0ab-5504ab45fcf1" providerId="AD" clId="Web-{4F0E1F0C-4F7C-32DD-F71C-DDC987A7CC07}" dt="2026-07-17T21:01:28.431" v="318" actId="20577"/>
          <ac:spMkLst>
            <pc:docMk/>
            <pc:sldMk cId="598152985" sldId="269"/>
            <ac:spMk id="2" creationId="{4EE4B91A-7080-F3E0-F6BF-33879EDCCAF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7/17/2026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www.hcpc-uk.org/" TargetMode="External"/><Relationship Id="rId2" Type="http://schemas.openxmlformats.org/officeDocument/2006/relationships/hyperlink" Target="https://www.cqc.org.uk/" TargetMode="External"/><Relationship Id="rId1" Type="http://schemas.openxmlformats.org/officeDocument/2006/relationships/slideLayout" Target="../slideLayouts/slideLayout6.xml"/><Relationship Id="rId6" Type="http://schemas.openxmlformats.org/officeDocument/2006/relationships/hyperlink" Target="https://www.who.int/publications/i/item/framework-for-action-on-interprofessional-education-collaborative-practice" TargetMode="External"/><Relationship Id="rId5" Type="http://schemas.openxmlformats.org/officeDocument/2006/relationships/hyperlink" Target="https://www.skillsforcare.org.uk/" TargetMode="External"/><Relationship Id="rId4" Type="http://schemas.openxmlformats.org/officeDocument/2006/relationships/hyperlink" Target="https://www.england.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B7545-A1AC-BDC1-A81B-39435C9858BB}"/>
              </a:ext>
            </a:extLst>
          </p:cNvPr>
          <p:cNvSpPr>
            <a:spLocks noGrp="1"/>
          </p:cNvSpPr>
          <p:nvPr>
            <p:ph type="title"/>
          </p:nvPr>
        </p:nvSpPr>
        <p:spPr>
          <a:xfrm>
            <a:off x="838200" y="365125"/>
            <a:ext cx="10515600" cy="5926048"/>
          </a:xfrm>
        </p:spPr>
        <p:txBody>
          <a:bodyPr/>
          <a:lstStyle/>
          <a:p>
            <a:r>
              <a:rPr lang="en-US" sz="2800">
                <a:latin typeface="Arial"/>
                <a:cs typeface="Arial"/>
              </a:rPr>
              <a:t>Module Title: </a:t>
            </a:r>
            <a:r>
              <a:rPr lang="en-US" sz="2800" b="1" i="1">
                <a:latin typeface="Arial"/>
                <a:cs typeface="Arial"/>
              </a:rPr>
              <a:t>Professional Career Development within H&amp;SC</a:t>
            </a:r>
            <a:endParaRPr lang="en-US" sz="2800"/>
          </a:p>
          <a:p>
            <a:r>
              <a:rPr lang="en-US" sz="2800" u="sng">
                <a:latin typeface="Arial"/>
                <a:cs typeface="Arial"/>
              </a:rPr>
              <a:t>Module Number</a:t>
            </a:r>
            <a:r>
              <a:rPr lang="en-US" sz="2800">
                <a:latin typeface="Arial"/>
                <a:cs typeface="Arial"/>
              </a:rPr>
              <a:t>: </a:t>
            </a:r>
            <a:r>
              <a:rPr lang="en-US" sz="2800" b="1" i="1">
                <a:latin typeface="Arial"/>
                <a:cs typeface="Arial"/>
              </a:rPr>
              <a:t>LCHS 4009 (LON)</a:t>
            </a:r>
            <a:endParaRPr lang="en-US" sz="2800"/>
          </a:p>
          <a:p>
            <a:r>
              <a:rPr lang="en-US" sz="2800" u="sng">
                <a:latin typeface="Arial"/>
                <a:cs typeface="Arial"/>
              </a:rPr>
              <a:t>Assignment No</a:t>
            </a:r>
            <a:r>
              <a:rPr lang="en-US" sz="2800" b="1" i="1">
                <a:latin typeface="Arial"/>
                <a:cs typeface="Arial"/>
              </a:rPr>
              <a:t>:     ASSIGNMENT 1</a:t>
            </a:r>
            <a:endParaRPr lang="en-US" sz="2800"/>
          </a:p>
          <a:p>
            <a:br>
              <a:rPr lang="en-US" sz="2800" u="sng" dirty="0">
                <a:latin typeface="Arial"/>
                <a:cs typeface="Arial"/>
              </a:rPr>
            </a:br>
            <a:br>
              <a:rPr lang="en-US" sz="2800" u="sng" dirty="0">
                <a:latin typeface="Arial"/>
                <a:cs typeface="Arial"/>
              </a:rPr>
            </a:br>
            <a:br>
              <a:rPr lang="en-US" sz="2800" u="sng" dirty="0">
                <a:latin typeface="Arial"/>
                <a:cs typeface="Arial"/>
              </a:rPr>
            </a:br>
            <a:r>
              <a:rPr lang="en-US" sz="2800" u="sng">
                <a:latin typeface="Arial"/>
                <a:cs typeface="Arial"/>
              </a:rPr>
              <a:t>Student Name</a:t>
            </a:r>
            <a:r>
              <a:rPr lang="en-US" sz="2800" b="1" i="1">
                <a:latin typeface="Arial"/>
                <a:cs typeface="Arial"/>
              </a:rPr>
              <a:t>: Golam Evan.</a:t>
            </a:r>
            <a:endParaRPr lang="en-US" sz="2800"/>
          </a:p>
          <a:p>
            <a:r>
              <a:rPr lang="en-US" sz="2800" u="sng">
                <a:latin typeface="Arial"/>
                <a:cs typeface="Arial"/>
              </a:rPr>
              <a:t>Student ID: 2514987</a:t>
            </a:r>
            <a:endParaRPr lang="en-US" sz="2800"/>
          </a:p>
          <a:p>
            <a:r>
              <a:rPr lang="en-US" sz="2800" u="sng" dirty="0">
                <a:latin typeface="Arial"/>
                <a:cs typeface="Arial"/>
              </a:rPr>
              <a:t>Lecturer’s Name</a:t>
            </a:r>
            <a:r>
              <a:rPr lang="en-US" sz="2800" b="1" i="1" dirty="0">
                <a:latin typeface="Arial"/>
                <a:cs typeface="Arial"/>
              </a:rPr>
              <a:t>: Tola </a:t>
            </a:r>
            <a:r>
              <a:rPr lang="en-US" sz="2800" b="1" i="1" dirty="0" err="1">
                <a:latin typeface="Arial"/>
                <a:cs typeface="Arial"/>
              </a:rPr>
              <a:t>Odugbesan</a:t>
            </a:r>
            <a:r>
              <a:rPr lang="en-US" sz="2400" b="1" i="1" dirty="0">
                <a:latin typeface="Arial"/>
                <a:cs typeface="Arial"/>
              </a:rPr>
              <a:t>.</a:t>
            </a:r>
            <a:endParaRPr lang="en-US" dirty="0"/>
          </a:p>
        </p:txBody>
      </p:sp>
    </p:spTree>
    <p:extLst>
      <p:ext uri="{BB962C8B-B14F-4D97-AF65-F5344CB8AC3E}">
        <p14:creationId xmlns:p14="http://schemas.microsoft.com/office/powerpoint/2010/main" val="7188899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62CFD-8FCF-4E60-5A3B-B9F7353C4A96}"/>
              </a:ext>
            </a:extLst>
          </p:cNvPr>
          <p:cNvSpPr>
            <a:spLocks noGrp="1"/>
          </p:cNvSpPr>
          <p:nvPr>
            <p:ph type="title"/>
          </p:nvPr>
        </p:nvSpPr>
        <p:spPr>
          <a:xfrm>
            <a:off x="838200" y="365125"/>
            <a:ext cx="10515600" cy="5605581"/>
          </a:xfrm>
        </p:spPr>
        <p:txBody>
          <a:bodyPr vert="horz" lIns="91440" tIns="45720" rIns="91440" bIns="45720" rtlCol="0" anchor="ctr">
            <a:normAutofit/>
          </a:bodyPr>
          <a:lstStyle/>
          <a:p>
            <a:pPr algn="ctr"/>
            <a:r>
              <a:rPr lang="en-US" sz="2800" b="1">
                <a:latin typeface="UICTFontTextStyleEmphasizedBody"/>
              </a:rPr>
              <a:t>Communication in Health and Social Care</a:t>
            </a:r>
            <a:br>
              <a:rPr lang="en-US" sz="2800" b="1" dirty="0">
                <a:latin typeface="UICTFontTextStyleEmphasizedBody"/>
              </a:rPr>
            </a:br>
            <a:br>
              <a:rPr lang="en-US" sz="2800" b="1" dirty="0">
                <a:latin typeface="UICTFontTextStyleEmphasizedBody"/>
              </a:rPr>
            </a:br>
            <a:endParaRPr lang="en-US" sz="2800" b="1">
              <a:latin typeface="UICTFontTextStyleEmphasizedBody"/>
            </a:endParaRPr>
          </a:p>
          <a:p>
            <a:pPr algn="ctr"/>
            <a:r>
              <a:rPr lang="en-US" sz="2400">
                <a:latin typeface="UICTFontTextStyleBody"/>
              </a:rPr>
              <a:t>Today I will explain why communication is one of the most important skills in health and social care. I will discuss its definition, why it is important, how it improves patient care, a communication model, a practical example, and how it supports my future career.</a:t>
            </a:r>
            <a:endParaRPr lang="en-US" sz="2400"/>
          </a:p>
          <a:p>
            <a:endParaRPr lang="en-US" dirty="0"/>
          </a:p>
        </p:txBody>
      </p:sp>
    </p:spTree>
    <p:extLst>
      <p:ext uri="{BB962C8B-B14F-4D97-AF65-F5344CB8AC3E}">
        <p14:creationId xmlns:p14="http://schemas.microsoft.com/office/powerpoint/2010/main" val="26122269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64480-54F1-0F38-E736-50543E2A5D2E}"/>
              </a:ext>
            </a:extLst>
          </p:cNvPr>
          <p:cNvSpPr>
            <a:spLocks noGrp="1"/>
          </p:cNvSpPr>
          <p:nvPr>
            <p:ph type="title"/>
          </p:nvPr>
        </p:nvSpPr>
        <p:spPr>
          <a:xfrm>
            <a:off x="838200" y="365125"/>
            <a:ext cx="10515600" cy="5883320"/>
          </a:xfrm>
        </p:spPr>
        <p:txBody>
          <a:bodyPr vert="horz" lIns="91440" tIns="45720" rIns="91440" bIns="45720" rtlCol="0" anchor="ctr">
            <a:normAutofit fontScale="90000"/>
          </a:bodyPr>
          <a:lstStyle/>
          <a:p>
            <a:pPr algn="ctr"/>
            <a:br>
              <a:rPr lang="en-US" sz="2800" b="1" dirty="0">
                <a:latin typeface="UICTFontTextStyleEmphasizedBody"/>
              </a:rPr>
            </a:br>
            <a:br>
              <a:rPr lang="en-US" sz="2800" b="1" dirty="0">
                <a:latin typeface="UICTFontTextStyleEmphasizedBody"/>
              </a:rPr>
            </a:br>
            <a:r>
              <a:rPr lang="en-US" sz="2800" b="1">
                <a:latin typeface="UICTFontTextStyleEmphasizedBody"/>
              </a:rPr>
              <a:t>What is Communication?</a:t>
            </a:r>
            <a:endParaRPr lang="en-US" sz="2800"/>
          </a:p>
          <a:p>
            <a:pPr algn="ctr"/>
            <a:br>
              <a:rPr lang="en-US" sz="2400" b="1" dirty="0">
                <a:latin typeface="UICTFontTextStyleEmphasizedBody"/>
              </a:rPr>
            </a:br>
            <a:r>
              <a:rPr lang="en-US" sz="2400" b="1">
                <a:latin typeface="UICTFontTextStyleEmphasizedBody"/>
              </a:rPr>
              <a:t>Definition</a:t>
            </a:r>
            <a:endParaRPr lang="en-US" sz="2400"/>
          </a:p>
          <a:p>
            <a:pPr algn="ctr"/>
            <a:r>
              <a:rPr lang="en-US" sz="2400">
                <a:latin typeface="UICTFontTextStyleBody"/>
              </a:rPr>
              <a:t>Communication is the process of sharing information, ideas, thoughts, and feelings between people using verbal, non-verbal, written, or digital methods.</a:t>
            </a:r>
            <a:endParaRPr lang="en-US" sz="2400"/>
          </a:p>
          <a:p>
            <a:pPr algn="ctr"/>
            <a:r>
              <a:rPr lang="en-US" sz="2400" i="1">
                <a:latin typeface="UICTFontTextStyleItalicBody"/>
              </a:rPr>
              <a:t>(NHS England, 2023; HCPC, 2024)</a:t>
            </a:r>
            <a:endParaRPr lang="en-US" sz="2400"/>
          </a:p>
          <a:p>
            <a:pPr algn="ctr"/>
            <a:br>
              <a:rPr lang="en-US" sz="2400" b="1" dirty="0">
                <a:latin typeface="UICTFontTextStyleEmphasizedBody"/>
              </a:rPr>
            </a:br>
            <a:r>
              <a:rPr lang="en-US" sz="2400" b="1">
                <a:latin typeface="UICTFontTextStyleEmphasizedBody"/>
              </a:rPr>
              <a:t>Everyday Practice</a:t>
            </a:r>
            <a:endParaRPr lang="en-US" sz="2400"/>
          </a:p>
          <a:p>
            <a:pPr algn="ctr"/>
            <a:r>
              <a:rPr lang="en-US" sz="2400">
                <a:latin typeface="UICTFontTextStyleBody"/>
              </a:rPr>
              <a:t>Listening actively to patients.</a:t>
            </a:r>
            <a:endParaRPr lang="en-US" sz="2400"/>
          </a:p>
          <a:p>
            <a:pPr algn="ctr"/>
            <a:r>
              <a:rPr lang="en-US" sz="2400">
                <a:latin typeface="UICTFontTextStyleBody"/>
              </a:rPr>
              <a:t>Speaking clearly and respectfully.</a:t>
            </a:r>
            <a:endParaRPr lang="en-US" sz="2400"/>
          </a:p>
          <a:p>
            <a:pPr algn="ctr"/>
            <a:r>
              <a:rPr lang="en-US" sz="2400">
                <a:latin typeface="UICTFontTextStyleBody"/>
              </a:rPr>
              <a:t>Using appropriate body language.</a:t>
            </a:r>
            <a:endParaRPr lang="en-US" sz="2400"/>
          </a:p>
          <a:p>
            <a:pPr algn="ctr"/>
            <a:r>
              <a:rPr lang="en-US" sz="2400">
                <a:latin typeface="UICTFontTextStyleBody"/>
              </a:rPr>
              <a:t>Writing accurate patient records.</a:t>
            </a:r>
            <a:endParaRPr lang="en-US" sz="2400"/>
          </a:p>
          <a:p>
            <a:pPr algn="ctr"/>
            <a:r>
              <a:rPr lang="en-US" sz="2400">
                <a:latin typeface="UICTFontTextStyleBody"/>
              </a:rPr>
              <a:t>Sharing information with colleagues during handovers.</a:t>
            </a:r>
            <a:endParaRPr lang="en-US" sz="2400"/>
          </a:p>
          <a:p>
            <a:br>
              <a:rPr lang="en-US" dirty="0"/>
            </a:br>
            <a:endParaRPr lang="en-US" dirty="0"/>
          </a:p>
        </p:txBody>
      </p:sp>
    </p:spTree>
    <p:extLst>
      <p:ext uri="{BB962C8B-B14F-4D97-AF65-F5344CB8AC3E}">
        <p14:creationId xmlns:p14="http://schemas.microsoft.com/office/powerpoint/2010/main" val="8152866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CD51B-B576-E79B-0C1B-844C6480E146}"/>
              </a:ext>
            </a:extLst>
          </p:cNvPr>
          <p:cNvSpPr>
            <a:spLocks noGrp="1"/>
          </p:cNvSpPr>
          <p:nvPr>
            <p:ph type="title"/>
          </p:nvPr>
        </p:nvSpPr>
        <p:spPr>
          <a:xfrm>
            <a:off x="838200" y="365125"/>
            <a:ext cx="10515600" cy="5911805"/>
          </a:xfrm>
        </p:spPr>
        <p:txBody>
          <a:bodyPr>
            <a:normAutofit fontScale="90000"/>
          </a:bodyPr>
          <a:lstStyle/>
          <a:p>
            <a:pPr algn="ctr"/>
            <a:br>
              <a:rPr lang="en-US" sz="2800" b="1" i="1" dirty="0">
                <a:latin typeface="UICTFontTextStyleEmphasizedBody"/>
              </a:rPr>
            </a:br>
            <a:br>
              <a:rPr lang="en-US" sz="2800" b="1" i="1" dirty="0">
                <a:latin typeface="UICTFontTextStyleEmphasizedBody"/>
              </a:rPr>
            </a:br>
            <a:br>
              <a:rPr lang="en-US" sz="2800" b="1" i="1" dirty="0">
                <a:latin typeface="UICTFontTextStyleEmphasizedBody"/>
              </a:rPr>
            </a:br>
            <a:r>
              <a:rPr lang="en-US" sz="2800" b="1" i="1">
                <a:latin typeface="UICTFontTextStyleEmphasizedBody"/>
              </a:rPr>
              <a:t>Where and How I Have Developed This Skill</a:t>
            </a:r>
            <a:endParaRPr lang="en-US" sz="2800" b="1" i="1"/>
          </a:p>
          <a:p>
            <a:pPr algn="ctr"/>
            <a:br>
              <a:rPr lang="en-US" sz="2400" b="1" dirty="0">
                <a:latin typeface="UICTFontTextStyleEmphasizedBody"/>
              </a:rPr>
            </a:br>
            <a:r>
              <a:rPr lang="en-US" sz="2400" b="1">
                <a:latin typeface="UICTFontTextStyleEmphasizedBody"/>
              </a:rPr>
              <a:t>I have developed communication through:</a:t>
            </a:r>
            <a:endParaRPr lang="en-US" sz="2400"/>
          </a:p>
          <a:p>
            <a:pPr algn="ctr"/>
            <a:r>
              <a:rPr lang="en-US" sz="2400">
                <a:latin typeface="UICTFontTextStyleBody"/>
              </a:rPr>
              <a:t>College presentations.</a:t>
            </a:r>
            <a:endParaRPr lang="en-US" sz="2400"/>
          </a:p>
          <a:p>
            <a:pPr algn="ctr"/>
            <a:r>
              <a:rPr lang="en-US" sz="2400">
                <a:latin typeface="UICTFontTextStyleBody"/>
              </a:rPr>
              <a:t>Group assignments.</a:t>
            </a:r>
            <a:endParaRPr lang="en-US" sz="2400"/>
          </a:p>
          <a:p>
            <a:pPr algn="ctr"/>
            <a:r>
              <a:rPr lang="en-US" sz="2400">
                <a:latin typeface="UICTFontTextStyleBody"/>
              </a:rPr>
              <a:t>Classroom discussions.</a:t>
            </a:r>
            <a:endParaRPr lang="en-US" sz="2400"/>
          </a:p>
          <a:p>
            <a:pPr algn="ctr"/>
            <a:r>
              <a:rPr lang="en-US" sz="2400">
                <a:latin typeface="UICTFontTextStyleBody"/>
              </a:rPr>
              <a:t>Volunteering or work experience.</a:t>
            </a:r>
            <a:endParaRPr lang="en-US" sz="2400"/>
          </a:p>
          <a:p>
            <a:pPr algn="ctr"/>
            <a:r>
              <a:rPr lang="en-US" sz="2400">
                <a:latin typeface="UICTFontTextStyleBody"/>
              </a:rPr>
              <a:t>Everyday conversations with different people.</a:t>
            </a:r>
            <a:endParaRPr lang="en-US" sz="2400"/>
          </a:p>
          <a:p>
            <a:pPr algn="ctr"/>
            <a:br>
              <a:rPr lang="en-US" sz="2400" b="1" dirty="0">
                <a:latin typeface="UICTFontTextStyleEmphasizedBody"/>
              </a:rPr>
            </a:br>
            <a:r>
              <a:rPr lang="en-US" sz="2400" b="1">
                <a:latin typeface="UICTFontTextStyleEmphasizedBody"/>
              </a:rPr>
              <a:t>Skills I have gained</a:t>
            </a:r>
            <a:endParaRPr lang="en-US" sz="2400"/>
          </a:p>
          <a:p>
            <a:pPr algn="ctr"/>
            <a:r>
              <a:rPr lang="en-US" sz="2400">
                <a:latin typeface="UICTFontTextStyleBody"/>
              </a:rPr>
              <a:t>Active listening.</a:t>
            </a:r>
            <a:endParaRPr lang="en-US" sz="2400"/>
          </a:p>
          <a:p>
            <a:pPr algn="ctr"/>
            <a:r>
              <a:rPr lang="en-US" sz="2400">
                <a:latin typeface="UICTFontTextStyleBody"/>
              </a:rPr>
              <a:t>Speaking confidently.</a:t>
            </a:r>
            <a:endParaRPr lang="en-US" sz="2400"/>
          </a:p>
          <a:p>
            <a:pPr algn="ctr"/>
            <a:r>
              <a:rPr lang="en-US" sz="2400">
                <a:latin typeface="UICTFontTextStyleBody"/>
              </a:rPr>
              <a:t>Teamwork.</a:t>
            </a:r>
            <a:endParaRPr lang="en-US" sz="2400"/>
          </a:p>
          <a:p>
            <a:pPr algn="ctr"/>
            <a:r>
              <a:rPr lang="en-US" sz="2400">
                <a:latin typeface="UICTFontTextStyleBody"/>
              </a:rPr>
              <a:t>Empathy.</a:t>
            </a:r>
            <a:endParaRPr lang="en-US" sz="2400"/>
          </a:p>
          <a:p>
            <a:pPr algn="ctr"/>
            <a:r>
              <a:rPr lang="en-US" sz="2400">
                <a:latin typeface="UICTFontTextStyleBody"/>
              </a:rPr>
              <a:t>Professional communication.</a:t>
            </a:r>
            <a:endParaRPr lang="en-US" sz="2400"/>
          </a:p>
          <a:p>
            <a:pPr algn="ctr"/>
            <a:r>
              <a:rPr lang="en-US" sz="2400" i="1">
                <a:latin typeface="UICTFontTextStyleItalicBody"/>
              </a:rPr>
              <a:t>(Skills for Care, 2024)</a:t>
            </a:r>
            <a:endParaRPr lang="en-US" sz="2400"/>
          </a:p>
          <a:p>
            <a:endParaRPr lang="en-US" dirty="0"/>
          </a:p>
        </p:txBody>
      </p:sp>
    </p:spTree>
    <p:extLst>
      <p:ext uri="{BB962C8B-B14F-4D97-AF65-F5344CB8AC3E}">
        <p14:creationId xmlns:p14="http://schemas.microsoft.com/office/powerpoint/2010/main" val="17457224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E8D42-8688-F18D-4398-921F6D8D2EA5}"/>
              </a:ext>
            </a:extLst>
          </p:cNvPr>
          <p:cNvSpPr>
            <a:spLocks noGrp="1"/>
          </p:cNvSpPr>
          <p:nvPr>
            <p:ph type="title"/>
          </p:nvPr>
        </p:nvSpPr>
        <p:spPr>
          <a:xfrm>
            <a:off x="838200" y="115873"/>
            <a:ext cx="10515600" cy="6410310"/>
          </a:xfrm>
        </p:spPr>
        <p:txBody>
          <a:bodyPr>
            <a:normAutofit/>
          </a:bodyPr>
          <a:lstStyle/>
          <a:p>
            <a:pPr algn="ctr"/>
            <a:r>
              <a:rPr lang="en-US" sz="2400" b="1">
                <a:latin typeface="UICTFontTextStyleEmphasizedBody"/>
              </a:rPr>
              <a:t>Why is Communication Essential in Health and Social Care?</a:t>
            </a:r>
            <a:endParaRPr lang="en-US" sz="2400"/>
          </a:p>
          <a:p>
            <a:pPr algn="ctr"/>
            <a:br>
              <a:rPr lang="en-US" sz="2000" b="1" dirty="0">
                <a:latin typeface="UICTFontTextStyleEmphasizedBody"/>
              </a:rPr>
            </a:br>
            <a:r>
              <a:rPr lang="en-US" sz="2000" b="1">
                <a:latin typeface="UICTFontTextStyleEmphasizedBody"/>
              </a:rPr>
              <a:t>Communication helps professionals:</a:t>
            </a:r>
            <a:endParaRPr lang="en-US" sz="2000" dirty="0"/>
          </a:p>
          <a:p>
            <a:pPr algn="ctr"/>
            <a:r>
              <a:rPr lang="en-US" sz="2000">
                <a:latin typeface="UICTFontTextStyleBody"/>
              </a:rPr>
              <a:t>Build trust with patients.</a:t>
            </a:r>
            <a:endParaRPr lang="en-US" sz="2000" dirty="0"/>
          </a:p>
          <a:p>
            <a:pPr algn="ctr"/>
            <a:r>
              <a:rPr lang="en-US" sz="2000">
                <a:latin typeface="UICTFontTextStyleBody"/>
              </a:rPr>
              <a:t>Understand patient needs.</a:t>
            </a:r>
            <a:endParaRPr lang="en-US" sz="2000" dirty="0"/>
          </a:p>
          <a:p>
            <a:pPr algn="ctr"/>
            <a:r>
              <a:rPr lang="en-US" sz="2000">
                <a:latin typeface="UICTFontTextStyleBody"/>
              </a:rPr>
              <a:t>Share accurate information.</a:t>
            </a:r>
            <a:endParaRPr lang="en-US" sz="2000" dirty="0"/>
          </a:p>
          <a:p>
            <a:pPr algn="ctr"/>
            <a:r>
              <a:rPr lang="en-US" sz="2000">
                <a:latin typeface="UICTFontTextStyleBody"/>
              </a:rPr>
              <a:t>Prevent misunderstandings.</a:t>
            </a:r>
            <a:endParaRPr lang="en-US" sz="2000" dirty="0"/>
          </a:p>
          <a:p>
            <a:pPr algn="ctr"/>
            <a:r>
              <a:rPr lang="en-US" sz="2000" dirty="0">
                <a:latin typeface="UICTFontTextStyleBody"/>
              </a:rPr>
              <a:t>Deliver person-</a:t>
            </a:r>
            <a:r>
              <a:rPr lang="en-US" sz="2000" dirty="0" err="1">
                <a:latin typeface="UICTFontTextStyleBody"/>
              </a:rPr>
              <a:t>centred</a:t>
            </a:r>
            <a:r>
              <a:rPr lang="en-US" sz="2000" dirty="0">
                <a:latin typeface="UICTFontTextStyleBody"/>
              </a:rPr>
              <a:t> care.</a:t>
            </a:r>
            <a:endParaRPr lang="en-US" sz="2000" dirty="0"/>
          </a:p>
          <a:p>
            <a:pPr algn="ctr"/>
            <a:r>
              <a:rPr lang="en-US" sz="2000" i="1">
                <a:latin typeface="UICTFontTextStyleItalicBody"/>
              </a:rPr>
              <a:t>(World Health Organization, 2010; NHS England, 2023)</a:t>
            </a:r>
            <a:endParaRPr lang="en-US" sz="2000" dirty="0"/>
          </a:p>
          <a:p>
            <a:pPr algn="ctr"/>
            <a:br>
              <a:rPr lang="en-US" sz="2000" b="1" dirty="0">
                <a:latin typeface="UICTFontTextStyleEmphasizedBody"/>
              </a:rPr>
            </a:br>
            <a:r>
              <a:rPr lang="en-US" sz="2000" b="1">
                <a:latin typeface="UICTFontTextStyleEmphasizedBody"/>
              </a:rPr>
              <a:t>Supports Safe and Effective Care</a:t>
            </a:r>
            <a:endParaRPr lang="en-US" sz="2000" dirty="0"/>
          </a:p>
          <a:p>
            <a:pPr algn="ctr"/>
            <a:r>
              <a:rPr lang="en-US" sz="2000">
                <a:latin typeface="UICTFontTextStyleBody"/>
              </a:rPr>
              <a:t>Accurate patient handovers.</a:t>
            </a:r>
            <a:endParaRPr lang="en-US" sz="2000" dirty="0"/>
          </a:p>
          <a:p>
            <a:pPr algn="ctr"/>
            <a:r>
              <a:rPr lang="en-US" sz="2000">
                <a:latin typeface="UICTFontTextStyleBody"/>
              </a:rPr>
              <a:t>Correct medication information.</a:t>
            </a:r>
            <a:endParaRPr lang="en-US" sz="2000" dirty="0"/>
          </a:p>
          <a:p>
            <a:pPr algn="ctr"/>
            <a:r>
              <a:rPr lang="en-US" sz="2000">
                <a:latin typeface="UICTFontTextStyleBody"/>
              </a:rPr>
              <a:t>Better teamwork.</a:t>
            </a:r>
            <a:endParaRPr lang="en-US" sz="2000" dirty="0"/>
          </a:p>
          <a:p>
            <a:pPr algn="ctr"/>
            <a:r>
              <a:rPr lang="en-US" sz="2000">
                <a:latin typeface="UICTFontTextStyleBody"/>
              </a:rPr>
              <a:t>Faster decision-making.</a:t>
            </a:r>
            <a:endParaRPr lang="en-US" sz="2000" dirty="0"/>
          </a:p>
          <a:p>
            <a:pPr algn="ctr"/>
            <a:br>
              <a:rPr lang="en-US" sz="2000" b="1" dirty="0">
                <a:latin typeface="UICTFontTextStyleEmphasizedBody"/>
              </a:rPr>
            </a:br>
            <a:r>
              <a:rPr lang="en-US" sz="2000" b="1">
                <a:latin typeface="UICTFontTextStyleEmphasizedBody"/>
              </a:rPr>
              <a:t>Good Quality Outcomes</a:t>
            </a:r>
            <a:endParaRPr lang="en-US" sz="2000" dirty="0"/>
          </a:p>
          <a:p>
            <a:pPr algn="ctr"/>
            <a:r>
              <a:rPr lang="en-US" sz="2000">
                <a:latin typeface="UICTFontTextStyleBody"/>
              </a:rPr>
              <a:t>Increased patient satisfaction.</a:t>
            </a:r>
            <a:endParaRPr lang="en-US" sz="2000" dirty="0"/>
          </a:p>
          <a:p>
            <a:pPr algn="ctr"/>
            <a:r>
              <a:rPr lang="en-US" sz="2000">
                <a:latin typeface="UICTFontTextStyleBody"/>
              </a:rPr>
              <a:t>Improved recovery.</a:t>
            </a:r>
            <a:endParaRPr lang="en-US" sz="2000" dirty="0"/>
          </a:p>
          <a:p>
            <a:pPr algn="ctr"/>
            <a:r>
              <a:rPr lang="en-US" sz="2000">
                <a:latin typeface="UICTFontTextStyleBody"/>
              </a:rPr>
              <a:t>Fewer medical errors.</a:t>
            </a:r>
            <a:endParaRPr lang="en-US" sz="2000" dirty="0"/>
          </a:p>
          <a:p>
            <a:pPr algn="ctr"/>
            <a:r>
              <a:rPr lang="en-US" sz="2000">
                <a:latin typeface="UICTFontTextStyleBody"/>
              </a:rPr>
              <a:t>Better healthcare experiences.</a:t>
            </a:r>
            <a:endParaRPr lang="en-US" sz="2000" dirty="0"/>
          </a:p>
          <a:p>
            <a:pPr algn="ctr"/>
            <a:endParaRPr lang="en-US" sz="2000" dirty="0"/>
          </a:p>
        </p:txBody>
      </p:sp>
    </p:spTree>
    <p:extLst>
      <p:ext uri="{BB962C8B-B14F-4D97-AF65-F5344CB8AC3E}">
        <p14:creationId xmlns:p14="http://schemas.microsoft.com/office/powerpoint/2010/main" val="25177564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56FA2-AA02-9B5B-87CE-66B142B18E34}"/>
              </a:ext>
            </a:extLst>
          </p:cNvPr>
          <p:cNvSpPr>
            <a:spLocks noGrp="1"/>
          </p:cNvSpPr>
          <p:nvPr>
            <p:ph type="title"/>
          </p:nvPr>
        </p:nvSpPr>
        <p:spPr>
          <a:xfrm>
            <a:off x="838200" y="365125"/>
            <a:ext cx="10515600" cy="6011506"/>
          </a:xfrm>
        </p:spPr>
        <p:txBody>
          <a:bodyPr>
            <a:normAutofit/>
          </a:bodyPr>
          <a:lstStyle/>
          <a:p>
            <a:pPr algn="ctr"/>
            <a:r>
              <a:rPr lang="en-US" sz="2400" b="1">
                <a:latin typeface="UICTFontTextStyleEmphasizedBody"/>
              </a:rPr>
              <a:t>Benefits of Communication</a:t>
            </a:r>
            <a:endParaRPr lang="en-US" sz="2400"/>
          </a:p>
          <a:p>
            <a:pPr algn="ctr"/>
            <a:br>
              <a:rPr lang="en-US" sz="2000" b="1" dirty="0">
                <a:latin typeface="UICTFontTextStyleEmphasizedBody"/>
              </a:rPr>
            </a:br>
            <a:r>
              <a:rPr lang="en-US" sz="2000" b="1">
                <a:latin typeface="UICTFontTextStyleEmphasizedBody"/>
              </a:rPr>
              <a:t>Benefits for Service Users</a:t>
            </a:r>
            <a:endParaRPr lang="en-US" sz="2000" dirty="0"/>
          </a:p>
          <a:p>
            <a:pPr algn="ctr"/>
            <a:r>
              <a:rPr lang="en-US" sz="2000">
                <a:latin typeface="UICTFontTextStyleBody"/>
              </a:rPr>
              <a:t>Feel respected and understood.</a:t>
            </a:r>
            <a:endParaRPr lang="en-US" sz="2000" dirty="0"/>
          </a:p>
          <a:p>
            <a:pPr algn="ctr"/>
            <a:r>
              <a:rPr lang="en-US" sz="2000">
                <a:latin typeface="UICTFontTextStyleBody"/>
              </a:rPr>
              <a:t>Better understanding of treatment.</a:t>
            </a:r>
            <a:endParaRPr lang="en-US" sz="2000" dirty="0"/>
          </a:p>
          <a:p>
            <a:pPr algn="ctr"/>
            <a:r>
              <a:rPr lang="en-US" sz="2000">
                <a:latin typeface="UICTFontTextStyleBody"/>
              </a:rPr>
              <a:t>Increased confidence.</a:t>
            </a:r>
            <a:endParaRPr lang="en-US" sz="2000" dirty="0"/>
          </a:p>
          <a:p>
            <a:pPr algn="ctr"/>
            <a:r>
              <a:rPr lang="en-US" sz="2000">
                <a:latin typeface="UICTFontTextStyleBody"/>
              </a:rPr>
              <a:t>Safer care.</a:t>
            </a:r>
            <a:endParaRPr lang="en-US" sz="2000" dirty="0"/>
          </a:p>
          <a:p>
            <a:pPr algn="ctr"/>
            <a:br>
              <a:rPr lang="en-US" sz="2000" b="1" dirty="0">
                <a:latin typeface="UICTFontTextStyleEmphasizedBody"/>
              </a:rPr>
            </a:br>
            <a:r>
              <a:rPr lang="en-US" sz="2000" b="1">
                <a:latin typeface="UICTFontTextStyleEmphasizedBody"/>
              </a:rPr>
              <a:t>Benefits for Staff</a:t>
            </a:r>
            <a:endParaRPr lang="en-US" sz="2000" dirty="0"/>
          </a:p>
          <a:p>
            <a:pPr algn="ctr"/>
            <a:r>
              <a:rPr lang="en-US" sz="2000">
                <a:latin typeface="UICTFontTextStyleBody"/>
              </a:rPr>
              <a:t>Better teamwork.</a:t>
            </a:r>
            <a:endParaRPr lang="en-US" sz="2000" dirty="0"/>
          </a:p>
          <a:p>
            <a:pPr algn="ctr"/>
            <a:r>
              <a:rPr lang="en-US" sz="2000">
                <a:latin typeface="UICTFontTextStyleBody"/>
              </a:rPr>
              <a:t>Fewer misunderstandings.</a:t>
            </a:r>
            <a:endParaRPr lang="en-US" sz="2000" dirty="0"/>
          </a:p>
          <a:p>
            <a:pPr algn="ctr"/>
            <a:r>
              <a:rPr lang="en-US" sz="2000">
                <a:latin typeface="UICTFontTextStyleBody"/>
              </a:rPr>
              <a:t>Increased confidence.</a:t>
            </a:r>
            <a:endParaRPr lang="en-US" sz="2000" dirty="0"/>
          </a:p>
          <a:p>
            <a:pPr algn="ctr"/>
            <a:r>
              <a:rPr lang="en-US" sz="2000">
                <a:latin typeface="UICTFontTextStyleBody"/>
              </a:rPr>
              <a:t>Better working relationships.</a:t>
            </a:r>
            <a:endParaRPr lang="en-US" sz="2000" dirty="0"/>
          </a:p>
          <a:p>
            <a:pPr algn="ctr"/>
            <a:br>
              <a:rPr lang="en-US" sz="2000" b="1" dirty="0">
                <a:latin typeface="UICTFontTextStyleEmphasizedBody"/>
              </a:rPr>
            </a:br>
            <a:r>
              <a:rPr lang="en-US" sz="2000" b="1" dirty="0">
                <a:latin typeface="UICTFontTextStyleEmphasizedBody"/>
              </a:rPr>
              <a:t>Benefits for </a:t>
            </a:r>
            <a:r>
              <a:rPr lang="en-US" sz="2000" b="1" dirty="0" err="1">
                <a:latin typeface="UICTFontTextStyleEmphasizedBody"/>
              </a:rPr>
              <a:t>Organisations</a:t>
            </a:r>
            <a:endParaRPr lang="en-US" sz="2000" dirty="0" err="1"/>
          </a:p>
          <a:p>
            <a:pPr algn="ctr"/>
            <a:r>
              <a:rPr lang="en-US" sz="2000">
                <a:latin typeface="UICTFontTextStyleBody"/>
              </a:rPr>
              <a:t>Improved quality of care.</a:t>
            </a:r>
            <a:endParaRPr lang="en-US" sz="2000" dirty="0"/>
          </a:p>
          <a:p>
            <a:pPr algn="ctr"/>
            <a:r>
              <a:rPr lang="en-US" sz="2000">
                <a:latin typeface="UICTFontTextStyleBody"/>
              </a:rPr>
              <a:t>Better patient satisfaction.</a:t>
            </a:r>
            <a:endParaRPr lang="en-US" sz="2000" dirty="0"/>
          </a:p>
          <a:p>
            <a:pPr algn="ctr"/>
            <a:r>
              <a:rPr lang="en-US" sz="2000">
                <a:latin typeface="UICTFontTextStyleBody"/>
              </a:rPr>
              <a:t>Fewer complaints.</a:t>
            </a:r>
            <a:endParaRPr lang="en-US" sz="2000" dirty="0"/>
          </a:p>
          <a:p>
            <a:pPr algn="ctr"/>
            <a:r>
              <a:rPr lang="en-US" sz="2000">
                <a:latin typeface="UICTFontTextStyleBody"/>
              </a:rPr>
              <a:t>More efficient services.</a:t>
            </a:r>
            <a:endParaRPr lang="en-US" sz="2000" dirty="0"/>
          </a:p>
          <a:p>
            <a:pPr algn="ctr"/>
            <a:r>
              <a:rPr lang="en-US" sz="2000" i="1">
                <a:latin typeface="UICTFontTextStyleItalicBody"/>
              </a:rPr>
              <a:t>                                                                                         (Care Quality Commission, 2023)</a:t>
            </a:r>
            <a:endParaRPr lang="en-US" sz="2000" dirty="0"/>
          </a:p>
          <a:p>
            <a:pPr algn="ctr"/>
            <a:endParaRPr lang="en-US" sz="2000" dirty="0"/>
          </a:p>
        </p:txBody>
      </p:sp>
    </p:spTree>
    <p:extLst>
      <p:ext uri="{BB962C8B-B14F-4D97-AF65-F5344CB8AC3E}">
        <p14:creationId xmlns:p14="http://schemas.microsoft.com/office/powerpoint/2010/main" val="632769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D05C0-5005-B4C4-1564-683D031DE9BE}"/>
              </a:ext>
            </a:extLst>
          </p:cNvPr>
          <p:cNvSpPr>
            <a:spLocks noGrp="1"/>
          </p:cNvSpPr>
          <p:nvPr>
            <p:ph type="title"/>
          </p:nvPr>
        </p:nvSpPr>
        <p:spPr>
          <a:xfrm>
            <a:off x="838200" y="365125"/>
            <a:ext cx="10515600" cy="6275002"/>
          </a:xfrm>
        </p:spPr>
        <p:txBody>
          <a:bodyPr>
            <a:normAutofit/>
          </a:bodyPr>
          <a:lstStyle/>
          <a:p>
            <a:pPr algn="ctr"/>
            <a:r>
              <a:rPr lang="en-US" sz="2800" b="1">
                <a:latin typeface="UICTFontTextStyleEmphasizedBody"/>
              </a:rPr>
              <a:t>Problems if Communication is Poor</a:t>
            </a:r>
            <a:endParaRPr lang="en-US" sz="2800"/>
          </a:p>
          <a:p>
            <a:pPr algn="ctr"/>
            <a:br>
              <a:rPr lang="en-US" sz="2400" b="1" dirty="0">
                <a:latin typeface="UICTFontTextStyleEmphasizedBody"/>
              </a:rPr>
            </a:br>
            <a:r>
              <a:rPr lang="en-US" sz="2400" b="1">
                <a:latin typeface="UICTFontTextStyleEmphasizedBody"/>
              </a:rPr>
              <a:t>Poor communication can lead to:</a:t>
            </a:r>
            <a:endParaRPr lang="en-US" sz="2400" dirty="0"/>
          </a:p>
          <a:p>
            <a:pPr algn="ctr"/>
            <a:r>
              <a:rPr lang="en-US" sz="2400">
                <a:latin typeface="UICTFontTextStyleBody"/>
              </a:rPr>
              <a:t>Medication errors.</a:t>
            </a:r>
            <a:endParaRPr lang="en-US" sz="2400" dirty="0"/>
          </a:p>
          <a:p>
            <a:pPr algn="ctr"/>
            <a:r>
              <a:rPr lang="en-US" sz="2400">
                <a:latin typeface="UICTFontTextStyleBody"/>
              </a:rPr>
              <a:t>Misunderstanding patient needs.</a:t>
            </a:r>
            <a:endParaRPr lang="en-US" sz="2400" dirty="0"/>
          </a:p>
          <a:p>
            <a:pPr algn="ctr"/>
            <a:r>
              <a:rPr lang="en-US" sz="2400">
                <a:latin typeface="UICTFontTextStyleBody"/>
              </a:rPr>
              <a:t>Delayed treatment.</a:t>
            </a:r>
            <a:endParaRPr lang="en-US" sz="2400" dirty="0"/>
          </a:p>
          <a:p>
            <a:pPr algn="ctr"/>
            <a:r>
              <a:rPr lang="en-US" sz="2400">
                <a:latin typeface="UICTFontTextStyleBody"/>
              </a:rPr>
              <a:t>Patient dissatisfaction.</a:t>
            </a:r>
            <a:endParaRPr lang="en-US" sz="2400" dirty="0"/>
          </a:p>
          <a:p>
            <a:pPr algn="ctr"/>
            <a:r>
              <a:rPr lang="en-US" sz="2400">
                <a:latin typeface="UICTFontTextStyleBody"/>
              </a:rPr>
              <a:t>Conflict between staff.</a:t>
            </a:r>
            <a:endParaRPr lang="en-US" sz="2400" dirty="0"/>
          </a:p>
          <a:p>
            <a:pPr algn="ctr"/>
            <a:r>
              <a:rPr lang="en-US" sz="2400">
                <a:latin typeface="UICTFontTextStyleBody"/>
              </a:rPr>
              <a:t>Reduced quality of care.</a:t>
            </a:r>
            <a:endParaRPr lang="en-US" sz="2400" dirty="0"/>
          </a:p>
          <a:p>
            <a:pPr algn="ctr"/>
            <a:r>
              <a:rPr lang="en-US" sz="2400" i="1">
                <a:latin typeface="UICTFontTextStyleItalicBody"/>
              </a:rPr>
              <a:t>(World Health Organization, 2010; CQC, 2023)</a:t>
            </a:r>
            <a:endParaRPr lang="en-US" sz="2400" dirty="0"/>
          </a:p>
          <a:p>
            <a:pPr algn="ctr"/>
            <a:endParaRPr lang="en-US" sz="2400" dirty="0"/>
          </a:p>
        </p:txBody>
      </p:sp>
    </p:spTree>
    <p:extLst>
      <p:ext uri="{BB962C8B-B14F-4D97-AF65-F5344CB8AC3E}">
        <p14:creationId xmlns:p14="http://schemas.microsoft.com/office/powerpoint/2010/main" val="41195628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D50A3-1FA0-9C7A-F5D4-8467ABF4783B}"/>
              </a:ext>
            </a:extLst>
          </p:cNvPr>
          <p:cNvSpPr>
            <a:spLocks noGrp="1"/>
          </p:cNvSpPr>
          <p:nvPr>
            <p:ph type="title"/>
          </p:nvPr>
        </p:nvSpPr>
        <p:spPr>
          <a:xfrm>
            <a:off x="838200" y="365125"/>
            <a:ext cx="10515600" cy="6346217"/>
          </a:xfrm>
        </p:spPr>
        <p:txBody>
          <a:bodyPr/>
          <a:lstStyle/>
          <a:p>
            <a:pPr algn="ctr"/>
            <a:r>
              <a:rPr lang="en-US" sz="2800" b="1">
                <a:latin typeface="UICTFontTextStyleEmphasizedBody"/>
              </a:rPr>
              <a:t>Communication Model – Shannon and Weaver Model (1949)</a:t>
            </a:r>
            <a:endParaRPr lang="en-US" sz="2800"/>
          </a:p>
          <a:p>
            <a:pPr algn="ctr"/>
            <a:br>
              <a:rPr lang="en-US" sz="2400" b="1" dirty="0">
                <a:latin typeface="UICTFontTextStyleEmphasizedBody"/>
              </a:rPr>
            </a:br>
            <a:r>
              <a:rPr lang="en-US" sz="2400" b="1">
                <a:latin typeface="UICTFontTextStyleEmphasizedBody"/>
              </a:rPr>
              <a:t>What is the Model?</a:t>
            </a:r>
            <a:endParaRPr lang="en-US" sz="2400" dirty="0"/>
          </a:p>
          <a:p>
            <a:pPr algn="ctr"/>
            <a:r>
              <a:rPr lang="en-US" sz="2400">
                <a:latin typeface="UICTFontTextStyleBody"/>
              </a:rPr>
              <a:t>The Shannon and Weaver Model explains how information is sent, received, and understood between people.</a:t>
            </a:r>
            <a:endParaRPr lang="en-US" sz="2400" dirty="0"/>
          </a:p>
          <a:p>
            <a:pPr algn="ctr"/>
            <a:r>
              <a:rPr lang="en-US" sz="2400" i="1">
                <a:latin typeface="UICTFontTextStyleItalicBody"/>
              </a:rPr>
              <a:t>(Shannon and Weaver, 1949)</a:t>
            </a:r>
            <a:endParaRPr lang="en-US" sz="2400" dirty="0"/>
          </a:p>
          <a:p>
            <a:pPr algn="ctr"/>
            <a:br>
              <a:rPr lang="en-US" sz="2400" b="1" dirty="0">
                <a:latin typeface="UICTFontTextStyleEmphasizedBody"/>
              </a:rPr>
            </a:br>
            <a:r>
              <a:rPr lang="en-US" sz="2400" b="1">
                <a:latin typeface="UICTFontTextStyleEmphasizedBody"/>
              </a:rPr>
              <a:t>Components</a:t>
            </a:r>
            <a:endParaRPr lang="en-US" sz="2400" dirty="0"/>
          </a:p>
          <a:p>
            <a:pPr algn="ctr"/>
            <a:r>
              <a:rPr lang="en-US" sz="2400">
                <a:latin typeface="UICTFontTextStyleBody"/>
              </a:rPr>
              <a:t>Sender</a:t>
            </a:r>
            <a:endParaRPr lang="en-US" sz="2400" dirty="0"/>
          </a:p>
          <a:p>
            <a:pPr algn="ctr"/>
            <a:r>
              <a:rPr lang="en-US" sz="2400">
                <a:latin typeface="UICTFontTextStyleBody"/>
              </a:rPr>
              <a:t>Message</a:t>
            </a:r>
            <a:endParaRPr lang="en-US" sz="2400" dirty="0"/>
          </a:p>
          <a:p>
            <a:pPr algn="ctr"/>
            <a:r>
              <a:rPr lang="en-US" sz="2400">
                <a:latin typeface="UICTFontTextStyleBody"/>
              </a:rPr>
              <a:t>Channel</a:t>
            </a:r>
            <a:endParaRPr lang="en-US" sz="2400" dirty="0"/>
          </a:p>
          <a:p>
            <a:pPr algn="ctr"/>
            <a:r>
              <a:rPr lang="en-US" sz="2400">
                <a:latin typeface="UICTFontTextStyleBody"/>
              </a:rPr>
              <a:t>Receiver</a:t>
            </a:r>
            <a:endParaRPr lang="en-US" sz="2400" dirty="0"/>
          </a:p>
          <a:p>
            <a:pPr algn="ctr"/>
            <a:r>
              <a:rPr lang="en-US" sz="2400">
                <a:latin typeface="UICTFontTextStyleBody"/>
              </a:rPr>
              <a:t>Feedback</a:t>
            </a:r>
            <a:endParaRPr lang="en-US" sz="2400" dirty="0"/>
          </a:p>
          <a:p>
            <a:pPr algn="ctr"/>
            <a:r>
              <a:rPr lang="en-US" sz="2400">
                <a:latin typeface="UICTFontTextStyleBody"/>
              </a:rPr>
              <a:t>Noise (anything that interferes with communication)</a:t>
            </a:r>
            <a:endParaRPr lang="en-US" sz="2400" dirty="0"/>
          </a:p>
          <a:p>
            <a:pPr algn="ctr"/>
            <a:endParaRPr lang="en-US" sz="2400" dirty="0"/>
          </a:p>
        </p:txBody>
      </p:sp>
    </p:spTree>
    <p:extLst>
      <p:ext uri="{BB962C8B-B14F-4D97-AF65-F5344CB8AC3E}">
        <p14:creationId xmlns:p14="http://schemas.microsoft.com/office/powerpoint/2010/main" val="35890055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5FD58-6FBE-D5E6-3167-F6721FC0C4B5}"/>
              </a:ext>
            </a:extLst>
          </p:cNvPr>
          <p:cNvSpPr>
            <a:spLocks noGrp="1"/>
          </p:cNvSpPr>
          <p:nvPr>
            <p:ph type="title"/>
          </p:nvPr>
        </p:nvSpPr>
        <p:spPr>
          <a:xfrm>
            <a:off x="838200" y="365125"/>
            <a:ext cx="10515600" cy="6118329"/>
          </a:xfrm>
        </p:spPr>
        <p:txBody>
          <a:bodyPr/>
          <a:lstStyle/>
          <a:p>
            <a:pPr algn="ctr"/>
            <a:r>
              <a:rPr lang="en-US" sz="2800" b="1">
                <a:latin typeface="UICTFontTextStyleEmphasizedBody"/>
              </a:rPr>
              <a:t>How the Model Supports Good Practice</a:t>
            </a:r>
            <a:endParaRPr lang="en-US" sz="2800"/>
          </a:p>
          <a:p>
            <a:pPr algn="ctr"/>
            <a:br>
              <a:rPr lang="en-US" sz="2400" b="1" dirty="0">
                <a:latin typeface="UICTFontTextStyleEmphasizedBody"/>
              </a:rPr>
            </a:br>
            <a:r>
              <a:rPr lang="en-US" sz="2400" b="1">
                <a:latin typeface="UICTFontTextStyleEmphasizedBody"/>
              </a:rPr>
              <a:t>The model helps professionals:</a:t>
            </a:r>
            <a:endParaRPr lang="en-US" sz="2400"/>
          </a:p>
          <a:p>
            <a:pPr algn="ctr"/>
            <a:r>
              <a:rPr lang="en-US" sz="2400">
                <a:latin typeface="UICTFontTextStyleBody"/>
              </a:rPr>
              <a:t>Communicate clearly.</a:t>
            </a:r>
            <a:endParaRPr lang="en-US" sz="2400"/>
          </a:p>
          <a:p>
            <a:pPr algn="ctr"/>
            <a:r>
              <a:rPr lang="en-US" sz="2400">
                <a:latin typeface="UICTFontTextStyleBody"/>
              </a:rPr>
              <a:t>Check patient understanding.</a:t>
            </a:r>
            <a:endParaRPr lang="en-US" sz="2400"/>
          </a:p>
          <a:p>
            <a:pPr algn="ctr"/>
            <a:r>
              <a:rPr lang="en-US" sz="2400">
                <a:latin typeface="UICTFontTextStyleBody"/>
              </a:rPr>
              <a:t>Reduce communication barriers.</a:t>
            </a:r>
            <a:endParaRPr lang="en-US" sz="2400"/>
          </a:p>
          <a:p>
            <a:pPr algn="ctr"/>
            <a:r>
              <a:rPr lang="en-US" sz="2400">
                <a:latin typeface="UICTFontTextStyleBody"/>
              </a:rPr>
              <a:t>Improve teamwork.</a:t>
            </a:r>
            <a:endParaRPr lang="en-US" sz="2400"/>
          </a:p>
          <a:p>
            <a:pPr algn="ctr"/>
            <a:r>
              <a:rPr lang="en-US" sz="2400">
                <a:latin typeface="UICTFontTextStyleBody"/>
              </a:rPr>
              <a:t>Deliver safer care.</a:t>
            </a:r>
            <a:endParaRPr lang="en-US" sz="2400"/>
          </a:p>
          <a:p>
            <a:pPr algn="ctr"/>
            <a:r>
              <a:rPr lang="en-US" sz="2400" i="1">
                <a:latin typeface="UICTFontTextStyleItalicBody"/>
              </a:rPr>
              <a:t>(Shannon and Weaver, 1949; NHS England, 2023)</a:t>
            </a:r>
            <a:endParaRPr lang="en-US" sz="2400"/>
          </a:p>
          <a:p>
            <a:pPr algn="ctr"/>
            <a:br>
              <a:rPr lang="en-US" dirty="0"/>
            </a:br>
            <a:endParaRPr lang="en-US" dirty="0"/>
          </a:p>
        </p:txBody>
      </p:sp>
    </p:spTree>
    <p:extLst>
      <p:ext uri="{BB962C8B-B14F-4D97-AF65-F5344CB8AC3E}">
        <p14:creationId xmlns:p14="http://schemas.microsoft.com/office/powerpoint/2010/main" val="32191086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AA0F0-6110-EC05-6FEE-7A840086ACAC}"/>
              </a:ext>
            </a:extLst>
          </p:cNvPr>
          <p:cNvSpPr>
            <a:spLocks noGrp="1"/>
          </p:cNvSpPr>
          <p:nvPr>
            <p:ph type="title"/>
          </p:nvPr>
        </p:nvSpPr>
        <p:spPr>
          <a:xfrm>
            <a:off x="838200" y="365125"/>
            <a:ext cx="10515600" cy="6011506"/>
          </a:xfrm>
        </p:spPr>
        <p:txBody>
          <a:bodyPr>
            <a:normAutofit fontScale="90000"/>
          </a:bodyPr>
          <a:lstStyle/>
          <a:p>
            <a:pPr algn="ctr"/>
            <a:br>
              <a:rPr lang="en-US" sz="2400" b="1" dirty="0">
                <a:latin typeface="UICTFontTextStyleEmphasizedBody"/>
              </a:rPr>
            </a:br>
            <a:br>
              <a:rPr lang="en-US" sz="2400" b="1" dirty="0">
                <a:latin typeface="UICTFontTextStyleEmphasizedBody"/>
              </a:rPr>
            </a:br>
            <a:r>
              <a:rPr lang="en-US" sz="2400" b="1">
                <a:latin typeface="UICTFontTextStyleEmphasizedBody"/>
              </a:rPr>
              <a:t>Applying Communication in Practice</a:t>
            </a:r>
            <a:endParaRPr lang="en-US"/>
          </a:p>
          <a:p>
            <a:pPr algn="ctr"/>
            <a:br>
              <a:rPr lang="en-US" sz="2000" b="1" dirty="0">
                <a:latin typeface="UICTFontTextStyleEmphasizedBody"/>
              </a:rPr>
            </a:br>
            <a:r>
              <a:rPr lang="en-US" sz="2000" b="1">
                <a:latin typeface="UICTFontTextStyleEmphasizedBody"/>
              </a:rPr>
              <a:t>Job Role</a:t>
            </a:r>
          </a:p>
          <a:p>
            <a:pPr algn="ctr"/>
            <a:r>
              <a:rPr lang="en-US" sz="2000">
                <a:latin typeface="UICTFontTextStyleBody"/>
              </a:rPr>
              <a:t>Healthcare Assistant in a Care Home</a:t>
            </a:r>
          </a:p>
          <a:p>
            <a:pPr algn="ctr"/>
            <a:br>
              <a:rPr lang="en-US" sz="2000" b="1" dirty="0">
                <a:latin typeface="UICTFontTextStyleEmphasizedBody"/>
              </a:rPr>
            </a:br>
            <a:r>
              <a:rPr lang="en-US" sz="2000" b="1">
                <a:latin typeface="UICTFontTextStyleEmphasizedBody"/>
              </a:rPr>
              <a:t>Situation</a:t>
            </a:r>
          </a:p>
          <a:p>
            <a:pPr algn="ctr"/>
            <a:r>
              <a:rPr lang="en-US" sz="2000">
                <a:latin typeface="UICTFontTextStyleBody"/>
              </a:rPr>
              <a:t>A resident complains of severe pain.</a:t>
            </a:r>
          </a:p>
          <a:p>
            <a:pPr algn="ctr"/>
            <a:br>
              <a:rPr lang="en-US" sz="2000" b="1" dirty="0">
                <a:latin typeface="UICTFontTextStyleEmphasizedBody"/>
              </a:rPr>
            </a:br>
            <a:r>
              <a:rPr lang="en-US" sz="2000" b="1">
                <a:latin typeface="UICTFontTextStyleEmphasizedBody"/>
              </a:rPr>
              <a:t>Using Communication</a:t>
            </a:r>
          </a:p>
          <a:p>
            <a:pPr algn="ctr"/>
            <a:r>
              <a:rPr lang="en-US" sz="2000">
                <a:latin typeface="UICTFontTextStyleBody"/>
              </a:rPr>
              <a:t>Listen carefully.</a:t>
            </a:r>
          </a:p>
          <a:p>
            <a:pPr algn="ctr"/>
            <a:r>
              <a:rPr lang="en-US" sz="2000">
                <a:latin typeface="UICTFontTextStyleBody"/>
              </a:rPr>
              <a:t>Ask appropriate questions.</a:t>
            </a:r>
          </a:p>
          <a:p>
            <a:pPr algn="ctr"/>
            <a:r>
              <a:rPr lang="en-US" sz="2000">
                <a:latin typeface="UICTFontTextStyleBody"/>
              </a:rPr>
              <a:t>Observe non-verbal signs.</a:t>
            </a:r>
          </a:p>
          <a:p>
            <a:pPr algn="ctr"/>
            <a:r>
              <a:rPr lang="en-US" sz="2000">
                <a:latin typeface="UICTFontTextStyleBody"/>
              </a:rPr>
              <a:t>Inform the nurse immediately.</a:t>
            </a:r>
          </a:p>
          <a:p>
            <a:pPr algn="ctr"/>
            <a:r>
              <a:rPr lang="en-US" sz="2000">
                <a:latin typeface="UICTFontTextStyleBody"/>
              </a:rPr>
              <a:t>Record information accurately.</a:t>
            </a:r>
          </a:p>
          <a:p>
            <a:pPr algn="ctr"/>
            <a:br>
              <a:rPr lang="en-US" sz="2000" b="1" dirty="0">
                <a:latin typeface="UICTFontTextStyleEmphasizedBody"/>
              </a:rPr>
            </a:br>
            <a:r>
              <a:rPr lang="en-US" sz="2000" b="1">
                <a:latin typeface="UICTFontTextStyleEmphasizedBody"/>
              </a:rPr>
              <a:t>Impact on Care</a:t>
            </a:r>
          </a:p>
          <a:p>
            <a:pPr algn="ctr"/>
            <a:r>
              <a:rPr lang="en-US" sz="2000">
                <a:latin typeface="UICTFontTextStyleBody"/>
              </a:rPr>
              <a:t>Faster pain management.</a:t>
            </a:r>
          </a:p>
          <a:p>
            <a:pPr algn="ctr"/>
            <a:r>
              <a:rPr lang="en-US" sz="2000">
                <a:latin typeface="UICTFontTextStyleBody"/>
              </a:rPr>
              <a:t>Improved patient safety.</a:t>
            </a:r>
          </a:p>
          <a:p>
            <a:pPr algn="ctr"/>
            <a:r>
              <a:rPr lang="en-US" sz="2000">
                <a:latin typeface="UICTFontTextStyleBody"/>
              </a:rPr>
              <a:t>Better patient experience.</a:t>
            </a:r>
          </a:p>
          <a:p>
            <a:pPr algn="ctr"/>
            <a:r>
              <a:rPr lang="en-US" sz="2000">
                <a:latin typeface="UICTFontTextStyleBody"/>
              </a:rPr>
              <a:t>More effective teamwork.</a:t>
            </a:r>
          </a:p>
          <a:p>
            <a:pPr algn="ctr"/>
            <a:r>
              <a:rPr lang="en-US" sz="2000" i="1">
                <a:latin typeface="UICTFontTextStyleItalicBody"/>
              </a:rPr>
              <a:t>(HCPC, 2024; NHS England, 2023)</a:t>
            </a:r>
          </a:p>
          <a:p>
            <a:pPr algn="ctr"/>
            <a:endParaRPr lang="en-US" sz="2000" i="1">
              <a:latin typeface="UICTFontTextStyleItalicBody"/>
            </a:endParaRPr>
          </a:p>
        </p:txBody>
      </p:sp>
    </p:spTree>
    <p:extLst>
      <p:ext uri="{BB962C8B-B14F-4D97-AF65-F5344CB8AC3E}">
        <p14:creationId xmlns:p14="http://schemas.microsoft.com/office/powerpoint/2010/main" val="25485946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A36B1-7897-38A5-2B46-5DC2A2B31E88}"/>
              </a:ext>
            </a:extLst>
          </p:cNvPr>
          <p:cNvSpPr>
            <a:spLocks noGrp="1"/>
          </p:cNvSpPr>
          <p:nvPr>
            <p:ph type="title"/>
          </p:nvPr>
        </p:nvSpPr>
        <p:spPr>
          <a:xfrm>
            <a:off x="838200" y="365125"/>
            <a:ext cx="10515600" cy="6317731"/>
          </a:xfrm>
        </p:spPr>
        <p:txBody>
          <a:bodyPr>
            <a:normAutofit/>
          </a:bodyPr>
          <a:lstStyle/>
          <a:p>
            <a:r>
              <a:rPr lang="en-US" sz="2400" b="1">
                <a:latin typeface="UICTFontTextStyleEmphasizedBody"/>
              </a:rPr>
              <a:t>How Communication Supports My Future Career</a:t>
            </a:r>
          </a:p>
          <a:p>
            <a:br>
              <a:rPr lang="en-US" sz="2000" b="1" dirty="0">
                <a:latin typeface="UICTFontTextStyleEmphasizedBody"/>
              </a:rPr>
            </a:br>
            <a:r>
              <a:rPr lang="en-US" sz="2000" b="1">
                <a:latin typeface="UICTFontTextStyleEmphasizedBody"/>
              </a:rPr>
              <a:t>Communication improves:</a:t>
            </a:r>
          </a:p>
          <a:p>
            <a:r>
              <a:rPr lang="en-US" sz="2000">
                <a:latin typeface="UICTFontTextStyleBody"/>
              </a:rPr>
              <a:t>Employability.</a:t>
            </a:r>
          </a:p>
          <a:p>
            <a:r>
              <a:rPr lang="en-US" sz="2000">
                <a:latin typeface="UICTFontTextStyleBody"/>
              </a:rPr>
              <a:t>Professional confidence.</a:t>
            </a:r>
          </a:p>
          <a:p>
            <a:r>
              <a:rPr lang="en-US" sz="2000">
                <a:latin typeface="UICTFontTextStyleBody"/>
              </a:rPr>
              <a:t>Teamwork.</a:t>
            </a:r>
          </a:p>
          <a:p>
            <a:r>
              <a:rPr lang="en-US" sz="2000">
                <a:latin typeface="UICTFontTextStyleBody"/>
              </a:rPr>
              <a:t>Leadership.</a:t>
            </a:r>
          </a:p>
          <a:p>
            <a:r>
              <a:rPr lang="en-US" sz="2000">
                <a:latin typeface="UICTFontTextStyleBody"/>
              </a:rPr>
              <a:t>Patient relationships.</a:t>
            </a:r>
          </a:p>
          <a:p>
            <a:br>
              <a:rPr lang="en-US" sz="2000" b="1" dirty="0">
                <a:latin typeface="UICTFontTextStyleEmphasizedBody"/>
              </a:rPr>
            </a:br>
            <a:br>
              <a:rPr lang="en-US" sz="2000" b="1" dirty="0">
                <a:latin typeface="UICTFontTextStyleEmphasizedBody"/>
              </a:rPr>
            </a:br>
            <a:r>
              <a:rPr lang="en-US" sz="2000" b="1">
                <a:latin typeface="UICTFontTextStyleEmphasizedBody"/>
              </a:rPr>
              <a:t>Reflection</a:t>
            </a:r>
          </a:p>
          <a:p>
            <a:br>
              <a:rPr lang="en-US" sz="2000" b="1" dirty="0">
                <a:latin typeface="UICTFontTextStyleEmphasizedBody"/>
              </a:rPr>
            </a:br>
            <a:r>
              <a:rPr lang="en-US" sz="2000" b="1">
                <a:latin typeface="UICTFontTextStyleEmphasizedBody"/>
              </a:rPr>
              <a:t>Strengths</a:t>
            </a:r>
          </a:p>
          <a:p>
            <a:r>
              <a:rPr lang="en-US" sz="2000">
                <a:latin typeface="UICTFontTextStyleBody"/>
              </a:rPr>
              <a:t>Good listener.</a:t>
            </a:r>
          </a:p>
          <a:p>
            <a:r>
              <a:rPr lang="en-US" sz="2000">
                <a:latin typeface="UICTFontTextStyleBody"/>
              </a:rPr>
              <a:t>Respectful.</a:t>
            </a:r>
          </a:p>
          <a:p>
            <a:r>
              <a:rPr lang="en-US" sz="2000">
                <a:latin typeface="UICTFontTextStyleBody"/>
              </a:rPr>
              <a:t>Friendly.</a:t>
            </a:r>
          </a:p>
          <a:p>
            <a:endParaRPr lang="en-US" sz="2000" i="1">
              <a:latin typeface="UICTFontTextStyleItalicBody"/>
            </a:endParaRPr>
          </a:p>
        </p:txBody>
      </p:sp>
      <p:sp>
        <p:nvSpPr>
          <p:cNvPr id="3" name="TextBox 2">
            <a:extLst>
              <a:ext uri="{FF2B5EF4-FFF2-40B4-BE49-F238E27FC236}">
                <a16:creationId xmlns:a16="http://schemas.microsoft.com/office/drawing/2014/main" id="{83E9FA5E-52FF-2067-4C1E-2FD6596589DD}"/>
              </a:ext>
            </a:extLst>
          </p:cNvPr>
          <p:cNvSpPr txBox="1"/>
          <p:nvPr/>
        </p:nvSpPr>
        <p:spPr>
          <a:xfrm>
            <a:off x="5509815" y="3634249"/>
            <a:ext cx="5005431"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ct val="0"/>
              </a:spcBef>
            </a:pPr>
            <a:r>
              <a:rPr lang="en-US" sz="2000" b="1">
                <a:latin typeface="UICTFontTextStyleEmphasizedBody"/>
              </a:rPr>
              <a:t>Areas for Development</a:t>
            </a:r>
            <a:endParaRPr lang="en-US" sz="2000">
              <a:latin typeface="UICTFontTextStyleEmphasizedBody"/>
            </a:endParaRPr>
          </a:p>
          <a:p>
            <a:pPr>
              <a:lnSpc>
                <a:spcPct val="90000"/>
              </a:lnSpc>
              <a:spcBef>
                <a:spcPct val="0"/>
              </a:spcBef>
            </a:pPr>
            <a:r>
              <a:rPr lang="en-US" sz="2000">
                <a:latin typeface="UICTFontTextStyleBody"/>
              </a:rPr>
              <a:t>Improve confidence speaking in large groups.</a:t>
            </a:r>
          </a:p>
          <a:p>
            <a:pPr>
              <a:lnSpc>
                <a:spcPct val="90000"/>
              </a:lnSpc>
              <a:spcBef>
                <a:spcPct val="0"/>
              </a:spcBef>
            </a:pPr>
            <a:r>
              <a:rPr lang="en-US" sz="2000">
                <a:latin typeface="UICTFontTextStyleBody"/>
              </a:rPr>
              <a:t>Develop professional communication skills further.</a:t>
            </a:r>
          </a:p>
          <a:p>
            <a:pPr>
              <a:lnSpc>
                <a:spcPct val="90000"/>
              </a:lnSpc>
              <a:spcBef>
                <a:spcPct val="0"/>
              </a:spcBef>
            </a:pPr>
            <a:r>
              <a:rPr lang="en-US" sz="2000" i="1">
                <a:latin typeface="UICTFontTextStyleItalicBody"/>
              </a:rPr>
              <a:t>(Skills for Care, 2024)</a:t>
            </a:r>
            <a:endParaRPr lang="en-US" sz="2000">
              <a:latin typeface="UICTFontTextStyleItalicBody"/>
            </a:endParaRPr>
          </a:p>
          <a:p>
            <a:pPr>
              <a:lnSpc>
                <a:spcPct val="90000"/>
              </a:lnSpc>
              <a:spcBef>
                <a:spcPct val="0"/>
              </a:spcBef>
            </a:pPr>
            <a:endParaRPr lang="en-US" sz="2000" dirty="0">
              <a:latin typeface="Aptos Display"/>
            </a:endParaRPr>
          </a:p>
          <a:p>
            <a:pPr algn="l"/>
            <a:endParaRPr lang="en-US" dirty="0"/>
          </a:p>
        </p:txBody>
      </p:sp>
    </p:spTree>
    <p:extLst>
      <p:ext uri="{BB962C8B-B14F-4D97-AF65-F5344CB8AC3E}">
        <p14:creationId xmlns:p14="http://schemas.microsoft.com/office/powerpoint/2010/main" val="22275593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4A99D-7988-0F83-5AFA-DE675BFB676F}"/>
              </a:ext>
            </a:extLst>
          </p:cNvPr>
          <p:cNvSpPr>
            <a:spLocks noGrp="1"/>
          </p:cNvSpPr>
          <p:nvPr>
            <p:ph type="title"/>
          </p:nvPr>
        </p:nvSpPr>
        <p:spPr>
          <a:xfrm>
            <a:off x="838200" y="365125"/>
            <a:ext cx="10515600" cy="6025749"/>
          </a:xfrm>
        </p:spPr>
        <p:txBody>
          <a:bodyPr/>
          <a:lstStyle/>
          <a:p>
            <a:pPr algn="ctr"/>
            <a:r>
              <a:rPr lang="en-US" sz="2800" b="1" dirty="0">
                <a:latin typeface="UICTFontTextStyleEmphasizedBody"/>
              </a:rPr>
              <a:t>Concl</a:t>
            </a:r>
            <a:r>
              <a:rPr lang="en-US" sz="2800" b="1">
                <a:latin typeface="UICTFontTextStyleEmphasizedBody"/>
              </a:rPr>
              <a:t>usion</a:t>
            </a:r>
            <a:endParaRPr lang="en-US" sz="2800" b="1" dirty="0">
              <a:latin typeface="UICTFontTextStyleEmphasizedBody"/>
            </a:endParaRPr>
          </a:p>
          <a:p>
            <a:pPr algn="ctr"/>
            <a:br>
              <a:rPr lang="en-US" sz="2400" dirty="0">
                <a:latin typeface="UICTFontTextStyleBody"/>
              </a:rPr>
            </a:br>
            <a:r>
              <a:rPr lang="en-US" sz="2400">
                <a:latin typeface="UICTFontTextStyleBody"/>
              </a:rPr>
              <a:t>Communication is essential in health and social care.</a:t>
            </a:r>
            <a:endParaRPr lang="en-US" sz="2400"/>
          </a:p>
          <a:p>
            <a:pPr algn="ctr"/>
            <a:r>
              <a:rPr lang="en-US" sz="2400">
                <a:latin typeface="UICTFontTextStyleBody"/>
              </a:rPr>
              <a:t>It improves patient safety and quality of care.</a:t>
            </a:r>
            <a:endParaRPr lang="en-US" sz="2400"/>
          </a:p>
          <a:p>
            <a:pPr algn="ctr"/>
            <a:r>
              <a:rPr lang="en-US" sz="2400" dirty="0">
                <a:latin typeface="UICTFontTextStyleBody"/>
              </a:rPr>
              <a:t>It supports teamwork and person-</a:t>
            </a:r>
            <a:r>
              <a:rPr lang="en-US" sz="2400" dirty="0" err="1">
                <a:latin typeface="UICTFontTextStyleBody"/>
              </a:rPr>
              <a:t>centred</a:t>
            </a:r>
            <a:r>
              <a:rPr lang="en-US" sz="2400" dirty="0">
                <a:latin typeface="UICTFontTextStyleBody"/>
              </a:rPr>
              <a:t> care.</a:t>
            </a:r>
            <a:endParaRPr lang="en-US" sz="2400" dirty="0"/>
          </a:p>
          <a:p>
            <a:pPr algn="ctr"/>
            <a:r>
              <a:rPr lang="en-US" sz="2400">
                <a:latin typeface="UICTFontTextStyleBody"/>
              </a:rPr>
              <a:t>The Shannon and Weaver Model helps improve communication.</a:t>
            </a:r>
            <a:endParaRPr lang="en-US" sz="2400"/>
          </a:p>
          <a:p>
            <a:pPr algn="ctr"/>
            <a:r>
              <a:rPr lang="en-US" sz="2400">
                <a:latin typeface="UICTFontTextStyleBody"/>
              </a:rPr>
              <a:t>Strong communication supports my future healthcare career.</a:t>
            </a:r>
            <a:endParaRPr lang="en-US" sz="2400"/>
          </a:p>
          <a:p>
            <a:br>
              <a:rPr lang="en-US" dirty="0"/>
            </a:br>
            <a:endParaRPr lang="en-US" dirty="0"/>
          </a:p>
        </p:txBody>
      </p:sp>
    </p:spTree>
    <p:extLst>
      <p:ext uri="{BB962C8B-B14F-4D97-AF65-F5344CB8AC3E}">
        <p14:creationId xmlns:p14="http://schemas.microsoft.com/office/powerpoint/2010/main" val="11172833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4B91A-7080-F3E0-F6BF-33879EDCCAF6}"/>
              </a:ext>
            </a:extLst>
          </p:cNvPr>
          <p:cNvSpPr>
            <a:spLocks noGrp="1"/>
          </p:cNvSpPr>
          <p:nvPr>
            <p:ph type="title"/>
          </p:nvPr>
        </p:nvSpPr>
        <p:spPr>
          <a:xfrm>
            <a:off x="838200" y="365125"/>
            <a:ext cx="10515600" cy="6218030"/>
          </a:xfrm>
        </p:spPr>
        <p:txBody>
          <a:bodyPr>
            <a:normAutofit fontScale="90000"/>
          </a:bodyPr>
          <a:lstStyle/>
          <a:p>
            <a:br>
              <a:rPr lang="en-US" sz="2000" b="1" dirty="0">
                <a:latin typeface="UICTFontTextStyleBody"/>
              </a:rPr>
            </a:br>
            <a:br>
              <a:rPr lang="en-US" sz="2000" b="1" dirty="0">
                <a:latin typeface="UICTFontTextStyleBody"/>
              </a:rPr>
            </a:br>
            <a:br>
              <a:rPr lang="en-US" sz="2000" b="1" dirty="0">
                <a:latin typeface="UICTFontTextStyleBody"/>
              </a:rPr>
            </a:br>
            <a:br>
              <a:rPr lang="en-US" sz="2000" b="1" dirty="0">
                <a:latin typeface="UICTFontTextStyleBody"/>
              </a:rPr>
            </a:br>
            <a:br>
              <a:rPr lang="en-US" sz="2000" b="1" dirty="0">
                <a:latin typeface="UICTFontTextStyleBody"/>
              </a:rPr>
            </a:br>
            <a:br>
              <a:rPr lang="en-US" sz="2000" b="1" dirty="0">
                <a:latin typeface="UICTFontTextStyleBody"/>
              </a:rPr>
            </a:br>
            <a:r>
              <a:rPr lang="en-US" sz="2000" b="1">
                <a:latin typeface="UICTFontTextStyleBody"/>
              </a:rPr>
              <a:t>References:</a:t>
            </a:r>
            <a:endParaRPr lang="en-US" sz="2000" b="1" dirty="0">
              <a:latin typeface="UICTFontTextStyleBody"/>
            </a:endParaRPr>
          </a:p>
          <a:p>
            <a:pPr marL="457200" indent="-457200">
              <a:buAutoNum type="arabicPeriod"/>
            </a:pPr>
            <a:r>
              <a:rPr lang="en-US" sz="2000">
                <a:latin typeface="UICTFontTextStyleBody"/>
              </a:rPr>
              <a:t>Care Quality Commission (CQC) (2023) </a:t>
            </a:r>
            <a:r>
              <a:rPr lang="en-US" sz="2000" i="1">
                <a:latin typeface="UICTFontTextStyleItalicBody"/>
              </a:rPr>
              <a:t>Fundamental standards</a:t>
            </a:r>
            <a:r>
              <a:rPr lang="en-US" sz="2000">
                <a:latin typeface="UICTFontTextStyleBody"/>
              </a:rPr>
              <a:t>. Available at: </a:t>
            </a:r>
            <a:r>
              <a:rPr lang="en-US" sz="2000" dirty="0">
                <a:latin typeface="UICTFontTextStyleBody"/>
                <a:hlinkClick r:id="rId2"/>
              </a:rPr>
              <a:t>https://www.cqc.org.uk</a:t>
            </a:r>
            <a:r>
              <a:rPr lang="en-US" sz="2000">
                <a:latin typeface="UICTFontTextStyleBody"/>
              </a:rPr>
              <a:t>(Accessed: 13 July 2026).</a:t>
            </a:r>
            <a:endParaRPr lang="en-US" sz="2000"/>
          </a:p>
          <a:p>
            <a:br>
              <a:rPr lang="en-US" sz="2000" dirty="0">
                <a:latin typeface="UICTFontTextStyleBody"/>
              </a:rPr>
            </a:br>
            <a:r>
              <a:rPr lang="en-US" sz="2000">
                <a:latin typeface="UICTFontTextStyleBody"/>
              </a:rPr>
              <a:t>2. Health and Care Professions Council (HCPC) (2024) </a:t>
            </a:r>
            <a:r>
              <a:rPr lang="en-US" sz="2000" i="1">
                <a:latin typeface="UICTFontTextStyleItalicBody"/>
              </a:rPr>
              <a:t>Standards of conduct, performance and ethics</a:t>
            </a:r>
            <a:r>
              <a:rPr lang="en-US" sz="2000">
                <a:latin typeface="UICTFontTextStyleBody"/>
              </a:rPr>
              <a:t>. Available at: </a:t>
            </a:r>
            <a:r>
              <a:rPr lang="en-US" sz="2000" dirty="0">
                <a:latin typeface="UICTFontTextStyleBody"/>
                <a:hlinkClick r:id="rId3"/>
              </a:rPr>
              <a:t>https://www.hcpc-uk.org</a:t>
            </a:r>
            <a:r>
              <a:rPr lang="en-US" sz="2000">
                <a:latin typeface="UICTFontTextStyleBody"/>
              </a:rPr>
              <a:t> (Accessed: 13 July 2026).</a:t>
            </a:r>
            <a:endParaRPr lang="en-US" sz="2000"/>
          </a:p>
          <a:p>
            <a:br>
              <a:rPr lang="en-US" sz="2000" dirty="0">
                <a:latin typeface="UICTFontTextStyleBody"/>
              </a:rPr>
            </a:br>
            <a:r>
              <a:rPr lang="en-US" sz="2000">
                <a:latin typeface="UICTFontTextStyleBody"/>
              </a:rPr>
              <a:t>3. NHS England (2023) </a:t>
            </a:r>
            <a:r>
              <a:rPr lang="en-US" sz="2000" i="1">
                <a:latin typeface="UICTFontTextStyleItalicBody"/>
              </a:rPr>
              <a:t>Working together to improve patient care</a:t>
            </a:r>
            <a:r>
              <a:rPr lang="en-US" sz="2000">
                <a:latin typeface="UICTFontTextStyleBody"/>
              </a:rPr>
              <a:t>. Available at: </a:t>
            </a:r>
            <a:r>
              <a:rPr lang="en-US" sz="2000" dirty="0">
                <a:latin typeface="UICTFontTextStyleBody"/>
                <a:hlinkClick r:id="rId4"/>
              </a:rPr>
              <a:t>https://www.england.nhs.uk</a:t>
            </a:r>
            <a:r>
              <a:rPr lang="en-US" sz="2000">
                <a:latin typeface="UICTFontTextStyleBody"/>
              </a:rPr>
              <a:t> (Accessed: 13 July 2026).</a:t>
            </a:r>
            <a:endParaRPr lang="en-US" sz="2000"/>
          </a:p>
          <a:p>
            <a:br>
              <a:rPr lang="en-US" sz="2000" dirty="0">
                <a:latin typeface="UICTFontTextStyleBody"/>
              </a:rPr>
            </a:br>
            <a:r>
              <a:rPr lang="en-US" sz="2000" dirty="0">
                <a:latin typeface="UICTFontTextStyleBody"/>
              </a:rPr>
              <a:t>4. Shannon, C.E. and Weaver, W. (1949) </a:t>
            </a:r>
            <a:r>
              <a:rPr lang="en-US" sz="2000" i="1" dirty="0">
                <a:latin typeface="UICTFontTextStyleItalicBody"/>
              </a:rPr>
              <a:t>The Mathematical Theory of Communication</a:t>
            </a:r>
            <a:r>
              <a:rPr lang="en-US" sz="2000" dirty="0">
                <a:latin typeface="UICTFontTextStyleBody"/>
              </a:rPr>
              <a:t>. Urbana: </a:t>
            </a:r>
            <a:r>
              <a:rPr lang="en-US" sz="2000">
                <a:latin typeface="UICTFontTextStyleBody"/>
              </a:rPr>
              <a:t>University of Illinois Press.</a:t>
            </a:r>
            <a:br>
              <a:rPr lang="en-US" sz="2000" dirty="0">
                <a:latin typeface="UICTFontTextStyleBody"/>
              </a:rPr>
            </a:br>
            <a:br>
              <a:rPr lang="en-US" sz="2000" dirty="0">
                <a:latin typeface="UICTFontTextStyleBody"/>
              </a:rPr>
            </a:br>
            <a:r>
              <a:rPr lang="en-US" sz="2000">
                <a:latin typeface="UICTFontTextStyleBody"/>
              </a:rPr>
              <a:t>5. Skills for Care (2024) </a:t>
            </a:r>
            <a:r>
              <a:rPr lang="en-US" sz="2000" i="1" dirty="0">
                <a:latin typeface="UICTFontTextStyleItalicBody"/>
              </a:rPr>
              <a:t>Core skills for the adult social care workforce</a:t>
            </a:r>
            <a:r>
              <a:rPr lang="en-US" sz="2000" dirty="0">
                <a:latin typeface="UICTFontTextStyleBody"/>
              </a:rPr>
              <a:t>. Available at: </a:t>
            </a:r>
            <a:r>
              <a:rPr lang="en-US" sz="2000" dirty="0">
                <a:latin typeface="UICTFontTextStyleBody"/>
                <a:hlinkClick r:id="rId5"/>
              </a:rPr>
              <a:t>https://www.skillsforcare.org.uk</a:t>
            </a:r>
            <a:r>
              <a:rPr lang="en-US" sz="2000" dirty="0">
                <a:latin typeface="UICTFontTextStyleBody"/>
              </a:rPr>
              <a:t> (Accessed: 13 July 2026).</a:t>
            </a:r>
            <a:endParaRPr lang="en-US" sz="2000" dirty="0"/>
          </a:p>
          <a:p>
            <a:br>
              <a:rPr lang="en-US" sz="2000" dirty="0">
                <a:latin typeface="UICTFontTextStyleBody"/>
              </a:rPr>
            </a:br>
            <a:r>
              <a:rPr lang="en-US" sz="2000">
                <a:latin typeface="UICTFontTextStyleBody"/>
              </a:rPr>
              <a:t>6. World Health Organization (2010) </a:t>
            </a:r>
            <a:r>
              <a:rPr lang="en-US" sz="2000" i="1">
                <a:latin typeface="UICTFontTextStyleItalicBody"/>
              </a:rPr>
              <a:t>Framework for action on interprofessional education and collaborative practice</a:t>
            </a:r>
            <a:r>
              <a:rPr lang="en-US" sz="2000">
                <a:latin typeface="UICTFontTextStyleBody"/>
              </a:rPr>
              <a:t>. Geneva: World Health Organization. Available at: </a:t>
            </a:r>
            <a:r>
              <a:rPr lang="en-US" sz="2000" dirty="0">
                <a:latin typeface="UICTFontTextStyleBody"/>
                <a:hlinkClick r:id="rId6"/>
              </a:rPr>
              <a:t>https://www.who.int/publications/i/item/framework-for-action-on-interprofessional-education-collaborative-practice</a:t>
            </a:r>
            <a:r>
              <a:rPr lang="en-US" sz="2000">
                <a:latin typeface="UICTFontTextStyleBody"/>
              </a:rPr>
              <a:t> (Accessed: 13 July 2026).</a:t>
            </a:r>
            <a:endParaRPr lang="en-US" sz="2000"/>
          </a:p>
          <a:p>
            <a:br>
              <a:rPr lang="en-US" dirty="0"/>
            </a:br>
            <a:endParaRPr lang="en-US" dirty="0"/>
          </a:p>
        </p:txBody>
      </p:sp>
    </p:spTree>
    <p:extLst>
      <p:ext uri="{BB962C8B-B14F-4D97-AF65-F5344CB8AC3E}">
        <p14:creationId xmlns:p14="http://schemas.microsoft.com/office/powerpoint/2010/main" val="5981529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Module Title: Professional Career Development within H&amp;SC Module Number: LCHS 4009 (LON) Assignment No:     ASSIGNMENT 1    Student Name: Golam Evan. Student ID: 2514987 Lecturer’s Name: Tola Odugbesan.</vt:lpstr>
      <vt:lpstr>Communication in Health and Social Care   Today I will explain why communication is one of the most important skills in health and social care. I will discuss its definition, why it is important, how it improves patient care, a communication model, a practical example, and how it supports my future career. </vt:lpstr>
      <vt:lpstr>  What is Communication?  Definition Communication is the process of sharing information, ideas, thoughts, and feelings between people using verbal, non-verbal, written, or digital methods. (NHS England, 2023; HCPC, 2024)  Everyday Practice Listening actively to patients. Speaking clearly and respectfully. Using appropriate body language. Writing accurate patient records. Sharing information with colleagues during handovers.  </vt:lpstr>
      <vt:lpstr>   Where and How I Have Developed This Skill  I have developed communication through: College presentations. Group assignments. Classroom discussions. Volunteering or work experience. Everyday conversations with different people.  Skills I have gained Active listening. Speaking confidently. Teamwork. Empathy. Professional communication. (Skills for Care, 2024) </vt:lpstr>
      <vt:lpstr>Why is Communication Essential in Health and Social Care?  Communication helps professionals: Build trust with patients. Understand patient needs. Share accurate information. Prevent misunderstandings. Deliver person-centred care. (World Health Organization, 2010; NHS England, 2023)  Supports Safe and Effective Care Accurate patient handovers. Correct medication information. Better teamwork. Faster decision-making.  Good Quality Outcomes Increased patient satisfaction. Improved recovery. Fewer medical errors. Better healthcare experiences. </vt:lpstr>
      <vt:lpstr>Benefits of Communication  Benefits for Service Users Feel respected and understood. Better understanding of treatment. Increased confidence. Safer care.  Benefits for Staff Better teamwork. Fewer misunderstandings. Increased confidence. Better working relationships.  Benefits for Organisations Improved quality of care. Better patient satisfaction. Fewer complaints. More efficient services.                                                                                          (Care Quality Commission, 2023) </vt:lpstr>
      <vt:lpstr>Problems if Communication is Poor  Poor communication can lead to: Medication errors. Misunderstanding patient needs. Delayed treatment. Patient dissatisfaction. Conflict between staff. Reduced quality of care. (World Health Organization, 2010; CQC, 2023) </vt:lpstr>
      <vt:lpstr>Communication Model – Shannon and Weaver Model (1949)  What is the Model? The Shannon and Weaver Model explains how information is sent, received, and understood between people. (Shannon and Weaver, 1949)  Components Sender Message Channel Receiver Feedback Noise (anything that interferes with communication) </vt:lpstr>
      <vt:lpstr>How the Model Supports Good Practice  The model helps professionals: Communicate clearly. Check patient understanding. Reduce communication barriers. Improve teamwork. Deliver safer care. (Shannon and Weaver, 1949; NHS England, 2023)  </vt:lpstr>
      <vt:lpstr>  Applying Communication in Practice  Job Role Healthcare Assistant in a Care Home  Situation A resident complains of severe pain.  Using Communication Listen carefully. Ask appropriate questions. Observe non-verbal signs. Inform the nurse immediately. Record information accurately.  Impact on Care Faster pain management. Improved patient safety. Better patient experience. More effective teamwork. (HCPC, 2024; NHS England, 2023) </vt:lpstr>
      <vt:lpstr>How Communication Supports My Future Career  Communication improves: Employability. Professional confidence. Teamwork. Leadership. Patient relationships.   Reflection  Strengths Good listener. Respectful. Friendly. </vt:lpstr>
      <vt:lpstr>Conclusion  Communication is essential in health and social care. It improves patient safety and quality of care. It supports teamwork and person-centred care. The Shannon and Weaver Model helps improve communication. Strong communication supports my future healthcare career.  </vt:lpstr>
      <vt:lpstr>      References: Care Quality Commission (CQC) (2023) Fundamental standards. Available at: https://www.cqc.org.uk(Accessed: 13 July 2026).  2. Health and Care Professions Council (HCPC) (2024) Standards of conduct, performance and ethics. Available at: https://www.hcpc-uk.org (Accessed: 13 July 2026).  3. NHS England (2023) Working together to improve patient care. Available at: https://www.england.nhs.uk (Accessed: 13 July 2026).  4. Shannon, C.E. and Weaver, W. (1949) The Mathematical Theory of Communication. Urbana: University of Illinois Press.  5. Skills for Care (2024) Core skills for the adult social care workforce. Available at: https://www.skillsforcare.org.uk (Accessed: 13 July 2026).  6. World Health Organization (2010) Framework for action on interprofessional education and collaborative practice. Geneva: World Health Organization. Available at: https://www.who.int/publications/i/item/framework-for-action-on-interprofessional-education-collaborative-practice (Accessed: 13 July 2026).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143</cp:revision>
  <dcterms:created xsi:type="dcterms:W3CDTF">2026-07-17T20:30:46Z</dcterms:created>
  <dcterms:modified xsi:type="dcterms:W3CDTF">2026-07-17T21:02:18Z</dcterms:modified>
</cp:coreProperties>
</file>