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 id="2147483684" r:id="rId2"/>
  </p:sldMasterIdLst>
  <p:notesMasterIdLst>
    <p:notesMasterId r:id="rId31"/>
  </p:notesMasterIdLst>
  <p:sldIdLst>
    <p:sldId id="309" r:id="rId3"/>
    <p:sldId id="272" r:id="rId4"/>
    <p:sldId id="313" r:id="rId5"/>
    <p:sldId id="260" r:id="rId6"/>
    <p:sldId id="259" r:id="rId7"/>
    <p:sldId id="261" r:id="rId8"/>
    <p:sldId id="262" r:id="rId9"/>
    <p:sldId id="273" r:id="rId10"/>
    <p:sldId id="263" r:id="rId11"/>
    <p:sldId id="264" r:id="rId12"/>
    <p:sldId id="265" r:id="rId13"/>
    <p:sldId id="282" r:id="rId14"/>
    <p:sldId id="291" r:id="rId15"/>
    <p:sldId id="295" r:id="rId16"/>
    <p:sldId id="296" r:id="rId17"/>
    <p:sldId id="315" r:id="rId18"/>
    <p:sldId id="316" r:id="rId19"/>
    <p:sldId id="298" r:id="rId20"/>
    <p:sldId id="270" r:id="rId21"/>
    <p:sldId id="292" r:id="rId22"/>
    <p:sldId id="310" r:id="rId23"/>
    <p:sldId id="286" r:id="rId24"/>
    <p:sldId id="285" r:id="rId25"/>
    <p:sldId id="299" r:id="rId26"/>
    <p:sldId id="314" r:id="rId27"/>
    <p:sldId id="300" r:id="rId28"/>
    <p:sldId id="301" r:id="rId29"/>
    <p:sldId id="30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056" y="78"/>
      </p:cViewPr>
      <p:guideLst>
        <p:guide orient="horz" pos="2160"/>
        <p:guide pos="2880"/>
      </p:guideLst>
    </p:cSldViewPr>
  </p:slideViewPr>
  <p:notesTextViewPr>
    <p:cViewPr>
      <p:scale>
        <a:sx n="1" d="1"/>
        <a:sy n="1" d="1"/>
      </p:scale>
      <p:origin x="0" y="0"/>
    </p:cViewPr>
  </p:notesTextViewPr>
  <p:sorterViewPr>
    <p:cViewPr>
      <p:scale>
        <a:sx n="100" d="100"/>
        <a:sy n="100" d="100"/>
      </p:scale>
      <p:origin x="0" y="-408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518116-0CFE-490E-9337-A3FB371191C9}"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8314DEFF-8941-436F-97BE-3822B9A2FD0F}">
      <dgm:prSet phldrT="[Text]" custT="1"/>
      <dgm:spPr/>
      <dgm:t>
        <a:bodyPr/>
        <a:lstStyle/>
        <a:p>
          <a:r>
            <a:rPr lang="en-GB" sz="1600" dirty="0"/>
            <a:t>Assess</a:t>
          </a:r>
        </a:p>
      </dgm:t>
    </dgm:pt>
    <dgm:pt modelId="{B53166E4-32CE-438A-8568-31237F2A757E}" type="parTrans" cxnId="{C0630A4E-BC11-4FC8-852D-B1B3596087F3}">
      <dgm:prSet/>
      <dgm:spPr/>
      <dgm:t>
        <a:bodyPr/>
        <a:lstStyle/>
        <a:p>
          <a:endParaRPr lang="en-GB"/>
        </a:p>
      </dgm:t>
    </dgm:pt>
    <dgm:pt modelId="{AB881964-6A37-4DF8-B4EC-BAFD21D127EC}" type="sibTrans" cxnId="{C0630A4E-BC11-4FC8-852D-B1B3596087F3}">
      <dgm:prSet/>
      <dgm:spPr/>
      <dgm:t>
        <a:bodyPr/>
        <a:lstStyle/>
        <a:p>
          <a:endParaRPr lang="en-GB"/>
        </a:p>
      </dgm:t>
    </dgm:pt>
    <dgm:pt modelId="{6B751734-489D-4D88-8B96-CB31F81A6622}">
      <dgm:prSet phldrT="[Text]" custT="1"/>
      <dgm:spPr/>
      <dgm:t>
        <a:bodyPr/>
        <a:lstStyle/>
        <a:p>
          <a:r>
            <a:rPr lang="en-GB" sz="1600" dirty="0"/>
            <a:t>Plan</a:t>
          </a:r>
        </a:p>
      </dgm:t>
    </dgm:pt>
    <dgm:pt modelId="{CEB5A5A2-A57C-4FEC-9826-096DFED312C9}" type="parTrans" cxnId="{0A6A5623-4406-4FA3-8C66-E8DC27C33378}">
      <dgm:prSet/>
      <dgm:spPr/>
      <dgm:t>
        <a:bodyPr/>
        <a:lstStyle/>
        <a:p>
          <a:endParaRPr lang="en-GB"/>
        </a:p>
      </dgm:t>
    </dgm:pt>
    <dgm:pt modelId="{953ADF38-A9F9-4E10-AAEF-069DD86BC9D1}" type="sibTrans" cxnId="{0A6A5623-4406-4FA3-8C66-E8DC27C33378}">
      <dgm:prSet/>
      <dgm:spPr/>
      <dgm:t>
        <a:bodyPr/>
        <a:lstStyle/>
        <a:p>
          <a:endParaRPr lang="en-GB"/>
        </a:p>
      </dgm:t>
    </dgm:pt>
    <dgm:pt modelId="{CA17F324-699A-40F4-ADD1-021303B99075}">
      <dgm:prSet phldrT="[Text]" custT="1"/>
      <dgm:spPr/>
      <dgm:t>
        <a:bodyPr/>
        <a:lstStyle/>
        <a:p>
          <a:r>
            <a:rPr lang="en-GB" sz="1400" dirty="0"/>
            <a:t>Implement</a:t>
          </a:r>
        </a:p>
      </dgm:t>
    </dgm:pt>
    <dgm:pt modelId="{BDB5E477-21AD-49CB-AC04-8B7BC2A36A07}" type="parTrans" cxnId="{B725CC35-A826-4D61-9613-A27E960084E9}">
      <dgm:prSet/>
      <dgm:spPr/>
      <dgm:t>
        <a:bodyPr/>
        <a:lstStyle/>
        <a:p>
          <a:endParaRPr lang="en-GB"/>
        </a:p>
      </dgm:t>
    </dgm:pt>
    <dgm:pt modelId="{35670644-CB78-4049-BB90-9472CE875023}" type="sibTrans" cxnId="{B725CC35-A826-4D61-9613-A27E960084E9}">
      <dgm:prSet/>
      <dgm:spPr/>
      <dgm:t>
        <a:bodyPr/>
        <a:lstStyle/>
        <a:p>
          <a:endParaRPr lang="en-GB"/>
        </a:p>
      </dgm:t>
    </dgm:pt>
    <dgm:pt modelId="{45244A42-32DC-48FF-A5A6-C8340836753B}">
      <dgm:prSet phldrT="[Text]" custT="1"/>
      <dgm:spPr/>
      <dgm:t>
        <a:bodyPr/>
        <a:lstStyle/>
        <a:p>
          <a:r>
            <a:rPr lang="en-GB" sz="1400" dirty="0"/>
            <a:t>Review and Evaluate</a:t>
          </a:r>
        </a:p>
      </dgm:t>
    </dgm:pt>
    <dgm:pt modelId="{23BF3E17-BD23-47E0-837E-9FEAF62E1722}" type="parTrans" cxnId="{35215027-336C-43E7-9249-4D71A0DDC8C1}">
      <dgm:prSet/>
      <dgm:spPr/>
      <dgm:t>
        <a:bodyPr/>
        <a:lstStyle/>
        <a:p>
          <a:endParaRPr lang="en-GB"/>
        </a:p>
      </dgm:t>
    </dgm:pt>
    <dgm:pt modelId="{B64E00F0-F84E-49EC-AFB1-89EFE3DF65C5}" type="sibTrans" cxnId="{35215027-336C-43E7-9249-4D71A0DDC8C1}">
      <dgm:prSet/>
      <dgm:spPr/>
      <dgm:t>
        <a:bodyPr/>
        <a:lstStyle/>
        <a:p>
          <a:endParaRPr lang="en-GB"/>
        </a:p>
      </dgm:t>
    </dgm:pt>
    <dgm:pt modelId="{B0C0D31E-62EF-45DA-85A9-6FE2A02DE1BF}" type="pres">
      <dgm:prSet presAssocID="{E3518116-0CFE-490E-9337-A3FB371191C9}" presName="cycle" presStyleCnt="0">
        <dgm:presLayoutVars>
          <dgm:dir/>
          <dgm:resizeHandles val="exact"/>
        </dgm:presLayoutVars>
      </dgm:prSet>
      <dgm:spPr/>
    </dgm:pt>
    <dgm:pt modelId="{78750805-2E3A-4857-98B0-B4D5253F15FD}" type="pres">
      <dgm:prSet presAssocID="{8314DEFF-8941-436F-97BE-3822B9A2FD0F}" presName="node" presStyleLbl="node1" presStyleIdx="0" presStyleCnt="4" custRadScaleRad="104243" custRadScaleInc="0">
        <dgm:presLayoutVars>
          <dgm:bulletEnabled val="1"/>
        </dgm:presLayoutVars>
      </dgm:prSet>
      <dgm:spPr/>
    </dgm:pt>
    <dgm:pt modelId="{99EB8503-47B7-451D-92FE-B85751551D80}" type="pres">
      <dgm:prSet presAssocID="{AB881964-6A37-4DF8-B4EC-BAFD21D127EC}" presName="sibTrans" presStyleLbl="sibTrans2D1" presStyleIdx="0" presStyleCnt="4"/>
      <dgm:spPr/>
    </dgm:pt>
    <dgm:pt modelId="{759A561A-9DCD-469B-9EB5-0F1F18AD5656}" type="pres">
      <dgm:prSet presAssocID="{AB881964-6A37-4DF8-B4EC-BAFD21D127EC}" presName="connectorText" presStyleLbl="sibTrans2D1" presStyleIdx="0" presStyleCnt="4"/>
      <dgm:spPr/>
    </dgm:pt>
    <dgm:pt modelId="{14CC6862-3AF3-4482-89EB-344C8D95CB90}" type="pres">
      <dgm:prSet presAssocID="{6B751734-489D-4D88-8B96-CB31F81A6622}" presName="node" presStyleLbl="node1" presStyleIdx="1" presStyleCnt="4">
        <dgm:presLayoutVars>
          <dgm:bulletEnabled val="1"/>
        </dgm:presLayoutVars>
      </dgm:prSet>
      <dgm:spPr/>
    </dgm:pt>
    <dgm:pt modelId="{DA6E673B-1C38-4EAE-B6AA-EE5CADAFF37A}" type="pres">
      <dgm:prSet presAssocID="{953ADF38-A9F9-4E10-AAEF-069DD86BC9D1}" presName="sibTrans" presStyleLbl="sibTrans2D1" presStyleIdx="1" presStyleCnt="4"/>
      <dgm:spPr/>
    </dgm:pt>
    <dgm:pt modelId="{6BD3A523-8C9D-41CD-AB65-ECFD8609457A}" type="pres">
      <dgm:prSet presAssocID="{953ADF38-A9F9-4E10-AAEF-069DD86BC9D1}" presName="connectorText" presStyleLbl="sibTrans2D1" presStyleIdx="1" presStyleCnt="4"/>
      <dgm:spPr/>
    </dgm:pt>
    <dgm:pt modelId="{28EBEF4D-5E57-4F8B-ABFF-10B2DED6AF72}" type="pres">
      <dgm:prSet presAssocID="{CA17F324-699A-40F4-ADD1-021303B99075}" presName="node" presStyleLbl="node1" presStyleIdx="2" presStyleCnt="4" custRadScaleRad="101585" custRadScaleInc="0">
        <dgm:presLayoutVars>
          <dgm:bulletEnabled val="1"/>
        </dgm:presLayoutVars>
      </dgm:prSet>
      <dgm:spPr/>
    </dgm:pt>
    <dgm:pt modelId="{CFE56031-3494-44CC-8808-8C395CB68B5D}" type="pres">
      <dgm:prSet presAssocID="{35670644-CB78-4049-BB90-9472CE875023}" presName="sibTrans" presStyleLbl="sibTrans2D1" presStyleIdx="2" presStyleCnt="4"/>
      <dgm:spPr/>
    </dgm:pt>
    <dgm:pt modelId="{A1DFECED-9C93-4DA7-A8CA-6A26D2729C0F}" type="pres">
      <dgm:prSet presAssocID="{35670644-CB78-4049-BB90-9472CE875023}" presName="connectorText" presStyleLbl="sibTrans2D1" presStyleIdx="2" presStyleCnt="4"/>
      <dgm:spPr/>
    </dgm:pt>
    <dgm:pt modelId="{A4879789-454F-4993-970F-FC50DD5A829A}" type="pres">
      <dgm:prSet presAssocID="{45244A42-32DC-48FF-A5A6-C8340836753B}" presName="node" presStyleLbl="node1" presStyleIdx="3" presStyleCnt="4">
        <dgm:presLayoutVars>
          <dgm:bulletEnabled val="1"/>
        </dgm:presLayoutVars>
      </dgm:prSet>
      <dgm:spPr/>
    </dgm:pt>
    <dgm:pt modelId="{84222B60-5D7F-4C35-A5C3-1467B46799F8}" type="pres">
      <dgm:prSet presAssocID="{B64E00F0-F84E-49EC-AFB1-89EFE3DF65C5}" presName="sibTrans" presStyleLbl="sibTrans2D1" presStyleIdx="3" presStyleCnt="4"/>
      <dgm:spPr/>
    </dgm:pt>
    <dgm:pt modelId="{5774EF8A-6772-4D00-ACF7-3F702AC897D6}" type="pres">
      <dgm:prSet presAssocID="{B64E00F0-F84E-49EC-AFB1-89EFE3DF65C5}" presName="connectorText" presStyleLbl="sibTrans2D1" presStyleIdx="3" presStyleCnt="4"/>
      <dgm:spPr/>
    </dgm:pt>
  </dgm:ptLst>
  <dgm:cxnLst>
    <dgm:cxn modelId="{0A6A5623-4406-4FA3-8C66-E8DC27C33378}" srcId="{E3518116-0CFE-490E-9337-A3FB371191C9}" destId="{6B751734-489D-4D88-8B96-CB31F81A6622}" srcOrd="1" destOrd="0" parTransId="{CEB5A5A2-A57C-4FEC-9826-096DFED312C9}" sibTransId="{953ADF38-A9F9-4E10-AAEF-069DD86BC9D1}"/>
    <dgm:cxn modelId="{35215027-336C-43E7-9249-4D71A0DDC8C1}" srcId="{E3518116-0CFE-490E-9337-A3FB371191C9}" destId="{45244A42-32DC-48FF-A5A6-C8340836753B}" srcOrd="3" destOrd="0" parTransId="{23BF3E17-BD23-47E0-837E-9FEAF62E1722}" sibTransId="{B64E00F0-F84E-49EC-AFB1-89EFE3DF65C5}"/>
    <dgm:cxn modelId="{B725CC35-A826-4D61-9613-A27E960084E9}" srcId="{E3518116-0CFE-490E-9337-A3FB371191C9}" destId="{CA17F324-699A-40F4-ADD1-021303B99075}" srcOrd="2" destOrd="0" parTransId="{BDB5E477-21AD-49CB-AC04-8B7BC2A36A07}" sibTransId="{35670644-CB78-4049-BB90-9472CE875023}"/>
    <dgm:cxn modelId="{029CA839-D180-47A5-858D-3E9E419BC97E}" type="presOf" srcId="{45244A42-32DC-48FF-A5A6-C8340836753B}" destId="{A4879789-454F-4993-970F-FC50DD5A829A}" srcOrd="0" destOrd="0" presId="urn:microsoft.com/office/officeart/2005/8/layout/cycle2"/>
    <dgm:cxn modelId="{A787B845-AB22-4BD8-A329-FD209AAB8D29}" type="presOf" srcId="{953ADF38-A9F9-4E10-AAEF-069DD86BC9D1}" destId="{6BD3A523-8C9D-41CD-AB65-ECFD8609457A}" srcOrd="1" destOrd="0" presId="urn:microsoft.com/office/officeart/2005/8/layout/cycle2"/>
    <dgm:cxn modelId="{C0630A4E-BC11-4FC8-852D-B1B3596087F3}" srcId="{E3518116-0CFE-490E-9337-A3FB371191C9}" destId="{8314DEFF-8941-436F-97BE-3822B9A2FD0F}" srcOrd="0" destOrd="0" parTransId="{B53166E4-32CE-438A-8568-31237F2A757E}" sibTransId="{AB881964-6A37-4DF8-B4EC-BAFD21D127EC}"/>
    <dgm:cxn modelId="{3D630470-2DF5-46D4-8EDD-5606BD5830C1}" type="presOf" srcId="{B64E00F0-F84E-49EC-AFB1-89EFE3DF65C5}" destId="{84222B60-5D7F-4C35-A5C3-1467B46799F8}" srcOrd="0" destOrd="0" presId="urn:microsoft.com/office/officeart/2005/8/layout/cycle2"/>
    <dgm:cxn modelId="{797C8670-70A1-4ED5-BB45-B509BE81CC39}" type="presOf" srcId="{CA17F324-699A-40F4-ADD1-021303B99075}" destId="{28EBEF4D-5E57-4F8B-ABFF-10B2DED6AF72}" srcOrd="0" destOrd="0" presId="urn:microsoft.com/office/officeart/2005/8/layout/cycle2"/>
    <dgm:cxn modelId="{96C7B281-7B20-45FA-A8A8-5BA2B6AA2B13}" type="presOf" srcId="{B64E00F0-F84E-49EC-AFB1-89EFE3DF65C5}" destId="{5774EF8A-6772-4D00-ACF7-3F702AC897D6}" srcOrd="1" destOrd="0" presId="urn:microsoft.com/office/officeart/2005/8/layout/cycle2"/>
    <dgm:cxn modelId="{4A89BF84-63FB-4202-94FE-DF19FC47D517}" type="presOf" srcId="{AB881964-6A37-4DF8-B4EC-BAFD21D127EC}" destId="{759A561A-9DCD-469B-9EB5-0F1F18AD5656}" srcOrd="1" destOrd="0" presId="urn:microsoft.com/office/officeart/2005/8/layout/cycle2"/>
    <dgm:cxn modelId="{211F4A88-8EBA-4EC5-8212-59E7269CF1A1}" type="presOf" srcId="{6B751734-489D-4D88-8B96-CB31F81A6622}" destId="{14CC6862-3AF3-4482-89EB-344C8D95CB90}" srcOrd="0" destOrd="0" presId="urn:microsoft.com/office/officeart/2005/8/layout/cycle2"/>
    <dgm:cxn modelId="{E7870991-AD1A-4BD2-BEA0-E274BE45935F}" type="presOf" srcId="{35670644-CB78-4049-BB90-9472CE875023}" destId="{A1DFECED-9C93-4DA7-A8CA-6A26D2729C0F}" srcOrd="1" destOrd="0" presId="urn:microsoft.com/office/officeart/2005/8/layout/cycle2"/>
    <dgm:cxn modelId="{5E75D499-A32F-410E-9A88-2CBAE5BF21F6}" type="presOf" srcId="{E3518116-0CFE-490E-9337-A3FB371191C9}" destId="{B0C0D31E-62EF-45DA-85A9-6FE2A02DE1BF}" srcOrd="0" destOrd="0" presId="urn:microsoft.com/office/officeart/2005/8/layout/cycle2"/>
    <dgm:cxn modelId="{9BE9D29F-61B2-4898-86BF-B67B74E7E2A1}" type="presOf" srcId="{35670644-CB78-4049-BB90-9472CE875023}" destId="{CFE56031-3494-44CC-8808-8C395CB68B5D}" srcOrd="0" destOrd="0" presId="urn:microsoft.com/office/officeart/2005/8/layout/cycle2"/>
    <dgm:cxn modelId="{EB19B8A8-845D-4DEC-99EC-5B853046308E}" type="presOf" srcId="{8314DEFF-8941-436F-97BE-3822B9A2FD0F}" destId="{78750805-2E3A-4857-98B0-B4D5253F15FD}" srcOrd="0" destOrd="0" presId="urn:microsoft.com/office/officeart/2005/8/layout/cycle2"/>
    <dgm:cxn modelId="{AF0594BB-55B0-4EE9-A872-8E1DBE87B1AA}" type="presOf" srcId="{953ADF38-A9F9-4E10-AAEF-069DD86BC9D1}" destId="{DA6E673B-1C38-4EAE-B6AA-EE5CADAFF37A}" srcOrd="0" destOrd="0" presId="urn:microsoft.com/office/officeart/2005/8/layout/cycle2"/>
    <dgm:cxn modelId="{6CAFC1F5-54E2-4764-83F9-0DFF30FF42C3}" type="presOf" srcId="{AB881964-6A37-4DF8-B4EC-BAFD21D127EC}" destId="{99EB8503-47B7-451D-92FE-B85751551D80}" srcOrd="0" destOrd="0" presId="urn:microsoft.com/office/officeart/2005/8/layout/cycle2"/>
    <dgm:cxn modelId="{8737F80E-50AA-4231-BDD3-D038EC35E0C9}" type="presParOf" srcId="{B0C0D31E-62EF-45DA-85A9-6FE2A02DE1BF}" destId="{78750805-2E3A-4857-98B0-B4D5253F15FD}" srcOrd="0" destOrd="0" presId="urn:microsoft.com/office/officeart/2005/8/layout/cycle2"/>
    <dgm:cxn modelId="{B490D5BC-8C6B-413B-BBC7-C9222F51B0F9}" type="presParOf" srcId="{B0C0D31E-62EF-45DA-85A9-6FE2A02DE1BF}" destId="{99EB8503-47B7-451D-92FE-B85751551D80}" srcOrd="1" destOrd="0" presId="urn:microsoft.com/office/officeart/2005/8/layout/cycle2"/>
    <dgm:cxn modelId="{BDD78EAC-B5AB-47A3-AA6D-75BEAE2D070E}" type="presParOf" srcId="{99EB8503-47B7-451D-92FE-B85751551D80}" destId="{759A561A-9DCD-469B-9EB5-0F1F18AD5656}" srcOrd="0" destOrd="0" presId="urn:microsoft.com/office/officeart/2005/8/layout/cycle2"/>
    <dgm:cxn modelId="{1C652EC7-C69A-4C27-A3F4-783D8F8C25A4}" type="presParOf" srcId="{B0C0D31E-62EF-45DA-85A9-6FE2A02DE1BF}" destId="{14CC6862-3AF3-4482-89EB-344C8D95CB90}" srcOrd="2" destOrd="0" presId="urn:microsoft.com/office/officeart/2005/8/layout/cycle2"/>
    <dgm:cxn modelId="{ECC5F84F-47EF-45CB-99DE-4347087E60F7}" type="presParOf" srcId="{B0C0D31E-62EF-45DA-85A9-6FE2A02DE1BF}" destId="{DA6E673B-1C38-4EAE-B6AA-EE5CADAFF37A}" srcOrd="3" destOrd="0" presId="urn:microsoft.com/office/officeart/2005/8/layout/cycle2"/>
    <dgm:cxn modelId="{55BDFEA1-AE59-4048-A3B4-200F2D91E5A0}" type="presParOf" srcId="{DA6E673B-1C38-4EAE-B6AA-EE5CADAFF37A}" destId="{6BD3A523-8C9D-41CD-AB65-ECFD8609457A}" srcOrd="0" destOrd="0" presId="urn:microsoft.com/office/officeart/2005/8/layout/cycle2"/>
    <dgm:cxn modelId="{B8C7F40A-A393-4202-90CE-B6E9A099BE83}" type="presParOf" srcId="{B0C0D31E-62EF-45DA-85A9-6FE2A02DE1BF}" destId="{28EBEF4D-5E57-4F8B-ABFF-10B2DED6AF72}" srcOrd="4" destOrd="0" presId="urn:microsoft.com/office/officeart/2005/8/layout/cycle2"/>
    <dgm:cxn modelId="{8AD9F826-AB50-4EEA-B822-A38269D16232}" type="presParOf" srcId="{B0C0D31E-62EF-45DA-85A9-6FE2A02DE1BF}" destId="{CFE56031-3494-44CC-8808-8C395CB68B5D}" srcOrd="5" destOrd="0" presId="urn:microsoft.com/office/officeart/2005/8/layout/cycle2"/>
    <dgm:cxn modelId="{675033CE-31FE-4360-BD07-52847F943213}" type="presParOf" srcId="{CFE56031-3494-44CC-8808-8C395CB68B5D}" destId="{A1DFECED-9C93-4DA7-A8CA-6A26D2729C0F}" srcOrd="0" destOrd="0" presId="urn:microsoft.com/office/officeart/2005/8/layout/cycle2"/>
    <dgm:cxn modelId="{9AB330D4-500F-4A77-9407-B2CF4DE5991B}" type="presParOf" srcId="{B0C0D31E-62EF-45DA-85A9-6FE2A02DE1BF}" destId="{A4879789-454F-4993-970F-FC50DD5A829A}" srcOrd="6" destOrd="0" presId="urn:microsoft.com/office/officeart/2005/8/layout/cycle2"/>
    <dgm:cxn modelId="{E5F95CF1-C3C6-4973-84C2-A6B66DF312A2}" type="presParOf" srcId="{B0C0D31E-62EF-45DA-85A9-6FE2A02DE1BF}" destId="{84222B60-5D7F-4C35-A5C3-1467B46799F8}" srcOrd="7" destOrd="0" presId="urn:microsoft.com/office/officeart/2005/8/layout/cycle2"/>
    <dgm:cxn modelId="{B245367D-19C5-4430-B8AF-227102C259DF}" type="presParOf" srcId="{84222B60-5D7F-4C35-A5C3-1467B46799F8}" destId="{5774EF8A-6772-4D00-ACF7-3F702AC897D6}"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50805-2E3A-4857-98B0-B4D5253F15FD}">
      <dsp:nvSpPr>
        <dsp:cNvPr id="0" name=""/>
        <dsp:cNvSpPr/>
      </dsp:nvSpPr>
      <dsp:spPr>
        <a:xfrm>
          <a:off x="3390490" y="0"/>
          <a:ext cx="1448618" cy="1448618"/>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Assess</a:t>
          </a:r>
        </a:p>
      </dsp:txBody>
      <dsp:txXfrm>
        <a:off x="3602635" y="212145"/>
        <a:ext cx="1024328" cy="1024328"/>
      </dsp:txXfrm>
    </dsp:sp>
    <dsp:sp modelId="{99EB8503-47B7-451D-92FE-B85751551D80}">
      <dsp:nvSpPr>
        <dsp:cNvPr id="0" name=""/>
        <dsp:cNvSpPr/>
      </dsp:nvSpPr>
      <dsp:spPr>
        <a:xfrm rot="2701914">
          <a:off x="4683143" y="1241484"/>
          <a:ext cx="384876" cy="4889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700075" y="1298421"/>
        <a:ext cx="269413" cy="293344"/>
      </dsp:txXfrm>
    </dsp:sp>
    <dsp:sp modelId="{14CC6862-3AF3-4482-89EB-344C8D95CB90}">
      <dsp:nvSpPr>
        <dsp:cNvPr id="0" name=""/>
        <dsp:cNvSpPr/>
      </dsp:nvSpPr>
      <dsp:spPr>
        <a:xfrm>
          <a:off x="4927450" y="1538671"/>
          <a:ext cx="1448618" cy="1448618"/>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Plan</a:t>
          </a:r>
        </a:p>
      </dsp:txBody>
      <dsp:txXfrm>
        <a:off x="5139595" y="1750816"/>
        <a:ext cx="1024328" cy="1024328"/>
      </dsp:txXfrm>
    </dsp:sp>
    <dsp:sp modelId="{DA6E673B-1C38-4EAE-B6AA-EE5CADAFF37A}">
      <dsp:nvSpPr>
        <dsp:cNvPr id="0" name=""/>
        <dsp:cNvSpPr/>
      </dsp:nvSpPr>
      <dsp:spPr>
        <a:xfrm rot="8098086">
          <a:off x="4698539" y="2780155"/>
          <a:ext cx="384876" cy="4889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4797070" y="2837092"/>
        <a:ext cx="269413" cy="293344"/>
      </dsp:txXfrm>
    </dsp:sp>
    <dsp:sp modelId="{28EBEF4D-5E57-4F8B-ABFF-10B2DED6AF72}">
      <dsp:nvSpPr>
        <dsp:cNvPr id="0" name=""/>
        <dsp:cNvSpPr/>
      </dsp:nvSpPr>
      <dsp:spPr>
        <a:xfrm>
          <a:off x="3390490" y="3077343"/>
          <a:ext cx="1448618" cy="1448618"/>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Implement</a:t>
          </a:r>
        </a:p>
      </dsp:txBody>
      <dsp:txXfrm>
        <a:off x="3602635" y="3289488"/>
        <a:ext cx="1024328" cy="1024328"/>
      </dsp:txXfrm>
    </dsp:sp>
    <dsp:sp modelId="{CFE56031-3494-44CC-8808-8C395CB68B5D}">
      <dsp:nvSpPr>
        <dsp:cNvPr id="0" name=""/>
        <dsp:cNvSpPr/>
      </dsp:nvSpPr>
      <dsp:spPr>
        <a:xfrm rot="13501914">
          <a:off x="3161580" y="2795569"/>
          <a:ext cx="384876" cy="4889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3260111" y="2934196"/>
        <a:ext cx="269413" cy="293344"/>
      </dsp:txXfrm>
    </dsp:sp>
    <dsp:sp modelId="{A4879789-454F-4993-970F-FC50DD5A829A}">
      <dsp:nvSpPr>
        <dsp:cNvPr id="0" name=""/>
        <dsp:cNvSpPr/>
      </dsp:nvSpPr>
      <dsp:spPr>
        <a:xfrm>
          <a:off x="1853531" y="1538671"/>
          <a:ext cx="1448618" cy="1448618"/>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Review and Evaluate</a:t>
          </a:r>
        </a:p>
      </dsp:txBody>
      <dsp:txXfrm>
        <a:off x="2065676" y="1750816"/>
        <a:ext cx="1024328" cy="1024328"/>
      </dsp:txXfrm>
    </dsp:sp>
    <dsp:sp modelId="{84222B60-5D7F-4C35-A5C3-1467B46799F8}">
      <dsp:nvSpPr>
        <dsp:cNvPr id="0" name=""/>
        <dsp:cNvSpPr/>
      </dsp:nvSpPr>
      <dsp:spPr>
        <a:xfrm rot="18898086">
          <a:off x="3146184" y="1256897"/>
          <a:ext cx="384876" cy="4889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163116" y="1395524"/>
        <a:ext cx="269413" cy="29334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792A36-5CE9-45F2-A776-B2B9649F9597}" type="datetimeFigureOut">
              <a:rPr lang="en-GB" smtClean="0"/>
              <a:pPr/>
              <a:t>09/10/2022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CCA831-BDDF-4E6A-84CE-C9FFAFF3C71C}" type="slidenum">
              <a:rPr lang="en-GB" smtClean="0"/>
              <a:pPr/>
              <a:t>‹#›</a:t>
            </a:fld>
            <a:endParaRPr lang="en-GB"/>
          </a:p>
        </p:txBody>
      </p:sp>
    </p:spTree>
    <p:extLst>
      <p:ext uri="{BB962C8B-B14F-4D97-AF65-F5344CB8AC3E}">
        <p14:creationId xmlns:p14="http://schemas.microsoft.com/office/powerpoint/2010/main" val="2764071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47108" name="Slide Number Placeholder 3"/>
          <p:cNvSpPr>
            <a:spLocks noGrp="1"/>
          </p:cNvSpPr>
          <p:nvPr>
            <p:ph type="sldNum" sz="quarter" idx="5"/>
          </p:nvPr>
        </p:nvSpPr>
        <p:spPr bwMode="auto">
          <a:noFill/>
          <a:ln>
            <a:miter lim="800000"/>
            <a:headEnd/>
            <a:tailEnd/>
          </a:ln>
        </p:spPr>
        <p:txBody>
          <a:bodyPr/>
          <a:lstStyle/>
          <a:p>
            <a:fld id="{CA1BED26-4118-4125-AADA-6CDF2ED8F5D2}" type="slidenum">
              <a:rPr lang="en-GB">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4067034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DCCA831-BDDF-4E6A-84CE-C9FFAFF3C71C}" type="slidenum">
              <a:rPr lang="en-GB" smtClean="0"/>
              <a:pPr/>
              <a:t>4</a:t>
            </a:fld>
            <a:endParaRPr lang="en-GB"/>
          </a:p>
        </p:txBody>
      </p:sp>
    </p:spTree>
    <p:extLst>
      <p:ext uri="{BB962C8B-B14F-4D97-AF65-F5344CB8AC3E}">
        <p14:creationId xmlns:p14="http://schemas.microsoft.com/office/powerpoint/2010/main" val="691790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fld id="{9B035AE4-EFEF-45FB-8C05-3F5B21D2301C}" type="datetime1">
              <a:rPr lang="en-US" smtClean="0">
                <a:solidFill>
                  <a:prstClr val="black">
                    <a:tint val="75000"/>
                  </a:prstClr>
                </a:solidFill>
              </a:rPr>
              <a:pPr>
                <a:defRPr/>
              </a:pPr>
              <a:t>10/9/2022</a:t>
            </a:fld>
            <a:endParaRPr lang="en-US">
              <a:solidFill>
                <a:prstClr val="black">
                  <a:tint val="75000"/>
                </a:prstClr>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solidFill>
                <a:prstClr val="black">
                  <a:tint val="75000"/>
                </a:prst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defRPr/>
            </a:pPr>
            <a:fld id="{943BC3DE-0FCD-4A71-8EA3-7EF92F1913E2}"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1C295C4E-1845-4A9F-B3E5-6CDE589F3255}" type="datetime1">
              <a:rPr lang="en-US" smtClean="0">
                <a:solidFill>
                  <a:prstClr val="black">
                    <a:tint val="75000"/>
                  </a:prstClr>
                </a:solidFill>
              </a:rPr>
              <a:pPr>
                <a:defRPr/>
              </a:pPr>
              <a:t>10/9/2022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368F3EA0-FF07-44AA-A89F-6EE33F4E16F0}" type="slidenum">
              <a:rPr lang="en-US" smtClean="0"/>
              <a:pPr>
                <a:defRPr/>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fld id="{60647C70-79C5-4756-A91A-39943B748EAB}" type="datetime1">
              <a:rPr lang="en-US" smtClean="0">
                <a:solidFill>
                  <a:prstClr val="black">
                    <a:tint val="75000"/>
                  </a:prstClr>
                </a:solidFill>
              </a:rPr>
              <a:pPr>
                <a:defRPr/>
              </a:pPr>
              <a:t>10/9/2022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2DDEF0EB-2BD1-45C9-B856-CEF50D5B1A63}" type="slidenum">
              <a:rPr lang="en-US" smtClean="0"/>
              <a:pPr>
                <a:defRPr/>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fld id="{D80DB59E-17C7-434A-99C8-EFB090F99B10}" type="datetime1">
              <a:rPr lang="en-US" smtClean="0">
                <a:solidFill>
                  <a:prstClr val="black">
                    <a:tint val="75000"/>
                  </a:prstClr>
                </a:solidFill>
              </a:rPr>
              <a:pPr>
                <a:defRPr/>
              </a:pPr>
              <a:t>10/9/2022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865FB07D-D995-4DA1-803C-0CF9CBFFD4B4}" type="slidenum">
              <a:rPr lang="en-US" smtClean="0"/>
              <a:pPr>
                <a:defRPr/>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fld id="{77BB79FA-B913-4371-963D-7EAEF8911DA4}" type="datetime1">
              <a:rPr lang="en-US" smtClean="0">
                <a:solidFill>
                  <a:prstClr val="black">
                    <a:tint val="75000"/>
                  </a:prstClr>
                </a:solidFill>
              </a:rPr>
              <a:pPr>
                <a:defRPr/>
              </a:pPr>
              <a:t>10/9/2022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CF9F9BC7-58EB-4BC8-9CD8-3B4E5218BB66}"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a:defRPr/>
            </a:pPr>
            <a:fld id="{4679B10F-8C58-417D-8E63-FE4E6C38FC83}" type="datetime1">
              <a:rPr lang="en-US" smtClean="0">
                <a:solidFill>
                  <a:prstClr val="black">
                    <a:tint val="75000"/>
                  </a:prstClr>
                </a:solidFill>
              </a:rPr>
              <a:pPr>
                <a:defRPr/>
              </a:pPr>
              <a:t>10/9/2022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E298DDD1-47B5-4871-ABE2-D5151C125FF2}" type="slidenum">
              <a:rPr lang="en-US" smtClean="0"/>
              <a:pPr>
                <a:defRPr/>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CAE39C3-1D81-4377-A30F-727550FFF430}" type="datetime1">
              <a:rPr lang="en-US" smtClean="0">
                <a:solidFill>
                  <a:prstClr val="black">
                    <a:tint val="75000"/>
                  </a:prstClr>
                </a:solidFill>
              </a:rPr>
              <a:pPr>
                <a:defRPr/>
              </a:pPr>
              <a:t>10/9/2022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a:defRPr/>
            </a:pPr>
            <a:fld id="{483DDF31-0A39-4183-8C01-2931D78F7281}"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pPr>
              <a:defRPr/>
            </a:pPr>
            <a:fld id="{80DEFEB7-0D78-4279-9291-055E01725B99}" type="datetime1">
              <a:rPr lang="en-US" smtClean="0">
                <a:solidFill>
                  <a:prstClr val="black">
                    <a:tint val="75000"/>
                  </a:prstClr>
                </a:solidFill>
              </a:rPr>
              <a:pPr>
                <a:defRPr/>
              </a:pPr>
              <a:t>10/9/2022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13A656B1-934C-4AFE-9BA4-67DCD6610031}"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fld id="{4E85229A-8876-486B-B7A0-BE7B3A7889F6}" type="datetime1">
              <a:rPr lang="en-US" smtClean="0">
                <a:solidFill>
                  <a:prstClr val="black">
                    <a:tint val="75000"/>
                  </a:prstClr>
                </a:solidFill>
              </a:rPr>
              <a:pPr>
                <a:defRPr/>
              </a:pPr>
              <a:t>10/9/2022</a:t>
            </a:fld>
            <a:endParaRPr lang="en-US">
              <a:solidFill>
                <a:prstClr val="black">
                  <a:tint val="75000"/>
                </a:prstClr>
              </a:solidFill>
            </a:endParaRPr>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defRPr/>
            </a:pPr>
            <a:fld id="{6E8580B1-02F6-4B47-9B9E-12D8D351AFB0}" type="slidenum">
              <a:rPr lang="en-US" smtClean="0"/>
              <a:pPr>
                <a:defRPr/>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DC42796A-7E71-42D6-80BD-BCD8242255E5}" type="datetime1">
              <a:rPr lang="en-US" smtClean="0">
                <a:solidFill>
                  <a:prstClr val="black">
                    <a:tint val="75000"/>
                  </a:prstClr>
                </a:solidFill>
              </a:rPr>
              <a:pPr>
                <a:defRPr/>
              </a:pPr>
              <a:t>10/9/2022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052E510F-C796-4F4C-9933-CD4CFDFC6E80}"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5CDF68EB-F2D0-443D-8759-715B662B24CC}" type="datetime1">
              <a:rPr lang="en-US" smtClean="0">
                <a:solidFill>
                  <a:prstClr val="black">
                    <a:tint val="75000"/>
                  </a:prstClr>
                </a:solidFill>
              </a:rPr>
              <a:pPr>
                <a:defRPr/>
              </a:pPr>
              <a:t>10/9/2022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4E434245-2EA4-46A8-A7B8-6FC298B8E568}" type="slidenum">
              <a:rPr lang="en-US" smtClean="0"/>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03C316F-6187-48BD-A022-5A937D16A080}" type="datetime1">
              <a:rPr lang="en-US" smtClean="0"/>
              <a:pPr/>
              <a:t>10/9/2022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34E2965-984A-495E-877C-81008351A995}" type="slidenum">
              <a:rPr lang="en-GB" smtClean="0"/>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8E0766-8FFC-4D62-9B8A-A05EF686DE22}" type="datetime1">
              <a:rPr lang="en-US" smtClean="0"/>
              <a:pPr/>
              <a:t>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E2965-984A-495E-877C-81008351A995}" type="slidenum">
              <a:rPr lang="en-GB" smtClean="0"/>
              <a:pPr/>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5E8DB86-55AE-4D57-B8DA-4BA37FBE4A7B}" type="datetime1">
              <a:rPr lang="en-US" smtClean="0"/>
              <a:pPr/>
              <a:t>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E2965-984A-495E-877C-81008351A995}"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78CC987-F12D-4856-A43F-2FFDCB49455B}" type="datetime1">
              <a:rPr lang="en-US" smtClean="0"/>
              <a:pPr/>
              <a:t>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4E2965-984A-495E-877C-81008351A995}" type="slidenum">
              <a:rPr lang="en-GB" smtClean="0"/>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99F730B-98AD-463A-92FC-9746B20E0C6B}" type="datetime1">
              <a:rPr lang="en-US" smtClean="0"/>
              <a:pPr/>
              <a:t>10/9/2022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4E2965-984A-495E-877C-81008351A99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563DBE2-4FCF-4076-99A6-45D6D3B1BD71}" type="datetime1">
              <a:rPr lang="en-US" smtClean="0"/>
              <a:pPr/>
              <a:t>10/9/2022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4E2965-984A-495E-877C-81008351A995}"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C57A1-39C7-4AC2-B664-50FC86F0D1EF}" type="datetime1">
              <a:rPr lang="en-US" smtClean="0"/>
              <a:pPr/>
              <a:t>10/9/2022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4E2965-984A-495E-877C-81008351A995}" type="slidenum">
              <a:rPr lang="en-GB" smtClean="0"/>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C7956856-BAF8-4A76-B533-4A1801ADFAE9}" type="datetime1">
              <a:rPr lang="en-US" smtClean="0"/>
              <a:pPr/>
              <a:t>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4E2965-984A-495E-877C-81008351A99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ECC6318-8C0C-4624-9D4F-D53CF1DA116E}" type="datetime1">
              <a:rPr lang="en-US" smtClean="0"/>
              <a:pPr/>
              <a:t>10/9/2022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34E2965-984A-495E-877C-81008351A99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483C96B-3F6B-4E73-B8E6-440FFBCACBD0}" type="datetime1">
              <a:rPr lang="en-US" smtClean="0"/>
              <a:pPr/>
              <a:t>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E2965-984A-495E-877C-81008351A995}" type="slidenum">
              <a:rPr lang="en-GB" smtClean="0"/>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07ED6E0-ACE0-4009-BA65-6508B2455F01}" type="datetime1">
              <a:rPr lang="en-US" smtClean="0"/>
              <a:pPr/>
              <a:t>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4E2965-984A-495E-877C-81008351A99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689E271-4564-489F-B1E1-C3D3AB4EDCB1}" type="datetime1">
              <a:rPr lang="en-US" smtClean="0"/>
              <a:pPr/>
              <a:t>10/9/2022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34E2965-984A-495E-877C-81008351A99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689E271-4564-489F-B1E1-C3D3AB4EDCB1}" type="datetime1">
              <a:rPr lang="en-US" smtClean="0"/>
              <a:pPr/>
              <a:t>10/9/2022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34E2965-984A-495E-877C-81008351A99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hyperlink" Target="https://www.nspcc.org.uk/globalassets/documents/research-reports/child-abuse-neglect-uk-today-research-report.pdf" TargetMode="Externa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lancashire.gov.uk/corporate/web/?siteid=5943&amp;pageid=43535&amp;e=e" TargetMode="External"/><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hyperlink" Target="http://www.outcomesforchildren.org/lpg_documents/cavan_familysupport/providing_intense_support_families_cdwc.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D5D63-2FEF-409E-B2DB-2337C3AE6940}"/>
              </a:ext>
            </a:extLst>
          </p:cNvPr>
          <p:cNvSpPr>
            <a:spLocks noGrp="1"/>
          </p:cNvSpPr>
          <p:nvPr>
            <p:ph type="ctrTitle"/>
          </p:nvPr>
        </p:nvSpPr>
        <p:spPr/>
        <p:txBody>
          <a:bodyPr/>
          <a:lstStyle/>
          <a:p>
            <a:r>
              <a:rPr lang="en-GB" dirty="0"/>
              <a:t>BMHP5004</a:t>
            </a:r>
          </a:p>
        </p:txBody>
      </p:sp>
      <p:sp>
        <p:nvSpPr>
          <p:cNvPr id="3" name="Subtitle 2">
            <a:extLst>
              <a:ext uri="{FF2B5EF4-FFF2-40B4-BE49-F238E27FC236}">
                <a16:creationId xmlns:a16="http://schemas.microsoft.com/office/drawing/2014/main" id="{8A4B3523-77E5-4995-BDD1-D78F7910CF98}"/>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931902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ctrTitle"/>
          </p:nvPr>
        </p:nvSpPr>
        <p:spPr>
          <a:xfrm>
            <a:off x="685800" y="1600200"/>
            <a:ext cx="7772400" cy="2152650"/>
          </a:xfrm>
        </p:spPr>
        <p:txBody>
          <a:bodyPr/>
          <a:lstStyle/>
          <a:p>
            <a:pPr eaLnBrk="1" hangingPunct="1"/>
            <a:r>
              <a:rPr lang="en-GB" altLang="en-US" dirty="0"/>
              <a:t>Vulnerable Children</a:t>
            </a:r>
          </a:p>
        </p:txBody>
      </p:sp>
      <p:sp>
        <p:nvSpPr>
          <p:cNvPr id="2" name="Subtitle 1"/>
          <p:cNvSpPr>
            <a:spLocks noGrp="1"/>
          </p:cNvSpPr>
          <p:nvPr>
            <p:ph type="subTitle" idx="1"/>
          </p:nvPr>
        </p:nvSpPr>
        <p:spPr>
          <a:xfrm>
            <a:off x="1219200" y="3657600"/>
            <a:ext cx="6400800" cy="798512"/>
          </a:xfrm>
        </p:spPr>
        <p:txBody>
          <a:bodyPr/>
          <a:lstStyle/>
          <a:p>
            <a:pPr>
              <a:buFont typeface="Arial" panose="020B0604020202020204" pitchFamily="34" charset="0"/>
              <a:buNone/>
              <a:defRPr/>
            </a:pPr>
            <a:endParaRPr lang="en-GB" dirty="0"/>
          </a:p>
        </p:txBody>
      </p:sp>
      <p:pic>
        <p:nvPicPr>
          <p:cNvPr id="14341" name="Picture 3"/>
          <p:cNvPicPr>
            <a:picLocks noChangeAspect="1"/>
          </p:cNvPicPr>
          <p:nvPr/>
        </p:nvPicPr>
        <p:blipFill>
          <a:blip r:embed="rId3" cstate="print"/>
          <a:srcRect/>
          <a:stretch>
            <a:fillRect/>
          </a:stretch>
        </p:blipFill>
        <p:spPr bwMode="auto">
          <a:xfrm>
            <a:off x="3657600" y="5181600"/>
            <a:ext cx="1736725" cy="682625"/>
          </a:xfrm>
          <a:prstGeom prst="rect">
            <a:avLst/>
          </a:prstGeom>
          <a:noFill/>
          <a:ln w="9525">
            <a:noFill/>
            <a:miter lim="800000"/>
            <a:headEnd/>
            <a:tailEnd/>
          </a:ln>
        </p:spPr>
      </p:pic>
    </p:spTree>
    <p:extLst>
      <p:ext uri="{BB962C8B-B14F-4D97-AF65-F5344CB8AC3E}">
        <p14:creationId xmlns:p14="http://schemas.microsoft.com/office/powerpoint/2010/main" val="2051975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66DDB39-4D24-40C4-A5F4-112A898F88AF}"/>
              </a:ext>
            </a:extLst>
          </p:cNvPr>
          <p:cNvSpPr>
            <a:spLocks noGrp="1"/>
          </p:cNvSpPr>
          <p:nvPr>
            <p:ph idx="1"/>
          </p:nvPr>
        </p:nvSpPr>
        <p:spPr/>
        <p:txBody>
          <a:bodyPr/>
          <a:lstStyle/>
          <a:p>
            <a:pPr algn="just"/>
            <a:r>
              <a:rPr lang="en-GB" dirty="0"/>
              <a:t>To recognise forms of vulnerability in children and families.</a:t>
            </a:r>
          </a:p>
          <a:p>
            <a:pPr algn="just"/>
            <a:r>
              <a:rPr lang="en-GB" dirty="0"/>
              <a:t>To understand the role of the Common Assessment Framework in safeguarding practice.</a:t>
            </a:r>
          </a:p>
          <a:p>
            <a:pPr algn="just"/>
            <a:r>
              <a:rPr lang="en-GB" dirty="0"/>
              <a:t>To establish how support can be offered to vulnerable families. </a:t>
            </a:r>
          </a:p>
          <a:p>
            <a:endParaRPr lang="en-GB" dirty="0"/>
          </a:p>
          <a:p>
            <a:endParaRPr lang="en-GB" dirty="0"/>
          </a:p>
          <a:p>
            <a:endParaRPr lang="en-GB" dirty="0"/>
          </a:p>
        </p:txBody>
      </p:sp>
      <p:sp>
        <p:nvSpPr>
          <p:cNvPr id="3" name="Slide Number Placeholder 2">
            <a:extLst>
              <a:ext uri="{FF2B5EF4-FFF2-40B4-BE49-F238E27FC236}">
                <a16:creationId xmlns:a16="http://schemas.microsoft.com/office/drawing/2014/main" id="{30F61924-747D-4E2E-80DD-978DCF0BA74F}"/>
              </a:ext>
            </a:extLst>
          </p:cNvPr>
          <p:cNvSpPr>
            <a:spLocks noGrp="1"/>
          </p:cNvSpPr>
          <p:nvPr>
            <p:ph type="sldNum" sz="quarter" idx="12"/>
          </p:nvPr>
        </p:nvSpPr>
        <p:spPr/>
        <p:txBody>
          <a:bodyPr/>
          <a:lstStyle/>
          <a:p>
            <a:pPr>
              <a:defRPr/>
            </a:pPr>
            <a:fld id="{368F3EA0-FF07-44AA-A89F-6EE33F4E16F0}" type="slidenum">
              <a:rPr lang="en-US" smtClean="0"/>
              <a:pPr>
                <a:defRPr/>
              </a:pPr>
              <a:t>3</a:t>
            </a:fld>
            <a:endParaRPr lang="en-US"/>
          </a:p>
        </p:txBody>
      </p:sp>
      <p:sp>
        <p:nvSpPr>
          <p:cNvPr id="4" name="Title 3">
            <a:extLst>
              <a:ext uri="{FF2B5EF4-FFF2-40B4-BE49-F238E27FC236}">
                <a16:creationId xmlns:a16="http://schemas.microsoft.com/office/drawing/2014/main" id="{3E15B0CD-7800-4797-84ED-C1C454F62B2E}"/>
              </a:ext>
            </a:extLst>
          </p:cNvPr>
          <p:cNvSpPr>
            <a:spLocks noGrp="1"/>
          </p:cNvSpPr>
          <p:nvPr>
            <p:ph type="title"/>
          </p:nvPr>
        </p:nvSpPr>
        <p:spPr/>
        <p:txBody>
          <a:bodyPr/>
          <a:lstStyle/>
          <a:p>
            <a:r>
              <a:rPr lang="en-GB" dirty="0"/>
              <a:t>Aims</a:t>
            </a:r>
          </a:p>
        </p:txBody>
      </p:sp>
    </p:spTree>
    <p:extLst>
      <p:ext uri="{BB962C8B-B14F-4D97-AF65-F5344CB8AC3E}">
        <p14:creationId xmlns:p14="http://schemas.microsoft.com/office/powerpoint/2010/main" val="110757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628800"/>
            <a:ext cx="8229600" cy="4525963"/>
          </a:xfrm>
        </p:spPr>
        <p:txBody>
          <a:bodyPr/>
          <a:lstStyle/>
          <a:p>
            <a:pPr algn="just"/>
            <a:r>
              <a:rPr lang="en-GB" dirty="0"/>
              <a:t>Consider what factors would lead you to think a child is vulnerable?</a:t>
            </a:r>
          </a:p>
          <a:p>
            <a:pPr algn="just"/>
            <a:endParaRPr lang="en-GB" dirty="0"/>
          </a:p>
          <a:p>
            <a:pPr algn="just"/>
            <a:r>
              <a:rPr lang="en-GB" dirty="0"/>
              <a:t>be prepared to return to the main classroom and to feedback as a group.</a:t>
            </a:r>
          </a:p>
          <a:p>
            <a:pPr marL="0" indent="0">
              <a:buNone/>
            </a:pPr>
            <a:endParaRPr lang="en-GB" dirty="0">
              <a:ln w="0"/>
              <a:effectLst>
                <a:outerShdw blurRad="38100" dist="19050" dir="2700000" algn="tl" rotWithShape="0">
                  <a:schemeClr val="dk1">
                    <a:alpha val="40000"/>
                  </a:schemeClr>
                </a:outerShdw>
              </a:effectLst>
            </a:endParaRPr>
          </a:p>
        </p:txBody>
      </p:sp>
      <p:sp>
        <p:nvSpPr>
          <p:cNvPr id="5" name="Slide Number Placeholder 4"/>
          <p:cNvSpPr>
            <a:spLocks noGrp="1"/>
          </p:cNvSpPr>
          <p:nvPr>
            <p:ph type="sldNum" sz="quarter" idx="12"/>
          </p:nvPr>
        </p:nvSpPr>
        <p:spPr/>
        <p:txBody>
          <a:bodyPr/>
          <a:lstStyle/>
          <a:p>
            <a:fld id="{F34E2965-984A-495E-877C-81008351A995}" type="slidenum">
              <a:rPr lang="en-GB" smtClean="0"/>
              <a:pPr/>
              <a:t>4</a:t>
            </a:fld>
            <a:endParaRPr lang="en-GB"/>
          </a:p>
        </p:txBody>
      </p:sp>
      <p:sp>
        <p:nvSpPr>
          <p:cNvPr id="2" name="Title 1"/>
          <p:cNvSpPr>
            <a:spLocks noGrp="1"/>
          </p:cNvSpPr>
          <p:nvPr>
            <p:ph type="title"/>
          </p:nvPr>
        </p:nvSpPr>
        <p:spPr/>
        <p:txBody>
          <a:bodyPr/>
          <a:lstStyle/>
          <a:p>
            <a:r>
              <a:rPr lang="en-GB" dirty="0"/>
              <a:t>Activity 15mins</a:t>
            </a:r>
          </a:p>
        </p:txBody>
      </p:sp>
    </p:spTree>
    <p:extLst>
      <p:ext uri="{BB962C8B-B14F-4D97-AF65-F5344CB8AC3E}">
        <p14:creationId xmlns:p14="http://schemas.microsoft.com/office/powerpoint/2010/main" val="4088431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In a 1999 publication, the National Resource Centre on Child Maltreatment (USA) said that child vulnerability refers to a child's capacity for self-protection. </a:t>
            </a:r>
          </a:p>
          <a:p>
            <a:pPr algn="just"/>
            <a:r>
              <a:rPr lang="en-GB" dirty="0"/>
              <a:t>This definition helps to challenge the tendency (and naïve mistake) leading to </a:t>
            </a:r>
            <a:r>
              <a:rPr lang="en-GB" b="1" dirty="0"/>
              <a:t>associating vulnerability primarily with age</a:t>
            </a:r>
            <a:r>
              <a:rPr lang="en-GB" dirty="0"/>
              <a:t>, but it leaves us with the need for more detail if we are to understand and assess self-protection.                     (http://nrccps.org)</a:t>
            </a:r>
          </a:p>
        </p:txBody>
      </p:sp>
      <p:sp>
        <p:nvSpPr>
          <p:cNvPr id="5" name="Slide Number Placeholder 4"/>
          <p:cNvSpPr>
            <a:spLocks noGrp="1"/>
          </p:cNvSpPr>
          <p:nvPr>
            <p:ph type="sldNum" sz="quarter" idx="12"/>
          </p:nvPr>
        </p:nvSpPr>
        <p:spPr/>
        <p:txBody>
          <a:bodyPr/>
          <a:lstStyle/>
          <a:p>
            <a:fld id="{F34E2965-984A-495E-877C-81008351A995}" type="slidenum">
              <a:rPr lang="en-GB" smtClean="0"/>
              <a:pPr/>
              <a:t>5</a:t>
            </a:fld>
            <a:endParaRPr lang="en-GB"/>
          </a:p>
        </p:txBody>
      </p:sp>
      <p:sp>
        <p:nvSpPr>
          <p:cNvPr id="2" name="Title 1"/>
          <p:cNvSpPr>
            <a:spLocks noGrp="1"/>
          </p:cNvSpPr>
          <p:nvPr>
            <p:ph type="title"/>
          </p:nvPr>
        </p:nvSpPr>
        <p:spPr/>
        <p:txBody>
          <a:bodyPr/>
          <a:lstStyle/>
          <a:p>
            <a:r>
              <a:rPr lang="en-GB" dirty="0"/>
              <a:t>Introduction </a:t>
            </a:r>
          </a:p>
        </p:txBody>
      </p:sp>
    </p:spTree>
    <p:extLst>
      <p:ext uri="{BB962C8B-B14F-4D97-AF65-F5344CB8AC3E}">
        <p14:creationId xmlns:p14="http://schemas.microsoft.com/office/powerpoint/2010/main" val="18059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b="1" i="1" dirty="0"/>
              <a:t>Age - </a:t>
            </a:r>
            <a:r>
              <a:rPr lang="en-GB" dirty="0"/>
              <a:t>Children from birth to six years old are always vulnerable.</a:t>
            </a:r>
          </a:p>
          <a:p>
            <a:pPr algn="just"/>
            <a:r>
              <a:rPr lang="en-GB" b="1" i="1" dirty="0"/>
              <a:t>Physical Disability - </a:t>
            </a:r>
            <a:r>
              <a:rPr lang="en-GB" dirty="0"/>
              <a:t>Regardless of age, children who are physically impaired and therefore unable to remove themselves from danger are vulnerable. Those who, because of their physical limitations, are highly dependent on others to meet their basic needs are vulnerable.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6</a:t>
            </a:fld>
            <a:endParaRPr lang="en-GB"/>
          </a:p>
        </p:txBody>
      </p:sp>
      <p:sp>
        <p:nvSpPr>
          <p:cNvPr id="2" name="Title 1"/>
          <p:cNvSpPr>
            <a:spLocks noGrp="1"/>
          </p:cNvSpPr>
          <p:nvPr>
            <p:ph type="title"/>
          </p:nvPr>
        </p:nvSpPr>
        <p:spPr/>
        <p:txBody>
          <a:bodyPr/>
          <a:lstStyle/>
          <a:p>
            <a:r>
              <a:rPr lang="en-GB" dirty="0"/>
              <a:t>Forms of Vulnerability </a:t>
            </a:r>
          </a:p>
        </p:txBody>
      </p:sp>
    </p:spTree>
    <p:extLst>
      <p:ext uri="{BB962C8B-B14F-4D97-AF65-F5344CB8AC3E}">
        <p14:creationId xmlns:p14="http://schemas.microsoft.com/office/powerpoint/2010/main" val="3052220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001419"/>
          </a:xfrm>
        </p:spPr>
        <p:txBody>
          <a:bodyPr>
            <a:normAutofit fontScale="92500" lnSpcReduction="20000"/>
          </a:bodyPr>
          <a:lstStyle/>
          <a:p>
            <a:pPr algn="just"/>
            <a:r>
              <a:rPr lang="en-GB" b="1" i="1" dirty="0"/>
              <a:t>Mental Disability - </a:t>
            </a:r>
            <a:r>
              <a:rPr lang="en-GB" dirty="0"/>
              <a:t>Regardless of age, children who are cognitively limited are vulnerable because of a number of possible limitations: recognizing danger, knowing who can be trusted, meeting their basic needs and seeking protection. </a:t>
            </a:r>
          </a:p>
          <a:p>
            <a:pPr algn="just"/>
            <a:r>
              <a:rPr lang="en-GB" b="1" i="1" dirty="0"/>
              <a:t>Provocative - </a:t>
            </a:r>
            <a:r>
              <a:rPr lang="en-GB" dirty="0"/>
              <a:t>A child's emotional, mental health, behavioural problems can be such that they irritate and provoke others to act out toward them or to avoid them totally. </a:t>
            </a:r>
          </a:p>
          <a:p>
            <a:pPr algn="just"/>
            <a:r>
              <a:rPr lang="en-GB" b="1" i="1" dirty="0"/>
              <a:t>Powerless - </a:t>
            </a:r>
            <a:r>
              <a:rPr lang="en-GB" dirty="0"/>
              <a:t>Regardless of age, intellect and physical capacity, children who are highly dependent and susceptible to others are vulnerable.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7</a:t>
            </a:fld>
            <a:endParaRPr lang="en-GB"/>
          </a:p>
        </p:txBody>
      </p:sp>
      <p:sp>
        <p:nvSpPr>
          <p:cNvPr id="2" name="Title 1"/>
          <p:cNvSpPr>
            <a:spLocks noGrp="1"/>
          </p:cNvSpPr>
          <p:nvPr>
            <p:ph type="title"/>
          </p:nvPr>
        </p:nvSpPr>
        <p:spPr>
          <a:xfrm>
            <a:off x="457200" y="274638"/>
            <a:ext cx="8229600" cy="562074"/>
          </a:xfrm>
        </p:spPr>
        <p:txBody>
          <a:bodyPr>
            <a:normAutofit fontScale="90000"/>
          </a:bodyPr>
          <a:lstStyle/>
          <a:p>
            <a:r>
              <a:rPr lang="en-GB" dirty="0"/>
              <a:t>Forms of Vulnerability </a:t>
            </a:r>
          </a:p>
        </p:txBody>
      </p:sp>
    </p:spTree>
    <p:extLst>
      <p:ext uri="{BB962C8B-B14F-4D97-AF65-F5344CB8AC3E}">
        <p14:creationId xmlns:p14="http://schemas.microsoft.com/office/powerpoint/2010/main" val="3330228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8229600" cy="4929411"/>
          </a:xfrm>
        </p:spPr>
        <p:txBody>
          <a:bodyPr>
            <a:normAutofit fontScale="92500" lnSpcReduction="20000"/>
          </a:bodyPr>
          <a:lstStyle/>
          <a:p>
            <a:pPr lvl="0" algn="just"/>
            <a:r>
              <a:rPr lang="en-GB" sz="2800" b="1" dirty="0">
                <a:solidFill>
                  <a:prstClr val="black"/>
                </a:solidFill>
              </a:rPr>
              <a:t>Powerless children </a:t>
            </a:r>
            <a:r>
              <a:rPr lang="en-GB" sz="2800" dirty="0">
                <a:solidFill>
                  <a:prstClr val="black"/>
                </a:solidFill>
              </a:rPr>
              <a:t>typically are so influenced by emotional and psychological attachment that they are subject to the whims of those who have power over them.</a:t>
            </a:r>
          </a:p>
          <a:p>
            <a:pPr marL="0" lvl="0" indent="0" algn="just">
              <a:buNone/>
            </a:pPr>
            <a:endParaRPr lang="en-GB" sz="2800" dirty="0">
              <a:solidFill>
                <a:prstClr val="black"/>
              </a:solidFill>
            </a:endParaRPr>
          </a:p>
          <a:p>
            <a:pPr lvl="0" algn="just"/>
            <a:r>
              <a:rPr lang="en-GB" sz="2800" dirty="0">
                <a:solidFill>
                  <a:prstClr val="black"/>
                </a:solidFill>
              </a:rPr>
              <a:t>Within this dynamic, you might notice children being subject to intimidation, fear and emotional manipulation. </a:t>
            </a:r>
          </a:p>
          <a:p>
            <a:pPr marL="0" lvl="0" indent="0" algn="just">
              <a:buNone/>
            </a:pPr>
            <a:endParaRPr lang="en-GB" sz="2800" dirty="0">
              <a:solidFill>
                <a:prstClr val="black"/>
              </a:solidFill>
            </a:endParaRPr>
          </a:p>
          <a:p>
            <a:pPr lvl="0" algn="just"/>
            <a:r>
              <a:rPr lang="en-GB" sz="2800" dirty="0">
                <a:solidFill>
                  <a:prstClr val="black"/>
                </a:solidFill>
              </a:rPr>
              <a:t>Finally, remember that powerlessness could also be observed in vulnerable children who are exposed to threatening circumstances, which they are unable to manage.</a:t>
            </a:r>
          </a:p>
          <a:p>
            <a:endParaRPr lang="en-GB" dirty="0"/>
          </a:p>
        </p:txBody>
      </p:sp>
      <p:sp>
        <p:nvSpPr>
          <p:cNvPr id="5" name="Slide Number Placeholder 4"/>
          <p:cNvSpPr>
            <a:spLocks noGrp="1"/>
          </p:cNvSpPr>
          <p:nvPr>
            <p:ph type="sldNum" sz="quarter" idx="12"/>
          </p:nvPr>
        </p:nvSpPr>
        <p:spPr/>
        <p:txBody>
          <a:bodyPr/>
          <a:lstStyle/>
          <a:p>
            <a:fld id="{F34E2965-984A-495E-877C-81008351A995}" type="slidenum">
              <a:rPr lang="en-GB" smtClean="0"/>
              <a:pPr/>
              <a:t>8</a:t>
            </a:fld>
            <a:endParaRPr lang="en-GB"/>
          </a:p>
        </p:txBody>
      </p:sp>
      <p:sp>
        <p:nvSpPr>
          <p:cNvPr id="2" name="Title 1"/>
          <p:cNvSpPr>
            <a:spLocks noGrp="1"/>
          </p:cNvSpPr>
          <p:nvPr>
            <p:ph type="title"/>
          </p:nvPr>
        </p:nvSpPr>
        <p:spPr>
          <a:xfrm>
            <a:off x="457200" y="274638"/>
            <a:ext cx="8229600" cy="562074"/>
          </a:xfrm>
        </p:spPr>
        <p:txBody>
          <a:bodyPr>
            <a:normAutofit fontScale="90000"/>
          </a:bodyPr>
          <a:lstStyle/>
          <a:p>
            <a:r>
              <a:rPr lang="en-GB" dirty="0"/>
              <a:t>Forms of Vulnerability </a:t>
            </a:r>
          </a:p>
        </p:txBody>
      </p:sp>
    </p:spTree>
    <p:extLst>
      <p:ext uri="{BB962C8B-B14F-4D97-AF65-F5344CB8AC3E}">
        <p14:creationId xmlns:p14="http://schemas.microsoft.com/office/powerpoint/2010/main" val="256541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algn="just"/>
            <a:r>
              <a:rPr lang="en-GB" b="1" i="1" dirty="0"/>
              <a:t>Defenceless - </a:t>
            </a:r>
            <a:r>
              <a:rPr lang="en-GB" dirty="0"/>
              <a:t>Regardless of age, a child who is unable to defend him/herself against aggression is vulnerable. This can include those children who are oblivious to danger. Children who are frail or lack mobility are more defenceless and therefore vulnerable. </a:t>
            </a:r>
          </a:p>
          <a:p>
            <a:pPr algn="just"/>
            <a:r>
              <a:rPr lang="en-GB" b="1" i="1" dirty="0"/>
              <a:t>Non-Assertive - </a:t>
            </a:r>
            <a:r>
              <a:rPr lang="en-GB" dirty="0"/>
              <a:t>Regardless of age, a child who is so passive or withdrawn not to be able to make his or her basic needs known is vulnerable. A child who cannot or will not seek help and protection from others is vulnerable. </a:t>
            </a:r>
          </a:p>
          <a:p>
            <a:pPr algn="just"/>
            <a:r>
              <a:rPr lang="en-GB" b="1" i="1" dirty="0"/>
              <a:t>Illness - </a:t>
            </a:r>
            <a:r>
              <a:rPr lang="en-GB" dirty="0"/>
              <a:t>Regardless of age, some children have continuing or acute medical problems and needs that make them vulnerable.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9</a:t>
            </a:fld>
            <a:endParaRPr lang="en-GB"/>
          </a:p>
        </p:txBody>
      </p:sp>
      <p:sp>
        <p:nvSpPr>
          <p:cNvPr id="2" name="Title 1"/>
          <p:cNvSpPr>
            <a:spLocks noGrp="1"/>
          </p:cNvSpPr>
          <p:nvPr>
            <p:ph type="title"/>
          </p:nvPr>
        </p:nvSpPr>
        <p:spPr/>
        <p:txBody>
          <a:bodyPr/>
          <a:lstStyle/>
          <a:p>
            <a:r>
              <a:rPr lang="en-GB" dirty="0"/>
              <a:t>Forms of Vulnerability </a:t>
            </a:r>
          </a:p>
        </p:txBody>
      </p:sp>
    </p:spTree>
    <p:extLst>
      <p:ext uri="{BB962C8B-B14F-4D97-AF65-F5344CB8AC3E}">
        <p14:creationId xmlns:p14="http://schemas.microsoft.com/office/powerpoint/2010/main" val="2582700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09728" indent="0">
              <a:buNone/>
            </a:pPr>
            <a:r>
              <a:rPr lang="en-GB" b="1" i="1" dirty="0"/>
              <a:t>Invisible - </a:t>
            </a:r>
            <a:r>
              <a:rPr lang="en-GB" dirty="0"/>
              <a:t>Take some time to think about that. </a:t>
            </a:r>
          </a:p>
          <a:p>
            <a:pPr>
              <a:buNone/>
            </a:pPr>
            <a:r>
              <a:rPr lang="en-GB" dirty="0"/>
              <a:t>	</a:t>
            </a:r>
          </a:p>
          <a:p>
            <a:pPr>
              <a:buNone/>
            </a:pPr>
            <a:r>
              <a:rPr lang="en-GB" dirty="0"/>
              <a:t>	Children that no one sees (who are hidden) are vulnerable. </a:t>
            </a:r>
          </a:p>
          <a:p>
            <a:pPr>
              <a:buNone/>
            </a:pPr>
            <a:r>
              <a:rPr lang="en-GB" dirty="0"/>
              <a:t>	Why would caregivers keep a child isolated from others? </a:t>
            </a:r>
          </a:p>
          <a:p>
            <a:pPr>
              <a:buNone/>
            </a:pPr>
            <a:r>
              <a:rPr lang="en-GB" dirty="0"/>
              <a:t>	A child who is not visible to be noticed and observed should be considered vulnerable regardless of age.</a:t>
            </a:r>
          </a:p>
        </p:txBody>
      </p:sp>
      <p:sp>
        <p:nvSpPr>
          <p:cNvPr id="5" name="Slide Number Placeholder 4"/>
          <p:cNvSpPr>
            <a:spLocks noGrp="1"/>
          </p:cNvSpPr>
          <p:nvPr>
            <p:ph type="sldNum" sz="quarter" idx="12"/>
          </p:nvPr>
        </p:nvSpPr>
        <p:spPr/>
        <p:txBody>
          <a:bodyPr/>
          <a:lstStyle/>
          <a:p>
            <a:fld id="{F34E2965-984A-495E-877C-81008351A995}" type="slidenum">
              <a:rPr lang="en-GB" smtClean="0"/>
              <a:pPr/>
              <a:t>10</a:t>
            </a:fld>
            <a:endParaRPr lang="en-GB"/>
          </a:p>
        </p:txBody>
      </p:sp>
      <p:sp>
        <p:nvSpPr>
          <p:cNvPr id="2" name="Title 1"/>
          <p:cNvSpPr>
            <a:spLocks noGrp="1"/>
          </p:cNvSpPr>
          <p:nvPr>
            <p:ph type="title"/>
          </p:nvPr>
        </p:nvSpPr>
        <p:spPr/>
        <p:txBody>
          <a:bodyPr/>
          <a:lstStyle/>
          <a:p>
            <a:r>
              <a:rPr lang="en-GB" dirty="0"/>
              <a:t>Forms of Vulnerability </a:t>
            </a:r>
          </a:p>
        </p:txBody>
      </p:sp>
    </p:spTree>
    <p:extLst>
      <p:ext uri="{BB962C8B-B14F-4D97-AF65-F5344CB8AC3E}">
        <p14:creationId xmlns:p14="http://schemas.microsoft.com/office/powerpoint/2010/main" val="332756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57298"/>
            <a:ext cx="8229600" cy="4768865"/>
          </a:xfrm>
        </p:spPr>
        <p:txBody>
          <a:bodyPr>
            <a:normAutofit/>
          </a:bodyPr>
          <a:lstStyle/>
          <a:p>
            <a:pPr>
              <a:buNone/>
            </a:pPr>
            <a:r>
              <a:rPr lang="en-GB" dirty="0"/>
              <a:t>	There is no one way of measuring vulnerability, but the following are suggested;</a:t>
            </a:r>
          </a:p>
          <a:p>
            <a:pPr>
              <a:buNone/>
            </a:pPr>
            <a:endParaRPr lang="en-GB" dirty="0"/>
          </a:p>
          <a:p>
            <a:r>
              <a:rPr lang="en-GB" b="1" dirty="0" err="1"/>
              <a:t>Worklessness</a:t>
            </a:r>
            <a:r>
              <a:rPr lang="en-GB" b="1" dirty="0"/>
              <a:t> </a:t>
            </a:r>
            <a:r>
              <a:rPr lang="en-GB" dirty="0"/>
              <a:t>– no parent in the family is in work.</a:t>
            </a:r>
          </a:p>
          <a:p>
            <a:r>
              <a:rPr lang="en-GB" b="1" dirty="0"/>
              <a:t>Housing </a:t>
            </a:r>
            <a:r>
              <a:rPr lang="en-GB" dirty="0"/>
              <a:t>– the family lives in poor quality and/or overcrowded housing.</a:t>
            </a:r>
          </a:p>
          <a:p>
            <a:r>
              <a:rPr lang="en-GB" b="1" dirty="0"/>
              <a:t>Qualifications </a:t>
            </a:r>
            <a:r>
              <a:rPr lang="en-GB" dirty="0"/>
              <a:t>– no parent in the family has any academic or vocational qualifications.</a:t>
            </a:r>
          </a:p>
        </p:txBody>
      </p:sp>
      <p:sp>
        <p:nvSpPr>
          <p:cNvPr id="5" name="Slide Number Placeholder 4"/>
          <p:cNvSpPr>
            <a:spLocks noGrp="1"/>
          </p:cNvSpPr>
          <p:nvPr>
            <p:ph type="sldNum" sz="quarter" idx="12"/>
          </p:nvPr>
        </p:nvSpPr>
        <p:spPr/>
        <p:txBody>
          <a:bodyPr/>
          <a:lstStyle/>
          <a:p>
            <a:fld id="{F34E2965-984A-495E-877C-81008351A995}" type="slidenum">
              <a:rPr lang="en-GB" smtClean="0"/>
              <a:pPr/>
              <a:t>11</a:t>
            </a:fld>
            <a:endParaRPr lang="en-GB"/>
          </a:p>
        </p:txBody>
      </p:sp>
      <p:sp>
        <p:nvSpPr>
          <p:cNvPr id="2" name="Title 1"/>
          <p:cNvSpPr>
            <a:spLocks noGrp="1"/>
          </p:cNvSpPr>
          <p:nvPr>
            <p:ph type="title"/>
          </p:nvPr>
        </p:nvSpPr>
        <p:spPr/>
        <p:txBody>
          <a:bodyPr>
            <a:normAutofit fontScale="90000"/>
          </a:bodyPr>
          <a:lstStyle/>
          <a:p>
            <a:r>
              <a:rPr lang="en-GB" dirty="0"/>
              <a:t>Vulnerable children and families </a:t>
            </a:r>
          </a:p>
        </p:txBody>
      </p:sp>
    </p:spTree>
    <p:extLst>
      <p:ext uri="{BB962C8B-B14F-4D97-AF65-F5344CB8AC3E}">
        <p14:creationId xmlns:p14="http://schemas.microsoft.com/office/powerpoint/2010/main" val="3766101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dirty="0"/>
              <a:t>Mental health </a:t>
            </a:r>
            <a:r>
              <a:rPr lang="en-GB" dirty="0"/>
              <a:t>– the mother has mental health problems;</a:t>
            </a:r>
          </a:p>
          <a:p>
            <a:r>
              <a:rPr lang="en-GB" b="1" dirty="0"/>
              <a:t>Illness/disability </a:t>
            </a:r>
            <a:r>
              <a:rPr lang="en-GB" dirty="0"/>
              <a:t>– at least one parent has a limiting long-standing illness, disability or infirmity;</a:t>
            </a:r>
          </a:p>
          <a:p>
            <a:r>
              <a:rPr lang="en-GB" b="1" dirty="0"/>
              <a:t>Low income </a:t>
            </a:r>
            <a:r>
              <a:rPr lang="en-GB" dirty="0"/>
              <a:t>– the family has low income (below 60% of the median);</a:t>
            </a:r>
          </a:p>
          <a:p>
            <a:r>
              <a:rPr lang="en-GB" b="1" dirty="0"/>
              <a:t>Material deprivation </a:t>
            </a:r>
            <a:r>
              <a:rPr lang="en-GB" dirty="0"/>
              <a:t>– the family cannot afford a number of food and clothing items.</a:t>
            </a:r>
          </a:p>
          <a:p>
            <a:endParaRPr lang="en-GB" dirty="0"/>
          </a:p>
        </p:txBody>
      </p:sp>
      <p:sp>
        <p:nvSpPr>
          <p:cNvPr id="5" name="Slide Number Placeholder 4"/>
          <p:cNvSpPr>
            <a:spLocks noGrp="1"/>
          </p:cNvSpPr>
          <p:nvPr>
            <p:ph type="sldNum" sz="quarter" idx="12"/>
          </p:nvPr>
        </p:nvSpPr>
        <p:spPr/>
        <p:txBody>
          <a:bodyPr/>
          <a:lstStyle/>
          <a:p>
            <a:fld id="{F34E2965-984A-495E-877C-81008351A995}" type="slidenum">
              <a:rPr lang="en-GB" smtClean="0"/>
              <a:pPr/>
              <a:t>12</a:t>
            </a:fld>
            <a:endParaRPr lang="en-GB"/>
          </a:p>
        </p:txBody>
      </p:sp>
      <p:sp>
        <p:nvSpPr>
          <p:cNvPr id="2" name="Title 1"/>
          <p:cNvSpPr>
            <a:spLocks noGrp="1"/>
          </p:cNvSpPr>
          <p:nvPr>
            <p:ph type="title"/>
          </p:nvPr>
        </p:nvSpPr>
        <p:spPr/>
        <p:txBody>
          <a:bodyPr>
            <a:normAutofit fontScale="90000"/>
          </a:bodyPr>
          <a:lstStyle/>
          <a:p>
            <a:r>
              <a:rPr lang="en-GB" dirty="0"/>
              <a:t>Vulnerable children and families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Child abuse and neglect in the UK today research report by NSPCC.</a:t>
            </a:r>
          </a:p>
          <a:p>
            <a:pPr>
              <a:buNone/>
            </a:pPr>
            <a:endParaRPr lang="en-GB" dirty="0"/>
          </a:p>
          <a:p>
            <a:r>
              <a:rPr lang="en-GB" dirty="0">
                <a:hlinkClick r:id="rId2"/>
              </a:rPr>
              <a:t>https://www.nspcc.org.uk/globalassets/documents/research-reports/child-abuse-neglect-uk-today-research-report.pdf</a:t>
            </a:r>
            <a:endParaRPr lang="en-GB" dirty="0"/>
          </a:p>
          <a:p>
            <a:pPr>
              <a:buNone/>
            </a:pPr>
            <a:endParaRPr lang="en-GB" dirty="0"/>
          </a:p>
        </p:txBody>
      </p:sp>
      <p:sp>
        <p:nvSpPr>
          <p:cNvPr id="3" name="Slide Number Placeholder 2"/>
          <p:cNvSpPr>
            <a:spLocks noGrp="1"/>
          </p:cNvSpPr>
          <p:nvPr>
            <p:ph type="sldNum" sz="quarter" idx="12"/>
          </p:nvPr>
        </p:nvSpPr>
        <p:spPr/>
        <p:txBody>
          <a:bodyPr/>
          <a:lstStyle/>
          <a:p>
            <a:fld id="{F34E2965-984A-495E-877C-81008351A995}" type="slidenum">
              <a:rPr lang="en-GB" smtClean="0"/>
              <a:pPr/>
              <a:t>13</a:t>
            </a:fld>
            <a:endParaRPr lang="en-GB"/>
          </a:p>
        </p:txBody>
      </p:sp>
      <p:sp>
        <p:nvSpPr>
          <p:cNvPr id="4" name="Title 3"/>
          <p:cNvSpPr>
            <a:spLocks noGrp="1"/>
          </p:cNvSpPr>
          <p:nvPr>
            <p:ph type="title"/>
          </p:nvPr>
        </p:nvSpPr>
        <p:spPr/>
        <p:txBody>
          <a:bodyPr/>
          <a:lstStyle/>
          <a:p>
            <a:r>
              <a:rPr lang="en-GB" dirty="0"/>
              <a:t>Further Reading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gn="just"/>
            <a:r>
              <a:rPr lang="en-GB" dirty="0"/>
              <a:t>Early experiences influence the developing brain.</a:t>
            </a:r>
          </a:p>
          <a:p>
            <a:pPr algn="just"/>
            <a:r>
              <a:rPr lang="en-GB" dirty="0"/>
              <a:t>Chronic stress can be toxic to developing brains.</a:t>
            </a:r>
          </a:p>
          <a:p>
            <a:pPr algn="just"/>
            <a:r>
              <a:rPr lang="en-GB" dirty="0"/>
              <a:t>Significant early adversity can lead to lifelong problems.</a:t>
            </a:r>
          </a:p>
          <a:p>
            <a:pPr algn="just"/>
            <a:r>
              <a:rPr lang="en-GB" dirty="0"/>
              <a:t>Early Intervention can prevent the consequences of early adversity.</a:t>
            </a:r>
          </a:p>
          <a:p>
            <a:pPr algn="just"/>
            <a:r>
              <a:rPr lang="en-GB" dirty="0"/>
              <a:t>Stable caring relationships essential for healthy development.</a:t>
            </a:r>
          </a:p>
          <a:p>
            <a:pPr algn="just"/>
            <a:r>
              <a:rPr lang="en-GB" dirty="0"/>
              <a:t>(www.developingchild.harvard.edu)</a:t>
            </a:r>
          </a:p>
        </p:txBody>
      </p:sp>
      <p:sp>
        <p:nvSpPr>
          <p:cNvPr id="3" name="Slide Number Placeholder 2"/>
          <p:cNvSpPr>
            <a:spLocks noGrp="1"/>
          </p:cNvSpPr>
          <p:nvPr>
            <p:ph type="sldNum" sz="quarter" idx="12"/>
          </p:nvPr>
        </p:nvSpPr>
        <p:spPr/>
        <p:txBody>
          <a:bodyPr/>
          <a:lstStyle/>
          <a:p>
            <a:fld id="{F34E2965-984A-495E-877C-81008351A995}" type="slidenum">
              <a:rPr lang="en-GB" smtClean="0"/>
              <a:pPr/>
              <a:t>14</a:t>
            </a:fld>
            <a:endParaRPr lang="en-GB"/>
          </a:p>
        </p:txBody>
      </p:sp>
      <p:sp>
        <p:nvSpPr>
          <p:cNvPr id="4" name="Title 3"/>
          <p:cNvSpPr>
            <a:spLocks noGrp="1"/>
          </p:cNvSpPr>
          <p:nvPr>
            <p:ph type="title"/>
          </p:nvPr>
        </p:nvSpPr>
        <p:spPr/>
        <p:txBody>
          <a:bodyPr>
            <a:normAutofit fontScale="90000"/>
          </a:bodyPr>
          <a:lstStyle/>
          <a:p>
            <a:pPr algn="ctr"/>
            <a:r>
              <a:rPr lang="en-GB" dirty="0"/>
              <a:t>Impact of Early Adversity on Children’s Development</a:t>
            </a:r>
          </a:p>
        </p:txBody>
      </p:sp>
    </p:spTree>
    <p:extLst>
      <p:ext uri="{BB962C8B-B14F-4D97-AF65-F5344CB8AC3E}">
        <p14:creationId xmlns:p14="http://schemas.microsoft.com/office/powerpoint/2010/main" val="2615007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109728" indent="0" algn="just">
              <a:buNone/>
            </a:pPr>
            <a:r>
              <a:rPr lang="en-GB" dirty="0"/>
              <a:t>“In the European context housing, neighbourhood and household economic strains worsened with increased levels of income inequality. </a:t>
            </a:r>
            <a:r>
              <a:rPr lang="en-GB" b="1" dirty="0"/>
              <a:t>Child injury mortality rates are strongly and positively associated with both income inequality and housing strain, suggesting that housing material conditions could play a role in the association between income inequality and child health”</a:t>
            </a:r>
          </a:p>
          <a:p>
            <a:pPr marL="109728" indent="0">
              <a:buNone/>
            </a:pPr>
            <a:endParaRPr lang="en-GB" dirty="0"/>
          </a:p>
          <a:p>
            <a:pPr marL="109728" indent="0" algn="r">
              <a:buNone/>
            </a:pPr>
            <a:r>
              <a:rPr lang="en-GB" sz="2000" dirty="0"/>
              <a:t>(</a:t>
            </a:r>
            <a:r>
              <a:rPr lang="en-GB" sz="2000" dirty="0" err="1"/>
              <a:t>Sengoelge</a:t>
            </a:r>
            <a:r>
              <a:rPr lang="en-GB" sz="2000" dirty="0"/>
              <a:t>, </a:t>
            </a:r>
            <a:r>
              <a:rPr lang="en-GB" sz="2000" dirty="0" err="1"/>
              <a:t>Hasselberg</a:t>
            </a:r>
            <a:r>
              <a:rPr lang="en-GB" sz="2000" dirty="0"/>
              <a:t>, Ormandy and </a:t>
            </a:r>
            <a:r>
              <a:rPr lang="en-GB" sz="2000" dirty="0" err="1"/>
              <a:t>Laflamme</a:t>
            </a:r>
            <a:r>
              <a:rPr lang="en-GB" sz="2000" dirty="0"/>
              <a:t>, 2013)</a:t>
            </a:r>
          </a:p>
        </p:txBody>
      </p:sp>
      <p:sp>
        <p:nvSpPr>
          <p:cNvPr id="3" name="Slide Number Placeholder 2"/>
          <p:cNvSpPr>
            <a:spLocks noGrp="1"/>
          </p:cNvSpPr>
          <p:nvPr>
            <p:ph type="sldNum" sz="quarter" idx="12"/>
          </p:nvPr>
        </p:nvSpPr>
        <p:spPr/>
        <p:txBody>
          <a:bodyPr/>
          <a:lstStyle/>
          <a:p>
            <a:fld id="{F34E2965-984A-495E-877C-81008351A995}" type="slidenum">
              <a:rPr lang="en-GB" smtClean="0"/>
              <a:pPr/>
              <a:t>15</a:t>
            </a:fld>
            <a:endParaRPr lang="en-GB"/>
          </a:p>
        </p:txBody>
      </p:sp>
      <p:sp>
        <p:nvSpPr>
          <p:cNvPr id="4" name="Title 3"/>
          <p:cNvSpPr>
            <a:spLocks noGrp="1"/>
          </p:cNvSpPr>
          <p:nvPr>
            <p:ph type="title"/>
          </p:nvPr>
        </p:nvSpPr>
        <p:spPr/>
        <p:txBody>
          <a:bodyPr>
            <a:normAutofit fontScale="90000"/>
          </a:bodyPr>
          <a:lstStyle/>
          <a:p>
            <a:pPr algn="ctr"/>
            <a:r>
              <a:rPr lang="en-GB" dirty="0"/>
              <a:t>Housing, Income Inequality and Child Mortality</a:t>
            </a:r>
          </a:p>
        </p:txBody>
      </p:sp>
    </p:spTree>
    <p:extLst>
      <p:ext uri="{BB962C8B-B14F-4D97-AF65-F5344CB8AC3E}">
        <p14:creationId xmlns:p14="http://schemas.microsoft.com/office/powerpoint/2010/main" val="3679115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4889EC7-B1F1-4436-B533-E69CF62FFEB6}"/>
              </a:ext>
            </a:extLst>
          </p:cNvPr>
          <p:cNvSpPr>
            <a:spLocks noGrp="1"/>
          </p:cNvSpPr>
          <p:nvPr>
            <p:ph idx="1"/>
          </p:nvPr>
        </p:nvSpPr>
        <p:spPr/>
        <p:txBody>
          <a:bodyPr>
            <a:normAutofit/>
          </a:bodyPr>
          <a:lstStyle/>
          <a:p>
            <a:r>
              <a:rPr lang="en-US" dirty="0"/>
              <a:t>Legislation Timeline Children Act 1989 </a:t>
            </a:r>
          </a:p>
          <a:p>
            <a:r>
              <a:rPr lang="en-US" dirty="0"/>
              <a:t>Working Together 1999 </a:t>
            </a:r>
          </a:p>
          <a:p>
            <a:r>
              <a:rPr lang="en-US" dirty="0"/>
              <a:t>Victoria Climbie died February 2000 </a:t>
            </a:r>
          </a:p>
          <a:p>
            <a:r>
              <a:rPr lang="en-US" dirty="0"/>
              <a:t>Joint Chief Inspectors Report – Safeguarding Children October 2002 </a:t>
            </a:r>
          </a:p>
          <a:p>
            <a:r>
              <a:rPr lang="en-US" dirty="0"/>
              <a:t>Lord Laming’s Inquiry Report 2003 </a:t>
            </a:r>
          </a:p>
          <a:p>
            <a:r>
              <a:rPr lang="en-US" dirty="0"/>
              <a:t>Green Paper Every Child Matters September 2003 &amp; March 2004 Every Child Matters – Change for Children December </a:t>
            </a:r>
          </a:p>
          <a:p>
            <a:r>
              <a:rPr lang="en-US" dirty="0"/>
              <a:t>2004 Children Act</a:t>
            </a:r>
          </a:p>
        </p:txBody>
      </p:sp>
      <p:sp>
        <p:nvSpPr>
          <p:cNvPr id="3" name="Slide Number Placeholder 2">
            <a:extLst>
              <a:ext uri="{FF2B5EF4-FFF2-40B4-BE49-F238E27FC236}">
                <a16:creationId xmlns:a16="http://schemas.microsoft.com/office/drawing/2014/main" id="{F4327D03-0C3B-469F-B4D7-3A8B48B2E376}"/>
              </a:ext>
            </a:extLst>
          </p:cNvPr>
          <p:cNvSpPr>
            <a:spLocks noGrp="1"/>
          </p:cNvSpPr>
          <p:nvPr>
            <p:ph type="sldNum" sz="quarter" idx="12"/>
          </p:nvPr>
        </p:nvSpPr>
        <p:spPr/>
        <p:txBody>
          <a:bodyPr/>
          <a:lstStyle/>
          <a:p>
            <a:fld id="{F34E2965-984A-495E-877C-81008351A995}" type="slidenum">
              <a:rPr lang="en-GB" smtClean="0"/>
              <a:pPr/>
              <a:t>16</a:t>
            </a:fld>
            <a:endParaRPr lang="en-GB"/>
          </a:p>
        </p:txBody>
      </p:sp>
      <p:sp>
        <p:nvSpPr>
          <p:cNvPr id="4" name="Title 3">
            <a:extLst>
              <a:ext uri="{FF2B5EF4-FFF2-40B4-BE49-F238E27FC236}">
                <a16:creationId xmlns:a16="http://schemas.microsoft.com/office/drawing/2014/main" id="{5425F4FE-82CE-45AC-A804-08B5CC960463}"/>
              </a:ext>
            </a:extLst>
          </p:cNvPr>
          <p:cNvSpPr>
            <a:spLocks noGrp="1"/>
          </p:cNvSpPr>
          <p:nvPr>
            <p:ph type="title"/>
          </p:nvPr>
        </p:nvSpPr>
        <p:spPr/>
        <p:txBody>
          <a:bodyPr>
            <a:normAutofit fontScale="90000"/>
          </a:bodyPr>
          <a:lstStyle/>
          <a:p>
            <a:r>
              <a:rPr lang="en-GB" dirty="0"/>
              <a:t>Legislation Time Line (1989-2004)</a:t>
            </a:r>
          </a:p>
        </p:txBody>
      </p:sp>
    </p:spTree>
    <p:extLst>
      <p:ext uri="{BB962C8B-B14F-4D97-AF65-F5344CB8AC3E}">
        <p14:creationId xmlns:p14="http://schemas.microsoft.com/office/powerpoint/2010/main" val="1707788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
                                            <p:txEl>
                                              <p:pRg st="6" end="6"/>
                                            </p:txEl>
                                          </p:spTgt>
                                        </p:tgtEl>
                                        <p:attrNameLst>
                                          <p:attrName>style.visibility</p:attrName>
                                        </p:attrNameLst>
                                      </p:cBhvr>
                                      <p:to>
                                        <p:strVal val="visible"/>
                                      </p:to>
                                    </p:set>
                                    <p:animEffect transition="in" filter="fade">
                                      <p:cBhvr>
                                        <p:cTn id="49" dur="1000"/>
                                        <p:tgtEl>
                                          <p:spTgt spid="2">
                                            <p:txEl>
                                              <p:pRg st="6" end="6"/>
                                            </p:txEl>
                                          </p:spTgt>
                                        </p:tgtEl>
                                      </p:cBhvr>
                                    </p:animEffect>
                                    <p:anim calcmode="lin" valueType="num">
                                      <p:cBhvr>
                                        <p:cTn id="50"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DEC4BBF-AB36-47E6-B78D-92C6D22471CA}"/>
              </a:ext>
            </a:extLst>
          </p:cNvPr>
          <p:cNvSpPr>
            <a:spLocks noGrp="1"/>
          </p:cNvSpPr>
          <p:nvPr>
            <p:ph idx="1"/>
          </p:nvPr>
        </p:nvSpPr>
        <p:spPr/>
        <p:txBody>
          <a:bodyPr>
            <a:normAutofit fontScale="85000" lnSpcReduction="10000"/>
          </a:bodyPr>
          <a:lstStyle/>
          <a:p>
            <a:r>
              <a:rPr lang="en-US" dirty="0"/>
              <a:t>Working Together to Safeguard Children (2006) </a:t>
            </a:r>
          </a:p>
          <a:p>
            <a:r>
              <a:rPr lang="en-US" dirty="0"/>
              <a:t>Peter Connolly died August 2007 </a:t>
            </a:r>
          </a:p>
          <a:p>
            <a:r>
              <a:rPr lang="en-US" dirty="0"/>
              <a:t>Kyra </a:t>
            </a:r>
            <a:r>
              <a:rPr lang="en-US" dirty="0" err="1"/>
              <a:t>Ishaq</a:t>
            </a:r>
            <a:r>
              <a:rPr lang="en-US" dirty="0"/>
              <a:t> died 2008 - Lord Laming’s Progress Report March 2009 </a:t>
            </a:r>
          </a:p>
          <a:p>
            <a:r>
              <a:rPr lang="en-US" dirty="0"/>
              <a:t>The Governments Response to Lord Laming May 2009 </a:t>
            </a:r>
          </a:p>
          <a:p>
            <a:r>
              <a:rPr lang="en-US" dirty="0"/>
              <a:t>Working Together to Safeguard Children March 2010 </a:t>
            </a:r>
          </a:p>
          <a:p>
            <a:r>
              <a:rPr lang="en-US" dirty="0"/>
              <a:t>The Governments Response to Lord Laming: One Year On March 2010 (Change of Government 2010) </a:t>
            </a:r>
          </a:p>
          <a:p>
            <a:r>
              <a:rPr lang="en-US" dirty="0"/>
              <a:t>Munro Review of Child Protection: a child-centred system 2011 </a:t>
            </a:r>
          </a:p>
          <a:p>
            <a:r>
              <a:rPr lang="en-US" dirty="0"/>
              <a:t>Working Together to Safeguard Children 2013 and 2015</a:t>
            </a:r>
            <a:endParaRPr lang="en-GB" dirty="0"/>
          </a:p>
          <a:p>
            <a:endParaRPr lang="en-GB" dirty="0"/>
          </a:p>
        </p:txBody>
      </p:sp>
      <p:sp>
        <p:nvSpPr>
          <p:cNvPr id="3" name="Slide Number Placeholder 2">
            <a:extLst>
              <a:ext uri="{FF2B5EF4-FFF2-40B4-BE49-F238E27FC236}">
                <a16:creationId xmlns:a16="http://schemas.microsoft.com/office/drawing/2014/main" id="{D47E703A-E9ED-4396-B407-ECBAAD848179}"/>
              </a:ext>
            </a:extLst>
          </p:cNvPr>
          <p:cNvSpPr>
            <a:spLocks noGrp="1"/>
          </p:cNvSpPr>
          <p:nvPr>
            <p:ph type="sldNum" sz="quarter" idx="12"/>
          </p:nvPr>
        </p:nvSpPr>
        <p:spPr/>
        <p:txBody>
          <a:bodyPr/>
          <a:lstStyle/>
          <a:p>
            <a:fld id="{F34E2965-984A-495E-877C-81008351A995}" type="slidenum">
              <a:rPr lang="en-GB" smtClean="0"/>
              <a:pPr/>
              <a:t>17</a:t>
            </a:fld>
            <a:endParaRPr lang="en-GB"/>
          </a:p>
        </p:txBody>
      </p:sp>
      <p:sp>
        <p:nvSpPr>
          <p:cNvPr id="4" name="Title 3">
            <a:extLst>
              <a:ext uri="{FF2B5EF4-FFF2-40B4-BE49-F238E27FC236}">
                <a16:creationId xmlns:a16="http://schemas.microsoft.com/office/drawing/2014/main" id="{5633501C-2D62-4E7E-B940-B69DB2187A94}"/>
              </a:ext>
            </a:extLst>
          </p:cNvPr>
          <p:cNvSpPr>
            <a:spLocks noGrp="1"/>
          </p:cNvSpPr>
          <p:nvPr>
            <p:ph type="title"/>
          </p:nvPr>
        </p:nvSpPr>
        <p:spPr/>
        <p:txBody>
          <a:bodyPr>
            <a:noAutofit/>
          </a:bodyPr>
          <a:lstStyle/>
          <a:p>
            <a:r>
              <a:rPr lang="en-GB" sz="3000" dirty="0"/>
              <a:t>Legislation Time Line (2006-onwards)</a:t>
            </a:r>
          </a:p>
        </p:txBody>
      </p:sp>
    </p:spTree>
    <p:extLst>
      <p:ext uri="{BB962C8B-B14F-4D97-AF65-F5344CB8AC3E}">
        <p14:creationId xmlns:p14="http://schemas.microsoft.com/office/powerpoint/2010/main" val="61147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
                                            <p:txEl>
                                              <p:pRg st="6" end="6"/>
                                            </p:txEl>
                                          </p:spTgt>
                                        </p:tgtEl>
                                        <p:attrNameLst>
                                          <p:attrName>style.visibility</p:attrName>
                                        </p:attrNameLst>
                                      </p:cBhvr>
                                      <p:to>
                                        <p:strVal val="visible"/>
                                      </p:to>
                                    </p:set>
                                    <p:animEffect transition="in" filter="fade">
                                      <p:cBhvr>
                                        <p:cTn id="49" dur="1000"/>
                                        <p:tgtEl>
                                          <p:spTgt spid="2">
                                            <p:txEl>
                                              <p:pRg st="6" end="6"/>
                                            </p:txEl>
                                          </p:spTgt>
                                        </p:tgtEl>
                                      </p:cBhvr>
                                    </p:animEffect>
                                    <p:anim calcmode="lin" valueType="num">
                                      <p:cBhvr>
                                        <p:cTn id="50"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
                                            <p:txEl>
                                              <p:pRg st="7" end="7"/>
                                            </p:txEl>
                                          </p:spTgt>
                                        </p:tgtEl>
                                        <p:attrNameLst>
                                          <p:attrName>style.visibility</p:attrName>
                                        </p:attrNameLst>
                                      </p:cBhvr>
                                      <p:to>
                                        <p:strVal val="visible"/>
                                      </p:to>
                                    </p:set>
                                    <p:animEffect transition="in" filter="fade">
                                      <p:cBhvr>
                                        <p:cTn id="56" dur="1000"/>
                                        <p:tgtEl>
                                          <p:spTgt spid="2">
                                            <p:txEl>
                                              <p:pRg st="7" end="7"/>
                                            </p:txEl>
                                          </p:spTgt>
                                        </p:tgtEl>
                                      </p:cBhvr>
                                    </p:animEffect>
                                    <p:anim calcmode="lin" valueType="num">
                                      <p:cBhvr>
                                        <p:cTn id="57"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E8F0991-C008-4FE8-8202-4251C6F5DE39}"/>
              </a:ext>
            </a:extLst>
          </p:cNvPr>
          <p:cNvGraphicFramePr>
            <a:graphicFrameLocks noGrp="1"/>
          </p:cNvGraphicFramePr>
          <p:nvPr>
            <p:ph idx="1"/>
            <p:extLst>
              <p:ext uri="{D42A27DB-BD31-4B8C-83A1-F6EECF244321}">
                <p14:modId xmlns:p14="http://schemas.microsoft.com/office/powerpoint/2010/main" val="10535437"/>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771B661-7E79-47D1-9478-5ABD21CDFC99}"/>
              </a:ext>
            </a:extLst>
          </p:cNvPr>
          <p:cNvSpPr>
            <a:spLocks noGrp="1"/>
          </p:cNvSpPr>
          <p:nvPr>
            <p:ph type="sldNum" sz="quarter" idx="12"/>
          </p:nvPr>
        </p:nvSpPr>
        <p:spPr/>
        <p:txBody>
          <a:bodyPr/>
          <a:lstStyle/>
          <a:p>
            <a:fld id="{F34E2965-984A-495E-877C-81008351A995}" type="slidenum">
              <a:rPr lang="en-GB" smtClean="0"/>
              <a:pPr/>
              <a:t>18</a:t>
            </a:fld>
            <a:endParaRPr lang="en-GB"/>
          </a:p>
        </p:txBody>
      </p:sp>
      <p:sp>
        <p:nvSpPr>
          <p:cNvPr id="4" name="Title 3">
            <a:extLst>
              <a:ext uri="{FF2B5EF4-FFF2-40B4-BE49-F238E27FC236}">
                <a16:creationId xmlns:a16="http://schemas.microsoft.com/office/drawing/2014/main" id="{9874BE0F-A0C4-4BA7-8F73-3C71AE1577A6}"/>
              </a:ext>
            </a:extLst>
          </p:cNvPr>
          <p:cNvSpPr>
            <a:spLocks noGrp="1"/>
          </p:cNvSpPr>
          <p:nvPr>
            <p:ph type="title"/>
          </p:nvPr>
        </p:nvSpPr>
        <p:spPr/>
        <p:txBody>
          <a:bodyPr>
            <a:normAutofit fontScale="90000"/>
          </a:bodyPr>
          <a:lstStyle/>
          <a:p>
            <a:r>
              <a:rPr lang="en-GB" dirty="0"/>
              <a:t>Assessing the Needs of Families</a:t>
            </a:r>
          </a:p>
        </p:txBody>
      </p:sp>
    </p:spTree>
    <p:extLst>
      <p:ext uri="{BB962C8B-B14F-4D97-AF65-F5344CB8AC3E}">
        <p14:creationId xmlns:p14="http://schemas.microsoft.com/office/powerpoint/2010/main" val="358775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algn="just"/>
            <a:r>
              <a:rPr lang="en-GB" dirty="0"/>
              <a:t>‘Every Child Matters’ Green Paper (2003) proposed the introduction of a Common Assessment Framework (CAF) as a central element of the strategy for helping children, young people and their families. </a:t>
            </a:r>
          </a:p>
          <a:p>
            <a:pPr algn="just">
              <a:buNone/>
            </a:pPr>
            <a:endParaRPr lang="en-GB" dirty="0"/>
          </a:p>
          <a:p>
            <a:pPr algn="just"/>
            <a:r>
              <a:rPr lang="en-GB" dirty="0"/>
              <a:t>The framework supports the gathering of data and information about children and families, and then they are used to analyse, make judgements, plan, intervene and review:</a:t>
            </a:r>
          </a:p>
          <a:p>
            <a:pPr>
              <a:buNone/>
            </a:pPr>
            <a:endParaRPr lang="en-GB" dirty="0"/>
          </a:p>
          <a:p>
            <a:r>
              <a:rPr lang="en-GB" dirty="0"/>
              <a:t>Child’s Development</a:t>
            </a:r>
          </a:p>
          <a:p>
            <a:r>
              <a:rPr lang="en-GB" dirty="0"/>
              <a:t>Parenting Capacity</a:t>
            </a:r>
          </a:p>
          <a:p>
            <a:r>
              <a:rPr lang="en-GB" dirty="0"/>
              <a:t>Family and Environment</a:t>
            </a:r>
          </a:p>
          <a:p>
            <a:endParaRPr lang="en-GB" dirty="0"/>
          </a:p>
          <a:p>
            <a:endParaRPr lang="en-GB" dirty="0"/>
          </a:p>
        </p:txBody>
      </p:sp>
      <p:sp>
        <p:nvSpPr>
          <p:cNvPr id="5" name="Slide Number Placeholder 4"/>
          <p:cNvSpPr>
            <a:spLocks noGrp="1"/>
          </p:cNvSpPr>
          <p:nvPr>
            <p:ph type="sldNum" sz="quarter" idx="12"/>
          </p:nvPr>
        </p:nvSpPr>
        <p:spPr/>
        <p:txBody>
          <a:bodyPr/>
          <a:lstStyle/>
          <a:p>
            <a:fld id="{F34E2965-984A-495E-877C-81008351A995}" type="slidenum">
              <a:rPr lang="en-GB" smtClean="0"/>
              <a:pPr/>
              <a:t>19</a:t>
            </a:fld>
            <a:endParaRPr lang="en-GB"/>
          </a:p>
        </p:txBody>
      </p:sp>
      <p:sp>
        <p:nvSpPr>
          <p:cNvPr id="2" name="Title 1"/>
          <p:cNvSpPr>
            <a:spLocks noGrp="1"/>
          </p:cNvSpPr>
          <p:nvPr>
            <p:ph type="title"/>
          </p:nvPr>
        </p:nvSpPr>
        <p:spPr/>
        <p:txBody>
          <a:bodyPr>
            <a:normAutofit fontScale="90000"/>
          </a:bodyPr>
          <a:lstStyle/>
          <a:p>
            <a:r>
              <a:rPr lang="en-GB" dirty="0"/>
              <a:t>Common Assessment Framework</a:t>
            </a:r>
          </a:p>
        </p:txBody>
      </p:sp>
    </p:spTree>
    <p:extLst>
      <p:ext uri="{BB962C8B-B14F-4D97-AF65-F5344CB8AC3E}">
        <p14:creationId xmlns:p14="http://schemas.microsoft.com/office/powerpoint/2010/main" val="198219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3099800"/>
          </a:xfrm>
        </p:spPr>
        <p:txBody>
          <a:bodyPr>
            <a:normAutofit/>
          </a:bodyPr>
          <a:lstStyle/>
          <a:p>
            <a:pPr algn="just"/>
            <a:r>
              <a:rPr lang="en-GB" dirty="0"/>
              <a:t>CAF helps to identify in the early stages the child’s additional needs and promote coordinated service provision to meet them. </a:t>
            </a:r>
          </a:p>
          <a:p>
            <a:pPr algn="just"/>
            <a:r>
              <a:rPr lang="en-GB" dirty="0"/>
              <a:t>Plays a key part in delivering front line services that are integrated and focused around the needs of children and young people.  </a:t>
            </a:r>
          </a:p>
          <a:p>
            <a:endParaRPr lang="en-GB" dirty="0"/>
          </a:p>
        </p:txBody>
      </p:sp>
      <p:sp>
        <p:nvSpPr>
          <p:cNvPr id="3" name="Slide Number Placeholder 2"/>
          <p:cNvSpPr>
            <a:spLocks noGrp="1"/>
          </p:cNvSpPr>
          <p:nvPr>
            <p:ph type="sldNum" sz="quarter" idx="12"/>
          </p:nvPr>
        </p:nvSpPr>
        <p:spPr/>
        <p:txBody>
          <a:bodyPr/>
          <a:lstStyle/>
          <a:p>
            <a:fld id="{F34E2965-984A-495E-877C-81008351A995}" type="slidenum">
              <a:rPr lang="en-GB" smtClean="0"/>
              <a:pPr/>
              <a:t>20</a:t>
            </a:fld>
            <a:endParaRPr lang="en-GB"/>
          </a:p>
        </p:txBody>
      </p:sp>
      <p:sp>
        <p:nvSpPr>
          <p:cNvPr id="4" name="Title 3"/>
          <p:cNvSpPr>
            <a:spLocks noGrp="1"/>
          </p:cNvSpPr>
          <p:nvPr>
            <p:ph type="title"/>
          </p:nvPr>
        </p:nvSpPr>
        <p:spPr/>
        <p:txBody>
          <a:bodyPr>
            <a:normAutofit fontScale="90000"/>
          </a:bodyPr>
          <a:lstStyle/>
          <a:p>
            <a:r>
              <a:rPr lang="en-GB" dirty="0"/>
              <a:t>Common Assessment Framework (CAF)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E724D2-AD37-4A92-8071-B90A17B44ABA}"/>
              </a:ext>
            </a:extLst>
          </p:cNvPr>
          <p:cNvSpPr>
            <a:spLocks noGrp="1"/>
          </p:cNvSpPr>
          <p:nvPr>
            <p:ph idx="1"/>
          </p:nvPr>
        </p:nvSpPr>
        <p:spPr/>
        <p:txBody>
          <a:bodyPr/>
          <a:lstStyle/>
          <a:p>
            <a:pPr algn="just"/>
            <a:r>
              <a:rPr lang="en-GB" dirty="0"/>
              <a:t>Aims is to support early intervention and improve joint working and communication between practitioners.  </a:t>
            </a:r>
          </a:p>
          <a:p>
            <a:pPr algn="just"/>
            <a:r>
              <a:rPr lang="en-GB" dirty="0"/>
              <a:t>Described as a common language for assessment purposes, which gives a consistent view for delivering the most appropriate response.</a:t>
            </a:r>
          </a:p>
          <a:p>
            <a:endParaRPr lang="en-GB" dirty="0"/>
          </a:p>
        </p:txBody>
      </p:sp>
      <p:sp>
        <p:nvSpPr>
          <p:cNvPr id="3" name="Slide Number Placeholder 2">
            <a:extLst>
              <a:ext uri="{FF2B5EF4-FFF2-40B4-BE49-F238E27FC236}">
                <a16:creationId xmlns:a16="http://schemas.microsoft.com/office/drawing/2014/main" id="{54A476BA-64E4-4186-AAE2-BCF8AD226FD0}"/>
              </a:ext>
            </a:extLst>
          </p:cNvPr>
          <p:cNvSpPr>
            <a:spLocks noGrp="1"/>
          </p:cNvSpPr>
          <p:nvPr>
            <p:ph type="sldNum" sz="quarter" idx="12"/>
          </p:nvPr>
        </p:nvSpPr>
        <p:spPr/>
        <p:txBody>
          <a:bodyPr/>
          <a:lstStyle/>
          <a:p>
            <a:fld id="{F34E2965-984A-495E-877C-81008351A995}" type="slidenum">
              <a:rPr lang="en-GB" smtClean="0"/>
              <a:pPr/>
              <a:t>21</a:t>
            </a:fld>
            <a:endParaRPr lang="en-GB"/>
          </a:p>
        </p:txBody>
      </p:sp>
      <p:sp>
        <p:nvSpPr>
          <p:cNvPr id="4" name="Title 3">
            <a:extLst>
              <a:ext uri="{FF2B5EF4-FFF2-40B4-BE49-F238E27FC236}">
                <a16:creationId xmlns:a16="http://schemas.microsoft.com/office/drawing/2014/main" id="{32A4C5A7-7315-463A-AC96-E695F64E69E4}"/>
              </a:ext>
            </a:extLst>
          </p:cNvPr>
          <p:cNvSpPr>
            <a:spLocks noGrp="1"/>
          </p:cNvSpPr>
          <p:nvPr>
            <p:ph type="title"/>
          </p:nvPr>
        </p:nvSpPr>
        <p:spPr/>
        <p:txBody>
          <a:bodyPr>
            <a:normAutofit fontScale="90000"/>
          </a:bodyPr>
          <a:lstStyle/>
          <a:p>
            <a:r>
              <a:rPr lang="en-GB" dirty="0"/>
              <a:t>Common Assessment Framework (CAF)</a:t>
            </a:r>
          </a:p>
        </p:txBody>
      </p:sp>
    </p:spTree>
    <p:extLst>
      <p:ext uri="{BB962C8B-B14F-4D97-AF65-F5344CB8AC3E}">
        <p14:creationId xmlns:p14="http://schemas.microsoft.com/office/powerpoint/2010/main" val="3249991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Level 1 – </a:t>
            </a:r>
            <a:r>
              <a:rPr lang="en-GB" b="1" dirty="0">
                <a:solidFill>
                  <a:srgbClr val="00B0F0"/>
                </a:solidFill>
              </a:rPr>
              <a:t>Universal</a:t>
            </a:r>
            <a:r>
              <a:rPr lang="en-GB" dirty="0"/>
              <a:t> Response</a:t>
            </a:r>
          </a:p>
          <a:p>
            <a:pPr marL="0" indent="0">
              <a:buNone/>
            </a:pPr>
            <a:endParaRPr lang="en-GB" dirty="0"/>
          </a:p>
          <a:p>
            <a:r>
              <a:rPr lang="en-GB" dirty="0"/>
              <a:t>Level 2 – </a:t>
            </a:r>
            <a:r>
              <a:rPr lang="en-GB" b="1" dirty="0">
                <a:solidFill>
                  <a:srgbClr val="92D050"/>
                </a:solidFill>
              </a:rPr>
              <a:t>Early Support </a:t>
            </a:r>
            <a:r>
              <a:rPr lang="en-GB" dirty="0"/>
              <a:t>Response</a:t>
            </a:r>
          </a:p>
          <a:p>
            <a:endParaRPr lang="en-GB" dirty="0"/>
          </a:p>
          <a:p>
            <a:r>
              <a:rPr lang="en-GB" dirty="0"/>
              <a:t>Level 3 – </a:t>
            </a:r>
            <a:r>
              <a:rPr lang="en-GB" b="1" dirty="0">
                <a:solidFill>
                  <a:srgbClr val="FFC000"/>
                </a:solidFill>
              </a:rPr>
              <a:t>Targeted</a:t>
            </a:r>
            <a:r>
              <a:rPr lang="en-GB" dirty="0"/>
              <a:t> Early Support Response</a:t>
            </a:r>
          </a:p>
          <a:p>
            <a:endParaRPr lang="en-GB" dirty="0"/>
          </a:p>
          <a:p>
            <a:r>
              <a:rPr lang="en-GB" dirty="0"/>
              <a:t>Level 4 – </a:t>
            </a:r>
            <a:r>
              <a:rPr lang="en-GB" b="1" dirty="0">
                <a:solidFill>
                  <a:srgbClr val="FF0000"/>
                </a:solidFill>
              </a:rPr>
              <a:t>Statutory</a:t>
            </a:r>
            <a:r>
              <a:rPr lang="en-GB" dirty="0"/>
              <a:t> Response</a:t>
            </a:r>
          </a:p>
        </p:txBody>
      </p:sp>
      <p:sp>
        <p:nvSpPr>
          <p:cNvPr id="4" name="Slide Number Placeholder 3"/>
          <p:cNvSpPr>
            <a:spLocks noGrp="1"/>
          </p:cNvSpPr>
          <p:nvPr>
            <p:ph type="sldNum" sz="quarter" idx="12"/>
          </p:nvPr>
        </p:nvSpPr>
        <p:spPr/>
        <p:txBody>
          <a:bodyPr/>
          <a:lstStyle/>
          <a:p>
            <a:fld id="{F34E2965-984A-495E-877C-81008351A995}" type="slidenum">
              <a:rPr lang="en-GB" smtClean="0"/>
              <a:pPr/>
              <a:t>22</a:t>
            </a:fld>
            <a:endParaRPr lang="en-GB"/>
          </a:p>
        </p:txBody>
      </p:sp>
      <p:sp>
        <p:nvSpPr>
          <p:cNvPr id="2" name="Title 1"/>
          <p:cNvSpPr>
            <a:spLocks noGrp="1"/>
          </p:cNvSpPr>
          <p:nvPr>
            <p:ph type="title"/>
          </p:nvPr>
        </p:nvSpPr>
        <p:spPr/>
        <p:txBody>
          <a:bodyPr/>
          <a:lstStyle/>
          <a:p>
            <a:r>
              <a:rPr lang="en-GB" dirty="0"/>
              <a:t>Levels of Intervention</a:t>
            </a:r>
          </a:p>
        </p:txBody>
      </p:sp>
    </p:spTree>
    <p:extLst>
      <p:ext uri="{BB962C8B-B14F-4D97-AF65-F5344CB8AC3E}">
        <p14:creationId xmlns:p14="http://schemas.microsoft.com/office/powerpoint/2010/main" val="930226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4E2965-984A-495E-877C-81008351A995}" type="slidenum">
              <a:rPr lang="en-GB" smtClean="0"/>
              <a:pPr/>
              <a:t>23</a:t>
            </a:fld>
            <a:endParaRPr lang="en-GB"/>
          </a:p>
        </p:txBody>
      </p:sp>
      <p:pic>
        <p:nvPicPr>
          <p:cNvPr id="5" name="Picture 4"/>
          <p:cNvPicPr>
            <a:picLocks noChangeAspect="1"/>
          </p:cNvPicPr>
          <p:nvPr/>
        </p:nvPicPr>
        <p:blipFill>
          <a:blip r:embed="rId2" cstate="print"/>
          <a:stretch>
            <a:fillRect/>
          </a:stretch>
        </p:blipFill>
        <p:spPr>
          <a:xfrm>
            <a:off x="323528" y="260648"/>
            <a:ext cx="8632647" cy="5576843"/>
          </a:xfrm>
          <a:prstGeom prst="rect">
            <a:avLst/>
          </a:prstGeom>
        </p:spPr>
      </p:pic>
      <p:sp>
        <p:nvSpPr>
          <p:cNvPr id="6" name="Rectangle 5"/>
          <p:cNvSpPr/>
          <p:nvPr/>
        </p:nvSpPr>
        <p:spPr>
          <a:xfrm>
            <a:off x="611560" y="6033184"/>
            <a:ext cx="7416824" cy="646331"/>
          </a:xfrm>
          <a:prstGeom prst="rect">
            <a:avLst/>
          </a:prstGeom>
        </p:spPr>
        <p:txBody>
          <a:bodyPr wrap="square">
            <a:spAutoFit/>
          </a:bodyPr>
          <a:lstStyle/>
          <a:p>
            <a:r>
              <a:rPr lang="en-GB" dirty="0">
                <a:hlinkClick r:id="rId3"/>
              </a:rPr>
              <a:t>http://lancashire.gov.uk/corporate/web/?siteid=5943&amp;pageid=43535&amp;e=e</a:t>
            </a:r>
            <a:endParaRPr lang="en-GB" dirty="0"/>
          </a:p>
          <a:p>
            <a:endParaRPr lang="en-GB" dirty="0"/>
          </a:p>
        </p:txBody>
      </p:sp>
    </p:spTree>
    <p:extLst>
      <p:ext uri="{BB962C8B-B14F-4D97-AF65-F5344CB8AC3E}">
        <p14:creationId xmlns:p14="http://schemas.microsoft.com/office/powerpoint/2010/main" val="2376132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8805D6-F012-49AF-8AED-EC3B639F8FFE}"/>
              </a:ext>
            </a:extLst>
          </p:cNvPr>
          <p:cNvSpPr>
            <a:spLocks noGrp="1"/>
          </p:cNvSpPr>
          <p:nvPr>
            <p:ph idx="1"/>
          </p:nvPr>
        </p:nvSpPr>
        <p:spPr/>
        <p:txBody>
          <a:bodyPr>
            <a:normAutofit fontScale="92500" lnSpcReduction="10000"/>
          </a:bodyPr>
          <a:lstStyle/>
          <a:p>
            <a:pPr algn="just"/>
            <a:r>
              <a:rPr lang="en-GB" dirty="0"/>
              <a:t>A key task for support workers is identifying the resources (or strengths) that families have to enable them to achieve their goals.</a:t>
            </a:r>
          </a:p>
          <a:p>
            <a:pPr algn="just"/>
            <a:r>
              <a:rPr lang="en-GB" dirty="0"/>
              <a:t>In order to succeed families need to be able to use their skills, abilities and external sources of support.</a:t>
            </a:r>
          </a:p>
          <a:p>
            <a:pPr algn="just"/>
            <a:r>
              <a:rPr lang="en-GB" dirty="0"/>
              <a:t>This can help families to be self-reliant and competent and helps them identify new ways of using resources.</a:t>
            </a:r>
          </a:p>
          <a:p>
            <a:pPr algn="just"/>
            <a:r>
              <a:rPr lang="en-GB" dirty="0"/>
              <a:t>Key workers can help families to identify and access additional resources that are beyond their capacity.</a:t>
            </a:r>
          </a:p>
        </p:txBody>
      </p:sp>
      <p:sp>
        <p:nvSpPr>
          <p:cNvPr id="3" name="Slide Number Placeholder 2">
            <a:extLst>
              <a:ext uri="{FF2B5EF4-FFF2-40B4-BE49-F238E27FC236}">
                <a16:creationId xmlns:a16="http://schemas.microsoft.com/office/drawing/2014/main" id="{40564917-BE4C-4FF0-8BCF-4AD98A4DFF77}"/>
              </a:ext>
            </a:extLst>
          </p:cNvPr>
          <p:cNvSpPr>
            <a:spLocks noGrp="1"/>
          </p:cNvSpPr>
          <p:nvPr>
            <p:ph type="sldNum" sz="quarter" idx="12"/>
          </p:nvPr>
        </p:nvSpPr>
        <p:spPr/>
        <p:txBody>
          <a:bodyPr/>
          <a:lstStyle/>
          <a:p>
            <a:fld id="{F34E2965-984A-495E-877C-81008351A995}" type="slidenum">
              <a:rPr lang="en-GB" smtClean="0"/>
              <a:pPr/>
              <a:t>24</a:t>
            </a:fld>
            <a:endParaRPr lang="en-GB"/>
          </a:p>
        </p:txBody>
      </p:sp>
      <p:sp>
        <p:nvSpPr>
          <p:cNvPr id="4" name="Title 3">
            <a:extLst>
              <a:ext uri="{FF2B5EF4-FFF2-40B4-BE49-F238E27FC236}">
                <a16:creationId xmlns:a16="http://schemas.microsoft.com/office/drawing/2014/main" id="{D09A8DA8-9A3A-4CD0-A397-0011B0BE8A7E}"/>
              </a:ext>
            </a:extLst>
          </p:cNvPr>
          <p:cNvSpPr>
            <a:spLocks noGrp="1"/>
          </p:cNvSpPr>
          <p:nvPr>
            <p:ph type="title"/>
          </p:nvPr>
        </p:nvSpPr>
        <p:spPr/>
        <p:txBody>
          <a:bodyPr/>
          <a:lstStyle/>
          <a:p>
            <a:r>
              <a:rPr lang="en-GB" dirty="0"/>
              <a:t>Supporting Families </a:t>
            </a:r>
          </a:p>
        </p:txBody>
      </p:sp>
    </p:spTree>
    <p:extLst>
      <p:ext uri="{BB962C8B-B14F-4D97-AF65-F5344CB8AC3E}">
        <p14:creationId xmlns:p14="http://schemas.microsoft.com/office/powerpoint/2010/main" val="324325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931D0A7-6F16-49B3-83E5-33F0B487CF39}"/>
              </a:ext>
            </a:extLst>
          </p:cNvPr>
          <p:cNvSpPr>
            <a:spLocks noGrp="1"/>
          </p:cNvSpPr>
          <p:nvPr>
            <p:ph idx="1"/>
          </p:nvPr>
        </p:nvSpPr>
        <p:spPr/>
        <p:txBody>
          <a:bodyPr/>
          <a:lstStyle/>
          <a:p>
            <a:r>
              <a:rPr lang="en-GB" dirty="0"/>
              <a:t>Write a summary of the ‘Common Assessment Framework’ during your assignment building time-</a:t>
            </a:r>
          </a:p>
          <a:p>
            <a:r>
              <a:rPr lang="en-GB" dirty="0"/>
              <a:t>What is it?</a:t>
            </a:r>
          </a:p>
          <a:p>
            <a:r>
              <a:rPr lang="en-GB" dirty="0"/>
              <a:t>Who uses it? </a:t>
            </a:r>
          </a:p>
          <a:p>
            <a:r>
              <a:rPr lang="en-GB" dirty="0"/>
              <a:t>Why is it used?</a:t>
            </a:r>
          </a:p>
          <a:p>
            <a:r>
              <a:rPr lang="en-GB" dirty="0"/>
              <a:t>When wouldn’t you use it?</a:t>
            </a:r>
          </a:p>
          <a:p>
            <a:r>
              <a:rPr lang="en-GB" dirty="0"/>
              <a:t>What are the different levels? </a:t>
            </a:r>
          </a:p>
          <a:p>
            <a:r>
              <a:rPr lang="en-GB" dirty="0"/>
              <a:t>Can you relate this to your presentation?</a:t>
            </a:r>
          </a:p>
        </p:txBody>
      </p:sp>
      <p:sp>
        <p:nvSpPr>
          <p:cNvPr id="3" name="Slide Number Placeholder 2">
            <a:extLst>
              <a:ext uri="{FF2B5EF4-FFF2-40B4-BE49-F238E27FC236}">
                <a16:creationId xmlns:a16="http://schemas.microsoft.com/office/drawing/2014/main" id="{33FDFB23-D337-47F2-88FC-862B465432D1}"/>
              </a:ext>
            </a:extLst>
          </p:cNvPr>
          <p:cNvSpPr>
            <a:spLocks noGrp="1"/>
          </p:cNvSpPr>
          <p:nvPr>
            <p:ph type="sldNum" sz="quarter" idx="12"/>
          </p:nvPr>
        </p:nvSpPr>
        <p:spPr/>
        <p:txBody>
          <a:bodyPr/>
          <a:lstStyle/>
          <a:p>
            <a:fld id="{F34E2965-984A-495E-877C-81008351A995}" type="slidenum">
              <a:rPr lang="en-GB" smtClean="0"/>
              <a:pPr/>
              <a:t>25</a:t>
            </a:fld>
            <a:endParaRPr lang="en-GB"/>
          </a:p>
        </p:txBody>
      </p:sp>
      <p:sp>
        <p:nvSpPr>
          <p:cNvPr id="4" name="Title 3">
            <a:extLst>
              <a:ext uri="{FF2B5EF4-FFF2-40B4-BE49-F238E27FC236}">
                <a16:creationId xmlns:a16="http://schemas.microsoft.com/office/drawing/2014/main" id="{1247830F-C771-4040-B820-9D4053AC9A4D}"/>
              </a:ext>
            </a:extLst>
          </p:cNvPr>
          <p:cNvSpPr>
            <a:spLocks noGrp="1"/>
          </p:cNvSpPr>
          <p:nvPr>
            <p:ph type="title"/>
          </p:nvPr>
        </p:nvSpPr>
        <p:spPr/>
        <p:txBody>
          <a:bodyPr/>
          <a:lstStyle/>
          <a:p>
            <a:r>
              <a:rPr lang="en-GB" dirty="0"/>
              <a:t>Activity – 20 minutes</a:t>
            </a:r>
          </a:p>
        </p:txBody>
      </p:sp>
    </p:spTree>
    <p:extLst>
      <p:ext uri="{BB962C8B-B14F-4D97-AF65-F5344CB8AC3E}">
        <p14:creationId xmlns:p14="http://schemas.microsoft.com/office/powerpoint/2010/main" val="4287676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3728041-A16F-4F16-AA00-86D358EF923A}"/>
              </a:ext>
            </a:extLst>
          </p:cNvPr>
          <p:cNvSpPr>
            <a:spLocks noGrp="1"/>
          </p:cNvSpPr>
          <p:nvPr>
            <p:ph type="title"/>
          </p:nvPr>
        </p:nvSpPr>
        <p:spPr/>
        <p:txBody>
          <a:bodyPr/>
          <a:lstStyle/>
          <a:p>
            <a:r>
              <a:rPr lang="en-GB" dirty="0"/>
              <a:t>Family Resources</a:t>
            </a:r>
          </a:p>
        </p:txBody>
      </p:sp>
      <p:sp>
        <p:nvSpPr>
          <p:cNvPr id="6" name="Text Placeholder 5">
            <a:extLst>
              <a:ext uri="{FF2B5EF4-FFF2-40B4-BE49-F238E27FC236}">
                <a16:creationId xmlns:a16="http://schemas.microsoft.com/office/drawing/2014/main" id="{A306B608-D275-4DF2-BE04-AC23483AD8D6}"/>
              </a:ext>
            </a:extLst>
          </p:cNvPr>
          <p:cNvSpPr>
            <a:spLocks noGrp="1"/>
          </p:cNvSpPr>
          <p:nvPr>
            <p:ph type="body" idx="1"/>
          </p:nvPr>
        </p:nvSpPr>
        <p:spPr>
          <a:xfrm>
            <a:off x="251520" y="4149080"/>
            <a:ext cx="4040188" cy="762000"/>
          </a:xfrm>
        </p:spPr>
        <p:txBody>
          <a:bodyPr/>
          <a:lstStyle/>
          <a:p>
            <a:r>
              <a:rPr lang="en-GB" dirty="0"/>
              <a:t>Internal</a:t>
            </a:r>
          </a:p>
        </p:txBody>
      </p:sp>
      <p:sp>
        <p:nvSpPr>
          <p:cNvPr id="8" name="Text Placeholder 7">
            <a:extLst>
              <a:ext uri="{FF2B5EF4-FFF2-40B4-BE49-F238E27FC236}">
                <a16:creationId xmlns:a16="http://schemas.microsoft.com/office/drawing/2014/main" id="{EA0C9789-994E-4BF5-9892-915D3A3BAE74}"/>
              </a:ext>
            </a:extLst>
          </p:cNvPr>
          <p:cNvSpPr>
            <a:spLocks noGrp="1"/>
          </p:cNvSpPr>
          <p:nvPr>
            <p:ph type="body" sz="half" idx="3"/>
          </p:nvPr>
        </p:nvSpPr>
        <p:spPr>
          <a:xfrm>
            <a:off x="4590075" y="4147102"/>
            <a:ext cx="4041775" cy="762000"/>
          </a:xfrm>
        </p:spPr>
        <p:txBody>
          <a:bodyPr/>
          <a:lstStyle/>
          <a:p>
            <a:r>
              <a:rPr lang="en-GB" dirty="0"/>
              <a:t>External</a:t>
            </a:r>
          </a:p>
        </p:txBody>
      </p:sp>
      <p:sp>
        <p:nvSpPr>
          <p:cNvPr id="7" name="Content Placeholder 6">
            <a:extLst>
              <a:ext uri="{FF2B5EF4-FFF2-40B4-BE49-F238E27FC236}">
                <a16:creationId xmlns:a16="http://schemas.microsoft.com/office/drawing/2014/main" id="{1710F459-EBAD-43AB-8C6D-3A3B0428F722}"/>
              </a:ext>
            </a:extLst>
          </p:cNvPr>
          <p:cNvSpPr>
            <a:spLocks noGrp="1"/>
          </p:cNvSpPr>
          <p:nvPr>
            <p:ph sz="quarter" idx="2"/>
          </p:nvPr>
        </p:nvSpPr>
        <p:spPr>
          <a:xfrm>
            <a:off x="457200" y="1444295"/>
            <a:ext cx="4040188" cy="2416754"/>
          </a:xfrm>
        </p:spPr>
        <p:txBody>
          <a:bodyPr/>
          <a:lstStyle/>
          <a:p>
            <a:r>
              <a:rPr lang="en-GB" dirty="0"/>
              <a:t>Skills</a:t>
            </a:r>
          </a:p>
          <a:p>
            <a:r>
              <a:rPr lang="en-GB" dirty="0"/>
              <a:t>Strengths</a:t>
            </a:r>
          </a:p>
          <a:p>
            <a:r>
              <a:rPr lang="en-GB" dirty="0"/>
              <a:t>Qualities</a:t>
            </a:r>
          </a:p>
          <a:p>
            <a:r>
              <a:rPr lang="en-GB" dirty="0"/>
              <a:t>Beliefs</a:t>
            </a:r>
          </a:p>
        </p:txBody>
      </p:sp>
      <p:sp>
        <p:nvSpPr>
          <p:cNvPr id="9" name="Content Placeholder 8">
            <a:extLst>
              <a:ext uri="{FF2B5EF4-FFF2-40B4-BE49-F238E27FC236}">
                <a16:creationId xmlns:a16="http://schemas.microsoft.com/office/drawing/2014/main" id="{5AF73BE9-8B2B-493F-BAE4-C005D21F47EC}"/>
              </a:ext>
            </a:extLst>
          </p:cNvPr>
          <p:cNvSpPr>
            <a:spLocks noGrp="1"/>
          </p:cNvSpPr>
          <p:nvPr>
            <p:ph sz="quarter" idx="4"/>
          </p:nvPr>
        </p:nvSpPr>
        <p:spPr>
          <a:xfrm>
            <a:off x="4645025" y="1444295"/>
            <a:ext cx="4041775" cy="2416754"/>
          </a:xfrm>
        </p:spPr>
        <p:txBody>
          <a:bodyPr/>
          <a:lstStyle/>
          <a:p>
            <a:r>
              <a:rPr lang="en-GB" dirty="0"/>
              <a:t>Family</a:t>
            </a:r>
          </a:p>
          <a:p>
            <a:r>
              <a:rPr lang="en-GB" dirty="0"/>
              <a:t>Community Social Networks</a:t>
            </a:r>
          </a:p>
          <a:p>
            <a:r>
              <a:rPr lang="en-GB" dirty="0"/>
              <a:t>Universal or Specialised Statutory or Voluntary Services</a:t>
            </a:r>
          </a:p>
        </p:txBody>
      </p:sp>
      <p:sp>
        <p:nvSpPr>
          <p:cNvPr id="3" name="Slide Number Placeholder 2">
            <a:extLst>
              <a:ext uri="{FF2B5EF4-FFF2-40B4-BE49-F238E27FC236}">
                <a16:creationId xmlns:a16="http://schemas.microsoft.com/office/drawing/2014/main" id="{3FA03881-9DF2-4E60-BD40-2AE131407250}"/>
              </a:ext>
            </a:extLst>
          </p:cNvPr>
          <p:cNvSpPr>
            <a:spLocks noGrp="1"/>
          </p:cNvSpPr>
          <p:nvPr>
            <p:ph type="sldNum" sz="quarter" idx="12"/>
          </p:nvPr>
        </p:nvSpPr>
        <p:spPr/>
        <p:txBody>
          <a:bodyPr/>
          <a:lstStyle/>
          <a:p>
            <a:fld id="{F34E2965-984A-495E-877C-81008351A995}" type="slidenum">
              <a:rPr lang="en-GB" smtClean="0"/>
              <a:pPr/>
              <a:t>26</a:t>
            </a:fld>
            <a:endParaRPr lang="en-GB"/>
          </a:p>
        </p:txBody>
      </p:sp>
      <p:sp>
        <p:nvSpPr>
          <p:cNvPr id="10" name="TextBox 9">
            <a:extLst>
              <a:ext uri="{FF2B5EF4-FFF2-40B4-BE49-F238E27FC236}">
                <a16:creationId xmlns:a16="http://schemas.microsoft.com/office/drawing/2014/main" id="{28F683E0-671A-4954-8EAA-68188B92CD2C}"/>
              </a:ext>
            </a:extLst>
          </p:cNvPr>
          <p:cNvSpPr txBox="1"/>
          <p:nvPr/>
        </p:nvSpPr>
        <p:spPr>
          <a:xfrm>
            <a:off x="434770" y="5195155"/>
            <a:ext cx="8229600" cy="1477328"/>
          </a:xfrm>
          <a:prstGeom prst="rect">
            <a:avLst/>
          </a:prstGeom>
          <a:noFill/>
        </p:spPr>
        <p:txBody>
          <a:bodyPr wrap="square" rtlCol="0">
            <a:spAutoFit/>
          </a:bodyPr>
          <a:lstStyle/>
          <a:p>
            <a:pPr algn="just"/>
            <a:r>
              <a:rPr lang="en-GB" dirty="0"/>
              <a:t>Key workers often have to work hard to find out what a family’s resources are.</a:t>
            </a:r>
          </a:p>
          <a:p>
            <a:pPr algn="just"/>
            <a:endParaRPr lang="en-GB" dirty="0"/>
          </a:p>
          <a:p>
            <a:pPr algn="just"/>
            <a:r>
              <a:rPr lang="en-GB" dirty="0"/>
              <a:t>Sometimes a family’s needs can be met from their existing network of support, without them having to depend on external support</a:t>
            </a:r>
          </a:p>
        </p:txBody>
      </p:sp>
    </p:spTree>
    <p:extLst>
      <p:ext uri="{BB962C8B-B14F-4D97-AF65-F5344CB8AC3E}">
        <p14:creationId xmlns:p14="http://schemas.microsoft.com/office/powerpoint/2010/main" val="2690228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1000"/>
                                        <p:tgtEl>
                                          <p:spTgt spid="7">
                                            <p:txEl>
                                              <p:pRg st="3" end="3"/>
                                            </p:txEl>
                                          </p:spTgt>
                                        </p:tgtEl>
                                      </p:cBhvr>
                                    </p:animEffect>
                                    <p:anim calcmode="lin" valueType="num">
                                      <p:cBhvr>
                                        <p:cTn id="29"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animEffect transition="in" filter="fade">
                                      <p:cBhvr>
                                        <p:cTn id="35" dur="1000"/>
                                        <p:tgtEl>
                                          <p:spTgt spid="9">
                                            <p:txEl>
                                              <p:pRg st="0" end="0"/>
                                            </p:txEl>
                                          </p:spTgt>
                                        </p:tgtEl>
                                      </p:cBhvr>
                                    </p:animEffect>
                                    <p:anim calcmode="lin" valueType="num">
                                      <p:cBhvr>
                                        <p:cTn id="36"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1" end="1"/>
                                            </p:txEl>
                                          </p:spTgt>
                                        </p:tgtEl>
                                        <p:attrNameLst>
                                          <p:attrName>style.visibility</p:attrName>
                                        </p:attrNameLst>
                                      </p:cBhvr>
                                      <p:to>
                                        <p:strVal val="visible"/>
                                      </p:to>
                                    </p:set>
                                    <p:animEffect transition="in" filter="fade">
                                      <p:cBhvr>
                                        <p:cTn id="42" dur="1000"/>
                                        <p:tgtEl>
                                          <p:spTgt spid="9">
                                            <p:txEl>
                                              <p:pRg st="1" end="1"/>
                                            </p:txEl>
                                          </p:spTgt>
                                        </p:tgtEl>
                                      </p:cBhvr>
                                    </p:animEffect>
                                    <p:anim calcmode="lin" valueType="num">
                                      <p:cBhvr>
                                        <p:cTn id="43"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Effect transition="in" filter="fade">
                                      <p:cBhvr>
                                        <p:cTn id="49" dur="1000"/>
                                        <p:tgtEl>
                                          <p:spTgt spid="9">
                                            <p:txEl>
                                              <p:pRg st="2" end="2"/>
                                            </p:txEl>
                                          </p:spTgt>
                                        </p:tgtEl>
                                      </p:cBhvr>
                                    </p:animEffect>
                                    <p:anim calcmode="lin" valueType="num">
                                      <p:cBhvr>
                                        <p:cTn id="5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0">
                                            <p:txEl>
                                              <p:pRg st="0" end="0"/>
                                            </p:txEl>
                                          </p:spTgt>
                                        </p:tgtEl>
                                        <p:attrNameLst>
                                          <p:attrName>style.visibility</p:attrName>
                                        </p:attrNameLst>
                                      </p:cBhvr>
                                      <p:to>
                                        <p:strVal val="visible"/>
                                      </p:to>
                                    </p:set>
                                    <p:animEffect transition="in" filter="fade">
                                      <p:cBhvr>
                                        <p:cTn id="56" dur="1000"/>
                                        <p:tgtEl>
                                          <p:spTgt spid="10">
                                            <p:txEl>
                                              <p:pRg st="0" end="0"/>
                                            </p:txEl>
                                          </p:spTgt>
                                        </p:tgtEl>
                                      </p:cBhvr>
                                    </p:animEffect>
                                    <p:anim calcmode="lin" valueType="num">
                                      <p:cBhvr>
                                        <p:cTn id="57"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0">
                                            <p:txEl>
                                              <p:pRg st="2" end="2"/>
                                            </p:txEl>
                                          </p:spTgt>
                                        </p:tgtEl>
                                        <p:attrNameLst>
                                          <p:attrName>style.visibility</p:attrName>
                                        </p:attrNameLst>
                                      </p:cBhvr>
                                      <p:to>
                                        <p:strVal val="visible"/>
                                      </p:to>
                                    </p:set>
                                    <p:animEffect transition="in" filter="fade">
                                      <p:cBhvr>
                                        <p:cTn id="63" dur="1000"/>
                                        <p:tgtEl>
                                          <p:spTgt spid="10">
                                            <p:txEl>
                                              <p:pRg st="2" end="2"/>
                                            </p:txEl>
                                          </p:spTgt>
                                        </p:tgtEl>
                                      </p:cBhvr>
                                    </p:animEffect>
                                    <p:anim calcmode="lin" valueType="num">
                                      <p:cBhvr>
                                        <p:cTn id="64"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65"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F6F4214-E1A9-4C61-B42F-B3F67CFBE6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196752"/>
            <a:ext cx="7776864" cy="5472608"/>
          </a:xfrm>
        </p:spPr>
      </p:pic>
      <p:sp>
        <p:nvSpPr>
          <p:cNvPr id="7" name="Slide Number Placeholder 6">
            <a:extLst>
              <a:ext uri="{FF2B5EF4-FFF2-40B4-BE49-F238E27FC236}">
                <a16:creationId xmlns:a16="http://schemas.microsoft.com/office/drawing/2014/main" id="{BC447AD7-E938-40C3-82F1-47A5CD88B863}"/>
              </a:ext>
            </a:extLst>
          </p:cNvPr>
          <p:cNvSpPr>
            <a:spLocks noGrp="1"/>
          </p:cNvSpPr>
          <p:nvPr>
            <p:ph type="sldNum" sz="quarter" idx="12"/>
          </p:nvPr>
        </p:nvSpPr>
        <p:spPr/>
        <p:txBody>
          <a:bodyPr/>
          <a:lstStyle/>
          <a:p>
            <a:fld id="{F34E2965-984A-495E-877C-81008351A995}" type="slidenum">
              <a:rPr lang="en-GB" smtClean="0"/>
              <a:pPr/>
              <a:t>27</a:t>
            </a:fld>
            <a:endParaRPr lang="en-GB"/>
          </a:p>
        </p:txBody>
      </p:sp>
      <p:sp>
        <p:nvSpPr>
          <p:cNvPr id="8" name="Title 7">
            <a:extLst>
              <a:ext uri="{FF2B5EF4-FFF2-40B4-BE49-F238E27FC236}">
                <a16:creationId xmlns:a16="http://schemas.microsoft.com/office/drawing/2014/main" id="{3C09BA7C-8474-4CEF-8E94-46B87BAF4C93}"/>
              </a:ext>
            </a:extLst>
          </p:cNvPr>
          <p:cNvSpPr>
            <a:spLocks noGrp="1"/>
          </p:cNvSpPr>
          <p:nvPr>
            <p:ph type="title"/>
          </p:nvPr>
        </p:nvSpPr>
        <p:spPr/>
        <p:txBody>
          <a:bodyPr/>
          <a:lstStyle/>
          <a:p>
            <a:r>
              <a:rPr lang="en-GB" dirty="0"/>
              <a:t>Networks of Support</a:t>
            </a:r>
          </a:p>
        </p:txBody>
      </p:sp>
    </p:spTree>
    <p:extLst>
      <p:ext uri="{BB962C8B-B14F-4D97-AF65-F5344CB8AC3E}">
        <p14:creationId xmlns:p14="http://schemas.microsoft.com/office/powerpoint/2010/main" val="39395757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C964A8C-D305-4E6D-BA43-78E0AE1B9879}"/>
              </a:ext>
            </a:extLst>
          </p:cNvPr>
          <p:cNvSpPr>
            <a:spLocks noGrp="1"/>
          </p:cNvSpPr>
          <p:nvPr>
            <p:ph idx="1"/>
          </p:nvPr>
        </p:nvSpPr>
        <p:spPr/>
        <p:txBody>
          <a:bodyPr/>
          <a:lstStyle/>
          <a:p>
            <a:r>
              <a:rPr lang="en-GB" dirty="0"/>
              <a:t>Children’s Workforce Development Council (CWDC) (2011) </a:t>
            </a:r>
            <a:r>
              <a:rPr lang="en-GB" i="1" dirty="0"/>
              <a:t>Providing Intense Support for Families with Multiple and Complex Needs. </a:t>
            </a:r>
            <a:r>
              <a:rPr lang="en-GB" dirty="0"/>
              <a:t>London: CWDC [Online] Available at: </a:t>
            </a:r>
            <a:r>
              <a:rPr lang="en-GB" dirty="0">
                <a:hlinkClick r:id="rId2"/>
              </a:rPr>
              <a:t>http://www.outcomesforchildren.org/lpg_documents/cavan_familysupport/providing_intense_support_families_cdwc.pdf</a:t>
            </a:r>
            <a:endParaRPr lang="en-GB" dirty="0"/>
          </a:p>
          <a:p>
            <a:r>
              <a:rPr lang="en-GB" dirty="0"/>
              <a:t> [Accessed 2nd February 2018]</a:t>
            </a:r>
          </a:p>
        </p:txBody>
      </p:sp>
      <p:sp>
        <p:nvSpPr>
          <p:cNvPr id="3" name="Slide Number Placeholder 2">
            <a:extLst>
              <a:ext uri="{FF2B5EF4-FFF2-40B4-BE49-F238E27FC236}">
                <a16:creationId xmlns:a16="http://schemas.microsoft.com/office/drawing/2014/main" id="{84F383E6-86D1-4AD5-87DE-0644CE9A5C10}"/>
              </a:ext>
            </a:extLst>
          </p:cNvPr>
          <p:cNvSpPr>
            <a:spLocks noGrp="1"/>
          </p:cNvSpPr>
          <p:nvPr>
            <p:ph type="sldNum" sz="quarter" idx="12"/>
          </p:nvPr>
        </p:nvSpPr>
        <p:spPr/>
        <p:txBody>
          <a:bodyPr/>
          <a:lstStyle/>
          <a:p>
            <a:fld id="{F34E2965-984A-495E-877C-81008351A995}" type="slidenum">
              <a:rPr lang="en-GB" smtClean="0"/>
              <a:pPr/>
              <a:t>28</a:t>
            </a:fld>
            <a:endParaRPr lang="en-GB"/>
          </a:p>
        </p:txBody>
      </p:sp>
      <p:sp>
        <p:nvSpPr>
          <p:cNvPr id="4" name="Title 3">
            <a:extLst>
              <a:ext uri="{FF2B5EF4-FFF2-40B4-BE49-F238E27FC236}">
                <a16:creationId xmlns:a16="http://schemas.microsoft.com/office/drawing/2014/main" id="{D584BDAD-965D-427E-8F71-6CA18B7CA5F2}"/>
              </a:ext>
            </a:extLst>
          </p:cNvPr>
          <p:cNvSpPr>
            <a:spLocks noGrp="1"/>
          </p:cNvSpPr>
          <p:nvPr>
            <p:ph type="title"/>
          </p:nvPr>
        </p:nvSpPr>
        <p:spPr/>
        <p:txBody>
          <a:bodyPr/>
          <a:lstStyle/>
          <a:p>
            <a:r>
              <a:rPr lang="en-GB" dirty="0"/>
              <a:t>Further Reading</a:t>
            </a:r>
          </a:p>
        </p:txBody>
      </p:sp>
    </p:spTree>
    <p:extLst>
      <p:ext uri="{BB962C8B-B14F-4D97-AF65-F5344CB8AC3E}">
        <p14:creationId xmlns:p14="http://schemas.microsoft.com/office/powerpoint/2010/main" val="9630441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6350</TotalTime>
  <Words>1491</Words>
  <Application>Microsoft Office PowerPoint</Application>
  <PresentationFormat>On-screen Show (4:3)</PresentationFormat>
  <Paragraphs>166</Paragraphs>
  <Slides>28</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Arial</vt:lpstr>
      <vt:lpstr>Calibri</vt:lpstr>
      <vt:lpstr>Lucida Sans Unicode</vt:lpstr>
      <vt:lpstr>Verdana</vt:lpstr>
      <vt:lpstr>Wingdings 2</vt:lpstr>
      <vt:lpstr>Wingdings 3</vt:lpstr>
      <vt:lpstr>Concourse</vt:lpstr>
      <vt:lpstr>1_Concourse</vt:lpstr>
      <vt:lpstr>BMHP5004</vt:lpstr>
      <vt:lpstr>Vulnerable Children</vt:lpstr>
      <vt:lpstr>Aims</vt:lpstr>
      <vt:lpstr>Activity 15mins</vt:lpstr>
      <vt:lpstr>Introduction </vt:lpstr>
      <vt:lpstr>Forms of Vulnerability </vt:lpstr>
      <vt:lpstr>Forms of Vulnerability </vt:lpstr>
      <vt:lpstr>Forms of Vulnerability </vt:lpstr>
      <vt:lpstr>Forms of Vulnerability </vt:lpstr>
      <vt:lpstr>Forms of Vulnerability </vt:lpstr>
      <vt:lpstr>Vulnerable children and families </vt:lpstr>
      <vt:lpstr>Vulnerable children and families </vt:lpstr>
      <vt:lpstr>Further Reading</vt:lpstr>
      <vt:lpstr>Impact of Early Adversity on Children’s Development</vt:lpstr>
      <vt:lpstr>Housing, Income Inequality and Child Mortality</vt:lpstr>
      <vt:lpstr>Legislation Time Line (1989-2004)</vt:lpstr>
      <vt:lpstr>Legislation Time Line (2006-onwards)</vt:lpstr>
      <vt:lpstr>Assessing the Needs of Families</vt:lpstr>
      <vt:lpstr>Common Assessment Framework</vt:lpstr>
      <vt:lpstr>Common Assessment Framework (CAF)</vt:lpstr>
      <vt:lpstr>Common Assessment Framework (CAF)</vt:lpstr>
      <vt:lpstr>Levels of Intervention</vt:lpstr>
      <vt:lpstr>PowerPoint Presentation</vt:lpstr>
      <vt:lpstr>Supporting Families </vt:lpstr>
      <vt:lpstr>Activity – 20 minutes</vt:lpstr>
      <vt:lpstr>Family Resources</vt:lpstr>
      <vt:lpstr>Networks of Support</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Rosalind Roberts</dc:creator>
  <cp:lastModifiedBy>Rachael France</cp:lastModifiedBy>
  <cp:revision>64</cp:revision>
  <dcterms:created xsi:type="dcterms:W3CDTF">2013-12-02T14:57:48Z</dcterms:created>
  <dcterms:modified xsi:type="dcterms:W3CDTF">2022-10-09T21:45:08Z</dcterms:modified>
</cp:coreProperties>
</file>