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7" r:id="rId6"/>
    <p:sldId id="261" r:id="rId7"/>
    <p:sldId id="263" r:id="rId8"/>
    <p:sldId id="265" r:id="rId9"/>
    <p:sldId id="264" r:id="rId10"/>
    <p:sldId id="260" r:id="rId11"/>
    <p:sldId id="266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49" d="100"/>
          <a:sy n="49" d="100"/>
        </p:scale>
        <p:origin x="62" y="8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0230412-2E24-4FC8-9DD8-71157721BB87}"/>
              </a:ext>
            </a:extLst>
          </p:cNvPr>
          <p:cNvSpPr txBox="1"/>
          <p:nvPr/>
        </p:nvSpPr>
        <p:spPr>
          <a:xfrm>
            <a:off x="1283368" y="1941095"/>
            <a:ext cx="960922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Explain using social and/or psychological theories, the impact of isolation on individuals within a social care setting</a:t>
            </a:r>
          </a:p>
          <a:p>
            <a:endParaRPr lang="en-GB" sz="2800" dirty="0"/>
          </a:p>
          <a:p>
            <a:r>
              <a:rPr lang="en-GB" sz="2800" dirty="0"/>
              <a:t>Module Code: SJSS 4002</a:t>
            </a:r>
          </a:p>
          <a:p>
            <a:endParaRPr lang="en-GB" sz="2800" dirty="0"/>
          </a:p>
          <a:p>
            <a:r>
              <a:rPr lang="en-GB" sz="2800" dirty="0"/>
              <a:t>Student Number: 1800463</a:t>
            </a:r>
          </a:p>
        </p:txBody>
      </p:sp>
    </p:spTree>
    <p:extLst>
      <p:ext uri="{BB962C8B-B14F-4D97-AF65-F5344CB8AC3E}">
        <p14:creationId xmlns:p14="http://schemas.microsoft.com/office/powerpoint/2010/main" val="11074421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116FA8-DA65-4BA8-A243-B6D5A2D52E22}"/>
              </a:ext>
            </a:extLst>
          </p:cNvPr>
          <p:cNvSpPr txBox="1"/>
          <p:nvPr/>
        </p:nvSpPr>
        <p:spPr>
          <a:xfrm>
            <a:off x="777186" y="2633526"/>
            <a:ext cx="112615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Chosen Theory : Psychological</a:t>
            </a:r>
          </a:p>
          <a:p>
            <a:endParaRPr lang="en-GB" sz="2400" dirty="0"/>
          </a:p>
          <a:p>
            <a:r>
              <a:rPr lang="en-GB" sz="2400" dirty="0"/>
              <a:t>Chosen Social Care Setting : Care Home for the Elderly</a:t>
            </a:r>
          </a:p>
        </p:txBody>
      </p:sp>
    </p:spTree>
    <p:extLst>
      <p:ext uri="{BB962C8B-B14F-4D97-AF65-F5344CB8AC3E}">
        <p14:creationId xmlns:p14="http://schemas.microsoft.com/office/powerpoint/2010/main" val="2559326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E99E26-1403-4556-AAE4-11E21DE9A008}"/>
              </a:ext>
            </a:extLst>
          </p:cNvPr>
          <p:cNvSpPr txBox="1"/>
          <p:nvPr/>
        </p:nvSpPr>
        <p:spPr>
          <a:xfrm>
            <a:off x="815881" y="0"/>
            <a:ext cx="1121343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900" dirty="0"/>
              <a:t>Chosen Care Setting : Care Home for the Elderly</a:t>
            </a:r>
          </a:p>
          <a:p>
            <a:endParaRPr lang="en-GB" sz="1900" dirty="0"/>
          </a:p>
          <a:p>
            <a:r>
              <a:rPr lang="en-GB" sz="1900" dirty="0"/>
              <a:t>Age UK state that: </a:t>
            </a:r>
          </a:p>
          <a:p>
            <a:endParaRPr lang="en-GB" sz="19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900" dirty="0"/>
              <a:t>&gt; 1 million elderly individuals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900" dirty="0"/>
              <a:t>Loneliness / Social Isolation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900" dirty="0"/>
              <a:t>Negative impact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900" dirty="0"/>
              <a:t>Social interactions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900" dirty="0"/>
              <a:t>&gt; 2 million elderly individuals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900" dirty="0"/>
          </a:p>
          <a:p>
            <a:r>
              <a:rPr lang="en-GB" sz="1900" dirty="0"/>
              <a:t>The wider effects of social isolation</a:t>
            </a:r>
          </a:p>
          <a:p>
            <a:endParaRPr lang="en-GB" sz="1900" dirty="0"/>
          </a:p>
          <a:p>
            <a:r>
              <a:rPr lang="en-GB" sz="1900" dirty="0"/>
              <a:t>Age UK defines ‘isolation’ as:</a:t>
            </a:r>
          </a:p>
          <a:p>
            <a:endParaRPr lang="en-GB" sz="19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1900" dirty="0"/>
              <a:t>The separation from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1900" dirty="0"/>
              <a:t>S / F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1900" dirty="0"/>
              <a:t>CI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1900" dirty="0"/>
              <a:t>A to 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D54FE9-0A2B-4128-AF1D-03A34B87F9AF}"/>
              </a:ext>
            </a:extLst>
          </p:cNvPr>
          <p:cNvSpPr txBox="1"/>
          <p:nvPr/>
        </p:nvSpPr>
        <p:spPr>
          <a:xfrm>
            <a:off x="815881" y="5533697"/>
            <a:ext cx="1121343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900" dirty="0"/>
              <a:t>Isolated without being lonely 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900" dirty="0"/>
              <a:t>Connected / associated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900" dirty="0"/>
              <a:t>Physical / psychosocial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900" dirty="0"/>
              <a:t>An individuals health (smoking)</a:t>
            </a:r>
          </a:p>
        </p:txBody>
      </p:sp>
    </p:spTree>
    <p:extLst>
      <p:ext uri="{BB962C8B-B14F-4D97-AF65-F5344CB8AC3E}">
        <p14:creationId xmlns:p14="http://schemas.microsoft.com/office/powerpoint/2010/main" val="640810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ABD729-EF74-4DDD-97C3-A402CF5461D6}"/>
              </a:ext>
            </a:extLst>
          </p:cNvPr>
          <p:cNvSpPr txBox="1"/>
          <p:nvPr/>
        </p:nvSpPr>
        <p:spPr>
          <a:xfrm>
            <a:off x="786063" y="1089898"/>
            <a:ext cx="11245516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How do individuals become Socially Isolated?</a:t>
            </a:r>
          </a:p>
          <a:p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Separation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Deficiency of healthy relationships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Decreased involvement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Workplace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Spouses / Friends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D / I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Older / weaker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r>
              <a:rPr lang="en-GB" sz="2000" dirty="0"/>
              <a:t>What factors can cause isolation and loneliness for individuals?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Bereavements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Dramatic changes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Affect the company</a:t>
            </a:r>
          </a:p>
        </p:txBody>
      </p:sp>
    </p:spTree>
    <p:extLst>
      <p:ext uri="{BB962C8B-B14F-4D97-AF65-F5344CB8AC3E}">
        <p14:creationId xmlns:p14="http://schemas.microsoft.com/office/powerpoint/2010/main" val="22976486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D8D2CDE-2972-4F3F-841E-643337A2AF03}"/>
              </a:ext>
            </a:extLst>
          </p:cNvPr>
          <p:cNvSpPr txBox="1"/>
          <p:nvPr/>
        </p:nvSpPr>
        <p:spPr>
          <a:xfrm>
            <a:off x="709448" y="1576552"/>
            <a:ext cx="1120928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groups are at higher risk of social isolation?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Individual’s health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More likely to become socially isolated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r>
              <a:rPr lang="en-GB" dirty="0"/>
              <a:t>The groups at risk include: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 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Children / young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Long-term C / 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 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 and R </a:t>
            </a:r>
          </a:p>
        </p:txBody>
      </p:sp>
    </p:spTree>
    <p:extLst>
      <p:ext uri="{BB962C8B-B14F-4D97-AF65-F5344CB8AC3E}">
        <p14:creationId xmlns:p14="http://schemas.microsoft.com/office/powerpoint/2010/main" val="4043472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2FCAFE-12DC-486C-A1DB-BE93A7F4E9BE}"/>
              </a:ext>
            </a:extLst>
          </p:cNvPr>
          <p:cNvSpPr txBox="1"/>
          <p:nvPr/>
        </p:nvSpPr>
        <p:spPr>
          <a:xfrm>
            <a:off x="721896" y="804697"/>
            <a:ext cx="11181348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Explain issues relating to isolation in society </a:t>
            </a:r>
          </a:p>
          <a:p>
            <a:endParaRPr lang="en-GB" sz="2000" dirty="0"/>
          </a:p>
          <a:p>
            <a:r>
              <a:rPr lang="en-GB" sz="2000" dirty="0"/>
              <a:t>What is Social Isolation?</a:t>
            </a:r>
          </a:p>
          <a:p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Social Relationships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Unwanted / Harmful</a:t>
            </a:r>
          </a:p>
          <a:p>
            <a:endParaRPr lang="en-GB" sz="2000" dirty="0"/>
          </a:p>
          <a:p>
            <a:r>
              <a:rPr lang="en-GB" dirty="0"/>
              <a:t>An individual may experience social isolation if they do the following:</a:t>
            </a:r>
          </a:p>
          <a:p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Shame / Depression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Time alone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SA / F of A with the idea of S I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Social Contact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Social / Professional Relationships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Distress / or Loneliness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Loneliness – smoking 15 cigarettes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18789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6AB06CC-EF24-48F2-853E-29F794668855}"/>
              </a:ext>
            </a:extLst>
          </p:cNvPr>
          <p:cNvSpPr txBox="1"/>
          <p:nvPr/>
        </p:nvSpPr>
        <p:spPr>
          <a:xfrm>
            <a:off x="786063" y="1397674"/>
            <a:ext cx="1127760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An individuals mental health can also be:</a:t>
            </a:r>
          </a:p>
          <a:p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Poorer</a:t>
            </a:r>
          </a:p>
          <a:p>
            <a:endParaRPr lang="en-GB" sz="2000" dirty="0"/>
          </a:p>
          <a:p>
            <a:r>
              <a:rPr lang="en-GB" sz="2000" dirty="0"/>
              <a:t>Research states that:</a:t>
            </a:r>
          </a:p>
          <a:p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Die Prematurely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Maintain Healthy Social Relationships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r>
              <a:rPr lang="en-GB" sz="2000" dirty="0"/>
              <a:t>We as humans have:</a:t>
            </a:r>
          </a:p>
          <a:p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Fundamental needs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Physical + Mental Health</a:t>
            </a:r>
          </a:p>
        </p:txBody>
      </p:sp>
    </p:spTree>
    <p:extLst>
      <p:ext uri="{BB962C8B-B14F-4D97-AF65-F5344CB8AC3E}">
        <p14:creationId xmlns:p14="http://schemas.microsoft.com/office/powerpoint/2010/main" val="38451409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E7A5B7-6BB4-48DF-96FB-94A95263EE85}"/>
              </a:ext>
            </a:extLst>
          </p:cNvPr>
          <p:cNvSpPr txBox="1"/>
          <p:nvPr/>
        </p:nvSpPr>
        <p:spPr>
          <a:xfrm>
            <a:off x="946484" y="1843950"/>
            <a:ext cx="1124551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Ainsworth, 1973; Bowlby, 1969 state that attachment is:</a:t>
            </a:r>
          </a:p>
          <a:p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Between individuals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Over a period of space / time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Characterized by specific behaviours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SP – necessary when developing the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Upset / threatened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algn="r"/>
            <a:r>
              <a:rPr lang="en-GB" sz="2000" dirty="0"/>
              <a:t>As stated by (Bowlby, 1969)</a:t>
            </a:r>
          </a:p>
        </p:txBody>
      </p:sp>
    </p:spTree>
    <p:extLst>
      <p:ext uri="{BB962C8B-B14F-4D97-AF65-F5344CB8AC3E}">
        <p14:creationId xmlns:p14="http://schemas.microsoft.com/office/powerpoint/2010/main" val="3610066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AAF926F-9996-4223-8728-04B67C0B14A2}"/>
              </a:ext>
            </a:extLst>
          </p:cNvPr>
          <p:cNvSpPr txBox="1"/>
          <p:nvPr/>
        </p:nvSpPr>
        <p:spPr>
          <a:xfrm>
            <a:off x="770021" y="288758"/>
            <a:ext cx="1124551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Attachment Theories within adults – Erik Erikson (1959)</a:t>
            </a:r>
          </a:p>
          <a:p>
            <a:endParaRPr lang="en-GB" dirty="0"/>
          </a:p>
          <a:p>
            <a:r>
              <a:rPr lang="en-GB" dirty="0"/>
              <a:t>Stage 5 – Identity vs. Role Confusion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Adolescence stage ( Age 12 – 18)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Adolescents….. S of S/ P I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Intense exploration process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r>
              <a:rPr lang="en-GB" dirty="0"/>
              <a:t>Stage 6 – Intimacy vs Isolation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18 – 40 years (Young Adulthood)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Happy Relationships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Commitment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Safety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Care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r>
              <a:rPr lang="en-GB" dirty="0"/>
              <a:t>Avoiding the development of the intimacy process can lead to: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I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L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39984418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FBC42D-AEE1-4683-978E-22153E4FA6F0}"/>
              </a:ext>
            </a:extLst>
          </p:cNvPr>
          <p:cNvSpPr txBox="1"/>
          <p:nvPr/>
        </p:nvSpPr>
        <p:spPr>
          <a:xfrm>
            <a:off x="673768" y="0"/>
            <a:ext cx="11149264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How does Wales see Social Isolation? </a:t>
            </a:r>
          </a:p>
          <a:p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Significant factors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Age of 80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The main priority of the Minister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1 in 5 individuals in Wales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Significant factor of public health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Welsh Government Minister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Of the Welsh population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440,000 individuals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20% 16 – 24 we’re lonely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10% 75 or over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Psychological Issues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/>
              <a:t>PD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/>
              <a:t>SI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/>
              <a:t>HBP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/>
              <a:t>D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000" dirty="0"/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10387485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0D84D074-F049-4F0F-873F-CD28E8D978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3683" y="-118099"/>
            <a:ext cx="11177751" cy="7094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Deeside.com, 2018.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Action needed to tackle loneliness and social isolation in Wales.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http://www.deeside.com/action-needed-to-tackle-loneliness-and-social-isolation-in-wales/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15th January 2019].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Excellence, S. C. I. f., 2018.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Tackling loneliness and social isolation : the role commissioners.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https://www.scie.org.uk/prevention/connecting/loneliness-social-isolation#impact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15th January 2019].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Government, W., 2018.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"Tackling loneliness and isolation in Wales is a national priority".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https://gov.wales/newsroom/health-and-social-services/2018/isolation/?lang=en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15th January 2019].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National, T., 2001 - 2018.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Loneliness and isolation in society is everybody's problem.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https://www.thenational.scot/news/17312678.loneliness-and-isolation-in-society-is-everybodys-problem/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29th December 2018].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NHS, 2018.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Loneliness in older people.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https://www.nhs.uk/conditions/stress-anxiety-depression/loneliness-in-older-people/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17th January 2019].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Psychology, S., 2018.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Erik Erikson's Stages of Psychosocial Development.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https://www.simplypsychology.org/Erik-Erikson.html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18th January 2019].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Roadshows, C., 2017.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Can Care Homes Overcome Isolation.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https://www.careroadshows.co.uk/can-care-homes-overcome-isolation/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15th January 2019].</a:t>
            </a:r>
            <a:endParaRPr kumimoji="0" lang="en-GB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9654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060CD20-A08B-48FD-AE4E-7B7CF63B36D9}"/>
              </a:ext>
            </a:extLst>
          </p:cNvPr>
          <p:cNvSpPr/>
          <p:nvPr/>
        </p:nvSpPr>
        <p:spPr>
          <a:xfrm>
            <a:off x="662151" y="0"/>
            <a:ext cx="11209283" cy="68249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Therapy, G., 2007 - 2018. </a:t>
            </a:r>
            <a:r>
              <a:rPr lang="en-US" altLang="en-US" sz="12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Isolation. </a:t>
            </a: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25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https://www.goodtherapy.org/learn-about-therapy/issues/isolation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29th December 2018].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25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Deeside.com, 2018. </a:t>
            </a:r>
            <a:r>
              <a:rPr lang="en-US" altLang="en-US" sz="12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Action needed to tackle loneliness and social isolation in Wales. </a:t>
            </a: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25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http://www.deeside.com/action-needed-to-tackle-loneliness-and-social-isolation-in-wales/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15th January 2019].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25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Excellence, S. C. I. f., 2018. </a:t>
            </a:r>
            <a:r>
              <a:rPr lang="en-US" altLang="en-US" sz="12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Tackling loneliness and social isolation : the role commissioners. </a:t>
            </a: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25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https://www.scie.org.uk/prevention/connecting/loneliness-social-isolation#impact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15th January 2019].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25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Government, W., 2018. </a:t>
            </a:r>
            <a:r>
              <a:rPr lang="en-US" altLang="en-US" sz="12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"Tackling loneliness and isolation in Wales is a national priority". </a:t>
            </a: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25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https://gov.wales/newsroom/health-and-social-services/2018/isolation/?lang=en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15th January 2019].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25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National, T., 2001 - 2018. </a:t>
            </a:r>
            <a:r>
              <a:rPr lang="en-US" altLang="en-US" sz="12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Loneliness and isolation in society is everybody's problem. </a:t>
            </a: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25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https://www.thenational.scot/news/17312678.loneliness-and-isolation-in-society-is-everybodys-problem/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29th December 2018].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25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NHS, 2018. </a:t>
            </a:r>
            <a:r>
              <a:rPr lang="en-US" altLang="en-US" sz="12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Loneliness in older people. </a:t>
            </a: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25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https://www.nhs.uk/conditions/stress-anxiety-depression/loneliness-in-older-people/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17th January 2019].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25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Psychology, S., 2018. </a:t>
            </a:r>
            <a:r>
              <a:rPr lang="en-US" altLang="en-US" sz="12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Erik Erikson's Stages of Psychosocial Development. </a:t>
            </a: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25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https://www.simplypsychology.org/Erik-Erikson.html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18th January 2019].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25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Roadshows, C., 2017. </a:t>
            </a:r>
            <a:r>
              <a:rPr lang="en-US" altLang="en-US" sz="12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Can Care Homes Overcome Isolation. </a:t>
            </a: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25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https://www.careroadshows.co.uk/can-care-homes-overcome-isolation/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15th January 2019].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25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Therapy, G., 2007 - 2018. </a:t>
            </a:r>
            <a:r>
              <a:rPr lang="en-US" altLang="en-US" sz="12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Isolation. </a:t>
            </a: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25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https://www.goodtherapy.org/learn-about-therapy/issues/isolation</a:t>
            </a:r>
            <a:b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29th December 2018].</a:t>
            </a:r>
            <a:endParaRPr lang="en-GB" altLang="en-US" sz="1250" dirty="0"/>
          </a:p>
        </p:txBody>
      </p:sp>
    </p:spTree>
    <p:extLst>
      <p:ext uri="{BB962C8B-B14F-4D97-AF65-F5344CB8AC3E}">
        <p14:creationId xmlns:p14="http://schemas.microsoft.com/office/powerpoint/2010/main" val="867189369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1186</TotalTime>
  <Words>487</Words>
  <Application>Microsoft Office PowerPoint</Application>
  <PresentationFormat>Widescreen</PresentationFormat>
  <Paragraphs>170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Franklin Gothic Book</vt:lpstr>
      <vt:lpstr>Wingdings</vt:lpstr>
      <vt:lpstr>Crop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Haf</dc:creator>
  <cp:lastModifiedBy>Haf</cp:lastModifiedBy>
  <cp:revision>57</cp:revision>
  <dcterms:created xsi:type="dcterms:W3CDTF">2018-12-29T12:06:14Z</dcterms:created>
  <dcterms:modified xsi:type="dcterms:W3CDTF">2019-01-18T19:10:53Z</dcterms:modified>
</cp:coreProperties>
</file>