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notesSlides/notesSlide18.xml" ContentType="application/vnd.openxmlformats-officedocument.presentationml.notesSlide+xml"/>
  <Default Extension="xls" ContentType="application/vnd.ms-exce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75"/>
  </p:notesMasterIdLst>
  <p:handoutMasterIdLst>
    <p:handoutMasterId r:id="rId76"/>
  </p:handoutMasterIdLst>
  <p:sldIdLst>
    <p:sldId id="297" r:id="rId2"/>
    <p:sldId id="319" r:id="rId3"/>
    <p:sldId id="321" r:id="rId4"/>
    <p:sldId id="322" r:id="rId5"/>
    <p:sldId id="278" r:id="rId6"/>
    <p:sldId id="318" r:id="rId7"/>
    <p:sldId id="299" r:id="rId8"/>
    <p:sldId id="281" r:id="rId9"/>
    <p:sldId id="296" r:id="rId10"/>
    <p:sldId id="324" r:id="rId11"/>
    <p:sldId id="303" r:id="rId12"/>
    <p:sldId id="317" r:id="rId13"/>
    <p:sldId id="323" r:id="rId14"/>
    <p:sldId id="312" r:id="rId15"/>
    <p:sldId id="313" r:id="rId16"/>
    <p:sldId id="325" r:id="rId17"/>
    <p:sldId id="326" r:id="rId18"/>
    <p:sldId id="327" r:id="rId19"/>
    <p:sldId id="328" r:id="rId20"/>
    <p:sldId id="329" r:id="rId21"/>
    <p:sldId id="330" r:id="rId22"/>
    <p:sldId id="331" r:id="rId23"/>
    <p:sldId id="332" r:id="rId24"/>
    <p:sldId id="333" r:id="rId25"/>
    <p:sldId id="334" r:id="rId26"/>
    <p:sldId id="335" r:id="rId27"/>
    <p:sldId id="336" r:id="rId28"/>
    <p:sldId id="337" r:id="rId29"/>
    <p:sldId id="338" r:id="rId30"/>
    <p:sldId id="339" r:id="rId31"/>
    <p:sldId id="340" r:id="rId32"/>
    <p:sldId id="341" r:id="rId33"/>
    <p:sldId id="342" r:id="rId34"/>
    <p:sldId id="343" r:id="rId35"/>
    <p:sldId id="344" r:id="rId36"/>
    <p:sldId id="345" r:id="rId37"/>
    <p:sldId id="346" r:id="rId38"/>
    <p:sldId id="347" r:id="rId39"/>
    <p:sldId id="348" r:id="rId40"/>
    <p:sldId id="349" r:id="rId41"/>
    <p:sldId id="350" r:id="rId42"/>
    <p:sldId id="351" r:id="rId43"/>
    <p:sldId id="352" r:id="rId44"/>
    <p:sldId id="353" r:id="rId45"/>
    <p:sldId id="354" r:id="rId46"/>
    <p:sldId id="355" r:id="rId47"/>
    <p:sldId id="356" r:id="rId48"/>
    <p:sldId id="357" r:id="rId49"/>
    <p:sldId id="358" r:id="rId50"/>
    <p:sldId id="359" r:id="rId51"/>
    <p:sldId id="360" r:id="rId52"/>
    <p:sldId id="361" r:id="rId53"/>
    <p:sldId id="362" r:id="rId54"/>
    <p:sldId id="363" r:id="rId55"/>
    <p:sldId id="364" r:id="rId56"/>
    <p:sldId id="365" r:id="rId57"/>
    <p:sldId id="366" r:id="rId58"/>
    <p:sldId id="367" r:id="rId59"/>
    <p:sldId id="368" r:id="rId60"/>
    <p:sldId id="369" r:id="rId61"/>
    <p:sldId id="370" r:id="rId62"/>
    <p:sldId id="371" r:id="rId63"/>
    <p:sldId id="372" r:id="rId64"/>
    <p:sldId id="373" r:id="rId65"/>
    <p:sldId id="374" r:id="rId66"/>
    <p:sldId id="375" r:id="rId67"/>
    <p:sldId id="376" r:id="rId68"/>
    <p:sldId id="377" r:id="rId69"/>
    <p:sldId id="378" r:id="rId70"/>
    <p:sldId id="379" r:id="rId71"/>
    <p:sldId id="380" r:id="rId72"/>
    <p:sldId id="381" r:id="rId73"/>
    <p:sldId id="382" r:id="rId74"/>
  </p:sldIdLst>
  <p:sldSz cx="9144000" cy="6858000" type="overhead"/>
  <p:notesSz cx="6858000" cy="97742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0099"/>
    <a:srgbClr val="000066"/>
    <a:srgbClr val="0000CC"/>
    <a:srgbClr val="66FFFF"/>
    <a:srgbClr val="CCFFFF"/>
    <a:srgbClr val="99CCFF"/>
    <a:srgbClr val="66CCFF"/>
    <a:srgbClr val="33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50" d="100"/>
          <a:sy n="50" d="100"/>
        </p:scale>
        <p:origin x="-1740" y="-12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>
        <p:scale>
          <a:sx n="75" d="100"/>
          <a:sy n="75" d="100"/>
        </p:scale>
        <p:origin x="-58" y="-53"/>
      </p:cViewPr>
      <p:guideLst>
        <p:guide orient="horz" pos="3078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57.xml"/><Relationship Id="rId13" Type="http://schemas.openxmlformats.org/officeDocument/2006/relationships/slide" Target="slides/slide63.xml"/><Relationship Id="rId3" Type="http://schemas.openxmlformats.org/officeDocument/2006/relationships/slide" Target="slides/slide50.xml"/><Relationship Id="rId7" Type="http://schemas.openxmlformats.org/officeDocument/2006/relationships/slide" Target="slides/slide56.xml"/><Relationship Id="rId12" Type="http://schemas.openxmlformats.org/officeDocument/2006/relationships/slide" Target="slides/slide62.xml"/><Relationship Id="rId2" Type="http://schemas.openxmlformats.org/officeDocument/2006/relationships/slide" Target="slides/slide49.xml"/><Relationship Id="rId1" Type="http://schemas.openxmlformats.org/officeDocument/2006/relationships/slide" Target="slides/slide48.xml"/><Relationship Id="rId6" Type="http://schemas.openxmlformats.org/officeDocument/2006/relationships/slide" Target="slides/slide54.xml"/><Relationship Id="rId11" Type="http://schemas.openxmlformats.org/officeDocument/2006/relationships/slide" Target="slides/slide60.xml"/><Relationship Id="rId5" Type="http://schemas.openxmlformats.org/officeDocument/2006/relationships/slide" Target="slides/slide52.xml"/><Relationship Id="rId10" Type="http://schemas.openxmlformats.org/officeDocument/2006/relationships/slide" Target="slides/slide59.xml"/><Relationship Id="rId4" Type="http://schemas.openxmlformats.org/officeDocument/2006/relationships/slide" Target="slides/slide51.xml"/><Relationship Id="rId9" Type="http://schemas.openxmlformats.org/officeDocument/2006/relationships/slide" Target="slides/slide58.xml"/><Relationship Id="rId14" Type="http://schemas.openxmlformats.org/officeDocument/2006/relationships/slide" Target="slides/slide6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7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7891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7892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5288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7893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285288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2406C21-16CC-4E3E-96FD-3F5504AA89D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87425" y="733425"/>
            <a:ext cx="4884738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12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3438"/>
            <a:ext cx="5029200" cy="439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5288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12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9285288"/>
            <a:ext cx="29718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7EA1153-6A40-418D-B28A-765F0D32636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432206-49AE-4A29-90EC-457E2814ED1A}" type="slidenum">
              <a:rPr lang="en-US"/>
              <a:pPr/>
              <a:t>6</a:t>
            </a:fld>
            <a:endParaRPr lang="en-US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84250" y="733425"/>
            <a:ext cx="4887913" cy="3665538"/>
          </a:xfrm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641850"/>
            <a:ext cx="5029200" cy="4398963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3ECC7A-E0CC-432C-A4FA-2164C916A921}" type="slidenum">
              <a:rPr lang="en-GB"/>
              <a:pPr/>
              <a:t>16</a:t>
            </a:fld>
            <a:endParaRPr lang="en-GB"/>
          </a:p>
        </p:txBody>
      </p:sp>
      <p:sp>
        <p:nvSpPr>
          <p:cNvPr id="187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56297A-3738-4F93-83B4-35B0D51A5998}" type="slidenum">
              <a:rPr lang="en-GB"/>
              <a:pPr/>
              <a:t>17</a:t>
            </a:fld>
            <a:endParaRPr lang="en-GB"/>
          </a:p>
        </p:txBody>
      </p:sp>
      <p:sp>
        <p:nvSpPr>
          <p:cNvPr id="188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6FF93B-3F69-4609-BC1E-EE1BCF4392CD}" type="slidenum">
              <a:rPr lang="en-GB"/>
              <a:pPr/>
              <a:t>18</a:t>
            </a:fld>
            <a:endParaRPr lang="en-GB"/>
          </a:p>
        </p:txBody>
      </p:sp>
      <p:sp>
        <p:nvSpPr>
          <p:cNvPr id="194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EEFCC58-C406-4C85-9CBF-CE14DB67597D}" type="slidenum">
              <a:rPr lang="en-GB"/>
              <a:pPr/>
              <a:t>19</a:t>
            </a:fld>
            <a:endParaRPr lang="en-GB"/>
          </a:p>
        </p:txBody>
      </p:sp>
      <p:sp>
        <p:nvSpPr>
          <p:cNvPr id="200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0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6D0725-B6F5-4CC3-ABAE-D43065B955A7}" type="slidenum">
              <a:rPr lang="en-GB"/>
              <a:pPr/>
              <a:t>20</a:t>
            </a:fld>
            <a:endParaRPr lang="en-GB"/>
          </a:p>
        </p:txBody>
      </p:sp>
      <p:sp>
        <p:nvSpPr>
          <p:cNvPr id="304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370BC8-473C-4AE2-ADBF-533258877F3E}" type="slidenum">
              <a:rPr lang="en-GB"/>
              <a:pPr/>
              <a:t>21</a:t>
            </a:fld>
            <a:endParaRPr lang="en-GB"/>
          </a:p>
        </p:txBody>
      </p:sp>
      <p:sp>
        <p:nvSpPr>
          <p:cNvPr id="210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0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5E6469-82E5-438F-A64B-E55DAE82B3BB}" type="slidenum">
              <a:rPr lang="en-GB"/>
              <a:pPr/>
              <a:t>22</a:t>
            </a:fld>
            <a:endParaRPr lang="en-GB"/>
          </a:p>
        </p:txBody>
      </p:sp>
      <p:sp>
        <p:nvSpPr>
          <p:cNvPr id="312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2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7D41A2-45C9-4350-943D-546660D70771}" type="slidenum">
              <a:rPr lang="en-GB"/>
              <a:pPr/>
              <a:t>23</a:t>
            </a:fld>
            <a:endParaRPr lang="en-GB"/>
          </a:p>
        </p:txBody>
      </p:sp>
      <p:sp>
        <p:nvSpPr>
          <p:cNvPr id="241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1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FC9128-8CD7-4556-945D-05C9ACA70692}" type="slidenum">
              <a:rPr lang="en-GB"/>
              <a:pPr/>
              <a:t>24</a:t>
            </a:fld>
            <a:endParaRPr lang="en-GB"/>
          </a:p>
        </p:txBody>
      </p:sp>
      <p:sp>
        <p:nvSpPr>
          <p:cNvPr id="211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B2EBC4-0C0F-4C18-93EF-00BC565F14FA}" type="slidenum">
              <a:rPr lang="en-GB"/>
              <a:pPr/>
              <a:t>25</a:t>
            </a:fld>
            <a:endParaRPr lang="en-GB"/>
          </a:p>
        </p:txBody>
      </p:sp>
      <p:sp>
        <p:nvSpPr>
          <p:cNvPr id="313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3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14BA9A-E921-4545-8A27-8862A6C56584}" type="slidenum">
              <a:rPr lang="en-GB"/>
              <a:pPr/>
              <a:t>26</a:t>
            </a:fld>
            <a:endParaRPr lang="en-GB"/>
          </a:p>
        </p:txBody>
      </p:sp>
      <p:sp>
        <p:nvSpPr>
          <p:cNvPr id="307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4137F9-21A9-402E-B397-1B34BABC1AE6}" type="slidenum">
              <a:rPr lang="en-GB"/>
              <a:pPr/>
              <a:t>27</a:t>
            </a:fld>
            <a:endParaRPr lang="en-GB"/>
          </a:p>
        </p:txBody>
      </p:sp>
      <p:sp>
        <p:nvSpPr>
          <p:cNvPr id="256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DCC361-27C5-4C80-91FB-28220DE6F0B5}" type="slidenum">
              <a:rPr lang="en-GB"/>
              <a:pPr/>
              <a:t>28</a:t>
            </a:fld>
            <a:endParaRPr lang="en-GB"/>
          </a:p>
        </p:txBody>
      </p:sp>
      <p:sp>
        <p:nvSpPr>
          <p:cNvPr id="295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5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B8252C-56B6-470E-88D4-47658A00F241}" type="slidenum">
              <a:rPr lang="en-GB"/>
              <a:pPr/>
              <a:t>29</a:t>
            </a:fld>
            <a:endParaRPr lang="en-GB"/>
          </a:p>
        </p:txBody>
      </p:sp>
      <p:sp>
        <p:nvSpPr>
          <p:cNvPr id="292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2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B45E92-98C7-4ACB-B3AA-F9E084A33E6B}" type="slidenum">
              <a:rPr lang="en-GB"/>
              <a:pPr/>
              <a:t>30</a:t>
            </a:fld>
            <a:endParaRPr lang="en-GB"/>
          </a:p>
        </p:txBody>
      </p:sp>
      <p:sp>
        <p:nvSpPr>
          <p:cNvPr id="260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0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551089-0DC4-47D9-AE20-05249EF53711}" type="slidenum">
              <a:rPr lang="en-GB"/>
              <a:pPr/>
              <a:t>31</a:t>
            </a:fld>
            <a:endParaRPr lang="en-GB"/>
          </a:p>
        </p:txBody>
      </p:sp>
      <p:sp>
        <p:nvSpPr>
          <p:cNvPr id="287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7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E22249-D268-4C24-994A-AB7E562B6C37}" type="slidenum">
              <a:rPr lang="en-GB"/>
              <a:pPr/>
              <a:t>32</a:t>
            </a:fld>
            <a:endParaRPr lang="en-GB"/>
          </a:p>
        </p:txBody>
      </p:sp>
      <p:sp>
        <p:nvSpPr>
          <p:cNvPr id="296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3B2AF8-2C70-4030-BA5A-B81A4A181742}" type="slidenum">
              <a:rPr lang="en-GB"/>
              <a:pPr/>
              <a:t>33</a:t>
            </a:fld>
            <a:endParaRPr lang="en-GB"/>
          </a:p>
        </p:txBody>
      </p:sp>
      <p:sp>
        <p:nvSpPr>
          <p:cNvPr id="281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1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D84B83-D81C-432E-BD1C-C211CEB88E54}" type="slidenum">
              <a:rPr lang="en-GB"/>
              <a:pPr/>
              <a:t>34</a:t>
            </a:fld>
            <a:endParaRPr lang="en-GB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4510C1-FE1A-488B-9B46-BFB8F1E0A6BD}" type="slidenum">
              <a:rPr lang="en-GB"/>
              <a:pPr/>
              <a:t>35</a:t>
            </a:fld>
            <a:endParaRPr lang="en-GB"/>
          </a:p>
        </p:txBody>
      </p:sp>
      <p:sp>
        <p:nvSpPr>
          <p:cNvPr id="286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476813-123E-4868-ABD7-6A512CE1B41C}" type="slidenum">
              <a:rPr lang="en-GB"/>
              <a:pPr/>
              <a:t>36</a:t>
            </a:fld>
            <a:endParaRPr lang="en-GB"/>
          </a:p>
        </p:txBody>
      </p:sp>
      <p:sp>
        <p:nvSpPr>
          <p:cNvPr id="299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9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C6F761-F5A3-450A-A253-66665CA3C1E5}" type="slidenum">
              <a:rPr lang="en-GB"/>
              <a:pPr/>
              <a:t>37</a:t>
            </a:fld>
            <a:endParaRPr lang="en-GB"/>
          </a:p>
        </p:txBody>
      </p:sp>
      <p:sp>
        <p:nvSpPr>
          <p:cNvPr id="315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899191-9A2F-45CF-BCA7-EF1FEAE3FCDE}" type="slidenum">
              <a:rPr lang="en-GB"/>
              <a:pPr/>
              <a:t>38</a:t>
            </a:fld>
            <a:endParaRPr lang="en-GB"/>
          </a:p>
        </p:txBody>
      </p:sp>
      <p:sp>
        <p:nvSpPr>
          <p:cNvPr id="259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9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89461D-8B4A-4BC6-AC49-0A00E0C8022B}" type="slidenum">
              <a:rPr lang="en-GB"/>
              <a:pPr/>
              <a:t>39</a:t>
            </a:fld>
            <a:endParaRPr lang="en-GB"/>
          </a:p>
        </p:txBody>
      </p:sp>
      <p:sp>
        <p:nvSpPr>
          <p:cNvPr id="267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7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38A258-8B46-4498-B7B0-85FE4D44F5C7}" type="slidenum">
              <a:rPr lang="en-GB"/>
              <a:pPr/>
              <a:t>40</a:t>
            </a:fld>
            <a:endParaRPr lang="en-GB"/>
          </a:p>
        </p:txBody>
      </p:sp>
      <p:sp>
        <p:nvSpPr>
          <p:cNvPr id="268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8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1BE809-C75B-45F3-BE5D-6F1EC879C907}" type="slidenum">
              <a:rPr lang="en-GB"/>
              <a:pPr/>
              <a:t>41</a:t>
            </a:fld>
            <a:endParaRPr lang="en-GB"/>
          </a:p>
        </p:txBody>
      </p:sp>
      <p:sp>
        <p:nvSpPr>
          <p:cNvPr id="273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3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A7013F-CDB1-4CC7-BA21-F0E52E9B6812}" type="slidenum">
              <a:rPr lang="en-GB"/>
              <a:pPr/>
              <a:t>42</a:t>
            </a:fld>
            <a:endParaRPr lang="en-GB"/>
          </a:p>
        </p:txBody>
      </p:sp>
      <p:sp>
        <p:nvSpPr>
          <p:cNvPr id="274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4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738C19-BBAF-47A5-BED2-C8E14748108F}" type="slidenum">
              <a:rPr lang="en-GB"/>
              <a:pPr/>
              <a:t>43</a:t>
            </a:fld>
            <a:endParaRPr lang="en-GB"/>
          </a:p>
        </p:txBody>
      </p:sp>
      <p:sp>
        <p:nvSpPr>
          <p:cNvPr id="242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2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5C29FE-4C3E-42F7-8C52-930590A9D40D}" type="slidenum">
              <a:rPr lang="en-GB"/>
              <a:pPr/>
              <a:t>44</a:t>
            </a:fld>
            <a:endParaRPr lang="en-GB"/>
          </a:p>
        </p:txBody>
      </p:sp>
      <p:sp>
        <p:nvSpPr>
          <p:cNvPr id="192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71DAF4-0543-49E2-B243-B1D02DDF4C41}" type="slidenum">
              <a:rPr lang="en-GB"/>
              <a:pPr/>
              <a:t>45</a:t>
            </a:fld>
            <a:endParaRPr lang="en-GB"/>
          </a:p>
        </p:txBody>
      </p:sp>
      <p:sp>
        <p:nvSpPr>
          <p:cNvPr id="197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7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D26E3A-9DCA-442B-AE8E-E8690F7001B8}" type="slidenum">
              <a:rPr lang="en-GB"/>
              <a:pPr/>
              <a:t>46</a:t>
            </a:fld>
            <a:endParaRPr lang="en-GB"/>
          </a:p>
        </p:txBody>
      </p:sp>
      <p:sp>
        <p:nvSpPr>
          <p:cNvPr id="245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EE406F-3912-4E4B-A05A-D8EB3398F0DE}" type="slidenum">
              <a:rPr lang="en-GB"/>
              <a:pPr/>
              <a:t>47</a:t>
            </a:fld>
            <a:endParaRPr lang="en-GB"/>
          </a:p>
        </p:txBody>
      </p:sp>
      <p:sp>
        <p:nvSpPr>
          <p:cNvPr id="257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AD4A0F-C0EB-4CBF-9B2F-8A7C65780A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79C14-EC90-44BF-B4BC-B1034E82C1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8769A7-0C01-44F5-8FBA-306E712D13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D5EE46-CAF4-4F83-AE4E-85B41A1277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3079C7-261B-4AFC-B8D5-5D0BC7DD9B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E13086-BF60-47CE-93A8-915E974ACA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B5E6C2-24CF-42F5-A0FF-A08441A210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7EBDDF-800A-41B0-BE6B-4C42670C32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C07473-867D-4B89-A5AA-CC433F7C41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B86668-3854-4892-91D9-6DF94B9C36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9CE0FE-5967-4F9E-A4C2-1C12233120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609600"/>
            <a:ext cx="60960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2286000" y="1981200"/>
            <a:ext cx="6477000" cy="46482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0" y="609600"/>
            <a:ext cx="60960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286000" y="1981200"/>
            <a:ext cx="3162300" cy="464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00700" y="1981200"/>
            <a:ext cx="3162300" cy="464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2286000" y="609600"/>
            <a:ext cx="6477000" cy="6019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hyperlink" Target="file:///\\Naniwa\nwfiles\COMMON\Presentation\C-IETC%20UNEP\C-100\IETC-Portrait.ppt%23-1,1,No%20Slide%20Title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rgbClr val="99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8431DDD-88EC-425E-8AC7-AB7C4709607C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1031" name="Picture 7" descr="D:\mbox\attach\Unep2.bmp">
            <a:hlinkClick r:id="rId16" action="ppaction://hlinkpres?slideindex=1&amp;slidetitle=No Slide Title"/>
          </p:cNvPr>
          <p:cNvPicPr>
            <a:picLocks noChangeAspect="1" noChangeArrowheads="1"/>
          </p:cNvPicPr>
          <p:nvPr userDrawn="1"/>
        </p:nvPicPr>
        <p:blipFill>
          <a:blip r:embed="rId17"/>
          <a:srcRect/>
          <a:stretch>
            <a:fillRect/>
          </a:stretch>
        </p:blipFill>
        <p:spPr bwMode="auto">
          <a:xfrm>
            <a:off x="8305800" y="0"/>
            <a:ext cx="838200" cy="708025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8431213" y="635000"/>
            <a:ext cx="6477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99CCFF"/>
                </a:solidFill>
              </a:rPr>
              <a:t>UNEP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000099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Microsoft_Office_Excel_97-2003_Worksheet2.xls"/><Relationship Id="rId4" Type="http://schemas.openxmlformats.org/officeDocument/2006/relationships/oleObject" Target="../embeddings/Microsoft_Office_Excel_97-2003_Worksheet1.xls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34F5C-78D1-4684-A24D-12001C632845}" type="slidenum">
              <a:rPr lang="en-US"/>
              <a:pPr/>
              <a:t>1</a:t>
            </a:fld>
            <a:endParaRPr lang="en-US"/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3429000"/>
          </a:xfrm>
        </p:spPr>
        <p:txBody>
          <a:bodyPr/>
          <a:lstStyle/>
          <a:p>
            <a:r>
              <a:rPr lang="en-US" sz="3200"/>
              <a:t/>
            </a:r>
            <a:br>
              <a:rPr lang="en-US" sz="3200"/>
            </a:br>
            <a:r>
              <a:rPr lang="en-US" sz="3200"/>
              <a:t/>
            </a:r>
            <a:br>
              <a:rPr lang="en-US" sz="3200"/>
            </a:br>
            <a:r>
              <a:rPr lang="en-US" sz="3600" b="1"/>
              <a:t>Sustainable Building and Construction: </a:t>
            </a:r>
            <a:br>
              <a:rPr lang="en-US" sz="3600" b="1"/>
            </a:br>
            <a:r>
              <a:rPr lang="en-US" sz="3600" b="1"/>
              <a:t>Building a Sustainable Future</a:t>
            </a:r>
            <a:br>
              <a:rPr lang="en-US" sz="3600" b="1"/>
            </a:br>
            <a:endParaRPr lang="en-US" sz="3600" b="1"/>
          </a:p>
        </p:txBody>
      </p:sp>
      <p:sp>
        <p:nvSpPr>
          <p:cNvPr id="75782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0" y="3886200"/>
            <a:ext cx="9144000" cy="17526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sz="2400" b="1"/>
              <a:t>Dr Steve Halls</a:t>
            </a:r>
            <a:br>
              <a:rPr lang="en-US" sz="2400" b="1"/>
            </a:br>
            <a:r>
              <a:rPr lang="en-US" sz="2400" b="1"/>
              <a:t>Director</a:t>
            </a:r>
            <a:br>
              <a:rPr lang="en-US" sz="2400" b="1"/>
            </a:br>
            <a:r>
              <a:rPr lang="en-US" sz="2400" b="1"/>
              <a:t>International Environmental Technology Centre</a:t>
            </a:r>
            <a:endParaRPr lang="en-US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045D2-A615-41E2-BBBB-9414CF30CCE0}" type="slidenum">
              <a:rPr lang="en-US"/>
              <a:pPr/>
              <a:t>2</a:t>
            </a:fld>
            <a:endParaRPr lang="en-US"/>
          </a:p>
        </p:txBody>
      </p:sp>
      <p:sp>
        <p:nvSpPr>
          <p:cNvPr id="103426" name="Rectangle 4098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US"/>
              <a:t>Urbanization (1)</a:t>
            </a:r>
          </a:p>
        </p:txBody>
      </p:sp>
      <p:sp>
        <p:nvSpPr>
          <p:cNvPr id="103427" name="Rectangle 4099"/>
          <p:cNvSpPr>
            <a:spLocks noGrp="1" noChangeArrowheads="1"/>
          </p:cNvSpPr>
          <p:nvPr>
            <p:ph type="body" idx="1"/>
          </p:nvPr>
        </p:nvSpPr>
        <p:spPr>
          <a:xfrm>
            <a:off x="685800" y="1143000"/>
            <a:ext cx="7772400" cy="4114800"/>
          </a:xfrm>
        </p:spPr>
        <p:txBody>
          <a:bodyPr/>
          <a:lstStyle/>
          <a:p>
            <a:pPr marL="571500" indent="-571500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/>
              <a:t>The world is facing explosive growth of urban population, mainly in the developing world. </a:t>
            </a:r>
          </a:p>
          <a:p>
            <a:pPr marL="571500" indent="-571500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/>
              <a:t>Many cities, confronted with hypergrowth, are failing to cope with the challenges of generating employment, providing adequate housing and meeting the basic needs of their citizens.</a:t>
            </a:r>
          </a:p>
          <a:p>
            <a:pPr marL="571500" indent="-571500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Font typeface="Symbol" pitchFamily="18" charset="2"/>
              <a:buChar char="·"/>
            </a:pPr>
            <a:endParaRPr lang="en-US" sz="2800">
              <a:latin typeface="Arial" pitchFamily="34" charset="0"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E2720-E462-48E7-BACE-D819BFCB3CAF}" type="slidenum">
              <a:rPr lang="en-US"/>
              <a:pPr/>
              <a:t>3</a:t>
            </a:fld>
            <a:endParaRPr lang="en-US"/>
          </a:p>
        </p:txBody>
      </p:sp>
      <p:sp>
        <p:nvSpPr>
          <p:cNvPr id="1054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US"/>
              <a:t>Urbanization (2)</a:t>
            </a:r>
          </a:p>
        </p:txBody>
      </p:sp>
      <p:sp>
        <p:nvSpPr>
          <p:cNvPr id="10547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5800" y="1143000"/>
            <a:ext cx="7772400" cy="4876800"/>
          </a:xfrm>
        </p:spPr>
        <p:txBody>
          <a:bodyPr/>
          <a:lstStyle/>
          <a:p>
            <a:pPr marL="571500" indent="-571500"/>
            <a:r>
              <a:rPr lang="en-US"/>
              <a:t>By the year 2025 the World’s population will have increased by at least 50% ( 6 billion </a:t>
            </a:r>
            <a:r>
              <a:rPr lang="en-US">
                <a:sym typeface="Symbol" pitchFamily="18" charset="2"/>
              </a:rPr>
              <a:t></a:t>
            </a:r>
            <a:r>
              <a:rPr lang="en-US">
                <a:sym typeface="Monotype Sorts" pitchFamily="2" charset="2"/>
              </a:rPr>
              <a:t> 9 billion people)</a:t>
            </a:r>
          </a:p>
          <a:p>
            <a:pPr marL="571500" indent="-571500"/>
            <a:r>
              <a:rPr lang="en-US"/>
              <a:t>Therefore, an additional 3.0 billion people will need houses, shops, places to work.</a:t>
            </a:r>
          </a:p>
          <a:p>
            <a:pPr marL="571500" indent="-571500"/>
            <a:r>
              <a:rPr lang="en-US"/>
              <a:t>One environmental consequence - the level of energy consumption</a:t>
            </a:r>
            <a:r>
              <a:rPr lang="en-US" baseline="-25000"/>
              <a:t> </a:t>
            </a:r>
            <a:r>
              <a:rPr lang="en-US"/>
              <a:t>will increase by at least 25% above current levels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E2B2D-039C-4D07-BB11-00F3A80793F3}" type="slidenum">
              <a:rPr lang="en-US"/>
              <a:pPr/>
              <a:t>4</a:t>
            </a:fld>
            <a:endParaRPr lang="en-US"/>
          </a:p>
        </p:txBody>
      </p:sp>
      <p:sp>
        <p:nvSpPr>
          <p:cNvPr id="106498" name="Rectangle 2050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/>
          <a:lstStyle/>
          <a:p>
            <a:r>
              <a:rPr lang="en-US"/>
              <a:t>Urbanization (3)</a:t>
            </a:r>
          </a:p>
        </p:txBody>
      </p:sp>
      <p:sp>
        <p:nvSpPr>
          <p:cNvPr id="106499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609600" y="1371600"/>
            <a:ext cx="7772400" cy="4114800"/>
          </a:xfrm>
        </p:spPr>
        <p:txBody>
          <a:bodyPr/>
          <a:lstStyle/>
          <a:p>
            <a:pPr marL="571500" indent="-571500"/>
            <a:r>
              <a:rPr lang="en-US"/>
              <a:t>In addition, the level of water consumption and waste production will also increase by at least 30% based upon current development patterns.</a:t>
            </a:r>
          </a:p>
          <a:p>
            <a:pPr marL="571500" indent="-571500"/>
            <a:r>
              <a:rPr lang="en-US"/>
              <a:t>If this scenario manifests then a sustainable future will not only be more difficult to achieve, but increasingly less likely to be achieved at all!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C4D06-E90A-4423-885C-6CAFD7D4EB9B}" type="slidenum">
              <a:rPr lang="en-US"/>
              <a:pPr/>
              <a:t>5</a:t>
            </a:fld>
            <a:endParaRPr lang="en-US"/>
          </a:p>
        </p:txBody>
      </p:sp>
      <p:grpSp>
        <p:nvGrpSpPr>
          <p:cNvPr id="49249" name="Group 3169"/>
          <p:cNvGrpSpPr>
            <a:grpSpLocks/>
          </p:cNvGrpSpPr>
          <p:nvPr/>
        </p:nvGrpSpPr>
        <p:grpSpPr bwMode="auto">
          <a:xfrm>
            <a:off x="2528888" y="1598613"/>
            <a:ext cx="3724275" cy="4124325"/>
            <a:chOff x="1595" y="1383"/>
            <a:chExt cx="2345" cy="2598"/>
          </a:xfrm>
        </p:grpSpPr>
        <p:sp>
          <p:nvSpPr>
            <p:cNvPr id="49230" name="Freeform 3150"/>
            <p:cNvSpPr>
              <a:spLocks/>
            </p:cNvSpPr>
            <p:nvPr/>
          </p:nvSpPr>
          <p:spPr bwMode="auto">
            <a:xfrm>
              <a:off x="1595" y="1925"/>
              <a:ext cx="247" cy="1701"/>
            </a:xfrm>
            <a:custGeom>
              <a:avLst/>
              <a:gdLst/>
              <a:ahLst/>
              <a:cxnLst>
                <a:cxn ang="0">
                  <a:pos x="239" y="350"/>
                </a:cxn>
                <a:cxn ang="0">
                  <a:pos x="213" y="336"/>
                </a:cxn>
                <a:cxn ang="0">
                  <a:pos x="192" y="318"/>
                </a:cxn>
                <a:cxn ang="0">
                  <a:pos x="175" y="304"/>
                </a:cxn>
                <a:cxn ang="0">
                  <a:pos x="153" y="291"/>
                </a:cxn>
                <a:cxn ang="0">
                  <a:pos x="136" y="273"/>
                </a:cxn>
                <a:cxn ang="0">
                  <a:pos x="119" y="254"/>
                </a:cxn>
                <a:cxn ang="0">
                  <a:pos x="102" y="241"/>
                </a:cxn>
                <a:cxn ang="0">
                  <a:pos x="85" y="223"/>
                </a:cxn>
                <a:cxn ang="0">
                  <a:pos x="72" y="204"/>
                </a:cxn>
                <a:cxn ang="0">
                  <a:pos x="60" y="186"/>
                </a:cxn>
                <a:cxn ang="0">
                  <a:pos x="55" y="177"/>
                </a:cxn>
                <a:cxn ang="0">
                  <a:pos x="42" y="159"/>
                </a:cxn>
                <a:cxn ang="0">
                  <a:pos x="34" y="141"/>
                </a:cxn>
                <a:cxn ang="0">
                  <a:pos x="25" y="122"/>
                </a:cxn>
                <a:cxn ang="0">
                  <a:pos x="17" y="104"/>
                </a:cxn>
                <a:cxn ang="0">
                  <a:pos x="13" y="86"/>
                </a:cxn>
                <a:cxn ang="0">
                  <a:pos x="8" y="68"/>
                </a:cxn>
                <a:cxn ang="0">
                  <a:pos x="4" y="50"/>
                </a:cxn>
                <a:cxn ang="0">
                  <a:pos x="0" y="31"/>
                </a:cxn>
                <a:cxn ang="0">
                  <a:pos x="0" y="9"/>
                </a:cxn>
                <a:cxn ang="0">
                  <a:pos x="0" y="1342"/>
                </a:cxn>
                <a:cxn ang="0">
                  <a:pos x="0" y="1360"/>
                </a:cxn>
                <a:cxn ang="0">
                  <a:pos x="0" y="1383"/>
                </a:cxn>
                <a:cxn ang="0">
                  <a:pos x="4" y="1401"/>
                </a:cxn>
                <a:cxn ang="0">
                  <a:pos x="8" y="1419"/>
                </a:cxn>
                <a:cxn ang="0">
                  <a:pos x="13" y="1438"/>
                </a:cxn>
                <a:cxn ang="0">
                  <a:pos x="21" y="1456"/>
                </a:cxn>
                <a:cxn ang="0">
                  <a:pos x="30" y="1474"/>
                </a:cxn>
                <a:cxn ang="0">
                  <a:pos x="38" y="1492"/>
                </a:cxn>
                <a:cxn ang="0">
                  <a:pos x="47" y="1510"/>
                </a:cxn>
                <a:cxn ang="0">
                  <a:pos x="60" y="1529"/>
                </a:cxn>
                <a:cxn ang="0">
                  <a:pos x="68" y="1538"/>
                </a:cxn>
                <a:cxn ang="0">
                  <a:pos x="81" y="1556"/>
                </a:cxn>
                <a:cxn ang="0">
                  <a:pos x="94" y="1574"/>
                </a:cxn>
                <a:cxn ang="0">
                  <a:pos x="111" y="1592"/>
                </a:cxn>
                <a:cxn ang="0">
                  <a:pos x="128" y="1606"/>
                </a:cxn>
                <a:cxn ang="0">
                  <a:pos x="145" y="1624"/>
                </a:cxn>
                <a:cxn ang="0">
                  <a:pos x="162" y="1638"/>
                </a:cxn>
                <a:cxn ang="0">
                  <a:pos x="183" y="1656"/>
                </a:cxn>
                <a:cxn ang="0">
                  <a:pos x="204" y="1670"/>
                </a:cxn>
                <a:cxn ang="0">
                  <a:pos x="226" y="1683"/>
                </a:cxn>
                <a:cxn ang="0">
                  <a:pos x="247" y="1701"/>
                </a:cxn>
              </a:cxnLst>
              <a:rect l="0" t="0" r="r" b="b"/>
              <a:pathLst>
                <a:path w="247" h="1701">
                  <a:moveTo>
                    <a:pt x="247" y="359"/>
                  </a:moveTo>
                  <a:lnTo>
                    <a:pt x="239" y="350"/>
                  </a:lnTo>
                  <a:lnTo>
                    <a:pt x="226" y="341"/>
                  </a:lnTo>
                  <a:lnTo>
                    <a:pt x="213" y="336"/>
                  </a:lnTo>
                  <a:lnTo>
                    <a:pt x="204" y="327"/>
                  </a:lnTo>
                  <a:lnTo>
                    <a:pt x="192" y="318"/>
                  </a:lnTo>
                  <a:lnTo>
                    <a:pt x="183" y="314"/>
                  </a:lnTo>
                  <a:lnTo>
                    <a:pt x="175" y="304"/>
                  </a:lnTo>
                  <a:lnTo>
                    <a:pt x="162" y="295"/>
                  </a:lnTo>
                  <a:lnTo>
                    <a:pt x="153" y="291"/>
                  </a:lnTo>
                  <a:lnTo>
                    <a:pt x="145" y="282"/>
                  </a:lnTo>
                  <a:lnTo>
                    <a:pt x="136" y="273"/>
                  </a:lnTo>
                  <a:lnTo>
                    <a:pt x="128" y="264"/>
                  </a:lnTo>
                  <a:lnTo>
                    <a:pt x="119" y="254"/>
                  </a:lnTo>
                  <a:lnTo>
                    <a:pt x="111" y="250"/>
                  </a:lnTo>
                  <a:lnTo>
                    <a:pt x="102" y="241"/>
                  </a:lnTo>
                  <a:lnTo>
                    <a:pt x="94" y="232"/>
                  </a:lnTo>
                  <a:lnTo>
                    <a:pt x="85" y="223"/>
                  </a:lnTo>
                  <a:lnTo>
                    <a:pt x="81" y="213"/>
                  </a:lnTo>
                  <a:lnTo>
                    <a:pt x="72" y="204"/>
                  </a:lnTo>
                  <a:lnTo>
                    <a:pt x="68" y="195"/>
                  </a:lnTo>
                  <a:lnTo>
                    <a:pt x="60" y="186"/>
                  </a:lnTo>
                  <a:lnTo>
                    <a:pt x="60" y="186"/>
                  </a:lnTo>
                  <a:lnTo>
                    <a:pt x="55" y="177"/>
                  </a:lnTo>
                  <a:lnTo>
                    <a:pt x="47" y="168"/>
                  </a:lnTo>
                  <a:lnTo>
                    <a:pt x="42" y="159"/>
                  </a:lnTo>
                  <a:lnTo>
                    <a:pt x="38" y="150"/>
                  </a:lnTo>
                  <a:lnTo>
                    <a:pt x="34" y="141"/>
                  </a:lnTo>
                  <a:lnTo>
                    <a:pt x="30" y="132"/>
                  </a:lnTo>
                  <a:lnTo>
                    <a:pt x="25" y="122"/>
                  </a:lnTo>
                  <a:lnTo>
                    <a:pt x="21" y="113"/>
                  </a:lnTo>
                  <a:lnTo>
                    <a:pt x="17" y="104"/>
                  </a:lnTo>
                  <a:lnTo>
                    <a:pt x="13" y="95"/>
                  </a:lnTo>
                  <a:lnTo>
                    <a:pt x="13" y="86"/>
                  </a:lnTo>
                  <a:lnTo>
                    <a:pt x="8" y="77"/>
                  </a:lnTo>
                  <a:lnTo>
                    <a:pt x="8" y="68"/>
                  </a:lnTo>
                  <a:lnTo>
                    <a:pt x="4" y="59"/>
                  </a:lnTo>
                  <a:lnTo>
                    <a:pt x="4" y="50"/>
                  </a:lnTo>
                  <a:lnTo>
                    <a:pt x="0" y="41"/>
                  </a:lnTo>
                  <a:lnTo>
                    <a:pt x="0" y="31"/>
                  </a:lnTo>
                  <a:lnTo>
                    <a:pt x="0" y="18"/>
                  </a:lnTo>
                  <a:lnTo>
                    <a:pt x="0" y="9"/>
                  </a:lnTo>
                  <a:lnTo>
                    <a:pt x="0" y="0"/>
                  </a:lnTo>
                  <a:lnTo>
                    <a:pt x="0" y="1342"/>
                  </a:lnTo>
                  <a:lnTo>
                    <a:pt x="0" y="1351"/>
                  </a:lnTo>
                  <a:lnTo>
                    <a:pt x="0" y="1360"/>
                  </a:lnTo>
                  <a:lnTo>
                    <a:pt x="0" y="1374"/>
                  </a:lnTo>
                  <a:lnTo>
                    <a:pt x="0" y="1383"/>
                  </a:lnTo>
                  <a:lnTo>
                    <a:pt x="4" y="1392"/>
                  </a:lnTo>
                  <a:lnTo>
                    <a:pt x="4" y="1401"/>
                  </a:lnTo>
                  <a:lnTo>
                    <a:pt x="8" y="1410"/>
                  </a:lnTo>
                  <a:lnTo>
                    <a:pt x="8" y="1419"/>
                  </a:lnTo>
                  <a:lnTo>
                    <a:pt x="13" y="1428"/>
                  </a:lnTo>
                  <a:lnTo>
                    <a:pt x="13" y="1438"/>
                  </a:lnTo>
                  <a:lnTo>
                    <a:pt x="17" y="1447"/>
                  </a:lnTo>
                  <a:lnTo>
                    <a:pt x="21" y="1456"/>
                  </a:lnTo>
                  <a:lnTo>
                    <a:pt x="25" y="1465"/>
                  </a:lnTo>
                  <a:lnTo>
                    <a:pt x="30" y="1474"/>
                  </a:lnTo>
                  <a:lnTo>
                    <a:pt x="34" y="1483"/>
                  </a:lnTo>
                  <a:lnTo>
                    <a:pt x="38" y="1492"/>
                  </a:lnTo>
                  <a:lnTo>
                    <a:pt x="42" y="1501"/>
                  </a:lnTo>
                  <a:lnTo>
                    <a:pt x="47" y="1510"/>
                  </a:lnTo>
                  <a:lnTo>
                    <a:pt x="55" y="1519"/>
                  </a:lnTo>
                  <a:lnTo>
                    <a:pt x="60" y="1529"/>
                  </a:lnTo>
                  <a:lnTo>
                    <a:pt x="60" y="1529"/>
                  </a:lnTo>
                  <a:lnTo>
                    <a:pt x="68" y="1538"/>
                  </a:lnTo>
                  <a:lnTo>
                    <a:pt x="72" y="1547"/>
                  </a:lnTo>
                  <a:lnTo>
                    <a:pt x="81" y="1556"/>
                  </a:lnTo>
                  <a:lnTo>
                    <a:pt x="85" y="1565"/>
                  </a:lnTo>
                  <a:lnTo>
                    <a:pt x="94" y="1574"/>
                  </a:lnTo>
                  <a:lnTo>
                    <a:pt x="102" y="1583"/>
                  </a:lnTo>
                  <a:lnTo>
                    <a:pt x="111" y="1592"/>
                  </a:lnTo>
                  <a:lnTo>
                    <a:pt x="119" y="1597"/>
                  </a:lnTo>
                  <a:lnTo>
                    <a:pt x="128" y="1606"/>
                  </a:lnTo>
                  <a:lnTo>
                    <a:pt x="136" y="1615"/>
                  </a:lnTo>
                  <a:lnTo>
                    <a:pt x="145" y="1624"/>
                  </a:lnTo>
                  <a:lnTo>
                    <a:pt x="153" y="1633"/>
                  </a:lnTo>
                  <a:lnTo>
                    <a:pt x="162" y="1638"/>
                  </a:lnTo>
                  <a:lnTo>
                    <a:pt x="175" y="1647"/>
                  </a:lnTo>
                  <a:lnTo>
                    <a:pt x="183" y="1656"/>
                  </a:lnTo>
                  <a:lnTo>
                    <a:pt x="192" y="1660"/>
                  </a:lnTo>
                  <a:lnTo>
                    <a:pt x="204" y="1670"/>
                  </a:lnTo>
                  <a:lnTo>
                    <a:pt x="213" y="1679"/>
                  </a:lnTo>
                  <a:lnTo>
                    <a:pt x="226" y="1683"/>
                  </a:lnTo>
                  <a:lnTo>
                    <a:pt x="239" y="1692"/>
                  </a:lnTo>
                  <a:lnTo>
                    <a:pt x="247" y="1701"/>
                  </a:lnTo>
                  <a:lnTo>
                    <a:pt x="247" y="359"/>
                  </a:lnTo>
                  <a:close/>
                </a:path>
              </a:pathLst>
            </a:custGeom>
            <a:solidFill>
              <a:srgbClr val="7D7F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1" name="Freeform 3151"/>
            <p:cNvSpPr>
              <a:spLocks/>
            </p:cNvSpPr>
            <p:nvPr/>
          </p:nvSpPr>
          <p:spPr bwMode="auto">
            <a:xfrm>
              <a:off x="3625" y="1925"/>
              <a:ext cx="4" cy="1392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4" y="9"/>
                </a:cxn>
                <a:cxn ang="0">
                  <a:pos x="4" y="18"/>
                </a:cxn>
                <a:cxn ang="0">
                  <a:pos x="0" y="31"/>
                </a:cxn>
                <a:cxn ang="0">
                  <a:pos x="0" y="31"/>
                </a:cxn>
                <a:cxn ang="0">
                  <a:pos x="0" y="41"/>
                </a:cxn>
                <a:cxn ang="0">
                  <a:pos x="0" y="50"/>
                </a:cxn>
                <a:cxn ang="0">
                  <a:pos x="0" y="1392"/>
                </a:cxn>
                <a:cxn ang="0">
                  <a:pos x="0" y="1383"/>
                </a:cxn>
                <a:cxn ang="0">
                  <a:pos x="0" y="1374"/>
                </a:cxn>
                <a:cxn ang="0">
                  <a:pos x="0" y="1374"/>
                </a:cxn>
                <a:cxn ang="0">
                  <a:pos x="4" y="1360"/>
                </a:cxn>
                <a:cxn ang="0">
                  <a:pos x="4" y="1351"/>
                </a:cxn>
                <a:cxn ang="0">
                  <a:pos x="4" y="1342"/>
                </a:cxn>
                <a:cxn ang="0">
                  <a:pos x="4" y="0"/>
                </a:cxn>
              </a:cxnLst>
              <a:rect l="0" t="0" r="r" b="b"/>
              <a:pathLst>
                <a:path w="4" h="1392">
                  <a:moveTo>
                    <a:pt x="4" y="0"/>
                  </a:moveTo>
                  <a:lnTo>
                    <a:pt x="4" y="9"/>
                  </a:lnTo>
                  <a:lnTo>
                    <a:pt x="4" y="18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0" y="50"/>
                  </a:lnTo>
                  <a:lnTo>
                    <a:pt x="0" y="1392"/>
                  </a:lnTo>
                  <a:lnTo>
                    <a:pt x="0" y="1383"/>
                  </a:lnTo>
                  <a:lnTo>
                    <a:pt x="0" y="1374"/>
                  </a:lnTo>
                  <a:lnTo>
                    <a:pt x="0" y="1374"/>
                  </a:lnTo>
                  <a:lnTo>
                    <a:pt x="4" y="1360"/>
                  </a:lnTo>
                  <a:lnTo>
                    <a:pt x="4" y="1351"/>
                  </a:lnTo>
                  <a:lnTo>
                    <a:pt x="4" y="134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7D7F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2" name="Freeform 3152"/>
            <p:cNvSpPr>
              <a:spLocks/>
            </p:cNvSpPr>
            <p:nvPr/>
          </p:nvSpPr>
          <p:spPr bwMode="auto">
            <a:xfrm>
              <a:off x="1842" y="1925"/>
              <a:ext cx="768" cy="1697"/>
            </a:xfrm>
            <a:custGeom>
              <a:avLst/>
              <a:gdLst/>
              <a:ahLst/>
              <a:cxnLst>
                <a:cxn ang="0">
                  <a:pos x="768" y="0"/>
                </a:cxn>
                <a:cxn ang="0">
                  <a:pos x="0" y="355"/>
                </a:cxn>
                <a:cxn ang="0">
                  <a:pos x="0" y="1697"/>
                </a:cxn>
                <a:cxn ang="0">
                  <a:pos x="768" y="1342"/>
                </a:cxn>
                <a:cxn ang="0">
                  <a:pos x="768" y="0"/>
                </a:cxn>
              </a:cxnLst>
              <a:rect l="0" t="0" r="r" b="b"/>
              <a:pathLst>
                <a:path w="768" h="1697">
                  <a:moveTo>
                    <a:pt x="768" y="0"/>
                  </a:moveTo>
                  <a:lnTo>
                    <a:pt x="0" y="355"/>
                  </a:lnTo>
                  <a:lnTo>
                    <a:pt x="0" y="1697"/>
                  </a:lnTo>
                  <a:lnTo>
                    <a:pt x="768" y="1342"/>
                  </a:lnTo>
                  <a:lnTo>
                    <a:pt x="768" y="0"/>
                  </a:lnTo>
                  <a:close/>
                </a:path>
              </a:pathLst>
            </a:custGeom>
            <a:solidFill>
              <a:srgbClr val="7D7F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3" name="Freeform 3153"/>
            <p:cNvSpPr>
              <a:spLocks/>
            </p:cNvSpPr>
            <p:nvPr/>
          </p:nvSpPr>
          <p:spPr bwMode="auto">
            <a:xfrm>
              <a:off x="2610" y="1925"/>
              <a:ext cx="1010" cy="13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10" y="45"/>
                </a:cxn>
                <a:cxn ang="0">
                  <a:pos x="1010" y="1387"/>
                </a:cxn>
                <a:cxn ang="0">
                  <a:pos x="0" y="1342"/>
                </a:cxn>
                <a:cxn ang="0">
                  <a:pos x="0" y="0"/>
                </a:cxn>
              </a:cxnLst>
              <a:rect l="0" t="0" r="r" b="b"/>
              <a:pathLst>
                <a:path w="1010" h="1387">
                  <a:moveTo>
                    <a:pt x="0" y="0"/>
                  </a:moveTo>
                  <a:lnTo>
                    <a:pt x="1010" y="45"/>
                  </a:lnTo>
                  <a:lnTo>
                    <a:pt x="1010" y="1387"/>
                  </a:lnTo>
                  <a:lnTo>
                    <a:pt x="0" y="1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D7F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4" name="Freeform 3154"/>
            <p:cNvSpPr>
              <a:spLocks/>
            </p:cNvSpPr>
            <p:nvPr/>
          </p:nvSpPr>
          <p:spPr bwMode="auto">
            <a:xfrm>
              <a:off x="1595" y="1383"/>
              <a:ext cx="2034" cy="901"/>
            </a:xfrm>
            <a:custGeom>
              <a:avLst/>
              <a:gdLst/>
              <a:ahLst/>
              <a:cxnLst>
                <a:cxn ang="0">
                  <a:pos x="213" y="878"/>
                </a:cxn>
                <a:cxn ang="0">
                  <a:pos x="175" y="846"/>
                </a:cxn>
                <a:cxn ang="0">
                  <a:pos x="136" y="815"/>
                </a:cxn>
                <a:cxn ang="0">
                  <a:pos x="102" y="783"/>
                </a:cxn>
                <a:cxn ang="0">
                  <a:pos x="72" y="746"/>
                </a:cxn>
                <a:cxn ang="0">
                  <a:pos x="47" y="710"/>
                </a:cxn>
                <a:cxn ang="0">
                  <a:pos x="30" y="674"/>
                </a:cxn>
                <a:cxn ang="0">
                  <a:pos x="13" y="637"/>
                </a:cxn>
                <a:cxn ang="0">
                  <a:pos x="4" y="601"/>
                </a:cxn>
                <a:cxn ang="0">
                  <a:pos x="0" y="560"/>
                </a:cxn>
                <a:cxn ang="0">
                  <a:pos x="0" y="523"/>
                </a:cxn>
                <a:cxn ang="0">
                  <a:pos x="4" y="487"/>
                </a:cxn>
                <a:cxn ang="0">
                  <a:pos x="13" y="446"/>
                </a:cxn>
                <a:cxn ang="0">
                  <a:pos x="30" y="410"/>
                </a:cxn>
                <a:cxn ang="0">
                  <a:pos x="42" y="382"/>
                </a:cxn>
                <a:cxn ang="0">
                  <a:pos x="68" y="346"/>
                </a:cxn>
                <a:cxn ang="0">
                  <a:pos x="94" y="314"/>
                </a:cxn>
                <a:cxn ang="0">
                  <a:pos x="128" y="278"/>
                </a:cxn>
                <a:cxn ang="0">
                  <a:pos x="162" y="246"/>
                </a:cxn>
                <a:cxn ang="0">
                  <a:pos x="204" y="214"/>
                </a:cxn>
                <a:cxn ang="0">
                  <a:pos x="247" y="187"/>
                </a:cxn>
                <a:cxn ang="0">
                  <a:pos x="298" y="159"/>
                </a:cxn>
                <a:cxn ang="0">
                  <a:pos x="349" y="132"/>
                </a:cxn>
                <a:cxn ang="0">
                  <a:pos x="405" y="109"/>
                </a:cxn>
                <a:cxn ang="0">
                  <a:pos x="460" y="87"/>
                </a:cxn>
                <a:cxn ang="0">
                  <a:pos x="524" y="68"/>
                </a:cxn>
                <a:cxn ang="0">
                  <a:pos x="584" y="50"/>
                </a:cxn>
                <a:cxn ang="0">
                  <a:pos x="652" y="37"/>
                </a:cxn>
                <a:cxn ang="0">
                  <a:pos x="720" y="23"/>
                </a:cxn>
                <a:cxn ang="0">
                  <a:pos x="789" y="14"/>
                </a:cxn>
                <a:cxn ang="0">
                  <a:pos x="857" y="5"/>
                </a:cxn>
                <a:cxn ang="0">
                  <a:pos x="925" y="0"/>
                </a:cxn>
                <a:cxn ang="0">
                  <a:pos x="998" y="0"/>
                </a:cxn>
                <a:cxn ang="0">
                  <a:pos x="1070" y="0"/>
                </a:cxn>
                <a:cxn ang="0">
                  <a:pos x="1138" y="5"/>
                </a:cxn>
                <a:cxn ang="0">
                  <a:pos x="1211" y="9"/>
                </a:cxn>
                <a:cxn ang="0">
                  <a:pos x="1279" y="18"/>
                </a:cxn>
                <a:cxn ang="0">
                  <a:pos x="1347" y="27"/>
                </a:cxn>
                <a:cxn ang="0">
                  <a:pos x="1411" y="41"/>
                </a:cxn>
                <a:cxn ang="0">
                  <a:pos x="1479" y="59"/>
                </a:cxn>
                <a:cxn ang="0">
                  <a:pos x="1539" y="77"/>
                </a:cxn>
                <a:cxn ang="0">
                  <a:pos x="1599" y="96"/>
                </a:cxn>
                <a:cxn ang="0">
                  <a:pos x="1654" y="118"/>
                </a:cxn>
                <a:cxn ang="0">
                  <a:pos x="1697" y="137"/>
                </a:cxn>
                <a:cxn ang="0">
                  <a:pos x="1748" y="164"/>
                </a:cxn>
                <a:cxn ang="0">
                  <a:pos x="1795" y="191"/>
                </a:cxn>
                <a:cxn ang="0">
                  <a:pos x="1838" y="223"/>
                </a:cxn>
                <a:cxn ang="0">
                  <a:pos x="1880" y="255"/>
                </a:cxn>
                <a:cxn ang="0">
                  <a:pos x="1914" y="287"/>
                </a:cxn>
                <a:cxn ang="0">
                  <a:pos x="1944" y="323"/>
                </a:cxn>
                <a:cxn ang="0">
                  <a:pos x="1970" y="355"/>
                </a:cxn>
                <a:cxn ang="0">
                  <a:pos x="1995" y="391"/>
                </a:cxn>
                <a:cxn ang="0">
                  <a:pos x="2012" y="428"/>
                </a:cxn>
                <a:cxn ang="0">
                  <a:pos x="2021" y="469"/>
                </a:cxn>
                <a:cxn ang="0">
                  <a:pos x="2030" y="505"/>
                </a:cxn>
                <a:cxn ang="0">
                  <a:pos x="2034" y="542"/>
                </a:cxn>
                <a:cxn ang="0">
                  <a:pos x="2030" y="583"/>
                </a:cxn>
              </a:cxnLst>
              <a:rect l="0" t="0" r="r" b="b"/>
              <a:pathLst>
                <a:path w="2034" h="901">
                  <a:moveTo>
                    <a:pt x="247" y="901"/>
                  </a:moveTo>
                  <a:lnTo>
                    <a:pt x="239" y="892"/>
                  </a:lnTo>
                  <a:lnTo>
                    <a:pt x="226" y="883"/>
                  </a:lnTo>
                  <a:lnTo>
                    <a:pt x="213" y="878"/>
                  </a:lnTo>
                  <a:lnTo>
                    <a:pt x="204" y="869"/>
                  </a:lnTo>
                  <a:lnTo>
                    <a:pt x="192" y="860"/>
                  </a:lnTo>
                  <a:lnTo>
                    <a:pt x="183" y="856"/>
                  </a:lnTo>
                  <a:lnTo>
                    <a:pt x="175" y="846"/>
                  </a:lnTo>
                  <a:lnTo>
                    <a:pt x="162" y="837"/>
                  </a:lnTo>
                  <a:lnTo>
                    <a:pt x="153" y="833"/>
                  </a:lnTo>
                  <a:lnTo>
                    <a:pt x="145" y="824"/>
                  </a:lnTo>
                  <a:lnTo>
                    <a:pt x="136" y="815"/>
                  </a:lnTo>
                  <a:lnTo>
                    <a:pt x="128" y="806"/>
                  </a:lnTo>
                  <a:lnTo>
                    <a:pt x="119" y="796"/>
                  </a:lnTo>
                  <a:lnTo>
                    <a:pt x="111" y="792"/>
                  </a:lnTo>
                  <a:lnTo>
                    <a:pt x="102" y="783"/>
                  </a:lnTo>
                  <a:lnTo>
                    <a:pt x="94" y="774"/>
                  </a:lnTo>
                  <a:lnTo>
                    <a:pt x="85" y="765"/>
                  </a:lnTo>
                  <a:lnTo>
                    <a:pt x="81" y="755"/>
                  </a:lnTo>
                  <a:lnTo>
                    <a:pt x="72" y="746"/>
                  </a:lnTo>
                  <a:lnTo>
                    <a:pt x="68" y="737"/>
                  </a:lnTo>
                  <a:lnTo>
                    <a:pt x="60" y="728"/>
                  </a:lnTo>
                  <a:lnTo>
                    <a:pt x="55" y="719"/>
                  </a:lnTo>
                  <a:lnTo>
                    <a:pt x="47" y="710"/>
                  </a:lnTo>
                  <a:lnTo>
                    <a:pt x="42" y="701"/>
                  </a:lnTo>
                  <a:lnTo>
                    <a:pt x="38" y="692"/>
                  </a:lnTo>
                  <a:lnTo>
                    <a:pt x="34" y="683"/>
                  </a:lnTo>
                  <a:lnTo>
                    <a:pt x="30" y="674"/>
                  </a:lnTo>
                  <a:lnTo>
                    <a:pt x="25" y="664"/>
                  </a:lnTo>
                  <a:lnTo>
                    <a:pt x="21" y="655"/>
                  </a:lnTo>
                  <a:lnTo>
                    <a:pt x="17" y="646"/>
                  </a:lnTo>
                  <a:lnTo>
                    <a:pt x="13" y="637"/>
                  </a:lnTo>
                  <a:lnTo>
                    <a:pt x="13" y="628"/>
                  </a:lnTo>
                  <a:lnTo>
                    <a:pt x="8" y="619"/>
                  </a:lnTo>
                  <a:lnTo>
                    <a:pt x="8" y="610"/>
                  </a:lnTo>
                  <a:lnTo>
                    <a:pt x="4" y="601"/>
                  </a:lnTo>
                  <a:lnTo>
                    <a:pt x="4" y="592"/>
                  </a:lnTo>
                  <a:lnTo>
                    <a:pt x="0" y="583"/>
                  </a:lnTo>
                  <a:lnTo>
                    <a:pt x="0" y="573"/>
                  </a:lnTo>
                  <a:lnTo>
                    <a:pt x="0" y="560"/>
                  </a:lnTo>
                  <a:lnTo>
                    <a:pt x="0" y="551"/>
                  </a:lnTo>
                  <a:lnTo>
                    <a:pt x="0" y="542"/>
                  </a:lnTo>
                  <a:lnTo>
                    <a:pt x="0" y="533"/>
                  </a:lnTo>
                  <a:lnTo>
                    <a:pt x="0" y="523"/>
                  </a:lnTo>
                  <a:lnTo>
                    <a:pt x="0" y="514"/>
                  </a:lnTo>
                  <a:lnTo>
                    <a:pt x="0" y="505"/>
                  </a:lnTo>
                  <a:lnTo>
                    <a:pt x="4" y="496"/>
                  </a:lnTo>
                  <a:lnTo>
                    <a:pt x="4" y="487"/>
                  </a:lnTo>
                  <a:lnTo>
                    <a:pt x="8" y="478"/>
                  </a:lnTo>
                  <a:lnTo>
                    <a:pt x="8" y="469"/>
                  </a:lnTo>
                  <a:lnTo>
                    <a:pt x="13" y="460"/>
                  </a:lnTo>
                  <a:lnTo>
                    <a:pt x="13" y="446"/>
                  </a:lnTo>
                  <a:lnTo>
                    <a:pt x="17" y="437"/>
                  </a:lnTo>
                  <a:lnTo>
                    <a:pt x="21" y="428"/>
                  </a:lnTo>
                  <a:lnTo>
                    <a:pt x="25" y="419"/>
                  </a:lnTo>
                  <a:lnTo>
                    <a:pt x="30" y="410"/>
                  </a:lnTo>
                  <a:lnTo>
                    <a:pt x="34" y="401"/>
                  </a:lnTo>
                  <a:lnTo>
                    <a:pt x="38" y="391"/>
                  </a:lnTo>
                  <a:lnTo>
                    <a:pt x="38" y="391"/>
                  </a:lnTo>
                  <a:lnTo>
                    <a:pt x="42" y="382"/>
                  </a:lnTo>
                  <a:lnTo>
                    <a:pt x="47" y="373"/>
                  </a:lnTo>
                  <a:lnTo>
                    <a:pt x="55" y="364"/>
                  </a:lnTo>
                  <a:lnTo>
                    <a:pt x="60" y="355"/>
                  </a:lnTo>
                  <a:lnTo>
                    <a:pt x="68" y="346"/>
                  </a:lnTo>
                  <a:lnTo>
                    <a:pt x="72" y="337"/>
                  </a:lnTo>
                  <a:lnTo>
                    <a:pt x="81" y="332"/>
                  </a:lnTo>
                  <a:lnTo>
                    <a:pt x="85" y="323"/>
                  </a:lnTo>
                  <a:lnTo>
                    <a:pt x="94" y="314"/>
                  </a:lnTo>
                  <a:lnTo>
                    <a:pt x="102" y="305"/>
                  </a:lnTo>
                  <a:lnTo>
                    <a:pt x="111" y="296"/>
                  </a:lnTo>
                  <a:lnTo>
                    <a:pt x="119" y="287"/>
                  </a:lnTo>
                  <a:lnTo>
                    <a:pt x="128" y="278"/>
                  </a:lnTo>
                  <a:lnTo>
                    <a:pt x="136" y="269"/>
                  </a:lnTo>
                  <a:lnTo>
                    <a:pt x="145" y="264"/>
                  </a:lnTo>
                  <a:lnTo>
                    <a:pt x="153" y="255"/>
                  </a:lnTo>
                  <a:lnTo>
                    <a:pt x="162" y="246"/>
                  </a:lnTo>
                  <a:lnTo>
                    <a:pt x="175" y="237"/>
                  </a:lnTo>
                  <a:lnTo>
                    <a:pt x="183" y="232"/>
                  </a:lnTo>
                  <a:lnTo>
                    <a:pt x="192" y="223"/>
                  </a:lnTo>
                  <a:lnTo>
                    <a:pt x="204" y="214"/>
                  </a:lnTo>
                  <a:lnTo>
                    <a:pt x="213" y="209"/>
                  </a:lnTo>
                  <a:lnTo>
                    <a:pt x="226" y="200"/>
                  </a:lnTo>
                  <a:lnTo>
                    <a:pt x="239" y="191"/>
                  </a:lnTo>
                  <a:lnTo>
                    <a:pt x="247" y="187"/>
                  </a:lnTo>
                  <a:lnTo>
                    <a:pt x="260" y="178"/>
                  </a:lnTo>
                  <a:lnTo>
                    <a:pt x="273" y="173"/>
                  </a:lnTo>
                  <a:lnTo>
                    <a:pt x="286" y="164"/>
                  </a:lnTo>
                  <a:lnTo>
                    <a:pt x="298" y="159"/>
                  </a:lnTo>
                  <a:lnTo>
                    <a:pt x="311" y="150"/>
                  </a:lnTo>
                  <a:lnTo>
                    <a:pt x="324" y="146"/>
                  </a:lnTo>
                  <a:lnTo>
                    <a:pt x="337" y="137"/>
                  </a:lnTo>
                  <a:lnTo>
                    <a:pt x="349" y="132"/>
                  </a:lnTo>
                  <a:lnTo>
                    <a:pt x="362" y="128"/>
                  </a:lnTo>
                  <a:lnTo>
                    <a:pt x="375" y="118"/>
                  </a:lnTo>
                  <a:lnTo>
                    <a:pt x="388" y="114"/>
                  </a:lnTo>
                  <a:lnTo>
                    <a:pt x="405" y="109"/>
                  </a:lnTo>
                  <a:lnTo>
                    <a:pt x="418" y="105"/>
                  </a:lnTo>
                  <a:lnTo>
                    <a:pt x="430" y="96"/>
                  </a:lnTo>
                  <a:lnTo>
                    <a:pt x="448" y="91"/>
                  </a:lnTo>
                  <a:lnTo>
                    <a:pt x="460" y="87"/>
                  </a:lnTo>
                  <a:lnTo>
                    <a:pt x="477" y="82"/>
                  </a:lnTo>
                  <a:lnTo>
                    <a:pt x="490" y="77"/>
                  </a:lnTo>
                  <a:lnTo>
                    <a:pt x="507" y="73"/>
                  </a:lnTo>
                  <a:lnTo>
                    <a:pt x="524" y="68"/>
                  </a:lnTo>
                  <a:lnTo>
                    <a:pt x="537" y="64"/>
                  </a:lnTo>
                  <a:lnTo>
                    <a:pt x="554" y="59"/>
                  </a:lnTo>
                  <a:lnTo>
                    <a:pt x="571" y="55"/>
                  </a:lnTo>
                  <a:lnTo>
                    <a:pt x="584" y="50"/>
                  </a:lnTo>
                  <a:lnTo>
                    <a:pt x="601" y="46"/>
                  </a:lnTo>
                  <a:lnTo>
                    <a:pt x="618" y="41"/>
                  </a:lnTo>
                  <a:lnTo>
                    <a:pt x="635" y="37"/>
                  </a:lnTo>
                  <a:lnTo>
                    <a:pt x="652" y="37"/>
                  </a:lnTo>
                  <a:lnTo>
                    <a:pt x="669" y="32"/>
                  </a:lnTo>
                  <a:lnTo>
                    <a:pt x="686" y="27"/>
                  </a:lnTo>
                  <a:lnTo>
                    <a:pt x="703" y="27"/>
                  </a:lnTo>
                  <a:lnTo>
                    <a:pt x="720" y="23"/>
                  </a:lnTo>
                  <a:lnTo>
                    <a:pt x="738" y="18"/>
                  </a:lnTo>
                  <a:lnTo>
                    <a:pt x="755" y="18"/>
                  </a:lnTo>
                  <a:lnTo>
                    <a:pt x="772" y="14"/>
                  </a:lnTo>
                  <a:lnTo>
                    <a:pt x="789" y="14"/>
                  </a:lnTo>
                  <a:lnTo>
                    <a:pt x="806" y="9"/>
                  </a:lnTo>
                  <a:lnTo>
                    <a:pt x="823" y="9"/>
                  </a:lnTo>
                  <a:lnTo>
                    <a:pt x="840" y="9"/>
                  </a:lnTo>
                  <a:lnTo>
                    <a:pt x="857" y="5"/>
                  </a:lnTo>
                  <a:lnTo>
                    <a:pt x="874" y="5"/>
                  </a:lnTo>
                  <a:lnTo>
                    <a:pt x="891" y="5"/>
                  </a:lnTo>
                  <a:lnTo>
                    <a:pt x="908" y="0"/>
                  </a:lnTo>
                  <a:lnTo>
                    <a:pt x="925" y="0"/>
                  </a:lnTo>
                  <a:lnTo>
                    <a:pt x="946" y="0"/>
                  </a:lnTo>
                  <a:lnTo>
                    <a:pt x="964" y="0"/>
                  </a:lnTo>
                  <a:lnTo>
                    <a:pt x="981" y="0"/>
                  </a:lnTo>
                  <a:lnTo>
                    <a:pt x="998" y="0"/>
                  </a:lnTo>
                  <a:lnTo>
                    <a:pt x="1015" y="0"/>
                  </a:lnTo>
                  <a:lnTo>
                    <a:pt x="1032" y="0"/>
                  </a:lnTo>
                  <a:lnTo>
                    <a:pt x="1053" y="0"/>
                  </a:lnTo>
                  <a:lnTo>
                    <a:pt x="1070" y="0"/>
                  </a:lnTo>
                  <a:lnTo>
                    <a:pt x="1087" y="0"/>
                  </a:lnTo>
                  <a:lnTo>
                    <a:pt x="1104" y="0"/>
                  </a:lnTo>
                  <a:lnTo>
                    <a:pt x="1121" y="0"/>
                  </a:lnTo>
                  <a:lnTo>
                    <a:pt x="1138" y="5"/>
                  </a:lnTo>
                  <a:lnTo>
                    <a:pt x="1155" y="5"/>
                  </a:lnTo>
                  <a:lnTo>
                    <a:pt x="1177" y="5"/>
                  </a:lnTo>
                  <a:lnTo>
                    <a:pt x="1194" y="9"/>
                  </a:lnTo>
                  <a:lnTo>
                    <a:pt x="1211" y="9"/>
                  </a:lnTo>
                  <a:lnTo>
                    <a:pt x="1228" y="9"/>
                  </a:lnTo>
                  <a:lnTo>
                    <a:pt x="1245" y="14"/>
                  </a:lnTo>
                  <a:lnTo>
                    <a:pt x="1262" y="14"/>
                  </a:lnTo>
                  <a:lnTo>
                    <a:pt x="1279" y="18"/>
                  </a:lnTo>
                  <a:lnTo>
                    <a:pt x="1296" y="18"/>
                  </a:lnTo>
                  <a:lnTo>
                    <a:pt x="1313" y="23"/>
                  </a:lnTo>
                  <a:lnTo>
                    <a:pt x="1330" y="27"/>
                  </a:lnTo>
                  <a:lnTo>
                    <a:pt x="1347" y="27"/>
                  </a:lnTo>
                  <a:lnTo>
                    <a:pt x="1364" y="32"/>
                  </a:lnTo>
                  <a:lnTo>
                    <a:pt x="1381" y="37"/>
                  </a:lnTo>
                  <a:lnTo>
                    <a:pt x="1398" y="37"/>
                  </a:lnTo>
                  <a:lnTo>
                    <a:pt x="1411" y="41"/>
                  </a:lnTo>
                  <a:lnTo>
                    <a:pt x="1428" y="46"/>
                  </a:lnTo>
                  <a:lnTo>
                    <a:pt x="1445" y="50"/>
                  </a:lnTo>
                  <a:lnTo>
                    <a:pt x="1462" y="55"/>
                  </a:lnTo>
                  <a:lnTo>
                    <a:pt x="1479" y="59"/>
                  </a:lnTo>
                  <a:lnTo>
                    <a:pt x="1492" y="64"/>
                  </a:lnTo>
                  <a:lnTo>
                    <a:pt x="1509" y="68"/>
                  </a:lnTo>
                  <a:lnTo>
                    <a:pt x="1526" y="73"/>
                  </a:lnTo>
                  <a:lnTo>
                    <a:pt x="1539" y="77"/>
                  </a:lnTo>
                  <a:lnTo>
                    <a:pt x="1556" y="82"/>
                  </a:lnTo>
                  <a:lnTo>
                    <a:pt x="1569" y="87"/>
                  </a:lnTo>
                  <a:lnTo>
                    <a:pt x="1586" y="91"/>
                  </a:lnTo>
                  <a:lnTo>
                    <a:pt x="1599" y="96"/>
                  </a:lnTo>
                  <a:lnTo>
                    <a:pt x="1612" y="105"/>
                  </a:lnTo>
                  <a:lnTo>
                    <a:pt x="1629" y="109"/>
                  </a:lnTo>
                  <a:lnTo>
                    <a:pt x="1642" y="114"/>
                  </a:lnTo>
                  <a:lnTo>
                    <a:pt x="1654" y="118"/>
                  </a:lnTo>
                  <a:lnTo>
                    <a:pt x="1654" y="118"/>
                  </a:lnTo>
                  <a:lnTo>
                    <a:pt x="1671" y="128"/>
                  </a:lnTo>
                  <a:lnTo>
                    <a:pt x="1684" y="132"/>
                  </a:lnTo>
                  <a:lnTo>
                    <a:pt x="1697" y="137"/>
                  </a:lnTo>
                  <a:lnTo>
                    <a:pt x="1710" y="146"/>
                  </a:lnTo>
                  <a:lnTo>
                    <a:pt x="1723" y="150"/>
                  </a:lnTo>
                  <a:lnTo>
                    <a:pt x="1735" y="159"/>
                  </a:lnTo>
                  <a:lnTo>
                    <a:pt x="1748" y="164"/>
                  </a:lnTo>
                  <a:lnTo>
                    <a:pt x="1761" y="173"/>
                  </a:lnTo>
                  <a:lnTo>
                    <a:pt x="1769" y="178"/>
                  </a:lnTo>
                  <a:lnTo>
                    <a:pt x="1782" y="187"/>
                  </a:lnTo>
                  <a:lnTo>
                    <a:pt x="1795" y="191"/>
                  </a:lnTo>
                  <a:lnTo>
                    <a:pt x="1808" y="200"/>
                  </a:lnTo>
                  <a:lnTo>
                    <a:pt x="1816" y="209"/>
                  </a:lnTo>
                  <a:lnTo>
                    <a:pt x="1829" y="214"/>
                  </a:lnTo>
                  <a:lnTo>
                    <a:pt x="1838" y="223"/>
                  </a:lnTo>
                  <a:lnTo>
                    <a:pt x="1850" y="232"/>
                  </a:lnTo>
                  <a:lnTo>
                    <a:pt x="1859" y="237"/>
                  </a:lnTo>
                  <a:lnTo>
                    <a:pt x="1868" y="246"/>
                  </a:lnTo>
                  <a:lnTo>
                    <a:pt x="1880" y="255"/>
                  </a:lnTo>
                  <a:lnTo>
                    <a:pt x="1889" y="264"/>
                  </a:lnTo>
                  <a:lnTo>
                    <a:pt x="1897" y="269"/>
                  </a:lnTo>
                  <a:lnTo>
                    <a:pt x="1906" y="278"/>
                  </a:lnTo>
                  <a:lnTo>
                    <a:pt x="1914" y="287"/>
                  </a:lnTo>
                  <a:lnTo>
                    <a:pt x="1923" y="296"/>
                  </a:lnTo>
                  <a:lnTo>
                    <a:pt x="1931" y="305"/>
                  </a:lnTo>
                  <a:lnTo>
                    <a:pt x="1936" y="314"/>
                  </a:lnTo>
                  <a:lnTo>
                    <a:pt x="1944" y="323"/>
                  </a:lnTo>
                  <a:lnTo>
                    <a:pt x="1953" y="332"/>
                  </a:lnTo>
                  <a:lnTo>
                    <a:pt x="1957" y="337"/>
                  </a:lnTo>
                  <a:lnTo>
                    <a:pt x="1966" y="346"/>
                  </a:lnTo>
                  <a:lnTo>
                    <a:pt x="1970" y="355"/>
                  </a:lnTo>
                  <a:lnTo>
                    <a:pt x="1978" y="364"/>
                  </a:lnTo>
                  <a:lnTo>
                    <a:pt x="1983" y="373"/>
                  </a:lnTo>
                  <a:lnTo>
                    <a:pt x="1987" y="382"/>
                  </a:lnTo>
                  <a:lnTo>
                    <a:pt x="1995" y="391"/>
                  </a:lnTo>
                  <a:lnTo>
                    <a:pt x="2000" y="401"/>
                  </a:lnTo>
                  <a:lnTo>
                    <a:pt x="2004" y="410"/>
                  </a:lnTo>
                  <a:lnTo>
                    <a:pt x="2008" y="419"/>
                  </a:lnTo>
                  <a:lnTo>
                    <a:pt x="2012" y="428"/>
                  </a:lnTo>
                  <a:lnTo>
                    <a:pt x="2012" y="437"/>
                  </a:lnTo>
                  <a:lnTo>
                    <a:pt x="2017" y="446"/>
                  </a:lnTo>
                  <a:lnTo>
                    <a:pt x="2021" y="460"/>
                  </a:lnTo>
                  <a:lnTo>
                    <a:pt x="2021" y="469"/>
                  </a:lnTo>
                  <a:lnTo>
                    <a:pt x="2025" y="478"/>
                  </a:lnTo>
                  <a:lnTo>
                    <a:pt x="2025" y="487"/>
                  </a:lnTo>
                  <a:lnTo>
                    <a:pt x="2030" y="496"/>
                  </a:lnTo>
                  <a:lnTo>
                    <a:pt x="2030" y="505"/>
                  </a:lnTo>
                  <a:lnTo>
                    <a:pt x="2030" y="514"/>
                  </a:lnTo>
                  <a:lnTo>
                    <a:pt x="2034" y="523"/>
                  </a:lnTo>
                  <a:lnTo>
                    <a:pt x="2034" y="533"/>
                  </a:lnTo>
                  <a:lnTo>
                    <a:pt x="2034" y="542"/>
                  </a:lnTo>
                  <a:lnTo>
                    <a:pt x="2034" y="551"/>
                  </a:lnTo>
                  <a:lnTo>
                    <a:pt x="2034" y="560"/>
                  </a:lnTo>
                  <a:lnTo>
                    <a:pt x="2030" y="573"/>
                  </a:lnTo>
                  <a:lnTo>
                    <a:pt x="2030" y="583"/>
                  </a:lnTo>
                  <a:lnTo>
                    <a:pt x="2030" y="592"/>
                  </a:lnTo>
                  <a:lnTo>
                    <a:pt x="1015" y="542"/>
                  </a:lnTo>
                  <a:lnTo>
                    <a:pt x="247" y="901"/>
                  </a:lnTo>
                  <a:close/>
                </a:path>
              </a:pathLst>
            </a:custGeom>
            <a:solidFill>
              <a:srgbClr val="FAFD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5" name="Freeform 3155"/>
            <p:cNvSpPr>
              <a:spLocks/>
            </p:cNvSpPr>
            <p:nvPr/>
          </p:nvSpPr>
          <p:spPr bwMode="auto">
            <a:xfrm>
              <a:off x="3659" y="2052"/>
              <a:ext cx="281" cy="1670"/>
            </a:xfrm>
            <a:custGeom>
              <a:avLst/>
              <a:gdLst/>
              <a:ahLst/>
              <a:cxnLst>
                <a:cxn ang="0">
                  <a:pos x="277" y="9"/>
                </a:cxn>
                <a:cxn ang="0">
                  <a:pos x="273" y="27"/>
                </a:cxn>
                <a:cxn ang="0">
                  <a:pos x="268" y="46"/>
                </a:cxn>
                <a:cxn ang="0">
                  <a:pos x="264" y="64"/>
                </a:cxn>
                <a:cxn ang="0">
                  <a:pos x="256" y="82"/>
                </a:cxn>
                <a:cxn ang="0">
                  <a:pos x="247" y="100"/>
                </a:cxn>
                <a:cxn ang="0">
                  <a:pos x="234" y="118"/>
                </a:cxn>
                <a:cxn ang="0">
                  <a:pos x="221" y="137"/>
                </a:cxn>
                <a:cxn ang="0">
                  <a:pos x="209" y="155"/>
                </a:cxn>
                <a:cxn ang="0">
                  <a:pos x="196" y="173"/>
                </a:cxn>
                <a:cxn ang="0">
                  <a:pos x="183" y="191"/>
                </a:cxn>
                <a:cxn ang="0">
                  <a:pos x="166" y="205"/>
                </a:cxn>
                <a:cxn ang="0">
                  <a:pos x="149" y="223"/>
                </a:cxn>
                <a:cxn ang="0">
                  <a:pos x="132" y="241"/>
                </a:cxn>
                <a:cxn ang="0">
                  <a:pos x="111" y="255"/>
                </a:cxn>
                <a:cxn ang="0">
                  <a:pos x="89" y="268"/>
                </a:cxn>
                <a:cxn ang="0">
                  <a:pos x="68" y="287"/>
                </a:cxn>
                <a:cxn ang="0">
                  <a:pos x="47" y="300"/>
                </a:cxn>
                <a:cxn ang="0">
                  <a:pos x="21" y="314"/>
                </a:cxn>
                <a:cxn ang="0">
                  <a:pos x="0" y="328"/>
                </a:cxn>
                <a:cxn ang="0">
                  <a:pos x="12" y="1665"/>
                </a:cxn>
                <a:cxn ang="0">
                  <a:pos x="34" y="1652"/>
                </a:cxn>
                <a:cxn ang="0">
                  <a:pos x="59" y="1634"/>
                </a:cxn>
                <a:cxn ang="0">
                  <a:pos x="81" y="1620"/>
                </a:cxn>
                <a:cxn ang="0">
                  <a:pos x="102" y="1606"/>
                </a:cxn>
                <a:cxn ang="0">
                  <a:pos x="119" y="1588"/>
                </a:cxn>
                <a:cxn ang="0">
                  <a:pos x="140" y="1574"/>
                </a:cxn>
                <a:cxn ang="0">
                  <a:pos x="157" y="1556"/>
                </a:cxn>
                <a:cxn ang="0">
                  <a:pos x="175" y="1543"/>
                </a:cxn>
                <a:cxn ang="0">
                  <a:pos x="187" y="1524"/>
                </a:cxn>
                <a:cxn ang="0">
                  <a:pos x="204" y="1506"/>
                </a:cxn>
                <a:cxn ang="0">
                  <a:pos x="217" y="1488"/>
                </a:cxn>
                <a:cxn ang="0">
                  <a:pos x="230" y="1470"/>
                </a:cxn>
                <a:cxn ang="0">
                  <a:pos x="238" y="1452"/>
                </a:cxn>
                <a:cxn ang="0">
                  <a:pos x="251" y="1433"/>
                </a:cxn>
                <a:cxn ang="0">
                  <a:pos x="260" y="1415"/>
                </a:cxn>
                <a:cxn ang="0">
                  <a:pos x="264" y="1397"/>
                </a:cxn>
                <a:cxn ang="0">
                  <a:pos x="273" y="1379"/>
                </a:cxn>
                <a:cxn ang="0">
                  <a:pos x="277" y="1361"/>
                </a:cxn>
                <a:cxn ang="0">
                  <a:pos x="281" y="1342"/>
                </a:cxn>
              </a:cxnLst>
              <a:rect l="0" t="0" r="r" b="b"/>
              <a:pathLst>
                <a:path w="281" h="1670">
                  <a:moveTo>
                    <a:pt x="281" y="0"/>
                  </a:moveTo>
                  <a:lnTo>
                    <a:pt x="277" y="9"/>
                  </a:lnTo>
                  <a:lnTo>
                    <a:pt x="277" y="18"/>
                  </a:lnTo>
                  <a:lnTo>
                    <a:pt x="273" y="27"/>
                  </a:lnTo>
                  <a:lnTo>
                    <a:pt x="273" y="36"/>
                  </a:lnTo>
                  <a:lnTo>
                    <a:pt x="268" y="46"/>
                  </a:lnTo>
                  <a:lnTo>
                    <a:pt x="264" y="55"/>
                  </a:lnTo>
                  <a:lnTo>
                    <a:pt x="264" y="64"/>
                  </a:lnTo>
                  <a:lnTo>
                    <a:pt x="260" y="73"/>
                  </a:lnTo>
                  <a:lnTo>
                    <a:pt x="256" y="82"/>
                  </a:lnTo>
                  <a:lnTo>
                    <a:pt x="251" y="91"/>
                  </a:lnTo>
                  <a:lnTo>
                    <a:pt x="247" y="100"/>
                  </a:lnTo>
                  <a:lnTo>
                    <a:pt x="238" y="109"/>
                  </a:lnTo>
                  <a:lnTo>
                    <a:pt x="234" y="118"/>
                  </a:lnTo>
                  <a:lnTo>
                    <a:pt x="230" y="127"/>
                  </a:lnTo>
                  <a:lnTo>
                    <a:pt x="221" y="137"/>
                  </a:lnTo>
                  <a:lnTo>
                    <a:pt x="217" y="146"/>
                  </a:lnTo>
                  <a:lnTo>
                    <a:pt x="209" y="155"/>
                  </a:lnTo>
                  <a:lnTo>
                    <a:pt x="204" y="164"/>
                  </a:lnTo>
                  <a:lnTo>
                    <a:pt x="196" y="173"/>
                  </a:lnTo>
                  <a:lnTo>
                    <a:pt x="187" y="182"/>
                  </a:lnTo>
                  <a:lnTo>
                    <a:pt x="183" y="191"/>
                  </a:lnTo>
                  <a:lnTo>
                    <a:pt x="175" y="200"/>
                  </a:lnTo>
                  <a:lnTo>
                    <a:pt x="166" y="205"/>
                  </a:lnTo>
                  <a:lnTo>
                    <a:pt x="157" y="214"/>
                  </a:lnTo>
                  <a:lnTo>
                    <a:pt x="149" y="223"/>
                  </a:lnTo>
                  <a:lnTo>
                    <a:pt x="140" y="232"/>
                  </a:lnTo>
                  <a:lnTo>
                    <a:pt x="132" y="241"/>
                  </a:lnTo>
                  <a:lnTo>
                    <a:pt x="119" y="246"/>
                  </a:lnTo>
                  <a:lnTo>
                    <a:pt x="111" y="255"/>
                  </a:lnTo>
                  <a:lnTo>
                    <a:pt x="102" y="264"/>
                  </a:lnTo>
                  <a:lnTo>
                    <a:pt x="89" y="268"/>
                  </a:lnTo>
                  <a:lnTo>
                    <a:pt x="81" y="278"/>
                  </a:lnTo>
                  <a:lnTo>
                    <a:pt x="68" y="287"/>
                  </a:lnTo>
                  <a:lnTo>
                    <a:pt x="59" y="291"/>
                  </a:lnTo>
                  <a:lnTo>
                    <a:pt x="47" y="300"/>
                  </a:lnTo>
                  <a:lnTo>
                    <a:pt x="34" y="309"/>
                  </a:lnTo>
                  <a:lnTo>
                    <a:pt x="21" y="314"/>
                  </a:lnTo>
                  <a:lnTo>
                    <a:pt x="12" y="323"/>
                  </a:lnTo>
                  <a:lnTo>
                    <a:pt x="0" y="328"/>
                  </a:lnTo>
                  <a:lnTo>
                    <a:pt x="0" y="1670"/>
                  </a:lnTo>
                  <a:lnTo>
                    <a:pt x="12" y="1665"/>
                  </a:lnTo>
                  <a:lnTo>
                    <a:pt x="21" y="1656"/>
                  </a:lnTo>
                  <a:lnTo>
                    <a:pt x="34" y="1652"/>
                  </a:lnTo>
                  <a:lnTo>
                    <a:pt x="47" y="1643"/>
                  </a:lnTo>
                  <a:lnTo>
                    <a:pt x="59" y="1634"/>
                  </a:lnTo>
                  <a:lnTo>
                    <a:pt x="68" y="1629"/>
                  </a:lnTo>
                  <a:lnTo>
                    <a:pt x="81" y="1620"/>
                  </a:lnTo>
                  <a:lnTo>
                    <a:pt x="89" y="1611"/>
                  </a:lnTo>
                  <a:lnTo>
                    <a:pt x="102" y="1606"/>
                  </a:lnTo>
                  <a:lnTo>
                    <a:pt x="111" y="1597"/>
                  </a:lnTo>
                  <a:lnTo>
                    <a:pt x="119" y="1588"/>
                  </a:lnTo>
                  <a:lnTo>
                    <a:pt x="132" y="1584"/>
                  </a:lnTo>
                  <a:lnTo>
                    <a:pt x="140" y="1574"/>
                  </a:lnTo>
                  <a:lnTo>
                    <a:pt x="149" y="1565"/>
                  </a:lnTo>
                  <a:lnTo>
                    <a:pt x="157" y="1556"/>
                  </a:lnTo>
                  <a:lnTo>
                    <a:pt x="166" y="1547"/>
                  </a:lnTo>
                  <a:lnTo>
                    <a:pt x="175" y="1543"/>
                  </a:lnTo>
                  <a:lnTo>
                    <a:pt x="183" y="1533"/>
                  </a:lnTo>
                  <a:lnTo>
                    <a:pt x="187" y="1524"/>
                  </a:lnTo>
                  <a:lnTo>
                    <a:pt x="196" y="1515"/>
                  </a:lnTo>
                  <a:lnTo>
                    <a:pt x="204" y="1506"/>
                  </a:lnTo>
                  <a:lnTo>
                    <a:pt x="209" y="1497"/>
                  </a:lnTo>
                  <a:lnTo>
                    <a:pt x="217" y="1488"/>
                  </a:lnTo>
                  <a:lnTo>
                    <a:pt x="221" y="1479"/>
                  </a:lnTo>
                  <a:lnTo>
                    <a:pt x="230" y="1470"/>
                  </a:lnTo>
                  <a:lnTo>
                    <a:pt x="234" y="1461"/>
                  </a:lnTo>
                  <a:lnTo>
                    <a:pt x="238" y="1452"/>
                  </a:lnTo>
                  <a:lnTo>
                    <a:pt x="247" y="1442"/>
                  </a:lnTo>
                  <a:lnTo>
                    <a:pt x="251" y="1433"/>
                  </a:lnTo>
                  <a:lnTo>
                    <a:pt x="256" y="1424"/>
                  </a:lnTo>
                  <a:lnTo>
                    <a:pt x="260" y="1415"/>
                  </a:lnTo>
                  <a:lnTo>
                    <a:pt x="264" y="1406"/>
                  </a:lnTo>
                  <a:lnTo>
                    <a:pt x="264" y="1397"/>
                  </a:lnTo>
                  <a:lnTo>
                    <a:pt x="268" y="1388"/>
                  </a:lnTo>
                  <a:lnTo>
                    <a:pt x="273" y="1379"/>
                  </a:lnTo>
                  <a:lnTo>
                    <a:pt x="273" y="1370"/>
                  </a:lnTo>
                  <a:lnTo>
                    <a:pt x="277" y="1361"/>
                  </a:lnTo>
                  <a:lnTo>
                    <a:pt x="277" y="1351"/>
                  </a:lnTo>
                  <a:lnTo>
                    <a:pt x="281" y="1342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rgbClr val="804102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6" name="Freeform 3156"/>
            <p:cNvSpPr>
              <a:spLocks/>
            </p:cNvSpPr>
            <p:nvPr/>
          </p:nvSpPr>
          <p:spPr bwMode="auto">
            <a:xfrm>
              <a:off x="2925" y="2002"/>
              <a:ext cx="729" cy="17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29" y="378"/>
                </a:cxn>
                <a:cxn ang="0">
                  <a:pos x="729" y="1720"/>
                </a:cxn>
                <a:cxn ang="0">
                  <a:pos x="0" y="1342"/>
                </a:cxn>
                <a:cxn ang="0">
                  <a:pos x="0" y="0"/>
                </a:cxn>
              </a:cxnLst>
              <a:rect l="0" t="0" r="r" b="b"/>
              <a:pathLst>
                <a:path w="729" h="1720">
                  <a:moveTo>
                    <a:pt x="0" y="0"/>
                  </a:moveTo>
                  <a:lnTo>
                    <a:pt x="729" y="378"/>
                  </a:lnTo>
                  <a:lnTo>
                    <a:pt x="729" y="1720"/>
                  </a:lnTo>
                  <a:lnTo>
                    <a:pt x="0" y="1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4102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7" name="Freeform 3157"/>
            <p:cNvSpPr>
              <a:spLocks/>
            </p:cNvSpPr>
            <p:nvPr/>
          </p:nvSpPr>
          <p:spPr bwMode="auto">
            <a:xfrm>
              <a:off x="2925" y="2002"/>
              <a:ext cx="1015" cy="378"/>
            </a:xfrm>
            <a:custGeom>
              <a:avLst/>
              <a:gdLst/>
              <a:ahLst/>
              <a:cxnLst>
                <a:cxn ang="0">
                  <a:pos x="1015" y="50"/>
                </a:cxn>
                <a:cxn ang="0">
                  <a:pos x="1011" y="59"/>
                </a:cxn>
                <a:cxn ang="0">
                  <a:pos x="1011" y="68"/>
                </a:cxn>
                <a:cxn ang="0">
                  <a:pos x="1007" y="77"/>
                </a:cxn>
                <a:cxn ang="0">
                  <a:pos x="1007" y="86"/>
                </a:cxn>
                <a:cxn ang="0">
                  <a:pos x="1002" y="96"/>
                </a:cxn>
                <a:cxn ang="0">
                  <a:pos x="998" y="105"/>
                </a:cxn>
                <a:cxn ang="0">
                  <a:pos x="998" y="114"/>
                </a:cxn>
                <a:cxn ang="0">
                  <a:pos x="994" y="123"/>
                </a:cxn>
                <a:cxn ang="0">
                  <a:pos x="990" y="132"/>
                </a:cxn>
                <a:cxn ang="0">
                  <a:pos x="985" y="141"/>
                </a:cxn>
                <a:cxn ang="0">
                  <a:pos x="981" y="150"/>
                </a:cxn>
                <a:cxn ang="0">
                  <a:pos x="972" y="159"/>
                </a:cxn>
                <a:cxn ang="0">
                  <a:pos x="968" y="168"/>
                </a:cxn>
                <a:cxn ang="0">
                  <a:pos x="964" y="177"/>
                </a:cxn>
                <a:cxn ang="0">
                  <a:pos x="955" y="187"/>
                </a:cxn>
                <a:cxn ang="0">
                  <a:pos x="951" y="196"/>
                </a:cxn>
                <a:cxn ang="0">
                  <a:pos x="943" y="205"/>
                </a:cxn>
                <a:cxn ang="0">
                  <a:pos x="938" y="214"/>
                </a:cxn>
                <a:cxn ang="0">
                  <a:pos x="930" y="223"/>
                </a:cxn>
                <a:cxn ang="0">
                  <a:pos x="921" y="232"/>
                </a:cxn>
                <a:cxn ang="0">
                  <a:pos x="917" y="241"/>
                </a:cxn>
                <a:cxn ang="0">
                  <a:pos x="909" y="250"/>
                </a:cxn>
                <a:cxn ang="0">
                  <a:pos x="900" y="255"/>
                </a:cxn>
                <a:cxn ang="0">
                  <a:pos x="891" y="264"/>
                </a:cxn>
                <a:cxn ang="0">
                  <a:pos x="883" y="273"/>
                </a:cxn>
                <a:cxn ang="0">
                  <a:pos x="874" y="282"/>
                </a:cxn>
                <a:cxn ang="0">
                  <a:pos x="866" y="291"/>
                </a:cxn>
                <a:cxn ang="0">
                  <a:pos x="853" y="296"/>
                </a:cxn>
                <a:cxn ang="0">
                  <a:pos x="845" y="305"/>
                </a:cxn>
                <a:cxn ang="0">
                  <a:pos x="836" y="314"/>
                </a:cxn>
                <a:cxn ang="0">
                  <a:pos x="823" y="318"/>
                </a:cxn>
                <a:cxn ang="0">
                  <a:pos x="815" y="328"/>
                </a:cxn>
                <a:cxn ang="0">
                  <a:pos x="802" y="337"/>
                </a:cxn>
                <a:cxn ang="0">
                  <a:pos x="793" y="341"/>
                </a:cxn>
                <a:cxn ang="0">
                  <a:pos x="781" y="350"/>
                </a:cxn>
                <a:cxn ang="0">
                  <a:pos x="768" y="359"/>
                </a:cxn>
                <a:cxn ang="0">
                  <a:pos x="755" y="364"/>
                </a:cxn>
                <a:cxn ang="0">
                  <a:pos x="746" y="373"/>
                </a:cxn>
                <a:cxn ang="0">
                  <a:pos x="734" y="378"/>
                </a:cxn>
                <a:cxn ang="0">
                  <a:pos x="0" y="0"/>
                </a:cxn>
                <a:cxn ang="0">
                  <a:pos x="1015" y="50"/>
                </a:cxn>
              </a:cxnLst>
              <a:rect l="0" t="0" r="r" b="b"/>
              <a:pathLst>
                <a:path w="1015" h="378">
                  <a:moveTo>
                    <a:pt x="1015" y="50"/>
                  </a:moveTo>
                  <a:lnTo>
                    <a:pt x="1011" y="59"/>
                  </a:lnTo>
                  <a:lnTo>
                    <a:pt x="1011" y="68"/>
                  </a:lnTo>
                  <a:lnTo>
                    <a:pt x="1007" y="77"/>
                  </a:lnTo>
                  <a:lnTo>
                    <a:pt x="1007" y="86"/>
                  </a:lnTo>
                  <a:lnTo>
                    <a:pt x="1002" y="96"/>
                  </a:lnTo>
                  <a:lnTo>
                    <a:pt x="998" y="105"/>
                  </a:lnTo>
                  <a:lnTo>
                    <a:pt x="998" y="114"/>
                  </a:lnTo>
                  <a:lnTo>
                    <a:pt x="994" y="123"/>
                  </a:lnTo>
                  <a:lnTo>
                    <a:pt x="990" y="132"/>
                  </a:lnTo>
                  <a:lnTo>
                    <a:pt x="985" y="141"/>
                  </a:lnTo>
                  <a:lnTo>
                    <a:pt x="981" y="150"/>
                  </a:lnTo>
                  <a:lnTo>
                    <a:pt x="972" y="159"/>
                  </a:lnTo>
                  <a:lnTo>
                    <a:pt x="968" y="168"/>
                  </a:lnTo>
                  <a:lnTo>
                    <a:pt x="964" y="177"/>
                  </a:lnTo>
                  <a:lnTo>
                    <a:pt x="955" y="187"/>
                  </a:lnTo>
                  <a:lnTo>
                    <a:pt x="951" y="196"/>
                  </a:lnTo>
                  <a:lnTo>
                    <a:pt x="943" y="205"/>
                  </a:lnTo>
                  <a:lnTo>
                    <a:pt x="938" y="214"/>
                  </a:lnTo>
                  <a:lnTo>
                    <a:pt x="930" y="223"/>
                  </a:lnTo>
                  <a:lnTo>
                    <a:pt x="921" y="232"/>
                  </a:lnTo>
                  <a:lnTo>
                    <a:pt x="917" y="241"/>
                  </a:lnTo>
                  <a:lnTo>
                    <a:pt x="909" y="250"/>
                  </a:lnTo>
                  <a:lnTo>
                    <a:pt x="900" y="255"/>
                  </a:lnTo>
                  <a:lnTo>
                    <a:pt x="891" y="264"/>
                  </a:lnTo>
                  <a:lnTo>
                    <a:pt x="883" y="273"/>
                  </a:lnTo>
                  <a:lnTo>
                    <a:pt x="874" y="282"/>
                  </a:lnTo>
                  <a:lnTo>
                    <a:pt x="866" y="291"/>
                  </a:lnTo>
                  <a:lnTo>
                    <a:pt x="853" y="296"/>
                  </a:lnTo>
                  <a:lnTo>
                    <a:pt x="845" y="305"/>
                  </a:lnTo>
                  <a:lnTo>
                    <a:pt x="836" y="314"/>
                  </a:lnTo>
                  <a:lnTo>
                    <a:pt x="823" y="318"/>
                  </a:lnTo>
                  <a:lnTo>
                    <a:pt x="815" y="328"/>
                  </a:lnTo>
                  <a:lnTo>
                    <a:pt x="802" y="337"/>
                  </a:lnTo>
                  <a:lnTo>
                    <a:pt x="793" y="341"/>
                  </a:lnTo>
                  <a:lnTo>
                    <a:pt x="781" y="350"/>
                  </a:lnTo>
                  <a:lnTo>
                    <a:pt x="768" y="359"/>
                  </a:lnTo>
                  <a:lnTo>
                    <a:pt x="755" y="364"/>
                  </a:lnTo>
                  <a:lnTo>
                    <a:pt x="746" y="373"/>
                  </a:lnTo>
                  <a:lnTo>
                    <a:pt x="734" y="378"/>
                  </a:lnTo>
                  <a:lnTo>
                    <a:pt x="0" y="0"/>
                  </a:lnTo>
                  <a:lnTo>
                    <a:pt x="1015" y="50"/>
                  </a:lnTo>
                  <a:close/>
                </a:path>
              </a:pathLst>
            </a:custGeom>
            <a:solidFill>
              <a:srgbClr val="FF8203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8" name="Freeform 3158"/>
            <p:cNvSpPr>
              <a:spLocks/>
            </p:cNvSpPr>
            <p:nvPr/>
          </p:nvSpPr>
          <p:spPr bwMode="auto">
            <a:xfrm>
              <a:off x="3330" y="2475"/>
              <a:ext cx="256" cy="1447"/>
            </a:xfrm>
            <a:custGeom>
              <a:avLst/>
              <a:gdLst/>
              <a:ahLst/>
              <a:cxnLst>
                <a:cxn ang="0">
                  <a:pos x="256" y="0"/>
                </a:cxn>
                <a:cxn ang="0">
                  <a:pos x="243" y="9"/>
                </a:cxn>
                <a:cxn ang="0">
                  <a:pos x="231" y="14"/>
                </a:cxn>
                <a:cxn ang="0">
                  <a:pos x="218" y="23"/>
                </a:cxn>
                <a:cxn ang="0">
                  <a:pos x="205" y="28"/>
                </a:cxn>
                <a:cxn ang="0">
                  <a:pos x="192" y="32"/>
                </a:cxn>
                <a:cxn ang="0">
                  <a:pos x="179" y="41"/>
                </a:cxn>
                <a:cxn ang="0">
                  <a:pos x="162" y="46"/>
                </a:cxn>
                <a:cxn ang="0">
                  <a:pos x="150" y="50"/>
                </a:cxn>
                <a:cxn ang="0">
                  <a:pos x="137" y="59"/>
                </a:cxn>
                <a:cxn ang="0">
                  <a:pos x="120" y="64"/>
                </a:cxn>
                <a:cxn ang="0">
                  <a:pos x="107" y="68"/>
                </a:cxn>
                <a:cxn ang="0">
                  <a:pos x="94" y="73"/>
                </a:cxn>
                <a:cxn ang="0">
                  <a:pos x="77" y="78"/>
                </a:cxn>
                <a:cxn ang="0">
                  <a:pos x="64" y="87"/>
                </a:cxn>
                <a:cxn ang="0">
                  <a:pos x="47" y="91"/>
                </a:cxn>
                <a:cxn ang="0">
                  <a:pos x="34" y="96"/>
                </a:cxn>
                <a:cxn ang="0">
                  <a:pos x="17" y="100"/>
                </a:cxn>
                <a:cxn ang="0">
                  <a:pos x="0" y="105"/>
                </a:cxn>
                <a:cxn ang="0">
                  <a:pos x="0" y="1447"/>
                </a:cxn>
                <a:cxn ang="0">
                  <a:pos x="17" y="1443"/>
                </a:cxn>
                <a:cxn ang="0">
                  <a:pos x="34" y="1438"/>
                </a:cxn>
                <a:cxn ang="0">
                  <a:pos x="47" y="1434"/>
                </a:cxn>
                <a:cxn ang="0">
                  <a:pos x="64" y="1429"/>
                </a:cxn>
                <a:cxn ang="0">
                  <a:pos x="77" y="1420"/>
                </a:cxn>
                <a:cxn ang="0">
                  <a:pos x="94" y="1415"/>
                </a:cxn>
                <a:cxn ang="0">
                  <a:pos x="107" y="1411"/>
                </a:cxn>
                <a:cxn ang="0">
                  <a:pos x="120" y="1406"/>
                </a:cxn>
                <a:cxn ang="0">
                  <a:pos x="137" y="1402"/>
                </a:cxn>
                <a:cxn ang="0">
                  <a:pos x="150" y="1393"/>
                </a:cxn>
                <a:cxn ang="0">
                  <a:pos x="162" y="1388"/>
                </a:cxn>
                <a:cxn ang="0">
                  <a:pos x="179" y="1384"/>
                </a:cxn>
                <a:cxn ang="0">
                  <a:pos x="192" y="1374"/>
                </a:cxn>
                <a:cxn ang="0">
                  <a:pos x="205" y="1370"/>
                </a:cxn>
                <a:cxn ang="0">
                  <a:pos x="218" y="1365"/>
                </a:cxn>
                <a:cxn ang="0">
                  <a:pos x="231" y="1356"/>
                </a:cxn>
                <a:cxn ang="0">
                  <a:pos x="243" y="1352"/>
                </a:cxn>
                <a:cxn ang="0">
                  <a:pos x="256" y="1343"/>
                </a:cxn>
                <a:cxn ang="0">
                  <a:pos x="256" y="0"/>
                </a:cxn>
              </a:cxnLst>
              <a:rect l="0" t="0" r="r" b="b"/>
              <a:pathLst>
                <a:path w="256" h="1447">
                  <a:moveTo>
                    <a:pt x="256" y="0"/>
                  </a:moveTo>
                  <a:lnTo>
                    <a:pt x="243" y="9"/>
                  </a:lnTo>
                  <a:lnTo>
                    <a:pt x="231" y="14"/>
                  </a:lnTo>
                  <a:lnTo>
                    <a:pt x="218" y="23"/>
                  </a:lnTo>
                  <a:lnTo>
                    <a:pt x="205" y="28"/>
                  </a:lnTo>
                  <a:lnTo>
                    <a:pt x="192" y="32"/>
                  </a:lnTo>
                  <a:lnTo>
                    <a:pt x="179" y="41"/>
                  </a:lnTo>
                  <a:lnTo>
                    <a:pt x="162" y="46"/>
                  </a:lnTo>
                  <a:lnTo>
                    <a:pt x="150" y="50"/>
                  </a:lnTo>
                  <a:lnTo>
                    <a:pt x="137" y="59"/>
                  </a:lnTo>
                  <a:lnTo>
                    <a:pt x="120" y="64"/>
                  </a:lnTo>
                  <a:lnTo>
                    <a:pt x="107" y="68"/>
                  </a:lnTo>
                  <a:lnTo>
                    <a:pt x="94" y="73"/>
                  </a:lnTo>
                  <a:lnTo>
                    <a:pt x="77" y="78"/>
                  </a:lnTo>
                  <a:lnTo>
                    <a:pt x="64" y="87"/>
                  </a:lnTo>
                  <a:lnTo>
                    <a:pt x="47" y="91"/>
                  </a:lnTo>
                  <a:lnTo>
                    <a:pt x="34" y="96"/>
                  </a:lnTo>
                  <a:lnTo>
                    <a:pt x="17" y="100"/>
                  </a:lnTo>
                  <a:lnTo>
                    <a:pt x="0" y="105"/>
                  </a:lnTo>
                  <a:lnTo>
                    <a:pt x="0" y="1447"/>
                  </a:lnTo>
                  <a:lnTo>
                    <a:pt x="17" y="1443"/>
                  </a:lnTo>
                  <a:lnTo>
                    <a:pt x="34" y="1438"/>
                  </a:lnTo>
                  <a:lnTo>
                    <a:pt x="47" y="1434"/>
                  </a:lnTo>
                  <a:lnTo>
                    <a:pt x="64" y="1429"/>
                  </a:lnTo>
                  <a:lnTo>
                    <a:pt x="77" y="1420"/>
                  </a:lnTo>
                  <a:lnTo>
                    <a:pt x="94" y="1415"/>
                  </a:lnTo>
                  <a:lnTo>
                    <a:pt x="107" y="1411"/>
                  </a:lnTo>
                  <a:lnTo>
                    <a:pt x="120" y="1406"/>
                  </a:lnTo>
                  <a:lnTo>
                    <a:pt x="137" y="1402"/>
                  </a:lnTo>
                  <a:lnTo>
                    <a:pt x="150" y="1393"/>
                  </a:lnTo>
                  <a:lnTo>
                    <a:pt x="162" y="1388"/>
                  </a:lnTo>
                  <a:lnTo>
                    <a:pt x="179" y="1384"/>
                  </a:lnTo>
                  <a:lnTo>
                    <a:pt x="192" y="1374"/>
                  </a:lnTo>
                  <a:lnTo>
                    <a:pt x="205" y="1370"/>
                  </a:lnTo>
                  <a:lnTo>
                    <a:pt x="218" y="1365"/>
                  </a:lnTo>
                  <a:lnTo>
                    <a:pt x="231" y="1356"/>
                  </a:lnTo>
                  <a:lnTo>
                    <a:pt x="243" y="1352"/>
                  </a:lnTo>
                  <a:lnTo>
                    <a:pt x="256" y="1343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8000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39" name="Freeform 3159"/>
            <p:cNvSpPr>
              <a:spLocks/>
            </p:cNvSpPr>
            <p:nvPr/>
          </p:nvSpPr>
          <p:spPr bwMode="auto">
            <a:xfrm>
              <a:off x="2853" y="2098"/>
              <a:ext cx="477" cy="18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77" y="477"/>
                </a:cxn>
                <a:cxn ang="0">
                  <a:pos x="477" y="1820"/>
                </a:cxn>
                <a:cxn ang="0">
                  <a:pos x="0" y="1342"/>
                </a:cxn>
                <a:cxn ang="0">
                  <a:pos x="0" y="0"/>
                </a:cxn>
              </a:cxnLst>
              <a:rect l="0" t="0" r="r" b="b"/>
              <a:pathLst>
                <a:path w="477" h="1820">
                  <a:moveTo>
                    <a:pt x="0" y="0"/>
                  </a:moveTo>
                  <a:lnTo>
                    <a:pt x="477" y="477"/>
                  </a:lnTo>
                  <a:lnTo>
                    <a:pt x="477" y="1820"/>
                  </a:lnTo>
                  <a:lnTo>
                    <a:pt x="0" y="13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00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0" name="Freeform 3160"/>
            <p:cNvSpPr>
              <a:spLocks/>
            </p:cNvSpPr>
            <p:nvPr/>
          </p:nvSpPr>
          <p:spPr bwMode="auto">
            <a:xfrm>
              <a:off x="2853" y="2098"/>
              <a:ext cx="733" cy="482"/>
            </a:xfrm>
            <a:custGeom>
              <a:avLst/>
              <a:gdLst/>
              <a:ahLst/>
              <a:cxnLst>
                <a:cxn ang="0">
                  <a:pos x="733" y="377"/>
                </a:cxn>
                <a:cxn ang="0">
                  <a:pos x="720" y="386"/>
                </a:cxn>
                <a:cxn ang="0">
                  <a:pos x="708" y="391"/>
                </a:cxn>
                <a:cxn ang="0">
                  <a:pos x="695" y="400"/>
                </a:cxn>
                <a:cxn ang="0">
                  <a:pos x="682" y="405"/>
                </a:cxn>
                <a:cxn ang="0">
                  <a:pos x="669" y="409"/>
                </a:cxn>
                <a:cxn ang="0">
                  <a:pos x="656" y="418"/>
                </a:cxn>
                <a:cxn ang="0">
                  <a:pos x="639" y="423"/>
                </a:cxn>
                <a:cxn ang="0">
                  <a:pos x="627" y="427"/>
                </a:cxn>
                <a:cxn ang="0">
                  <a:pos x="614" y="436"/>
                </a:cxn>
                <a:cxn ang="0">
                  <a:pos x="597" y="441"/>
                </a:cxn>
                <a:cxn ang="0">
                  <a:pos x="584" y="445"/>
                </a:cxn>
                <a:cxn ang="0">
                  <a:pos x="571" y="450"/>
                </a:cxn>
                <a:cxn ang="0">
                  <a:pos x="554" y="455"/>
                </a:cxn>
                <a:cxn ang="0">
                  <a:pos x="541" y="464"/>
                </a:cxn>
                <a:cxn ang="0">
                  <a:pos x="524" y="468"/>
                </a:cxn>
                <a:cxn ang="0">
                  <a:pos x="511" y="473"/>
                </a:cxn>
                <a:cxn ang="0">
                  <a:pos x="494" y="477"/>
                </a:cxn>
                <a:cxn ang="0">
                  <a:pos x="477" y="482"/>
                </a:cxn>
                <a:cxn ang="0">
                  <a:pos x="0" y="0"/>
                </a:cxn>
                <a:cxn ang="0">
                  <a:pos x="733" y="377"/>
                </a:cxn>
              </a:cxnLst>
              <a:rect l="0" t="0" r="r" b="b"/>
              <a:pathLst>
                <a:path w="733" h="482">
                  <a:moveTo>
                    <a:pt x="733" y="377"/>
                  </a:moveTo>
                  <a:lnTo>
                    <a:pt x="720" y="386"/>
                  </a:lnTo>
                  <a:lnTo>
                    <a:pt x="708" y="391"/>
                  </a:lnTo>
                  <a:lnTo>
                    <a:pt x="695" y="400"/>
                  </a:lnTo>
                  <a:lnTo>
                    <a:pt x="682" y="405"/>
                  </a:lnTo>
                  <a:lnTo>
                    <a:pt x="669" y="409"/>
                  </a:lnTo>
                  <a:lnTo>
                    <a:pt x="656" y="418"/>
                  </a:lnTo>
                  <a:lnTo>
                    <a:pt x="639" y="423"/>
                  </a:lnTo>
                  <a:lnTo>
                    <a:pt x="627" y="427"/>
                  </a:lnTo>
                  <a:lnTo>
                    <a:pt x="614" y="436"/>
                  </a:lnTo>
                  <a:lnTo>
                    <a:pt x="597" y="441"/>
                  </a:lnTo>
                  <a:lnTo>
                    <a:pt x="584" y="445"/>
                  </a:lnTo>
                  <a:lnTo>
                    <a:pt x="571" y="450"/>
                  </a:lnTo>
                  <a:lnTo>
                    <a:pt x="554" y="455"/>
                  </a:lnTo>
                  <a:lnTo>
                    <a:pt x="541" y="464"/>
                  </a:lnTo>
                  <a:lnTo>
                    <a:pt x="524" y="468"/>
                  </a:lnTo>
                  <a:lnTo>
                    <a:pt x="511" y="473"/>
                  </a:lnTo>
                  <a:lnTo>
                    <a:pt x="494" y="477"/>
                  </a:lnTo>
                  <a:lnTo>
                    <a:pt x="477" y="482"/>
                  </a:lnTo>
                  <a:lnTo>
                    <a:pt x="0" y="0"/>
                  </a:lnTo>
                  <a:lnTo>
                    <a:pt x="733" y="377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1" name="Freeform 3161"/>
            <p:cNvSpPr>
              <a:spLocks/>
            </p:cNvSpPr>
            <p:nvPr/>
          </p:nvSpPr>
          <p:spPr bwMode="auto">
            <a:xfrm>
              <a:off x="3155" y="2571"/>
              <a:ext cx="82" cy="1360"/>
            </a:xfrm>
            <a:custGeom>
              <a:avLst/>
              <a:gdLst/>
              <a:ahLst/>
              <a:cxnLst>
                <a:cxn ang="0">
                  <a:pos x="82" y="0"/>
                </a:cxn>
                <a:cxn ang="0">
                  <a:pos x="69" y="4"/>
                </a:cxn>
                <a:cxn ang="0">
                  <a:pos x="52" y="9"/>
                </a:cxn>
                <a:cxn ang="0">
                  <a:pos x="35" y="13"/>
                </a:cxn>
                <a:cxn ang="0">
                  <a:pos x="35" y="13"/>
                </a:cxn>
                <a:cxn ang="0">
                  <a:pos x="18" y="13"/>
                </a:cxn>
                <a:cxn ang="0">
                  <a:pos x="0" y="18"/>
                </a:cxn>
                <a:cxn ang="0">
                  <a:pos x="0" y="1360"/>
                </a:cxn>
                <a:cxn ang="0">
                  <a:pos x="18" y="1356"/>
                </a:cxn>
                <a:cxn ang="0">
                  <a:pos x="35" y="1356"/>
                </a:cxn>
                <a:cxn ang="0">
                  <a:pos x="35" y="1356"/>
                </a:cxn>
                <a:cxn ang="0">
                  <a:pos x="52" y="1351"/>
                </a:cxn>
                <a:cxn ang="0">
                  <a:pos x="69" y="1347"/>
                </a:cxn>
                <a:cxn ang="0">
                  <a:pos x="82" y="1342"/>
                </a:cxn>
                <a:cxn ang="0">
                  <a:pos x="82" y="0"/>
                </a:cxn>
              </a:cxnLst>
              <a:rect l="0" t="0" r="r" b="b"/>
              <a:pathLst>
                <a:path w="82" h="1360">
                  <a:moveTo>
                    <a:pt x="82" y="0"/>
                  </a:moveTo>
                  <a:lnTo>
                    <a:pt x="69" y="4"/>
                  </a:lnTo>
                  <a:lnTo>
                    <a:pt x="52" y="9"/>
                  </a:lnTo>
                  <a:lnTo>
                    <a:pt x="35" y="13"/>
                  </a:lnTo>
                  <a:lnTo>
                    <a:pt x="35" y="13"/>
                  </a:lnTo>
                  <a:lnTo>
                    <a:pt x="18" y="13"/>
                  </a:lnTo>
                  <a:lnTo>
                    <a:pt x="0" y="18"/>
                  </a:lnTo>
                  <a:lnTo>
                    <a:pt x="0" y="1360"/>
                  </a:lnTo>
                  <a:lnTo>
                    <a:pt x="18" y="1356"/>
                  </a:lnTo>
                  <a:lnTo>
                    <a:pt x="35" y="1356"/>
                  </a:lnTo>
                  <a:lnTo>
                    <a:pt x="35" y="1356"/>
                  </a:lnTo>
                  <a:lnTo>
                    <a:pt x="52" y="1351"/>
                  </a:lnTo>
                  <a:lnTo>
                    <a:pt x="69" y="1347"/>
                  </a:lnTo>
                  <a:lnTo>
                    <a:pt x="82" y="1342"/>
                  </a:lnTo>
                  <a:lnTo>
                    <a:pt x="82" y="0"/>
                  </a:lnTo>
                  <a:close/>
                </a:path>
              </a:pathLst>
            </a:custGeom>
            <a:solidFill>
              <a:srgbClr val="007065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2" name="Freeform 3162"/>
            <p:cNvSpPr>
              <a:spLocks/>
            </p:cNvSpPr>
            <p:nvPr/>
          </p:nvSpPr>
          <p:spPr bwMode="auto">
            <a:xfrm>
              <a:off x="2759" y="2088"/>
              <a:ext cx="396" cy="1843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96" y="501"/>
                </a:cxn>
                <a:cxn ang="0">
                  <a:pos x="396" y="1843"/>
                </a:cxn>
                <a:cxn ang="0">
                  <a:pos x="0" y="1343"/>
                </a:cxn>
                <a:cxn ang="0">
                  <a:pos x="0" y="0"/>
                </a:cxn>
              </a:cxnLst>
              <a:rect l="0" t="0" r="r" b="b"/>
              <a:pathLst>
                <a:path w="396" h="1843">
                  <a:moveTo>
                    <a:pt x="0" y="0"/>
                  </a:moveTo>
                  <a:lnTo>
                    <a:pt x="396" y="501"/>
                  </a:lnTo>
                  <a:lnTo>
                    <a:pt x="396" y="1843"/>
                  </a:lnTo>
                  <a:lnTo>
                    <a:pt x="0" y="13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7065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3" name="Freeform 3163"/>
            <p:cNvSpPr>
              <a:spLocks/>
            </p:cNvSpPr>
            <p:nvPr/>
          </p:nvSpPr>
          <p:spPr bwMode="auto">
            <a:xfrm>
              <a:off x="2759" y="2088"/>
              <a:ext cx="478" cy="501"/>
            </a:xfrm>
            <a:custGeom>
              <a:avLst/>
              <a:gdLst/>
              <a:ahLst/>
              <a:cxnLst>
                <a:cxn ang="0">
                  <a:pos x="478" y="483"/>
                </a:cxn>
                <a:cxn ang="0">
                  <a:pos x="465" y="487"/>
                </a:cxn>
                <a:cxn ang="0">
                  <a:pos x="448" y="492"/>
                </a:cxn>
                <a:cxn ang="0">
                  <a:pos x="431" y="496"/>
                </a:cxn>
                <a:cxn ang="0">
                  <a:pos x="431" y="496"/>
                </a:cxn>
                <a:cxn ang="0">
                  <a:pos x="414" y="496"/>
                </a:cxn>
                <a:cxn ang="0">
                  <a:pos x="396" y="501"/>
                </a:cxn>
                <a:cxn ang="0">
                  <a:pos x="0" y="0"/>
                </a:cxn>
                <a:cxn ang="0">
                  <a:pos x="478" y="483"/>
                </a:cxn>
              </a:cxnLst>
              <a:rect l="0" t="0" r="r" b="b"/>
              <a:pathLst>
                <a:path w="478" h="501">
                  <a:moveTo>
                    <a:pt x="478" y="483"/>
                  </a:moveTo>
                  <a:lnTo>
                    <a:pt x="465" y="487"/>
                  </a:lnTo>
                  <a:lnTo>
                    <a:pt x="448" y="492"/>
                  </a:lnTo>
                  <a:lnTo>
                    <a:pt x="431" y="496"/>
                  </a:lnTo>
                  <a:lnTo>
                    <a:pt x="431" y="496"/>
                  </a:lnTo>
                  <a:lnTo>
                    <a:pt x="414" y="496"/>
                  </a:lnTo>
                  <a:lnTo>
                    <a:pt x="396" y="501"/>
                  </a:lnTo>
                  <a:lnTo>
                    <a:pt x="0" y="0"/>
                  </a:lnTo>
                  <a:lnTo>
                    <a:pt x="478" y="483"/>
                  </a:lnTo>
                  <a:close/>
                </a:path>
              </a:pathLst>
            </a:custGeom>
            <a:solidFill>
              <a:srgbClr val="00DFCA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4" name="Freeform 3164"/>
            <p:cNvSpPr>
              <a:spLocks/>
            </p:cNvSpPr>
            <p:nvPr/>
          </p:nvSpPr>
          <p:spPr bwMode="auto">
            <a:xfrm>
              <a:off x="1706" y="2407"/>
              <a:ext cx="541" cy="1515"/>
            </a:xfrm>
            <a:custGeom>
              <a:avLst/>
              <a:gdLst/>
              <a:ahLst/>
              <a:cxnLst>
                <a:cxn ang="0">
                  <a:pos x="524" y="168"/>
                </a:cxn>
                <a:cxn ang="0">
                  <a:pos x="490" y="164"/>
                </a:cxn>
                <a:cxn ang="0">
                  <a:pos x="456" y="159"/>
                </a:cxn>
                <a:cxn ang="0">
                  <a:pos x="422" y="155"/>
                </a:cxn>
                <a:cxn ang="0">
                  <a:pos x="388" y="146"/>
                </a:cxn>
                <a:cxn ang="0">
                  <a:pos x="354" y="136"/>
                </a:cxn>
                <a:cxn ang="0">
                  <a:pos x="324" y="132"/>
                </a:cxn>
                <a:cxn ang="0">
                  <a:pos x="290" y="123"/>
                </a:cxn>
                <a:cxn ang="0">
                  <a:pos x="260" y="114"/>
                </a:cxn>
                <a:cxn ang="0">
                  <a:pos x="230" y="105"/>
                </a:cxn>
                <a:cxn ang="0">
                  <a:pos x="200" y="91"/>
                </a:cxn>
                <a:cxn ang="0">
                  <a:pos x="170" y="82"/>
                </a:cxn>
                <a:cxn ang="0">
                  <a:pos x="140" y="68"/>
                </a:cxn>
                <a:cxn ang="0">
                  <a:pos x="115" y="59"/>
                </a:cxn>
                <a:cxn ang="0">
                  <a:pos x="89" y="45"/>
                </a:cxn>
                <a:cxn ang="0">
                  <a:pos x="64" y="32"/>
                </a:cxn>
                <a:cxn ang="0">
                  <a:pos x="38" y="18"/>
                </a:cxn>
                <a:cxn ang="0">
                  <a:pos x="12" y="5"/>
                </a:cxn>
                <a:cxn ang="0">
                  <a:pos x="0" y="1342"/>
                </a:cxn>
                <a:cxn ang="0">
                  <a:pos x="25" y="1356"/>
                </a:cxn>
                <a:cxn ang="0">
                  <a:pos x="51" y="1370"/>
                </a:cxn>
                <a:cxn ang="0">
                  <a:pos x="76" y="1383"/>
                </a:cxn>
                <a:cxn ang="0">
                  <a:pos x="102" y="1392"/>
                </a:cxn>
                <a:cxn ang="0">
                  <a:pos x="128" y="1406"/>
                </a:cxn>
                <a:cxn ang="0">
                  <a:pos x="157" y="1420"/>
                </a:cxn>
                <a:cxn ang="0">
                  <a:pos x="183" y="1429"/>
                </a:cxn>
                <a:cxn ang="0">
                  <a:pos x="213" y="1438"/>
                </a:cxn>
                <a:cxn ang="0">
                  <a:pos x="243" y="1452"/>
                </a:cxn>
                <a:cxn ang="0">
                  <a:pos x="277" y="1461"/>
                </a:cxn>
                <a:cxn ang="0">
                  <a:pos x="307" y="1470"/>
                </a:cxn>
                <a:cxn ang="0">
                  <a:pos x="337" y="1479"/>
                </a:cxn>
                <a:cxn ang="0">
                  <a:pos x="371" y="1483"/>
                </a:cxn>
                <a:cxn ang="0">
                  <a:pos x="405" y="1492"/>
                </a:cxn>
                <a:cxn ang="0">
                  <a:pos x="439" y="1497"/>
                </a:cxn>
                <a:cxn ang="0">
                  <a:pos x="473" y="1506"/>
                </a:cxn>
                <a:cxn ang="0">
                  <a:pos x="507" y="1511"/>
                </a:cxn>
                <a:cxn ang="0">
                  <a:pos x="541" y="1515"/>
                </a:cxn>
              </a:cxnLst>
              <a:rect l="0" t="0" r="r" b="b"/>
              <a:pathLst>
                <a:path w="541" h="1515">
                  <a:moveTo>
                    <a:pt x="541" y="173"/>
                  </a:moveTo>
                  <a:lnTo>
                    <a:pt x="524" y="168"/>
                  </a:lnTo>
                  <a:lnTo>
                    <a:pt x="507" y="168"/>
                  </a:lnTo>
                  <a:lnTo>
                    <a:pt x="490" y="164"/>
                  </a:lnTo>
                  <a:lnTo>
                    <a:pt x="473" y="164"/>
                  </a:lnTo>
                  <a:lnTo>
                    <a:pt x="456" y="159"/>
                  </a:lnTo>
                  <a:lnTo>
                    <a:pt x="439" y="155"/>
                  </a:lnTo>
                  <a:lnTo>
                    <a:pt x="422" y="155"/>
                  </a:lnTo>
                  <a:lnTo>
                    <a:pt x="405" y="150"/>
                  </a:lnTo>
                  <a:lnTo>
                    <a:pt x="388" y="146"/>
                  </a:lnTo>
                  <a:lnTo>
                    <a:pt x="371" y="141"/>
                  </a:lnTo>
                  <a:lnTo>
                    <a:pt x="354" y="136"/>
                  </a:lnTo>
                  <a:lnTo>
                    <a:pt x="337" y="136"/>
                  </a:lnTo>
                  <a:lnTo>
                    <a:pt x="324" y="132"/>
                  </a:lnTo>
                  <a:lnTo>
                    <a:pt x="307" y="127"/>
                  </a:lnTo>
                  <a:lnTo>
                    <a:pt x="290" y="123"/>
                  </a:lnTo>
                  <a:lnTo>
                    <a:pt x="277" y="118"/>
                  </a:lnTo>
                  <a:lnTo>
                    <a:pt x="260" y="114"/>
                  </a:lnTo>
                  <a:lnTo>
                    <a:pt x="243" y="109"/>
                  </a:lnTo>
                  <a:lnTo>
                    <a:pt x="230" y="105"/>
                  </a:lnTo>
                  <a:lnTo>
                    <a:pt x="213" y="96"/>
                  </a:lnTo>
                  <a:lnTo>
                    <a:pt x="200" y="91"/>
                  </a:lnTo>
                  <a:lnTo>
                    <a:pt x="183" y="86"/>
                  </a:lnTo>
                  <a:lnTo>
                    <a:pt x="170" y="82"/>
                  </a:lnTo>
                  <a:lnTo>
                    <a:pt x="157" y="77"/>
                  </a:lnTo>
                  <a:lnTo>
                    <a:pt x="140" y="68"/>
                  </a:lnTo>
                  <a:lnTo>
                    <a:pt x="128" y="64"/>
                  </a:lnTo>
                  <a:lnTo>
                    <a:pt x="115" y="59"/>
                  </a:lnTo>
                  <a:lnTo>
                    <a:pt x="102" y="50"/>
                  </a:lnTo>
                  <a:lnTo>
                    <a:pt x="89" y="45"/>
                  </a:lnTo>
                  <a:lnTo>
                    <a:pt x="76" y="41"/>
                  </a:lnTo>
                  <a:lnTo>
                    <a:pt x="64" y="32"/>
                  </a:lnTo>
                  <a:lnTo>
                    <a:pt x="51" y="27"/>
                  </a:lnTo>
                  <a:lnTo>
                    <a:pt x="38" y="18"/>
                  </a:lnTo>
                  <a:lnTo>
                    <a:pt x="25" y="14"/>
                  </a:lnTo>
                  <a:lnTo>
                    <a:pt x="12" y="5"/>
                  </a:lnTo>
                  <a:lnTo>
                    <a:pt x="0" y="0"/>
                  </a:lnTo>
                  <a:lnTo>
                    <a:pt x="0" y="1342"/>
                  </a:lnTo>
                  <a:lnTo>
                    <a:pt x="12" y="1347"/>
                  </a:lnTo>
                  <a:lnTo>
                    <a:pt x="25" y="1356"/>
                  </a:lnTo>
                  <a:lnTo>
                    <a:pt x="38" y="1361"/>
                  </a:lnTo>
                  <a:lnTo>
                    <a:pt x="51" y="1370"/>
                  </a:lnTo>
                  <a:lnTo>
                    <a:pt x="64" y="1374"/>
                  </a:lnTo>
                  <a:lnTo>
                    <a:pt x="76" y="1383"/>
                  </a:lnTo>
                  <a:lnTo>
                    <a:pt x="89" y="1388"/>
                  </a:lnTo>
                  <a:lnTo>
                    <a:pt x="102" y="1392"/>
                  </a:lnTo>
                  <a:lnTo>
                    <a:pt x="115" y="1401"/>
                  </a:lnTo>
                  <a:lnTo>
                    <a:pt x="128" y="1406"/>
                  </a:lnTo>
                  <a:lnTo>
                    <a:pt x="140" y="1411"/>
                  </a:lnTo>
                  <a:lnTo>
                    <a:pt x="157" y="1420"/>
                  </a:lnTo>
                  <a:lnTo>
                    <a:pt x="170" y="1424"/>
                  </a:lnTo>
                  <a:lnTo>
                    <a:pt x="183" y="1429"/>
                  </a:lnTo>
                  <a:lnTo>
                    <a:pt x="200" y="1433"/>
                  </a:lnTo>
                  <a:lnTo>
                    <a:pt x="213" y="1438"/>
                  </a:lnTo>
                  <a:lnTo>
                    <a:pt x="230" y="1447"/>
                  </a:lnTo>
                  <a:lnTo>
                    <a:pt x="243" y="1452"/>
                  </a:lnTo>
                  <a:lnTo>
                    <a:pt x="260" y="1456"/>
                  </a:lnTo>
                  <a:lnTo>
                    <a:pt x="277" y="1461"/>
                  </a:lnTo>
                  <a:lnTo>
                    <a:pt x="290" y="1465"/>
                  </a:lnTo>
                  <a:lnTo>
                    <a:pt x="307" y="1470"/>
                  </a:lnTo>
                  <a:lnTo>
                    <a:pt x="324" y="1474"/>
                  </a:lnTo>
                  <a:lnTo>
                    <a:pt x="337" y="1479"/>
                  </a:lnTo>
                  <a:lnTo>
                    <a:pt x="354" y="1479"/>
                  </a:lnTo>
                  <a:lnTo>
                    <a:pt x="371" y="1483"/>
                  </a:lnTo>
                  <a:lnTo>
                    <a:pt x="388" y="1488"/>
                  </a:lnTo>
                  <a:lnTo>
                    <a:pt x="405" y="1492"/>
                  </a:lnTo>
                  <a:lnTo>
                    <a:pt x="422" y="1497"/>
                  </a:lnTo>
                  <a:lnTo>
                    <a:pt x="439" y="1497"/>
                  </a:lnTo>
                  <a:lnTo>
                    <a:pt x="456" y="1502"/>
                  </a:lnTo>
                  <a:lnTo>
                    <a:pt x="473" y="1506"/>
                  </a:lnTo>
                  <a:lnTo>
                    <a:pt x="490" y="1506"/>
                  </a:lnTo>
                  <a:lnTo>
                    <a:pt x="507" y="1511"/>
                  </a:lnTo>
                  <a:lnTo>
                    <a:pt x="524" y="1511"/>
                  </a:lnTo>
                  <a:lnTo>
                    <a:pt x="541" y="1515"/>
                  </a:lnTo>
                  <a:lnTo>
                    <a:pt x="541" y="173"/>
                  </a:lnTo>
                  <a:close/>
                </a:path>
              </a:pathLst>
            </a:custGeom>
            <a:solidFill>
              <a:srgbClr val="6F4E5A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5" name="Freeform 3165"/>
            <p:cNvSpPr>
              <a:spLocks/>
            </p:cNvSpPr>
            <p:nvPr/>
          </p:nvSpPr>
          <p:spPr bwMode="auto">
            <a:xfrm>
              <a:off x="2247" y="2047"/>
              <a:ext cx="226" cy="1871"/>
            </a:xfrm>
            <a:custGeom>
              <a:avLst/>
              <a:gdLst/>
              <a:ahLst/>
              <a:cxnLst>
                <a:cxn ang="0">
                  <a:pos x="226" y="0"/>
                </a:cxn>
                <a:cxn ang="0">
                  <a:pos x="0" y="528"/>
                </a:cxn>
                <a:cxn ang="0">
                  <a:pos x="0" y="1871"/>
                </a:cxn>
                <a:cxn ang="0">
                  <a:pos x="226" y="1343"/>
                </a:cxn>
                <a:cxn ang="0">
                  <a:pos x="226" y="0"/>
                </a:cxn>
              </a:cxnLst>
              <a:rect l="0" t="0" r="r" b="b"/>
              <a:pathLst>
                <a:path w="226" h="1871">
                  <a:moveTo>
                    <a:pt x="226" y="0"/>
                  </a:moveTo>
                  <a:lnTo>
                    <a:pt x="0" y="528"/>
                  </a:lnTo>
                  <a:lnTo>
                    <a:pt x="0" y="1871"/>
                  </a:lnTo>
                  <a:lnTo>
                    <a:pt x="226" y="1343"/>
                  </a:lnTo>
                  <a:lnTo>
                    <a:pt x="226" y="0"/>
                  </a:lnTo>
                  <a:close/>
                </a:path>
              </a:pathLst>
            </a:custGeom>
            <a:solidFill>
              <a:srgbClr val="6F4E5A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6" name="Freeform 3166"/>
            <p:cNvSpPr>
              <a:spLocks/>
            </p:cNvSpPr>
            <p:nvPr/>
          </p:nvSpPr>
          <p:spPr bwMode="auto">
            <a:xfrm>
              <a:off x="1706" y="2047"/>
              <a:ext cx="767" cy="533"/>
            </a:xfrm>
            <a:custGeom>
              <a:avLst/>
              <a:gdLst/>
              <a:ahLst/>
              <a:cxnLst>
                <a:cxn ang="0">
                  <a:pos x="541" y="533"/>
                </a:cxn>
                <a:cxn ang="0">
                  <a:pos x="524" y="528"/>
                </a:cxn>
                <a:cxn ang="0">
                  <a:pos x="507" y="528"/>
                </a:cxn>
                <a:cxn ang="0">
                  <a:pos x="490" y="524"/>
                </a:cxn>
                <a:cxn ang="0">
                  <a:pos x="473" y="524"/>
                </a:cxn>
                <a:cxn ang="0">
                  <a:pos x="456" y="519"/>
                </a:cxn>
                <a:cxn ang="0">
                  <a:pos x="439" y="515"/>
                </a:cxn>
                <a:cxn ang="0">
                  <a:pos x="422" y="515"/>
                </a:cxn>
                <a:cxn ang="0">
                  <a:pos x="405" y="510"/>
                </a:cxn>
                <a:cxn ang="0">
                  <a:pos x="388" y="506"/>
                </a:cxn>
                <a:cxn ang="0">
                  <a:pos x="371" y="501"/>
                </a:cxn>
                <a:cxn ang="0">
                  <a:pos x="354" y="496"/>
                </a:cxn>
                <a:cxn ang="0">
                  <a:pos x="337" y="496"/>
                </a:cxn>
                <a:cxn ang="0">
                  <a:pos x="324" y="492"/>
                </a:cxn>
                <a:cxn ang="0">
                  <a:pos x="307" y="487"/>
                </a:cxn>
                <a:cxn ang="0">
                  <a:pos x="290" y="483"/>
                </a:cxn>
                <a:cxn ang="0">
                  <a:pos x="277" y="478"/>
                </a:cxn>
                <a:cxn ang="0">
                  <a:pos x="260" y="474"/>
                </a:cxn>
                <a:cxn ang="0">
                  <a:pos x="243" y="469"/>
                </a:cxn>
                <a:cxn ang="0">
                  <a:pos x="230" y="465"/>
                </a:cxn>
                <a:cxn ang="0">
                  <a:pos x="213" y="456"/>
                </a:cxn>
                <a:cxn ang="0">
                  <a:pos x="200" y="451"/>
                </a:cxn>
                <a:cxn ang="0">
                  <a:pos x="183" y="446"/>
                </a:cxn>
                <a:cxn ang="0">
                  <a:pos x="170" y="442"/>
                </a:cxn>
                <a:cxn ang="0">
                  <a:pos x="157" y="437"/>
                </a:cxn>
                <a:cxn ang="0">
                  <a:pos x="140" y="428"/>
                </a:cxn>
                <a:cxn ang="0">
                  <a:pos x="128" y="424"/>
                </a:cxn>
                <a:cxn ang="0">
                  <a:pos x="115" y="419"/>
                </a:cxn>
                <a:cxn ang="0">
                  <a:pos x="102" y="410"/>
                </a:cxn>
                <a:cxn ang="0">
                  <a:pos x="89" y="405"/>
                </a:cxn>
                <a:cxn ang="0">
                  <a:pos x="76" y="401"/>
                </a:cxn>
                <a:cxn ang="0">
                  <a:pos x="64" y="392"/>
                </a:cxn>
                <a:cxn ang="0">
                  <a:pos x="51" y="387"/>
                </a:cxn>
                <a:cxn ang="0">
                  <a:pos x="38" y="378"/>
                </a:cxn>
                <a:cxn ang="0">
                  <a:pos x="25" y="374"/>
                </a:cxn>
                <a:cxn ang="0">
                  <a:pos x="12" y="365"/>
                </a:cxn>
                <a:cxn ang="0">
                  <a:pos x="0" y="360"/>
                </a:cxn>
                <a:cxn ang="0">
                  <a:pos x="767" y="0"/>
                </a:cxn>
                <a:cxn ang="0">
                  <a:pos x="541" y="533"/>
                </a:cxn>
              </a:cxnLst>
              <a:rect l="0" t="0" r="r" b="b"/>
              <a:pathLst>
                <a:path w="767" h="533">
                  <a:moveTo>
                    <a:pt x="541" y="533"/>
                  </a:moveTo>
                  <a:lnTo>
                    <a:pt x="524" y="528"/>
                  </a:lnTo>
                  <a:lnTo>
                    <a:pt x="507" y="528"/>
                  </a:lnTo>
                  <a:lnTo>
                    <a:pt x="490" y="524"/>
                  </a:lnTo>
                  <a:lnTo>
                    <a:pt x="473" y="524"/>
                  </a:lnTo>
                  <a:lnTo>
                    <a:pt x="456" y="519"/>
                  </a:lnTo>
                  <a:lnTo>
                    <a:pt x="439" y="515"/>
                  </a:lnTo>
                  <a:lnTo>
                    <a:pt x="422" y="515"/>
                  </a:lnTo>
                  <a:lnTo>
                    <a:pt x="405" y="510"/>
                  </a:lnTo>
                  <a:lnTo>
                    <a:pt x="388" y="506"/>
                  </a:lnTo>
                  <a:lnTo>
                    <a:pt x="371" y="501"/>
                  </a:lnTo>
                  <a:lnTo>
                    <a:pt x="354" y="496"/>
                  </a:lnTo>
                  <a:lnTo>
                    <a:pt x="337" y="496"/>
                  </a:lnTo>
                  <a:lnTo>
                    <a:pt x="324" y="492"/>
                  </a:lnTo>
                  <a:lnTo>
                    <a:pt x="307" y="487"/>
                  </a:lnTo>
                  <a:lnTo>
                    <a:pt x="290" y="483"/>
                  </a:lnTo>
                  <a:lnTo>
                    <a:pt x="277" y="478"/>
                  </a:lnTo>
                  <a:lnTo>
                    <a:pt x="260" y="474"/>
                  </a:lnTo>
                  <a:lnTo>
                    <a:pt x="243" y="469"/>
                  </a:lnTo>
                  <a:lnTo>
                    <a:pt x="230" y="465"/>
                  </a:lnTo>
                  <a:lnTo>
                    <a:pt x="213" y="456"/>
                  </a:lnTo>
                  <a:lnTo>
                    <a:pt x="200" y="451"/>
                  </a:lnTo>
                  <a:lnTo>
                    <a:pt x="183" y="446"/>
                  </a:lnTo>
                  <a:lnTo>
                    <a:pt x="170" y="442"/>
                  </a:lnTo>
                  <a:lnTo>
                    <a:pt x="157" y="437"/>
                  </a:lnTo>
                  <a:lnTo>
                    <a:pt x="140" y="428"/>
                  </a:lnTo>
                  <a:lnTo>
                    <a:pt x="128" y="424"/>
                  </a:lnTo>
                  <a:lnTo>
                    <a:pt x="115" y="419"/>
                  </a:lnTo>
                  <a:lnTo>
                    <a:pt x="102" y="410"/>
                  </a:lnTo>
                  <a:lnTo>
                    <a:pt x="89" y="405"/>
                  </a:lnTo>
                  <a:lnTo>
                    <a:pt x="76" y="401"/>
                  </a:lnTo>
                  <a:lnTo>
                    <a:pt x="64" y="392"/>
                  </a:lnTo>
                  <a:lnTo>
                    <a:pt x="51" y="387"/>
                  </a:lnTo>
                  <a:lnTo>
                    <a:pt x="38" y="378"/>
                  </a:lnTo>
                  <a:lnTo>
                    <a:pt x="25" y="374"/>
                  </a:lnTo>
                  <a:lnTo>
                    <a:pt x="12" y="365"/>
                  </a:lnTo>
                  <a:lnTo>
                    <a:pt x="0" y="360"/>
                  </a:lnTo>
                  <a:lnTo>
                    <a:pt x="767" y="0"/>
                  </a:lnTo>
                  <a:lnTo>
                    <a:pt x="541" y="533"/>
                  </a:lnTo>
                  <a:close/>
                </a:path>
              </a:pathLst>
            </a:custGeom>
            <a:solidFill>
              <a:srgbClr val="DD9CB3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7" name="Freeform 3167"/>
            <p:cNvSpPr>
              <a:spLocks/>
            </p:cNvSpPr>
            <p:nvPr/>
          </p:nvSpPr>
          <p:spPr bwMode="auto">
            <a:xfrm>
              <a:off x="2409" y="2594"/>
              <a:ext cx="623" cy="1387"/>
            </a:xfrm>
            <a:custGeom>
              <a:avLst/>
              <a:gdLst/>
              <a:ahLst/>
              <a:cxnLst>
                <a:cxn ang="0">
                  <a:pos x="610" y="4"/>
                </a:cxn>
                <a:cxn ang="0">
                  <a:pos x="576" y="13"/>
                </a:cxn>
                <a:cxn ang="0">
                  <a:pos x="542" y="18"/>
                </a:cxn>
                <a:cxn ang="0">
                  <a:pos x="508" y="22"/>
                </a:cxn>
                <a:cxn ang="0">
                  <a:pos x="474" y="27"/>
                </a:cxn>
                <a:cxn ang="0">
                  <a:pos x="439" y="31"/>
                </a:cxn>
                <a:cxn ang="0">
                  <a:pos x="405" y="36"/>
                </a:cxn>
                <a:cxn ang="0">
                  <a:pos x="367" y="40"/>
                </a:cxn>
                <a:cxn ang="0">
                  <a:pos x="333" y="40"/>
                </a:cxn>
                <a:cxn ang="0">
                  <a:pos x="299" y="40"/>
                </a:cxn>
                <a:cxn ang="0">
                  <a:pos x="265" y="45"/>
                </a:cxn>
                <a:cxn ang="0">
                  <a:pos x="226" y="45"/>
                </a:cxn>
                <a:cxn ang="0">
                  <a:pos x="192" y="45"/>
                </a:cxn>
                <a:cxn ang="0">
                  <a:pos x="158" y="40"/>
                </a:cxn>
                <a:cxn ang="0">
                  <a:pos x="120" y="40"/>
                </a:cxn>
                <a:cxn ang="0">
                  <a:pos x="86" y="40"/>
                </a:cxn>
                <a:cxn ang="0">
                  <a:pos x="51" y="36"/>
                </a:cxn>
                <a:cxn ang="0">
                  <a:pos x="17" y="31"/>
                </a:cxn>
                <a:cxn ang="0">
                  <a:pos x="0" y="1374"/>
                </a:cxn>
                <a:cxn ang="0">
                  <a:pos x="34" y="1378"/>
                </a:cxn>
                <a:cxn ang="0">
                  <a:pos x="68" y="1378"/>
                </a:cxn>
                <a:cxn ang="0">
                  <a:pos x="103" y="1383"/>
                </a:cxn>
                <a:cxn ang="0">
                  <a:pos x="137" y="1383"/>
                </a:cxn>
                <a:cxn ang="0">
                  <a:pos x="175" y="1387"/>
                </a:cxn>
                <a:cxn ang="0">
                  <a:pos x="209" y="1387"/>
                </a:cxn>
                <a:cxn ang="0">
                  <a:pos x="243" y="1387"/>
                </a:cxn>
                <a:cxn ang="0">
                  <a:pos x="282" y="1387"/>
                </a:cxn>
                <a:cxn ang="0">
                  <a:pos x="316" y="1383"/>
                </a:cxn>
                <a:cxn ang="0">
                  <a:pos x="350" y="1383"/>
                </a:cxn>
                <a:cxn ang="0">
                  <a:pos x="388" y="1378"/>
                </a:cxn>
                <a:cxn ang="0">
                  <a:pos x="422" y="1378"/>
                </a:cxn>
                <a:cxn ang="0">
                  <a:pos x="457" y="1374"/>
                </a:cxn>
                <a:cxn ang="0">
                  <a:pos x="491" y="1369"/>
                </a:cxn>
                <a:cxn ang="0">
                  <a:pos x="525" y="1365"/>
                </a:cxn>
                <a:cxn ang="0">
                  <a:pos x="559" y="1356"/>
                </a:cxn>
                <a:cxn ang="0">
                  <a:pos x="593" y="1351"/>
                </a:cxn>
                <a:cxn ang="0">
                  <a:pos x="623" y="1342"/>
                </a:cxn>
              </a:cxnLst>
              <a:rect l="0" t="0" r="r" b="b"/>
              <a:pathLst>
                <a:path w="623" h="1387">
                  <a:moveTo>
                    <a:pt x="623" y="0"/>
                  </a:moveTo>
                  <a:lnTo>
                    <a:pt x="610" y="4"/>
                  </a:lnTo>
                  <a:lnTo>
                    <a:pt x="593" y="9"/>
                  </a:lnTo>
                  <a:lnTo>
                    <a:pt x="576" y="13"/>
                  </a:lnTo>
                  <a:lnTo>
                    <a:pt x="559" y="13"/>
                  </a:lnTo>
                  <a:lnTo>
                    <a:pt x="542" y="18"/>
                  </a:lnTo>
                  <a:lnTo>
                    <a:pt x="525" y="22"/>
                  </a:lnTo>
                  <a:lnTo>
                    <a:pt x="508" y="22"/>
                  </a:lnTo>
                  <a:lnTo>
                    <a:pt x="491" y="27"/>
                  </a:lnTo>
                  <a:lnTo>
                    <a:pt x="474" y="27"/>
                  </a:lnTo>
                  <a:lnTo>
                    <a:pt x="457" y="31"/>
                  </a:lnTo>
                  <a:lnTo>
                    <a:pt x="439" y="31"/>
                  </a:lnTo>
                  <a:lnTo>
                    <a:pt x="422" y="36"/>
                  </a:lnTo>
                  <a:lnTo>
                    <a:pt x="405" y="36"/>
                  </a:lnTo>
                  <a:lnTo>
                    <a:pt x="388" y="36"/>
                  </a:lnTo>
                  <a:lnTo>
                    <a:pt x="367" y="40"/>
                  </a:lnTo>
                  <a:lnTo>
                    <a:pt x="350" y="40"/>
                  </a:lnTo>
                  <a:lnTo>
                    <a:pt x="333" y="40"/>
                  </a:lnTo>
                  <a:lnTo>
                    <a:pt x="316" y="40"/>
                  </a:lnTo>
                  <a:lnTo>
                    <a:pt x="299" y="40"/>
                  </a:lnTo>
                  <a:lnTo>
                    <a:pt x="282" y="45"/>
                  </a:lnTo>
                  <a:lnTo>
                    <a:pt x="265" y="45"/>
                  </a:lnTo>
                  <a:lnTo>
                    <a:pt x="243" y="45"/>
                  </a:lnTo>
                  <a:lnTo>
                    <a:pt x="226" y="45"/>
                  </a:lnTo>
                  <a:lnTo>
                    <a:pt x="209" y="45"/>
                  </a:lnTo>
                  <a:lnTo>
                    <a:pt x="192" y="45"/>
                  </a:lnTo>
                  <a:lnTo>
                    <a:pt x="175" y="45"/>
                  </a:lnTo>
                  <a:lnTo>
                    <a:pt x="158" y="40"/>
                  </a:lnTo>
                  <a:lnTo>
                    <a:pt x="137" y="40"/>
                  </a:lnTo>
                  <a:lnTo>
                    <a:pt x="120" y="40"/>
                  </a:lnTo>
                  <a:lnTo>
                    <a:pt x="103" y="40"/>
                  </a:lnTo>
                  <a:lnTo>
                    <a:pt x="86" y="40"/>
                  </a:lnTo>
                  <a:lnTo>
                    <a:pt x="68" y="36"/>
                  </a:lnTo>
                  <a:lnTo>
                    <a:pt x="51" y="36"/>
                  </a:lnTo>
                  <a:lnTo>
                    <a:pt x="34" y="36"/>
                  </a:lnTo>
                  <a:lnTo>
                    <a:pt x="17" y="31"/>
                  </a:lnTo>
                  <a:lnTo>
                    <a:pt x="0" y="31"/>
                  </a:lnTo>
                  <a:lnTo>
                    <a:pt x="0" y="1374"/>
                  </a:lnTo>
                  <a:lnTo>
                    <a:pt x="17" y="1374"/>
                  </a:lnTo>
                  <a:lnTo>
                    <a:pt x="34" y="1378"/>
                  </a:lnTo>
                  <a:lnTo>
                    <a:pt x="51" y="1378"/>
                  </a:lnTo>
                  <a:lnTo>
                    <a:pt x="68" y="1378"/>
                  </a:lnTo>
                  <a:lnTo>
                    <a:pt x="86" y="1383"/>
                  </a:lnTo>
                  <a:lnTo>
                    <a:pt x="103" y="1383"/>
                  </a:lnTo>
                  <a:lnTo>
                    <a:pt x="120" y="1383"/>
                  </a:lnTo>
                  <a:lnTo>
                    <a:pt x="137" y="1383"/>
                  </a:lnTo>
                  <a:lnTo>
                    <a:pt x="158" y="1383"/>
                  </a:lnTo>
                  <a:lnTo>
                    <a:pt x="175" y="1387"/>
                  </a:lnTo>
                  <a:lnTo>
                    <a:pt x="192" y="1387"/>
                  </a:lnTo>
                  <a:lnTo>
                    <a:pt x="209" y="1387"/>
                  </a:lnTo>
                  <a:lnTo>
                    <a:pt x="226" y="1387"/>
                  </a:lnTo>
                  <a:lnTo>
                    <a:pt x="243" y="1387"/>
                  </a:lnTo>
                  <a:lnTo>
                    <a:pt x="265" y="1387"/>
                  </a:lnTo>
                  <a:lnTo>
                    <a:pt x="282" y="1387"/>
                  </a:lnTo>
                  <a:lnTo>
                    <a:pt x="299" y="1383"/>
                  </a:lnTo>
                  <a:lnTo>
                    <a:pt x="316" y="1383"/>
                  </a:lnTo>
                  <a:lnTo>
                    <a:pt x="333" y="1383"/>
                  </a:lnTo>
                  <a:lnTo>
                    <a:pt x="350" y="1383"/>
                  </a:lnTo>
                  <a:lnTo>
                    <a:pt x="367" y="1383"/>
                  </a:lnTo>
                  <a:lnTo>
                    <a:pt x="388" y="1378"/>
                  </a:lnTo>
                  <a:lnTo>
                    <a:pt x="405" y="1378"/>
                  </a:lnTo>
                  <a:lnTo>
                    <a:pt x="422" y="1378"/>
                  </a:lnTo>
                  <a:lnTo>
                    <a:pt x="439" y="1374"/>
                  </a:lnTo>
                  <a:lnTo>
                    <a:pt x="457" y="1374"/>
                  </a:lnTo>
                  <a:lnTo>
                    <a:pt x="474" y="1369"/>
                  </a:lnTo>
                  <a:lnTo>
                    <a:pt x="491" y="1369"/>
                  </a:lnTo>
                  <a:lnTo>
                    <a:pt x="508" y="1365"/>
                  </a:lnTo>
                  <a:lnTo>
                    <a:pt x="525" y="1365"/>
                  </a:lnTo>
                  <a:lnTo>
                    <a:pt x="542" y="1360"/>
                  </a:lnTo>
                  <a:lnTo>
                    <a:pt x="559" y="1356"/>
                  </a:lnTo>
                  <a:lnTo>
                    <a:pt x="576" y="1356"/>
                  </a:lnTo>
                  <a:lnTo>
                    <a:pt x="593" y="1351"/>
                  </a:lnTo>
                  <a:lnTo>
                    <a:pt x="610" y="1346"/>
                  </a:lnTo>
                  <a:lnTo>
                    <a:pt x="623" y="1342"/>
                  </a:lnTo>
                  <a:lnTo>
                    <a:pt x="623" y="0"/>
                  </a:lnTo>
                  <a:close/>
                </a:path>
              </a:pathLst>
            </a:custGeom>
            <a:solidFill>
              <a:srgbClr val="31487F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48" name="Freeform 3168"/>
            <p:cNvSpPr>
              <a:spLocks/>
            </p:cNvSpPr>
            <p:nvPr/>
          </p:nvSpPr>
          <p:spPr bwMode="auto">
            <a:xfrm>
              <a:off x="2409" y="2093"/>
              <a:ext cx="623" cy="546"/>
            </a:xfrm>
            <a:custGeom>
              <a:avLst/>
              <a:gdLst/>
              <a:ahLst/>
              <a:cxnLst>
                <a:cxn ang="0">
                  <a:pos x="623" y="501"/>
                </a:cxn>
                <a:cxn ang="0">
                  <a:pos x="610" y="505"/>
                </a:cxn>
                <a:cxn ang="0">
                  <a:pos x="593" y="510"/>
                </a:cxn>
                <a:cxn ang="0">
                  <a:pos x="576" y="514"/>
                </a:cxn>
                <a:cxn ang="0">
                  <a:pos x="559" y="514"/>
                </a:cxn>
                <a:cxn ang="0">
                  <a:pos x="542" y="519"/>
                </a:cxn>
                <a:cxn ang="0">
                  <a:pos x="525" y="523"/>
                </a:cxn>
                <a:cxn ang="0">
                  <a:pos x="508" y="523"/>
                </a:cxn>
                <a:cxn ang="0">
                  <a:pos x="491" y="528"/>
                </a:cxn>
                <a:cxn ang="0">
                  <a:pos x="474" y="528"/>
                </a:cxn>
                <a:cxn ang="0">
                  <a:pos x="457" y="532"/>
                </a:cxn>
                <a:cxn ang="0">
                  <a:pos x="439" y="532"/>
                </a:cxn>
                <a:cxn ang="0">
                  <a:pos x="422" y="537"/>
                </a:cxn>
                <a:cxn ang="0">
                  <a:pos x="405" y="537"/>
                </a:cxn>
                <a:cxn ang="0">
                  <a:pos x="388" y="537"/>
                </a:cxn>
                <a:cxn ang="0">
                  <a:pos x="367" y="541"/>
                </a:cxn>
                <a:cxn ang="0">
                  <a:pos x="350" y="541"/>
                </a:cxn>
                <a:cxn ang="0">
                  <a:pos x="333" y="541"/>
                </a:cxn>
                <a:cxn ang="0">
                  <a:pos x="316" y="541"/>
                </a:cxn>
                <a:cxn ang="0">
                  <a:pos x="299" y="541"/>
                </a:cxn>
                <a:cxn ang="0">
                  <a:pos x="282" y="546"/>
                </a:cxn>
                <a:cxn ang="0">
                  <a:pos x="265" y="546"/>
                </a:cxn>
                <a:cxn ang="0">
                  <a:pos x="243" y="546"/>
                </a:cxn>
                <a:cxn ang="0">
                  <a:pos x="226" y="546"/>
                </a:cxn>
                <a:cxn ang="0">
                  <a:pos x="209" y="546"/>
                </a:cxn>
                <a:cxn ang="0">
                  <a:pos x="192" y="546"/>
                </a:cxn>
                <a:cxn ang="0">
                  <a:pos x="175" y="546"/>
                </a:cxn>
                <a:cxn ang="0">
                  <a:pos x="158" y="541"/>
                </a:cxn>
                <a:cxn ang="0">
                  <a:pos x="137" y="541"/>
                </a:cxn>
                <a:cxn ang="0">
                  <a:pos x="120" y="541"/>
                </a:cxn>
                <a:cxn ang="0">
                  <a:pos x="103" y="541"/>
                </a:cxn>
                <a:cxn ang="0">
                  <a:pos x="86" y="541"/>
                </a:cxn>
                <a:cxn ang="0">
                  <a:pos x="68" y="537"/>
                </a:cxn>
                <a:cxn ang="0">
                  <a:pos x="51" y="537"/>
                </a:cxn>
                <a:cxn ang="0">
                  <a:pos x="34" y="537"/>
                </a:cxn>
                <a:cxn ang="0">
                  <a:pos x="17" y="532"/>
                </a:cxn>
                <a:cxn ang="0">
                  <a:pos x="0" y="532"/>
                </a:cxn>
                <a:cxn ang="0">
                  <a:pos x="226" y="0"/>
                </a:cxn>
                <a:cxn ang="0">
                  <a:pos x="623" y="501"/>
                </a:cxn>
              </a:cxnLst>
              <a:rect l="0" t="0" r="r" b="b"/>
              <a:pathLst>
                <a:path w="623" h="546">
                  <a:moveTo>
                    <a:pt x="623" y="501"/>
                  </a:moveTo>
                  <a:lnTo>
                    <a:pt x="610" y="505"/>
                  </a:lnTo>
                  <a:lnTo>
                    <a:pt x="593" y="510"/>
                  </a:lnTo>
                  <a:lnTo>
                    <a:pt x="576" y="514"/>
                  </a:lnTo>
                  <a:lnTo>
                    <a:pt x="559" y="514"/>
                  </a:lnTo>
                  <a:lnTo>
                    <a:pt x="542" y="519"/>
                  </a:lnTo>
                  <a:lnTo>
                    <a:pt x="525" y="523"/>
                  </a:lnTo>
                  <a:lnTo>
                    <a:pt x="508" y="523"/>
                  </a:lnTo>
                  <a:lnTo>
                    <a:pt x="491" y="528"/>
                  </a:lnTo>
                  <a:lnTo>
                    <a:pt x="474" y="528"/>
                  </a:lnTo>
                  <a:lnTo>
                    <a:pt x="457" y="532"/>
                  </a:lnTo>
                  <a:lnTo>
                    <a:pt x="439" y="532"/>
                  </a:lnTo>
                  <a:lnTo>
                    <a:pt x="422" y="537"/>
                  </a:lnTo>
                  <a:lnTo>
                    <a:pt x="405" y="537"/>
                  </a:lnTo>
                  <a:lnTo>
                    <a:pt x="388" y="537"/>
                  </a:lnTo>
                  <a:lnTo>
                    <a:pt x="367" y="541"/>
                  </a:lnTo>
                  <a:lnTo>
                    <a:pt x="350" y="541"/>
                  </a:lnTo>
                  <a:lnTo>
                    <a:pt x="333" y="541"/>
                  </a:lnTo>
                  <a:lnTo>
                    <a:pt x="316" y="541"/>
                  </a:lnTo>
                  <a:lnTo>
                    <a:pt x="299" y="541"/>
                  </a:lnTo>
                  <a:lnTo>
                    <a:pt x="282" y="546"/>
                  </a:lnTo>
                  <a:lnTo>
                    <a:pt x="265" y="546"/>
                  </a:lnTo>
                  <a:lnTo>
                    <a:pt x="243" y="546"/>
                  </a:lnTo>
                  <a:lnTo>
                    <a:pt x="226" y="546"/>
                  </a:lnTo>
                  <a:lnTo>
                    <a:pt x="209" y="546"/>
                  </a:lnTo>
                  <a:lnTo>
                    <a:pt x="192" y="546"/>
                  </a:lnTo>
                  <a:lnTo>
                    <a:pt x="175" y="546"/>
                  </a:lnTo>
                  <a:lnTo>
                    <a:pt x="158" y="541"/>
                  </a:lnTo>
                  <a:lnTo>
                    <a:pt x="137" y="541"/>
                  </a:lnTo>
                  <a:lnTo>
                    <a:pt x="120" y="541"/>
                  </a:lnTo>
                  <a:lnTo>
                    <a:pt x="103" y="541"/>
                  </a:lnTo>
                  <a:lnTo>
                    <a:pt x="86" y="541"/>
                  </a:lnTo>
                  <a:lnTo>
                    <a:pt x="68" y="537"/>
                  </a:lnTo>
                  <a:lnTo>
                    <a:pt x="51" y="537"/>
                  </a:lnTo>
                  <a:lnTo>
                    <a:pt x="34" y="537"/>
                  </a:lnTo>
                  <a:lnTo>
                    <a:pt x="17" y="532"/>
                  </a:lnTo>
                  <a:lnTo>
                    <a:pt x="0" y="532"/>
                  </a:lnTo>
                  <a:lnTo>
                    <a:pt x="226" y="0"/>
                  </a:lnTo>
                  <a:lnTo>
                    <a:pt x="623" y="501"/>
                  </a:lnTo>
                  <a:close/>
                </a:path>
              </a:pathLst>
            </a:custGeom>
            <a:solidFill>
              <a:srgbClr val="618FFD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50" name="Rectangle 3170"/>
          <p:cNvSpPr>
            <a:spLocks noChangeArrowheads="1"/>
          </p:cNvSpPr>
          <p:nvPr/>
        </p:nvSpPr>
        <p:spPr bwMode="auto">
          <a:xfrm>
            <a:off x="3205163" y="1806575"/>
            <a:ext cx="1900237" cy="6556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9251" name="Rectangle 3171"/>
          <p:cNvSpPr>
            <a:spLocks noChangeArrowheads="1"/>
          </p:cNvSpPr>
          <p:nvPr/>
        </p:nvSpPr>
        <p:spPr bwMode="auto">
          <a:xfrm>
            <a:off x="3302000" y="1868488"/>
            <a:ext cx="17653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solidFill>
                  <a:srgbClr val="000000"/>
                </a:solidFill>
                <a:latin typeface="Arial" pitchFamily="34" charset="0"/>
              </a:rPr>
              <a:t>Other industries</a:t>
            </a:r>
            <a:endParaRPr lang="en-US"/>
          </a:p>
        </p:txBody>
      </p:sp>
      <p:sp>
        <p:nvSpPr>
          <p:cNvPr id="49252" name="Rectangle 3172"/>
          <p:cNvSpPr>
            <a:spLocks noChangeArrowheads="1"/>
          </p:cNvSpPr>
          <p:nvPr/>
        </p:nvSpPr>
        <p:spPr bwMode="auto">
          <a:xfrm>
            <a:off x="3676650" y="2143125"/>
            <a:ext cx="8001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solidFill>
                  <a:srgbClr val="000000"/>
                </a:solidFill>
                <a:latin typeface="Arial" pitchFamily="34" charset="0"/>
              </a:rPr>
              <a:t>(62.7%)</a:t>
            </a:r>
            <a:endParaRPr lang="en-US"/>
          </a:p>
        </p:txBody>
      </p:sp>
      <p:sp>
        <p:nvSpPr>
          <p:cNvPr id="49253" name="Rectangle 3173"/>
          <p:cNvSpPr>
            <a:spLocks noChangeArrowheads="1"/>
          </p:cNvSpPr>
          <p:nvPr/>
        </p:nvSpPr>
        <p:spPr bwMode="auto">
          <a:xfrm>
            <a:off x="385763" y="358775"/>
            <a:ext cx="8382000" cy="106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9254" name="Rectangle 3174"/>
          <p:cNvSpPr>
            <a:spLocks noChangeArrowheads="1"/>
          </p:cNvSpPr>
          <p:nvPr/>
        </p:nvSpPr>
        <p:spPr bwMode="auto">
          <a:xfrm>
            <a:off x="0" y="228600"/>
            <a:ext cx="91440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US" sz="2800">
                <a:solidFill>
                  <a:srgbClr val="000099"/>
                </a:solidFill>
              </a:rPr>
              <a:t>Energy Consumption of Construction and Building</a:t>
            </a:r>
            <a:endParaRPr lang="en-US" sz="2800">
              <a:solidFill>
                <a:srgbClr val="000099"/>
              </a:solidFill>
              <a:latin typeface="Arial" pitchFamily="34" charset="0"/>
            </a:endParaRPr>
          </a:p>
        </p:txBody>
      </p:sp>
      <p:grpSp>
        <p:nvGrpSpPr>
          <p:cNvPr id="49260" name="Group 3180"/>
          <p:cNvGrpSpPr>
            <a:grpSpLocks/>
          </p:cNvGrpSpPr>
          <p:nvPr/>
        </p:nvGrpSpPr>
        <p:grpSpPr bwMode="auto">
          <a:xfrm>
            <a:off x="6051550" y="2568575"/>
            <a:ext cx="427038" cy="735013"/>
            <a:chOff x="3814" y="1994"/>
            <a:chExt cx="269" cy="463"/>
          </a:xfrm>
        </p:grpSpPr>
        <p:sp>
          <p:nvSpPr>
            <p:cNvPr id="49257" name="Line 3177"/>
            <p:cNvSpPr>
              <a:spLocks noChangeShapeType="1"/>
            </p:cNvSpPr>
            <p:nvPr/>
          </p:nvSpPr>
          <p:spPr bwMode="auto">
            <a:xfrm flipV="1">
              <a:off x="3844" y="2052"/>
              <a:ext cx="208" cy="374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58" name="Oval 3178"/>
            <p:cNvSpPr>
              <a:spLocks noChangeArrowheads="1"/>
            </p:cNvSpPr>
            <p:nvPr/>
          </p:nvSpPr>
          <p:spPr bwMode="auto">
            <a:xfrm>
              <a:off x="3814" y="2396"/>
              <a:ext cx="61" cy="61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59" name="Freeform 3179"/>
            <p:cNvSpPr>
              <a:spLocks/>
            </p:cNvSpPr>
            <p:nvPr/>
          </p:nvSpPr>
          <p:spPr bwMode="auto">
            <a:xfrm>
              <a:off x="4006" y="1994"/>
              <a:ext cx="77" cy="103"/>
            </a:xfrm>
            <a:custGeom>
              <a:avLst/>
              <a:gdLst/>
              <a:ahLst/>
              <a:cxnLst>
                <a:cxn ang="0">
                  <a:pos x="59" y="103"/>
                </a:cxn>
                <a:cxn ang="0">
                  <a:pos x="77" y="0"/>
                </a:cxn>
                <a:cxn ang="0">
                  <a:pos x="0" y="71"/>
                </a:cxn>
                <a:cxn ang="0">
                  <a:pos x="44" y="60"/>
                </a:cxn>
                <a:cxn ang="0">
                  <a:pos x="59" y="103"/>
                </a:cxn>
              </a:cxnLst>
              <a:rect l="0" t="0" r="r" b="b"/>
              <a:pathLst>
                <a:path w="77" h="103">
                  <a:moveTo>
                    <a:pt x="59" y="103"/>
                  </a:moveTo>
                  <a:lnTo>
                    <a:pt x="77" y="0"/>
                  </a:lnTo>
                  <a:lnTo>
                    <a:pt x="0" y="71"/>
                  </a:lnTo>
                  <a:lnTo>
                    <a:pt x="44" y="60"/>
                  </a:lnTo>
                  <a:lnTo>
                    <a:pt x="59" y="103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61" name="Rectangle 3181"/>
          <p:cNvSpPr>
            <a:spLocks noChangeArrowheads="1"/>
          </p:cNvSpPr>
          <p:nvPr/>
        </p:nvSpPr>
        <p:spPr bwMode="auto">
          <a:xfrm>
            <a:off x="6481763" y="1958975"/>
            <a:ext cx="2292350" cy="120491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9262" name="Rectangle 3182"/>
          <p:cNvSpPr>
            <a:spLocks noChangeArrowheads="1"/>
          </p:cNvSpPr>
          <p:nvPr/>
        </p:nvSpPr>
        <p:spPr bwMode="auto">
          <a:xfrm>
            <a:off x="6883400" y="2020888"/>
            <a:ext cx="14859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Production of</a:t>
            </a:r>
            <a:endParaRPr lang="en-US"/>
          </a:p>
        </p:txBody>
      </p:sp>
      <p:sp>
        <p:nvSpPr>
          <p:cNvPr id="49263" name="Rectangle 3183"/>
          <p:cNvSpPr>
            <a:spLocks noChangeArrowheads="1"/>
          </p:cNvSpPr>
          <p:nvPr/>
        </p:nvSpPr>
        <p:spPr bwMode="auto">
          <a:xfrm>
            <a:off x="7124700" y="2295525"/>
            <a:ext cx="10033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materials</a:t>
            </a:r>
            <a:endParaRPr lang="en-US"/>
          </a:p>
        </p:txBody>
      </p:sp>
      <p:sp>
        <p:nvSpPr>
          <p:cNvPr id="49264" name="Rectangle 3184"/>
          <p:cNvSpPr>
            <a:spLocks noChangeArrowheads="1"/>
          </p:cNvSpPr>
          <p:nvPr/>
        </p:nvSpPr>
        <p:spPr bwMode="auto">
          <a:xfrm>
            <a:off x="6718300" y="2570163"/>
            <a:ext cx="18161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solidFill>
                  <a:srgbClr val="FFFFFF"/>
                </a:solidFill>
                <a:latin typeface="Arial" pitchFamily="34" charset="0"/>
              </a:rPr>
              <a:t> </a:t>
            </a:r>
            <a:r>
              <a:rPr lang="en-US" sz="1800" b="1">
                <a:latin typeface="Arial" pitchFamily="34" charset="0"/>
              </a:rPr>
              <a:t>for construction</a:t>
            </a:r>
            <a:endParaRPr lang="en-US"/>
          </a:p>
        </p:txBody>
      </p:sp>
      <p:sp>
        <p:nvSpPr>
          <p:cNvPr id="49265" name="Rectangle 3185"/>
          <p:cNvSpPr>
            <a:spLocks noChangeArrowheads="1"/>
          </p:cNvSpPr>
          <p:nvPr/>
        </p:nvSpPr>
        <p:spPr bwMode="auto">
          <a:xfrm>
            <a:off x="7226300" y="2844800"/>
            <a:ext cx="8001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(10.9%)</a:t>
            </a:r>
            <a:endParaRPr lang="en-US"/>
          </a:p>
        </p:txBody>
      </p:sp>
      <p:grpSp>
        <p:nvGrpSpPr>
          <p:cNvPr id="49269" name="Group 3189"/>
          <p:cNvGrpSpPr>
            <a:grpSpLocks/>
          </p:cNvGrpSpPr>
          <p:nvPr/>
        </p:nvGrpSpPr>
        <p:grpSpPr bwMode="auto">
          <a:xfrm>
            <a:off x="5441950" y="4037013"/>
            <a:ext cx="976313" cy="257175"/>
            <a:chOff x="3430" y="2919"/>
            <a:chExt cx="615" cy="162"/>
          </a:xfrm>
        </p:grpSpPr>
        <p:sp>
          <p:nvSpPr>
            <p:cNvPr id="49266" name="Line 3186"/>
            <p:cNvSpPr>
              <a:spLocks noChangeShapeType="1"/>
            </p:cNvSpPr>
            <p:nvPr/>
          </p:nvSpPr>
          <p:spPr bwMode="auto">
            <a:xfrm flipV="1">
              <a:off x="3460" y="2946"/>
              <a:ext cx="520" cy="104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67" name="Oval 3187"/>
            <p:cNvSpPr>
              <a:spLocks noChangeArrowheads="1"/>
            </p:cNvSpPr>
            <p:nvPr/>
          </p:nvSpPr>
          <p:spPr bwMode="auto">
            <a:xfrm>
              <a:off x="3430" y="3020"/>
              <a:ext cx="61" cy="61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68" name="Freeform 3188"/>
            <p:cNvSpPr>
              <a:spLocks/>
            </p:cNvSpPr>
            <p:nvPr/>
          </p:nvSpPr>
          <p:spPr bwMode="auto">
            <a:xfrm>
              <a:off x="3942" y="2919"/>
              <a:ext cx="103" cy="66"/>
            </a:xfrm>
            <a:custGeom>
              <a:avLst/>
              <a:gdLst/>
              <a:ahLst/>
              <a:cxnLst>
                <a:cxn ang="0">
                  <a:pos x="12" y="66"/>
                </a:cxn>
                <a:cxn ang="0">
                  <a:pos x="103" y="14"/>
                </a:cxn>
                <a:cxn ang="0">
                  <a:pos x="0" y="0"/>
                </a:cxn>
                <a:cxn ang="0">
                  <a:pos x="36" y="27"/>
                </a:cxn>
                <a:cxn ang="0">
                  <a:pos x="12" y="66"/>
                </a:cxn>
              </a:cxnLst>
              <a:rect l="0" t="0" r="r" b="b"/>
              <a:pathLst>
                <a:path w="103" h="66">
                  <a:moveTo>
                    <a:pt x="12" y="66"/>
                  </a:moveTo>
                  <a:lnTo>
                    <a:pt x="103" y="14"/>
                  </a:lnTo>
                  <a:lnTo>
                    <a:pt x="0" y="0"/>
                  </a:lnTo>
                  <a:lnTo>
                    <a:pt x="36" y="27"/>
                  </a:lnTo>
                  <a:lnTo>
                    <a:pt x="12" y="6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70" name="Rectangle 3190"/>
          <p:cNvSpPr>
            <a:spLocks noChangeArrowheads="1"/>
          </p:cNvSpPr>
          <p:nvPr/>
        </p:nvSpPr>
        <p:spPr bwMode="auto">
          <a:xfrm>
            <a:off x="6481763" y="3406775"/>
            <a:ext cx="2286000" cy="120491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9271" name="Rectangle 3191"/>
          <p:cNvSpPr>
            <a:spLocks noChangeArrowheads="1"/>
          </p:cNvSpPr>
          <p:nvPr/>
        </p:nvSpPr>
        <p:spPr bwMode="auto">
          <a:xfrm>
            <a:off x="6818313" y="3468688"/>
            <a:ext cx="16129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Transportation</a:t>
            </a:r>
            <a:endParaRPr lang="en-US"/>
          </a:p>
        </p:txBody>
      </p:sp>
      <p:sp>
        <p:nvSpPr>
          <p:cNvPr id="49272" name="Rectangle 3192"/>
          <p:cNvSpPr>
            <a:spLocks noChangeArrowheads="1"/>
          </p:cNvSpPr>
          <p:nvPr/>
        </p:nvSpPr>
        <p:spPr bwMode="auto">
          <a:xfrm>
            <a:off x="7110413" y="3743325"/>
            <a:ext cx="1028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related to</a:t>
            </a:r>
            <a:endParaRPr lang="en-US"/>
          </a:p>
        </p:txBody>
      </p:sp>
      <p:sp>
        <p:nvSpPr>
          <p:cNvPr id="49273" name="Rectangle 3193"/>
          <p:cNvSpPr>
            <a:spLocks noChangeArrowheads="1"/>
          </p:cNvSpPr>
          <p:nvPr/>
        </p:nvSpPr>
        <p:spPr bwMode="auto">
          <a:xfrm>
            <a:off x="6932613" y="4017963"/>
            <a:ext cx="13843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construction</a:t>
            </a:r>
            <a:endParaRPr lang="en-US"/>
          </a:p>
        </p:txBody>
      </p:sp>
      <p:sp>
        <p:nvSpPr>
          <p:cNvPr id="49274" name="Rectangle 3194"/>
          <p:cNvSpPr>
            <a:spLocks noChangeArrowheads="1"/>
          </p:cNvSpPr>
          <p:nvPr/>
        </p:nvSpPr>
        <p:spPr bwMode="auto">
          <a:xfrm>
            <a:off x="7288213" y="4292600"/>
            <a:ext cx="6731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(5.0%)</a:t>
            </a:r>
            <a:endParaRPr lang="en-US"/>
          </a:p>
        </p:txBody>
      </p:sp>
      <p:grpSp>
        <p:nvGrpSpPr>
          <p:cNvPr id="49278" name="Group 3198"/>
          <p:cNvGrpSpPr>
            <a:grpSpLocks/>
          </p:cNvGrpSpPr>
          <p:nvPr/>
        </p:nvGrpSpPr>
        <p:grpSpPr bwMode="auto">
          <a:xfrm>
            <a:off x="4984750" y="5106988"/>
            <a:ext cx="1497013" cy="106362"/>
            <a:chOff x="3142" y="3593"/>
            <a:chExt cx="942" cy="67"/>
          </a:xfrm>
        </p:grpSpPr>
        <p:sp>
          <p:nvSpPr>
            <p:cNvPr id="49275" name="Line 3195"/>
            <p:cNvSpPr>
              <a:spLocks noChangeShapeType="1"/>
            </p:cNvSpPr>
            <p:nvPr/>
          </p:nvSpPr>
          <p:spPr bwMode="auto">
            <a:xfrm>
              <a:off x="3172" y="3626"/>
              <a:ext cx="846" cy="1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76" name="Oval 3196"/>
            <p:cNvSpPr>
              <a:spLocks noChangeArrowheads="1"/>
            </p:cNvSpPr>
            <p:nvPr/>
          </p:nvSpPr>
          <p:spPr bwMode="auto">
            <a:xfrm>
              <a:off x="3142" y="3596"/>
              <a:ext cx="61" cy="61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77" name="Freeform 3197"/>
            <p:cNvSpPr>
              <a:spLocks/>
            </p:cNvSpPr>
            <p:nvPr/>
          </p:nvSpPr>
          <p:spPr bwMode="auto">
            <a:xfrm>
              <a:off x="3985" y="3593"/>
              <a:ext cx="99" cy="67"/>
            </a:xfrm>
            <a:custGeom>
              <a:avLst/>
              <a:gdLst/>
              <a:ahLst/>
              <a:cxnLst>
                <a:cxn ang="0">
                  <a:pos x="0" y="67"/>
                </a:cxn>
                <a:cxn ang="0">
                  <a:pos x="99" y="33"/>
                </a:cxn>
                <a:cxn ang="0">
                  <a:pos x="0" y="0"/>
                </a:cxn>
                <a:cxn ang="0">
                  <a:pos x="31" y="33"/>
                </a:cxn>
                <a:cxn ang="0">
                  <a:pos x="0" y="67"/>
                </a:cxn>
              </a:cxnLst>
              <a:rect l="0" t="0" r="r" b="b"/>
              <a:pathLst>
                <a:path w="99" h="67">
                  <a:moveTo>
                    <a:pt x="0" y="67"/>
                  </a:moveTo>
                  <a:lnTo>
                    <a:pt x="99" y="33"/>
                  </a:lnTo>
                  <a:lnTo>
                    <a:pt x="0" y="0"/>
                  </a:lnTo>
                  <a:lnTo>
                    <a:pt x="31" y="33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79" name="Rectangle 3199"/>
          <p:cNvSpPr>
            <a:spLocks noChangeArrowheads="1"/>
          </p:cNvSpPr>
          <p:nvPr/>
        </p:nvSpPr>
        <p:spPr bwMode="auto">
          <a:xfrm>
            <a:off x="6481763" y="4803775"/>
            <a:ext cx="2286000" cy="6556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9280" name="Rectangle 3200"/>
          <p:cNvSpPr>
            <a:spLocks noChangeArrowheads="1"/>
          </p:cNvSpPr>
          <p:nvPr/>
        </p:nvSpPr>
        <p:spPr bwMode="auto">
          <a:xfrm>
            <a:off x="6615113" y="4865688"/>
            <a:ext cx="20193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Construction work</a:t>
            </a:r>
            <a:endParaRPr lang="en-US"/>
          </a:p>
        </p:txBody>
      </p:sp>
      <p:sp>
        <p:nvSpPr>
          <p:cNvPr id="49281" name="Rectangle 3201"/>
          <p:cNvSpPr>
            <a:spLocks noChangeArrowheads="1"/>
          </p:cNvSpPr>
          <p:nvPr/>
        </p:nvSpPr>
        <p:spPr bwMode="auto">
          <a:xfrm>
            <a:off x="7288213" y="5140325"/>
            <a:ext cx="6731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(1.3%)</a:t>
            </a:r>
            <a:endParaRPr lang="en-US"/>
          </a:p>
        </p:txBody>
      </p:sp>
      <p:grpSp>
        <p:nvGrpSpPr>
          <p:cNvPr id="49285" name="Group 3205"/>
          <p:cNvGrpSpPr>
            <a:grpSpLocks/>
          </p:cNvGrpSpPr>
          <p:nvPr/>
        </p:nvGrpSpPr>
        <p:grpSpPr bwMode="auto">
          <a:xfrm>
            <a:off x="2743200" y="5453063"/>
            <a:ext cx="1614488" cy="185737"/>
            <a:chOff x="1436" y="3811"/>
            <a:chExt cx="1311" cy="67"/>
          </a:xfrm>
        </p:grpSpPr>
        <p:sp>
          <p:nvSpPr>
            <p:cNvPr id="49282" name="Line 3202"/>
            <p:cNvSpPr>
              <a:spLocks noChangeShapeType="1"/>
            </p:cNvSpPr>
            <p:nvPr/>
          </p:nvSpPr>
          <p:spPr bwMode="auto">
            <a:xfrm flipH="1">
              <a:off x="1502" y="3845"/>
              <a:ext cx="1214" cy="1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83" name="Oval 3203"/>
            <p:cNvSpPr>
              <a:spLocks noChangeArrowheads="1"/>
            </p:cNvSpPr>
            <p:nvPr/>
          </p:nvSpPr>
          <p:spPr bwMode="auto">
            <a:xfrm>
              <a:off x="2686" y="3815"/>
              <a:ext cx="61" cy="61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84" name="Freeform 3204"/>
            <p:cNvSpPr>
              <a:spLocks/>
            </p:cNvSpPr>
            <p:nvPr/>
          </p:nvSpPr>
          <p:spPr bwMode="auto">
            <a:xfrm>
              <a:off x="1436" y="3811"/>
              <a:ext cx="99" cy="67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0" y="34"/>
                </a:cxn>
                <a:cxn ang="0">
                  <a:pos x="99" y="67"/>
                </a:cxn>
                <a:cxn ang="0">
                  <a:pos x="68" y="34"/>
                </a:cxn>
                <a:cxn ang="0">
                  <a:pos x="99" y="0"/>
                </a:cxn>
              </a:cxnLst>
              <a:rect l="0" t="0" r="r" b="b"/>
              <a:pathLst>
                <a:path w="99" h="67">
                  <a:moveTo>
                    <a:pt x="99" y="0"/>
                  </a:moveTo>
                  <a:lnTo>
                    <a:pt x="0" y="34"/>
                  </a:lnTo>
                  <a:lnTo>
                    <a:pt x="99" y="67"/>
                  </a:lnTo>
                  <a:lnTo>
                    <a:pt x="68" y="34"/>
                  </a:lnTo>
                  <a:lnTo>
                    <a:pt x="99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86" name="Rectangle 3206"/>
          <p:cNvSpPr>
            <a:spLocks noChangeArrowheads="1"/>
          </p:cNvSpPr>
          <p:nvPr/>
        </p:nvSpPr>
        <p:spPr bwMode="auto">
          <a:xfrm>
            <a:off x="381000" y="5105400"/>
            <a:ext cx="2381250" cy="9302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AU"/>
          </a:p>
        </p:txBody>
      </p:sp>
      <p:sp>
        <p:nvSpPr>
          <p:cNvPr id="49287" name="Rectangle 3207"/>
          <p:cNvSpPr>
            <a:spLocks noChangeArrowheads="1"/>
          </p:cNvSpPr>
          <p:nvPr/>
        </p:nvSpPr>
        <p:spPr bwMode="auto">
          <a:xfrm>
            <a:off x="876300" y="5195888"/>
            <a:ext cx="13589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Operation of</a:t>
            </a:r>
            <a:endParaRPr lang="en-US"/>
          </a:p>
        </p:txBody>
      </p:sp>
      <p:sp>
        <p:nvSpPr>
          <p:cNvPr id="49288" name="Rectangle 3208"/>
          <p:cNvSpPr>
            <a:spLocks noChangeArrowheads="1"/>
          </p:cNvSpPr>
          <p:nvPr/>
        </p:nvSpPr>
        <p:spPr bwMode="auto">
          <a:xfrm>
            <a:off x="571500" y="5470525"/>
            <a:ext cx="19939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Business facilities</a:t>
            </a:r>
            <a:endParaRPr lang="en-US"/>
          </a:p>
        </p:txBody>
      </p:sp>
      <p:sp>
        <p:nvSpPr>
          <p:cNvPr id="49289" name="Rectangle 3209"/>
          <p:cNvSpPr>
            <a:spLocks noChangeArrowheads="1"/>
          </p:cNvSpPr>
          <p:nvPr/>
        </p:nvSpPr>
        <p:spPr bwMode="auto">
          <a:xfrm>
            <a:off x="1219200" y="5745163"/>
            <a:ext cx="6731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(9.9%)</a:t>
            </a:r>
            <a:endParaRPr lang="en-US"/>
          </a:p>
        </p:txBody>
      </p:sp>
      <p:grpSp>
        <p:nvGrpSpPr>
          <p:cNvPr id="49293" name="Group 3213"/>
          <p:cNvGrpSpPr>
            <a:grpSpLocks/>
          </p:cNvGrpSpPr>
          <p:nvPr/>
        </p:nvGrpSpPr>
        <p:grpSpPr bwMode="auto">
          <a:xfrm>
            <a:off x="2278063" y="4259263"/>
            <a:ext cx="1050925" cy="369887"/>
            <a:chOff x="1436" y="3059"/>
            <a:chExt cx="663" cy="233"/>
          </a:xfrm>
        </p:grpSpPr>
        <p:sp>
          <p:nvSpPr>
            <p:cNvPr id="49290" name="Line 3210"/>
            <p:cNvSpPr>
              <a:spLocks noChangeShapeType="1"/>
            </p:cNvSpPr>
            <p:nvPr/>
          </p:nvSpPr>
          <p:spPr bwMode="auto">
            <a:xfrm flipH="1" flipV="1">
              <a:off x="1499" y="3082"/>
              <a:ext cx="569" cy="179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91" name="Oval 3211"/>
            <p:cNvSpPr>
              <a:spLocks noChangeArrowheads="1"/>
            </p:cNvSpPr>
            <p:nvPr/>
          </p:nvSpPr>
          <p:spPr bwMode="auto">
            <a:xfrm>
              <a:off x="2038" y="3231"/>
              <a:ext cx="61" cy="61"/>
            </a:xfrm>
            <a:prstGeom prst="ellipse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92" name="Freeform 3212"/>
            <p:cNvSpPr>
              <a:spLocks/>
            </p:cNvSpPr>
            <p:nvPr/>
          </p:nvSpPr>
          <p:spPr bwMode="auto">
            <a:xfrm>
              <a:off x="1436" y="3059"/>
              <a:ext cx="105" cy="64"/>
            </a:xfrm>
            <a:custGeom>
              <a:avLst/>
              <a:gdLst/>
              <a:ahLst/>
              <a:cxnLst>
                <a:cxn ang="0">
                  <a:pos x="105" y="0"/>
                </a:cxn>
                <a:cxn ang="0">
                  <a:pos x="0" y="2"/>
                </a:cxn>
                <a:cxn ang="0">
                  <a:pos x="84" y="64"/>
                </a:cxn>
                <a:cxn ang="0">
                  <a:pos x="65" y="23"/>
                </a:cxn>
                <a:cxn ang="0">
                  <a:pos x="105" y="0"/>
                </a:cxn>
              </a:cxnLst>
              <a:rect l="0" t="0" r="r" b="b"/>
              <a:pathLst>
                <a:path w="105" h="64">
                  <a:moveTo>
                    <a:pt x="105" y="0"/>
                  </a:moveTo>
                  <a:lnTo>
                    <a:pt x="0" y="2"/>
                  </a:lnTo>
                  <a:lnTo>
                    <a:pt x="84" y="64"/>
                  </a:lnTo>
                  <a:lnTo>
                    <a:pt x="65" y="23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94" name="Rectangle 3214"/>
          <p:cNvSpPr>
            <a:spLocks noChangeArrowheads="1"/>
          </p:cNvSpPr>
          <p:nvPr/>
        </p:nvSpPr>
        <p:spPr bwMode="auto">
          <a:xfrm>
            <a:off x="385763" y="3711575"/>
            <a:ext cx="1866900" cy="9302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en-AU"/>
          </a:p>
        </p:txBody>
      </p:sp>
      <p:sp>
        <p:nvSpPr>
          <p:cNvPr id="49295" name="Rectangle 3215"/>
          <p:cNvSpPr>
            <a:spLocks noChangeArrowheads="1"/>
          </p:cNvSpPr>
          <p:nvPr/>
        </p:nvSpPr>
        <p:spPr bwMode="auto">
          <a:xfrm>
            <a:off x="639763" y="3773488"/>
            <a:ext cx="13589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Operation of</a:t>
            </a:r>
            <a:endParaRPr lang="en-US"/>
          </a:p>
        </p:txBody>
      </p:sp>
      <p:sp>
        <p:nvSpPr>
          <p:cNvPr id="49296" name="Rectangle 3216"/>
          <p:cNvSpPr>
            <a:spLocks noChangeArrowheads="1"/>
          </p:cNvSpPr>
          <p:nvPr/>
        </p:nvSpPr>
        <p:spPr bwMode="auto">
          <a:xfrm>
            <a:off x="741363" y="4048125"/>
            <a:ext cx="11684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US" sz="1800" b="1">
                <a:latin typeface="Arial" pitchFamily="34" charset="0"/>
              </a:rPr>
              <a:t>Building    </a:t>
            </a:r>
            <a:endParaRPr lang="en-US"/>
          </a:p>
        </p:txBody>
      </p:sp>
      <p:sp>
        <p:nvSpPr>
          <p:cNvPr id="49297" name="Rectangle 3217"/>
          <p:cNvSpPr>
            <a:spLocks noChangeArrowheads="1"/>
          </p:cNvSpPr>
          <p:nvPr/>
        </p:nvSpPr>
        <p:spPr bwMode="auto">
          <a:xfrm>
            <a:off x="919163" y="4322763"/>
            <a:ext cx="8334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US" sz="1800" b="1">
                <a:latin typeface="Arial" pitchFamily="34" charset="0"/>
              </a:rPr>
              <a:t>(10.2%)</a:t>
            </a:r>
          </a:p>
        </p:txBody>
      </p:sp>
      <p:sp>
        <p:nvSpPr>
          <p:cNvPr id="49298" name="Rectangle 3218"/>
          <p:cNvSpPr>
            <a:spLocks noChangeArrowheads="1"/>
          </p:cNvSpPr>
          <p:nvPr/>
        </p:nvSpPr>
        <p:spPr bwMode="auto">
          <a:xfrm>
            <a:off x="2747963" y="5921375"/>
            <a:ext cx="5715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9300" name="Rectangle 3220"/>
          <p:cNvSpPr>
            <a:spLocks noChangeArrowheads="1"/>
          </p:cNvSpPr>
          <p:nvPr/>
        </p:nvSpPr>
        <p:spPr bwMode="auto">
          <a:xfrm>
            <a:off x="4953000" y="2057400"/>
            <a:ext cx="2133600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0C0AA-163C-489B-B23C-C457CD446404}" type="slidenum">
              <a:rPr lang="en-US"/>
              <a:pPr/>
              <a:t>6</a:t>
            </a:fld>
            <a:endParaRPr lang="en-US"/>
          </a:p>
        </p:txBody>
      </p:sp>
      <p:sp>
        <p:nvSpPr>
          <p:cNvPr id="10137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828800"/>
          </a:xfrm>
        </p:spPr>
        <p:txBody>
          <a:bodyPr/>
          <a:lstStyle/>
          <a:p>
            <a:r>
              <a:rPr lang="en-US" sz="3200"/>
              <a:t>Challenges for those involved in Construction</a:t>
            </a:r>
          </a:p>
        </p:txBody>
      </p:sp>
      <p:sp>
        <p:nvSpPr>
          <p:cNvPr id="10137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09600" y="1447800"/>
            <a:ext cx="7772400" cy="4114800"/>
          </a:xfrm>
        </p:spPr>
        <p:txBody>
          <a:bodyPr/>
          <a:lstStyle/>
          <a:p>
            <a:pPr marL="571500" indent="-571500">
              <a:lnSpc>
                <a:spcPct val="90000"/>
              </a:lnSpc>
            </a:pPr>
            <a:r>
              <a:rPr lang="en-US"/>
              <a:t>More people means-</a:t>
            </a:r>
          </a:p>
          <a:p>
            <a:pPr marL="1333500" lvl="1" indent="-571500">
              <a:lnSpc>
                <a:spcPct val="90000"/>
              </a:lnSpc>
              <a:buFont typeface="Wingdings" pitchFamily="2" charset="2"/>
              <a:buChar char="Ø"/>
            </a:pPr>
            <a:r>
              <a:rPr lang="en-US"/>
              <a:t>More houses, shops, work-places, roads etc</a:t>
            </a:r>
          </a:p>
          <a:p>
            <a:pPr marL="1333500" lvl="1" indent="-571500">
              <a:lnSpc>
                <a:spcPct val="90000"/>
              </a:lnSpc>
              <a:buFont typeface="Wingdings" pitchFamily="2" charset="2"/>
              <a:buChar char="Ø"/>
            </a:pPr>
            <a:r>
              <a:rPr lang="en-US"/>
              <a:t>More demand of products and services</a:t>
            </a:r>
          </a:p>
          <a:p>
            <a:pPr marL="1333500" lvl="1" indent="-571500">
              <a:lnSpc>
                <a:spcPct val="90000"/>
              </a:lnSpc>
              <a:buFont typeface="Wingdings" pitchFamily="2" charset="2"/>
              <a:buChar char="Ø"/>
            </a:pPr>
            <a:r>
              <a:rPr lang="en-US"/>
              <a:t>Greater demand for land</a:t>
            </a:r>
          </a:p>
          <a:p>
            <a:pPr marL="571500" indent="-571500">
              <a:lnSpc>
                <a:spcPct val="90000"/>
              </a:lnSpc>
            </a:pPr>
            <a:r>
              <a:rPr lang="en-US"/>
              <a:t>More People = More Cities = More Impact</a:t>
            </a:r>
          </a:p>
          <a:p>
            <a:pPr marL="571500" indent="-571500">
              <a:lnSpc>
                <a:spcPct val="90000"/>
              </a:lnSpc>
            </a:pPr>
            <a:r>
              <a:rPr lang="en-US"/>
              <a:t>New Ideas, New Paradigms, New Approaches to Building and Construction are URGENTLY needed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34986-72B4-499E-BFED-5E38FD05C6A8}" type="slidenum">
              <a:rPr lang="en-US"/>
              <a:pPr/>
              <a:t>7</a:t>
            </a:fld>
            <a:endParaRPr lang="en-US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143000"/>
            <a:ext cx="8153400" cy="4800600"/>
          </a:xfrm>
        </p:spPr>
        <p:txBody>
          <a:bodyPr/>
          <a:lstStyle/>
          <a:p>
            <a:pPr marL="381000" indent="-381000">
              <a:lnSpc>
                <a:spcPct val="90000"/>
              </a:lnSpc>
            </a:pPr>
            <a:r>
              <a:rPr lang="en-US" sz="2400"/>
              <a:t>UNEP is developing a:</a:t>
            </a:r>
          </a:p>
          <a:p>
            <a:pPr marL="952500" lvl="1" indent="-381000">
              <a:lnSpc>
                <a:spcPct val="90000"/>
              </a:lnSpc>
              <a:buFontTx/>
              <a:buNone/>
            </a:pPr>
            <a:r>
              <a:rPr lang="en-US" sz="2400" i="1"/>
              <a:t>“Sustainable Building and Construction Initiative”</a:t>
            </a:r>
          </a:p>
          <a:p>
            <a:pPr marL="381000" indent="-381000">
              <a:lnSpc>
                <a:spcPct val="90000"/>
              </a:lnSpc>
            </a:pPr>
            <a:r>
              <a:rPr lang="en-US" sz="2400"/>
              <a:t>This process started with preparatory meetings in</a:t>
            </a:r>
          </a:p>
          <a:p>
            <a:pPr marL="952500" lvl="1" indent="-381000">
              <a:lnSpc>
                <a:spcPct val="90000"/>
              </a:lnSpc>
            </a:pPr>
            <a:r>
              <a:rPr lang="en-US" sz="2400"/>
              <a:t>Pretoria, South Africa</a:t>
            </a:r>
          </a:p>
          <a:p>
            <a:pPr marL="952500" lvl="1" indent="-381000">
              <a:lnSpc>
                <a:spcPct val="90000"/>
              </a:lnSpc>
            </a:pPr>
            <a:r>
              <a:rPr lang="en-US" sz="2400"/>
              <a:t>Rotterdam, The Netherlands</a:t>
            </a:r>
          </a:p>
          <a:p>
            <a:pPr marL="381000" indent="-381000">
              <a:lnSpc>
                <a:spcPct val="90000"/>
              </a:lnSpc>
            </a:pPr>
            <a:r>
              <a:rPr lang="en-US" sz="2400"/>
              <a:t>And consultative meetings in </a:t>
            </a:r>
          </a:p>
          <a:p>
            <a:pPr marL="952500" lvl="1" indent="-381000">
              <a:lnSpc>
                <a:spcPct val="90000"/>
              </a:lnSpc>
            </a:pPr>
            <a:r>
              <a:rPr lang="en-US" sz="2400"/>
              <a:t>Paris, France; and now</a:t>
            </a:r>
          </a:p>
          <a:p>
            <a:pPr marL="952500" lvl="1" indent="-381000">
              <a:lnSpc>
                <a:spcPct val="90000"/>
              </a:lnSpc>
            </a:pPr>
            <a:r>
              <a:rPr lang="en-US" sz="2400" b="1">
                <a:solidFill>
                  <a:srgbClr val="0000CC"/>
                </a:solidFill>
              </a:rPr>
              <a:t>Washington DC</a:t>
            </a:r>
          </a:p>
          <a:p>
            <a:pPr marL="381000" indent="-381000">
              <a:lnSpc>
                <a:spcPct val="90000"/>
              </a:lnSpc>
            </a:pPr>
            <a:r>
              <a:rPr lang="en-US" sz="2400"/>
              <a:t>There will be meetings in Latin America, Africa, Central and Eastern Europe and Asia during 2004 - 2005</a:t>
            </a:r>
          </a:p>
          <a:p>
            <a:pPr marL="381000" indent="-381000">
              <a:lnSpc>
                <a:spcPct val="90000"/>
              </a:lnSpc>
            </a:pPr>
            <a:r>
              <a:rPr lang="en-US" sz="2400"/>
              <a:t>There will also be  Sustainable Building Construction Forum meeting in Rotterdam in December 2003</a:t>
            </a:r>
          </a:p>
        </p:txBody>
      </p:sp>
      <p:sp>
        <p:nvSpPr>
          <p:cNvPr id="77831" name="Rectangle 7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/>
          <a:lstStyle/>
          <a:p>
            <a:r>
              <a:rPr lang="en-US" sz="3600"/>
              <a:t>Sustainable Building and Construction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32DA0B-AEA1-46AB-AF4E-F7FCD340EEB1}" type="slidenum">
              <a:rPr lang="en-US"/>
              <a:pPr/>
              <a:t>8</a:t>
            </a:fld>
            <a:endParaRPr lang="en-US"/>
          </a:p>
        </p:txBody>
      </p:sp>
      <p:sp>
        <p:nvSpPr>
          <p:cNvPr id="52226" name="Text Box 2"/>
          <p:cNvSpPr txBox="1">
            <a:spLocks noChangeArrowheads="1"/>
          </p:cNvSpPr>
          <p:nvPr/>
        </p:nvSpPr>
        <p:spPr bwMode="auto">
          <a:xfrm>
            <a:off x="533400" y="990600"/>
            <a:ext cx="8001000" cy="423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1500" indent="-571500">
              <a:spcBef>
                <a:spcPct val="50000"/>
              </a:spcBef>
              <a:buFont typeface="Wingdings" pitchFamily="2" charset="2"/>
              <a:buChar char="v"/>
            </a:pPr>
            <a:r>
              <a:rPr lang="en-US" sz="2800"/>
              <a:t>A Building that can (moderately) maintain or improve: </a:t>
            </a:r>
          </a:p>
          <a:p>
            <a:pPr marL="1143000" lvl="1" indent="-381000">
              <a:buFontTx/>
              <a:buChar char="-"/>
            </a:pPr>
            <a:r>
              <a:rPr lang="en-US"/>
              <a:t>the quality of life and harmonize within the local climate, tradition, culture, </a:t>
            </a:r>
          </a:p>
          <a:p>
            <a:pPr marL="1143000" lvl="1" indent="-381000">
              <a:buFontTx/>
              <a:buChar char="-"/>
            </a:pPr>
            <a:r>
              <a:rPr lang="en-US"/>
              <a:t>the environment in the region, </a:t>
            </a:r>
          </a:p>
          <a:p>
            <a:pPr marL="1143000" lvl="1" indent="-381000">
              <a:buFontTx/>
              <a:buChar char="-"/>
            </a:pPr>
            <a:r>
              <a:rPr lang="en-US"/>
              <a:t>conserve energy, resources and  recycling materials, and </a:t>
            </a:r>
          </a:p>
          <a:p>
            <a:pPr marL="1143000" lvl="1" indent="-381000">
              <a:buFontTx/>
              <a:buChar char="-"/>
            </a:pPr>
            <a:r>
              <a:rPr lang="en-US"/>
              <a:t>reduce the amount hazardous substances to which human and other organisms are (or may be) exposed </a:t>
            </a:r>
          </a:p>
          <a:p>
            <a:pPr marL="1143000" lvl="1" indent="-381000">
              <a:buFontTx/>
              <a:buChar char="-"/>
            </a:pPr>
            <a:r>
              <a:rPr lang="en-US"/>
              <a:t>the local and global ecosystem throughout the entire building life-cycle</a:t>
            </a:r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0" y="228600"/>
            <a:ext cx="914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3600">
                <a:solidFill>
                  <a:srgbClr val="000099"/>
                </a:solidFill>
              </a:rPr>
              <a:t>Definition of a Sustainable Building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F5C7-EE16-4404-B8DC-1EF6D36279D1}" type="slidenum">
              <a:rPr lang="en-US"/>
              <a:pPr/>
              <a:t>9</a:t>
            </a:fld>
            <a:endParaRPr lang="en-US"/>
          </a:p>
        </p:txBody>
      </p:sp>
      <p:sp>
        <p:nvSpPr>
          <p:cNvPr id="72707" name="Text Box 3"/>
          <p:cNvSpPr txBox="1">
            <a:spLocks noChangeArrowheads="1"/>
          </p:cNvSpPr>
          <p:nvPr/>
        </p:nvSpPr>
        <p:spPr bwMode="auto">
          <a:xfrm>
            <a:off x="609600" y="1524000"/>
            <a:ext cx="8001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AU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0" y="990600"/>
            <a:ext cx="9144000" cy="538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1047750" lvl="1" indent="-590550">
              <a:buFont typeface="Wingdings" pitchFamily="2" charset="2"/>
              <a:buChar char="v"/>
            </a:pPr>
            <a:r>
              <a:rPr lang="en-US" sz="2800">
                <a:ea typeface="?? ??"/>
                <a:cs typeface="?? ??"/>
              </a:rPr>
              <a:t>Therefore it is necessary to design, operate and maintain and ultimately dismantle buildings in a manner that provide: 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Security of building against the natural disaster.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Maximize energy and resources efficiency.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Minimize construction waste and domestic waste.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Minimize water consumption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Recycle waste water wherever possible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Optimum use of existing building structure and infrastructure.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Take maximum advantage of environmentally benign materials.</a:t>
            </a:r>
          </a:p>
          <a:p>
            <a:pPr marL="1562100" lvl="2" indent="-323850">
              <a:buFontTx/>
              <a:buChar char="-"/>
            </a:pPr>
            <a:r>
              <a:rPr lang="en-US">
                <a:ea typeface="?? ??"/>
                <a:cs typeface="?? ??"/>
              </a:rPr>
              <a:t>Offer suitable indoor environments that address air quality, lighting, acoustics and special aesthetics.</a:t>
            </a: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8077200" y="0"/>
            <a:ext cx="1066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AU"/>
          </a:p>
        </p:txBody>
      </p:sp>
      <p:sp>
        <p:nvSpPr>
          <p:cNvPr id="72713" name="Rectangle 9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  <a:noFill/>
          <a:ln/>
        </p:spPr>
        <p:txBody>
          <a:bodyPr/>
          <a:lstStyle/>
          <a:p>
            <a:r>
              <a:rPr lang="en-US" sz="3600"/>
              <a:t>Sustainable Building and Construction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D62EC-2877-4977-8928-0A4520727597}" type="slidenum">
              <a:rPr lang="en-US"/>
              <a:pPr/>
              <a:t>10</a:t>
            </a:fld>
            <a:endParaRPr lang="en-US"/>
          </a:p>
        </p:txBody>
      </p:sp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772400" cy="1143000"/>
          </a:xfrm>
        </p:spPr>
        <p:txBody>
          <a:bodyPr/>
          <a:lstStyle/>
          <a:p>
            <a:r>
              <a:rPr lang="en-GB" sz="3200">
                <a:solidFill>
                  <a:srgbClr val="000066"/>
                </a:solidFill>
              </a:rPr>
              <a:t>R</a:t>
            </a:r>
            <a:r>
              <a:rPr lang="en-GB" sz="3200" baseline="30000">
                <a:solidFill>
                  <a:srgbClr val="000066"/>
                </a:solidFill>
              </a:rPr>
              <a:t>4</a:t>
            </a:r>
            <a:r>
              <a:rPr lang="en-GB" sz="3200">
                <a:solidFill>
                  <a:srgbClr val="000066"/>
                </a:solidFill>
              </a:rPr>
              <a:t> for Sustainable Building and Construction</a:t>
            </a:r>
          </a:p>
        </p:txBody>
      </p:sp>
      <p:graphicFrame>
        <p:nvGraphicFramePr>
          <p:cNvPr id="108547" name="Object 3"/>
          <p:cNvGraphicFramePr>
            <a:graphicFrameLocks noChangeAspect="1"/>
          </p:cNvGraphicFramePr>
          <p:nvPr>
            <p:ph idx="1"/>
          </p:nvPr>
        </p:nvGraphicFramePr>
        <p:xfrm>
          <a:off x="1144588" y="1981200"/>
          <a:ext cx="6853237" cy="4114800"/>
        </p:xfrm>
        <a:graphic>
          <a:graphicData uri="http://schemas.openxmlformats.org/presentationml/2006/ole">
            <p:oleObj spid="_x0000_s108547" name="VISIO" r:id="rId3" imgW="6510240" imgH="3767040" progId="">
              <p:embed/>
            </p:oleObj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4F1F-53AF-4B4B-B710-DA6C107DC5A5}" type="slidenum">
              <a:rPr lang="en-US"/>
              <a:pPr/>
              <a:t>11</a:t>
            </a:fld>
            <a:endParaRPr lang="en-US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US" sz="3200"/>
              <a:t>Building Product Life-Cycle Assessment</a:t>
            </a:r>
            <a:endParaRPr lang="en-US"/>
          </a:p>
        </p:txBody>
      </p:sp>
      <p:graphicFrame>
        <p:nvGraphicFramePr>
          <p:cNvPr id="109568" name="Object 0"/>
          <p:cNvGraphicFramePr>
            <a:graphicFrameLocks noChangeAspect="1"/>
          </p:cNvGraphicFramePr>
          <p:nvPr>
            <p:ph idx="1"/>
          </p:nvPr>
        </p:nvGraphicFramePr>
        <p:xfrm>
          <a:off x="1447800" y="990600"/>
          <a:ext cx="6858000" cy="5359400"/>
        </p:xfrm>
        <a:graphic>
          <a:graphicData uri="http://schemas.openxmlformats.org/presentationml/2006/ole">
            <p:oleObj spid="_x0000_s109568" name="VISIO" r:id="rId3" imgW="9637560" imgH="6780600" progId="">
              <p:embed/>
            </p:oleObj>
          </a:graphicData>
        </a:graphic>
      </p:graphicFrame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EEB7E-5CE5-43D9-9D42-684929B0AEFE}" type="slidenum">
              <a:rPr lang="en-US"/>
              <a:pPr/>
              <a:t>12</a:t>
            </a:fld>
            <a:endParaRPr lang="en-US"/>
          </a:p>
        </p:txBody>
      </p:sp>
      <p:sp>
        <p:nvSpPr>
          <p:cNvPr id="100354" name="Rectangle 307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524000"/>
          </a:xfrm>
        </p:spPr>
        <p:txBody>
          <a:bodyPr/>
          <a:lstStyle/>
          <a:p>
            <a:r>
              <a:rPr lang="en-US" sz="3600"/>
              <a:t>Some benefits from </a:t>
            </a:r>
            <a:br>
              <a:rPr lang="en-US" sz="3600"/>
            </a:br>
            <a:r>
              <a:rPr lang="en-US" sz="3600"/>
              <a:t>Sustainable Building and Construction</a:t>
            </a:r>
            <a:endParaRPr lang="en-US"/>
          </a:p>
        </p:txBody>
      </p:sp>
      <p:sp>
        <p:nvSpPr>
          <p:cNvPr id="100355" name="Rectangle 3075"/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7772400" cy="4114800"/>
          </a:xfrm>
        </p:spPr>
        <p:txBody>
          <a:bodyPr/>
          <a:lstStyle/>
          <a:p>
            <a:pPr marL="571500" indent="-571500"/>
            <a:r>
              <a:rPr lang="en-US" sz="2800"/>
              <a:t>Increased employment opportunities </a:t>
            </a:r>
          </a:p>
          <a:p>
            <a:pPr marL="571500" indent="-571500"/>
            <a:r>
              <a:rPr lang="en-US" sz="2800"/>
              <a:t>New markets created</a:t>
            </a:r>
          </a:p>
          <a:p>
            <a:pPr marL="571500" indent="-571500"/>
            <a:r>
              <a:rPr lang="en-US" sz="2800"/>
              <a:t>Better use of resources</a:t>
            </a:r>
          </a:p>
          <a:p>
            <a:pPr marL="571500" indent="-571500"/>
            <a:r>
              <a:rPr lang="en-US" sz="2800"/>
              <a:t>Reduced human health impacts</a:t>
            </a:r>
          </a:p>
          <a:p>
            <a:pPr marL="571500" indent="-571500"/>
            <a:r>
              <a:rPr lang="en-US" sz="2800"/>
              <a:t>Reduced energy consumption</a:t>
            </a:r>
          </a:p>
          <a:p>
            <a:pPr marL="571500" indent="-571500"/>
            <a:r>
              <a:rPr lang="en-US" sz="2800"/>
              <a:t>Reduced waste production</a:t>
            </a:r>
          </a:p>
          <a:p>
            <a:pPr marL="571500" indent="-571500"/>
            <a:r>
              <a:rPr lang="en-US" sz="2800"/>
              <a:t>Reduced disposal of wastes</a:t>
            </a:r>
          </a:p>
          <a:p>
            <a:pPr marL="571500" indent="-571500"/>
            <a:r>
              <a:rPr lang="en-US" sz="2800"/>
              <a:t>Reduced impact upon the Environment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06B6-D9E5-43EB-B817-A0F305556C9D}" type="slidenum">
              <a:rPr lang="en-US"/>
              <a:pPr/>
              <a:t>13</a:t>
            </a:fld>
            <a:endParaRPr lang="en-US"/>
          </a:p>
        </p:txBody>
      </p:sp>
      <p:sp>
        <p:nvSpPr>
          <p:cNvPr id="1075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7772400" cy="3657600"/>
          </a:xfrm>
        </p:spPr>
        <p:txBody>
          <a:bodyPr/>
          <a:lstStyle/>
          <a:p>
            <a:r>
              <a:rPr lang="en-AU"/>
              <a:t>Thank you for your attention!</a:t>
            </a:r>
            <a:br>
              <a:rPr lang="en-AU"/>
            </a:br>
            <a:r>
              <a:rPr lang="en-AU"/>
              <a:t/>
            </a:r>
            <a:br>
              <a:rPr lang="en-AU"/>
            </a:br>
            <a:r>
              <a:rPr lang="en-AU"/>
              <a:t/>
            </a:r>
            <a:br>
              <a:rPr lang="en-AU"/>
            </a:br>
            <a:r>
              <a:rPr lang="en-AU">
                <a:solidFill>
                  <a:schemeClr val="tx1"/>
                </a:solidFill>
              </a:rPr>
              <a:t>IETC Website: www.unep.or.jp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C62794-1BD0-4F9B-B25A-E79AA1153DD1}" type="slidenum">
              <a:rPr lang="en-US"/>
              <a:pPr/>
              <a:t>14</a:t>
            </a:fld>
            <a:endParaRPr lang="en-US"/>
          </a:p>
        </p:txBody>
      </p:sp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1143000"/>
          </a:xfrm>
        </p:spPr>
        <p:txBody>
          <a:bodyPr/>
          <a:lstStyle/>
          <a:p>
            <a:r>
              <a:rPr lang="en-US" sz="3600"/>
              <a:t>Role of local and national government</a:t>
            </a:r>
            <a:endParaRPr lang="en-US">
              <a:latin typeface="Tahoma" pitchFamily="34" charset="0"/>
            </a:endParaRP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371600"/>
            <a:ext cx="7772400" cy="4114800"/>
          </a:xfrm>
        </p:spPr>
        <p:txBody>
          <a:bodyPr/>
          <a:lstStyle/>
          <a:p>
            <a:pPr marL="571500" indent="-571500"/>
            <a:r>
              <a:rPr lang="en-US"/>
              <a:t>Create an enabling environment</a:t>
            </a:r>
          </a:p>
          <a:p>
            <a:pPr marL="1333500" lvl="1" indent="-571500">
              <a:buFont typeface="Wingdings" pitchFamily="2" charset="2"/>
              <a:buChar char="Ø"/>
            </a:pPr>
            <a:r>
              <a:rPr lang="en-US"/>
              <a:t>Planning and Regulatory framework</a:t>
            </a:r>
          </a:p>
          <a:p>
            <a:pPr marL="1333500" lvl="1" indent="-571500">
              <a:buFont typeface="Wingdings" pitchFamily="2" charset="2"/>
              <a:buChar char="Ø"/>
            </a:pPr>
            <a:r>
              <a:rPr lang="en-US"/>
              <a:t>Economic instruments (including fiscal reform)</a:t>
            </a:r>
          </a:p>
          <a:p>
            <a:pPr marL="1333500" lvl="1" indent="-571500">
              <a:buFont typeface="Wingdings" pitchFamily="2" charset="2"/>
              <a:buChar char="Ø"/>
            </a:pPr>
            <a:r>
              <a:rPr lang="en-US"/>
              <a:t>Institutional reform</a:t>
            </a:r>
          </a:p>
          <a:p>
            <a:pPr marL="571500" indent="-571500" algn="ctr">
              <a:buFont typeface="Wingdings" pitchFamily="2" charset="2"/>
              <a:buNone/>
            </a:pP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1D8C0-FB62-4E63-AD26-BFF2DBB6B666}" type="slidenum">
              <a:rPr lang="en-US"/>
              <a:pPr/>
              <a:t>15</a:t>
            </a:fld>
            <a:endParaRPr lang="en-US"/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US" sz="3600"/>
              <a:t>Role of the private sector</a:t>
            </a:r>
            <a:r>
              <a:rPr lang="en-US">
                <a:solidFill>
                  <a:srgbClr val="000066"/>
                </a:solidFill>
                <a:latin typeface="Tahoma" pitchFamily="34" charset="0"/>
              </a:rPr>
              <a:t> 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19200"/>
            <a:ext cx="7772400" cy="4114800"/>
          </a:xfrm>
        </p:spPr>
        <p:txBody>
          <a:bodyPr/>
          <a:lstStyle/>
          <a:p>
            <a:pPr marL="571500" indent="-571500"/>
            <a:r>
              <a:rPr lang="en-US"/>
              <a:t>Partnership building</a:t>
            </a:r>
            <a:r>
              <a:rPr lang="en-US" sz="2800"/>
              <a:t> - </a:t>
            </a:r>
            <a:r>
              <a:rPr lang="en-US"/>
              <a:t>government, NGO's</a:t>
            </a:r>
          </a:p>
          <a:p>
            <a:pPr marL="571500" indent="-571500"/>
            <a:r>
              <a:rPr lang="en-US"/>
              <a:t>Technology innovation</a:t>
            </a:r>
          </a:p>
          <a:p>
            <a:pPr marL="571500" indent="-571500"/>
            <a:r>
              <a:rPr lang="en-US"/>
              <a:t>Technology transfer</a:t>
            </a:r>
          </a:p>
          <a:p>
            <a:pPr marL="571500" indent="-571500"/>
            <a:r>
              <a:rPr lang="en-US"/>
              <a:t>Life-cycle approach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1598613" y="2300288"/>
            <a:ext cx="62499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US" sz="3600" b="1" i="1">
              <a:latin typeface="Arial" charset="0"/>
              <a:cs typeface="Arial" charset="0"/>
            </a:endParaRPr>
          </a:p>
        </p:txBody>
      </p:sp>
      <p:sp>
        <p:nvSpPr>
          <p:cNvPr id="61443" name="Rectangle 3"/>
          <p:cNvSpPr>
            <a:spLocks noChangeArrowheads="1"/>
          </p:cNvSpPr>
          <p:nvPr/>
        </p:nvSpPr>
        <p:spPr bwMode="auto">
          <a:xfrm>
            <a:off x="1403350" y="2133600"/>
            <a:ext cx="6697663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GB" sz="4400" b="1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Eco-Region North West</a:t>
            </a:r>
            <a:endParaRPr lang="en-GB" sz="4400" b="1"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6258" name="Object 2"/>
          <p:cNvGraphicFramePr>
            <a:graphicFrameLocks/>
          </p:cNvGraphicFramePr>
          <p:nvPr/>
        </p:nvGraphicFramePr>
        <p:xfrm>
          <a:off x="1724025" y="2068513"/>
          <a:ext cx="5440363" cy="4116387"/>
        </p:xfrm>
        <a:graphic>
          <a:graphicData uri="http://schemas.openxmlformats.org/presentationml/2006/ole">
            <p:oleObj spid="_x0000_s134146" name="Document" r:id="rId4" imgW="6330709" imgH="4654305" progId="Word.Document.8">
              <p:embed/>
            </p:oleObj>
          </a:graphicData>
        </a:graphic>
      </p:graphicFrame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685800" y="3136900"/>
            <a:ext cx="12954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Energy &amp; water</a:t>
            </a: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609600" y="3838575"/>
            <a:ext cx="146843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Goods &amp; services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609600" y="4584700"/>
            <a:ext cx="12954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Renewable resources</a:t>
            </a:r>
          </a:p>
        </p:txBody>
      </p:sp>
      <p:sp>
        <p:nvSpPr>
          <p:cNvPr id="96262" name="Rectangle 6"/>
          <p:cNvSpPr>
            <a:spLocks noChangeArrowheads="1"/>
          </p:cNvSpPr>
          <p:nvPr/>
        </p:nvSpPr>
        <p:spPr bwMode="auto">
          <a:xfrm>
            <a:off x="609600" y="5591175"/>
            <a:ext cx="16414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Non-renewable resources</a:t>
            </a:r>
          </a:p>
        </p:txBody>
      </p:sp>
      <p:sp>
        <p:nvSpPr>
          <p:cNvPr id="96263" name="Rectangle 7"/>
          <p:cNvSpPr>
            <a:spLocks noChangeArrowheads="1"/>
          </p:cNvSpPr>
          <p:nvPr/>
        </p:nvSpPr>
        <p:spPr bwMode="auto">
          <a:xfrm>
            <a:off x="7086600" y="5727700"/>
            <a:ext cx="11223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Resource depletion</a:t>
            </a:r>
          </a:p>
        </p:txBody>
      </p:sp>
      <p:sp>
        <p:nvSpPr>
          <p:cNvPr id="96264" name="Rectangle 8"/>
          <p:cNvSpPr>
            <a:spLocks noChangeArrowheads="1"/>
          </p:cNvSpPr>
          <p:nvPr/>
        </p:nvSpPr>
        <p:spPr bwMode="auto">
          <a:xfrm>
            <a:off x="7239000" y="4737100"/>
            <a:ext cx="9493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Air, water, waste</a:t>
            </a:r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>
            <a:off x="7086600" y="3898900"/>
            <a:ext cx="11223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Goods  &amp; services</a:t>
            </a:r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>
            <a:off x="6705600" y="1689100"/>
            <a:ext cx="14684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i="1">
                <a:solidFill>
                  <a:schemeClr val="tx2"/>
                </a:solidFill>
                <a:latin typeface="Arial" charset="0"/>
              </a:rPr>
              <a:t>OUTPUTS</a:t>
            </a:r>
          </a:p>
        </p:txBody>
      </p:sp>
      <p:sp>
        <p:nvSpPr>
          <p:cNvPr id="96267" name="Rectangle 11"/>
          <p:cNvSpPr>
            <a:spLocks noChangeArrowheads="1"/>
          </p:cNvSpPr>
          <p:nvPr/>
        </p:nvSpPr>
        <p:spPr bwMode="auto">
          <a:xfrm>
            <a:off x="3200400" y="1612900"/>
            <a:ext cx="19002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Future impacts</a:t>
            </a:r>
          </a:p>
        </p:txBody>
      </p:sp>
      <p:sp>
        <p:nvSpPr>
          <p:cNvPr id="96268" name="Rectangle 12"/>
          <p:cNvSpPr>
            <a:spLocks noChangeArrowheads="1"/>
          </p:cNvSpPr>
          <p:nvPr/>
        </p:nvSpPr>
        <p:spPr bwMode="auto">
          <a:xfrm>
            <a:off x="3068638" y="6276975"/>
            <a:ext cx="2417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eaLnBrk="0" hangingPunct="0"/>
            <a:r>
              <a:rPr lang="en-GB" sz="1600" b="1">
                <a:latin typeface="Arial" charset="0"/>
              </a:rPr>
              <a:t>Land &amp; environmental capacity </a:t>
            </a:r>
          </a:p>
        </p:txBody>
      </p:sp>
      <p:sp>
        <p:nvSpPr>
          <p:cNvPr id="96269" name="Rectangle 13"/>
          <p:cNvSpPr>
            <a:spLocks noChangeArrowheads="1"/>
          </p:cNvSpPr>
          <p:nvPr/>
        </p:nvSpPr>
        <p:spPr bwMode="auto">
          <a:xfrm>
            <a:off x="685800" y="1612900"/>
            <a:ext cx="19002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i="1">
                <a:solidFill>
                  <a:schemeClr val="tx2"/>
                </a:solidFill>
                <a:latin typeface="Arial" charset="0"/>
              </a:rPr>
              <a:t>INPUTS</a:t>
            </a:r>
          </a:p>
        </p:txBody>
      </p:sp>
      <p:sp>
        <p:nvSpPr>
          <p:cNvPr id="96270" name="Rectangle 14"/>
          <p:cNvSpPr>
            <a:spLocks noChangeArrowheads="1"/>
          </p:cNvSpPr>
          <p:nvPr/>
        </p:nvSpPr>
        <p:spPr bwMode="auto">
          <a:xfrm>
            <a:off x="6934200" y="3228975"/>
            <a:ext cx="12954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Information &amp; capital</a:t>
            </a:r>
          </a:p>
        </p:txBody>
      </p:sp>
      <p:sp>
        <p:nvSpPr>
          <p:cNvPr id="96271" name="Rectangle 15"/>
          <p:cNvSpPr>
            <a:spLocks noChangeArrowheads="1"/>
          </p:cNvSpPr>
          <p:nvPr/>
        </p:nvSpPr>
        <p:spPr bwMode="auto">
          <a:xfrm>
            <a:off x="685800" y="2527300"/>
            <a:ext cx="14684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People</a:t>
            </a:r>
          </a:p>
        </p:txBody>
      </p:sp>
      <p:sp>
        <p:nvSpPr>
          <p:cNvPr id="96272" name="Rectangle 16"/>
          <p:cNvSpPr>
            <a:spLocks noChangeArrowheads="1"/>
          </p:cNvSpPr>
          <p:nvPr/>
        </p:nvSpPr>
        <p:spPr bwMode="auto">
          <a:xfrm>
            <a:off x="7086600" y="2679700"/>
            <a:ext cx="10366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/>
            <a:r>
              <a:rPr lang="en-GB" sz="1600" b="1">
                <a:solidFill>
                  <a:schemeClr val="tx2"/>
                </a:solidFill>
                <a:latin typeface="Arial" charset="0"/>
              </a:rPr>
              <a:t>People</a:t>
            </a:r>
          </a:p>
        </p:txBody>
      </p:sp>
      <p:sp>
        <p:nvSpPr>
          <p:cNvPr id="96273" name="Rectangle 17"/>
          <p:cNvSpPr>
            <a:spLocks noChangeArrowheads="1"/>
          </p:cNvSpPr>
          <p:nvPr/>
        </p:nvSpPr>
        <p:spPr bwMode="auto">
          <a:xfrm>
            <a:off x="0" y="393700"/>
            <a:ext cx="9463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ctr" defTabSz="762000" eaLnBrk="0" hangingPunct="0">
              <a:spcBef>
                <a:spcPct val="50000"/>
              </a:spcBef>
            </a:pPr>
            <a:r>
              <a:rPr lang="en-GB" b="1" i="1">
                <a:latin typeface="Arial" charset="0"/>
              </a:rPr>
              <a:t>CITIES &amp; REGIONS as MATERIAL PROCESSORS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050"/>
          <p:cNvSpPr>
            <a:spLocks noChangeArrowheads="1"/>
          </p:cNvSpPr>
          <p:nvPr/>
        </p:nvSpPr>
        <p:spPr bwMode="auto">
          <a:xfrm>
            <a:off x="914400" y="74613"/>
            <a:ext cx="8001000" cy="638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Arial" charset="0"/>
                <a:cs typeface="Times New Roman" pitchFamily="18" charset="0"/>
              </a:rPr>
              <a:t> </a:t>
            </a:r>
            <a:r>
              <a:rPr lang="en-GB" sz="3200" b="1" i="1">
                <a:latin typeface="Arial" charset="0"/>
                <a:cs typeface="Times New Roman" pitchFamily="18" charset="0"/>
              </a:rPr>
              <a:t>OBJECTIVES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Databasing</a:t>
            </a:r>
            <a:r>
              <a:rPr lang="en-GB">
                <a:latin typeface="Arial" charset="0"/>
                <a:cs typeface="Times New Roman" pitchFamily="18" charset="0"/>
              </a:rPr>
              <a:t>: comprehensive data system on regional resource and waste flows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Modelling</a:t>
            </a:r>
            <a:r>
              <a:rPr lang="en-GB">
                <a:latin typeface="Arial" charset="0"/>
                <a:cs typeface="Times New Roman" pitchFamily="18" charset="0"/>
              </a:rPr>
              <a:t>: integrated model to analyse future trends and scenarios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Benchmarking</a:t>
            </a:r>
            <a:r>
              <a:rPr lang="en-GB">
                <a:latin typeface="Arial" charset="0"/>
                <a:cs typeface="Times New Roman" pitchFamily="18" charset="0"/>
              </a:rPr>
              <a:t>:  reporting system for waste minimization and resource productivity 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Business applications</a:t>
            </a:r>
            <a:r>
              <a:rPr lang="en-GB">
                <a:latin typeface="Arial" charset="0"/>
                <a:cs typeface="Times New Roman" pitchFamily="18" charset="0"/>
              </a:rPr>
              <a:t>: apply the model / database system to the construction industry </a:t>
            </a:r>
          </a:p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en-GB">
                <a:latin typeface="Symbol" pitchFamily="18" charset="2"/>
                <a:cs typeface="Times New Roman" pitchFamily="18" charset="0"/>
              </a:rPr>
              <a:t>·</a:t>
            </a:r>
            <a:r>
              <a:rPr lang="en-GB">
                <a:cs typeface="Times New Roman" pitchFamily="18" charset="0"/>
              </a:rPr>
              <a:t>         </a:t>
            </a:r>
            <a:r>
              <a:rPr lang="en-GB" b="1" i="1">
                <a:latin typeface="Arial" charset="0"/>
                <a:cs typeface="Times New Roman" pitchFamily="18" charset="0"/>
              </a:rPr>
              <a:t>Policy &amp; public applications</a:t>
            </a:r>
            <a:r>
              <a:rPr lang="en-GB">
                <a:latin typeface="Arial" charset="0"/>
                <a:cs typeface="Times New Roman" pitchFamily="18" charset="0"/>
              </a:rPr>
              <a:t>: use the database / modelling system to analyse regional policy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Text Box 2"/>
          <p:cNvSpPr txBox="1">
            <a:spLocks noChangeArrowheads="1"/>
          </p:cNvSpPr>
          <p:nvPr/>
        </p:nvSpPr>
        <p:spPr bwMode="auto">
          <a:xfrm>
            <a:off x="1042988" y="666750"/>
            <a:ext cx="8101012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>
              <a:spcBef>
                <a:spcPct val="50000"/>
              </a:spcBef>
            </a:pPr>
            <a:r>
              <a:rPr lang="en-GB" b="1">
                <a:latin typeface="Arial" charset="0"/>
                <a:cs typeface="Arial" charset="0"/>
              </a:rPr>
              <a:t>Indicators: </a:t>
            </a:r>
          </a:p>
          <a:p>
            <a:pPr marL="457200" indent="-457200">
              <a:spcBef>
                <a:spcPct val="50000"/>
              </a:spcBef>
            </a:pPr>
            <a:r>
              <a:rPr lang="en-GB">
                <a:cs typeface="Times New Roman" pitchFamily="18" charset="0"/>
              </a:rPr>
              <a:t> Can be applied to regional economy: or SIC sectors, or products (e.g. house)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Ecological impacts: ecological footprint (EF)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Climate change: carbon intensity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Resource efficiency: resource inputs / resource outputs 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Resource sufficiency: domestic production / domestic consumption 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Resource productivity: GVA in production per unit MFA</a:t>
            </a:r>
          </a:p>
          <a:p>
            <a:pPr marL="457200" indent="-457200">
              <a:spcBef>
                <a:spcPct val="50000"/>
              </a:spcBef>
              <a:buFontTx/>
              <a:buChar char="•"/>
            </a:pPr>
            <a:r>
              <a:rPr lang="en-GB">
                <a:cs typeface="Times New Roman" pitchFamily="18" charset="0"/>
              </a:rPr>
              <a:t>Res.effectiveness: primary inputs / final consumption after waste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188913"/>
            <a:ext cx="6096000" cy="1143000"/>
          </a:xfrm>
        </p:spPr>
        <p:txBody>
          <a:bodyPr/>
          <a:lstStyle/>
          <a:p>
            <a:r>
              <a:rPr lang="en-GB"/>
              <a:t>Ecological Footprint</a:t>
            </a:r>
            <a:endParaRPr lang="en-US"/>
          </a:p>
        </p:txBody>
      </p:sp>
      <p:sp>
        <p:nvSpPr>
          <p:cNvPr id="300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8888" y="1312863"/>
            <a:ext cx="7489825" cy="49958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000"/>
              <a:t>Estimate of a population's consumption of food, materials and energy in terms of the area of biologically productive land or sea required to produce those natural resources </a:t>
            </a:r>
          </a:p>
          <a:p>
            <a:pPr>
              <a:lnSpc>
                <a:spcPct val="80000"/>
              </a:lnSpc>
            </a:pPr>
            <a:r>
              <a:rPr lang="en-US" sz="2000"/>
              <a:t>gha: A global hectare is one hectare of biologically productive space with world-average productivity</a:t>
            </a:r>
          </a:p>
          <a:p>
            <a:pPr>
              <a:lnSpc>
                <a:spcPct val="80000"/>
              </a:lnSpc>
            </a:pPr>
            <a:r>
              <a:rPr lang="en-US" sz="2000"/>
              <a:t>2002, biosphere had 11.4 billion hectares of biologically productive space (approx one quarter of the planet's surface)</a:t>
            </a:r>
          </a:p>
          <a:p>
            <a:pPr>
              <a:lnSpc>
                <a:spcPct val="80000"/>
              </a:lnSpc>
            </a:pPr>
            <a:r>
              <a:rPr lang="en-US" sz="2000"/>
              <a:t>Includes 2.0 billion hectares of ocean and 9.4 billion hectares of land.</a:t>
            </a:r>
          </a:p>
          <a:p>
            <a:pPr>
              <a:lnSpc>
                <a:spcPct val="80000"/>
              </a:lnSpc>
            </a:pPr>
            <a:r>
              <a:rPr lang="en-US" sz="2000"/>
              <a:t>1 global hectare is a hectare representing the average capacity of one of these 11.4 billion hectares.</a:t>
            </a:r>
          </a:p>
          <a:p>
            <a:pPr>
              <a:lnSpc>
                <a:spcPct val="80000"/>
              </a:lnSpc>
            </a:pPr>
            <a:r>
              <a:rPr lang="en-US" sz="2000"/>
              <a:t>Global hectares allow the meaningful comparison of the ecological footprints of different countries, regions, LAs, which use different qualities and mixes of cropland, grazing land, and forest</a:t>
            </a:r>
          </a:p>
          <a:p>
            <a:pPr>
              <a:lnSpc>
                <a:spcPct val="80000"/>
              </a:lnSpc>
            </a:pPr>
            <a:r>
              <a:rPr lang="en-US" sz="2000"/>
              <a:t>When all global hectares of bioprucdtive land and sea are divided by the total global population, we end up with our fair earth share - 1.8 gha.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ChangeArrowheads="1"/>
          </p:cNvSpPr>
          <p:nvPr/>
        </p:nvSpPr>
        <p:spPr bwMode="auto">
          <a:xfrm>
            <a:off x="1116013" y="1690688"/>
            <a:ext cx="6769100" cy="270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130000"/>
              </a:lnSpc>
            </a:pPr>
            <a:r>
              <a:rPr lang="en-GB" sz="4400" b="1">
                <a:latin typeface="Arial" charset="0"/>
                <a:cs typeface="Times New Roman" pitchFamily="18" charset="0"/>
              </a:rPr>
              <a:t>Construction sector: case study</a:t>
            </a:r>
          </a:p>
          <a:p>
            <a:pPr>
              <a:lnSpc>
                <a:spcPct val="130000"/>
              </a:lnSpc>
            </a:pPr>
            <a:endParaRPr lang="en-GB" sz="4400" b="1"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713" y="404813"/>
            <a:ext cx="6096000" cy="658812"/>
          </a:xfrm>
        </p:spPr>
        <p:txBody>
          <a:bodyPr/>
          <a:lstStyle/>
          <a:p>
            <a:r>
              <a:rPr lang="en-GB" sz="4000"/>
              <a:t>Drivers?</a:t>
            </a:r>
            <a:endParaRPr lang="en-US" sz="4000"/>
          </a:p>
        </p:txBody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1557338"/>
            <a:ext cx="6477000" cy="4648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UK Gov’t Sustainable Development Strategy </a:t>
            </a:r>
          </a:p>
          <a:p>
            <a:pPr>
              <a:lnSpc>
                <a:spcPct val="80000"/>
              </a:lnSpc>
            </a:pPr>
            <a:r>
              <a:rPr lang="en-GB" sz="2400"/>
              <a:t>UK SCP</a:t>
            </a:r>
          </a:p>
          <a:p>
            <a:pPr>
              <a:lnSpc>
                <a:spcPct val="80000"/>
              </a:lnSpc>
            </a:pPr>
            <a:r>
              <a:rPr lang="en-GB" sz="2400"/>
              <a:t>Sustainable Communities</a:t>
            </a:r>
          </a:p>
          <a:p>
            <a:pPr>
              <a:lnSpc>
                <a:spcPct val="80000"/>
              </a:lnSpc>
            </a:pPr>
            <a:r>
              <a:rPr lang="en-GB" sz="2400"/>
              <a:t>Prescott’s £60K house</a:t>
            </a:r>
          </a:p>
          <a:p>
            <a:pPr>
              <a:lnSpc>
                <a:spcPct val="80000"/>
              </a:lnSpc>
            </a:pPr>
            <a:r>
              <a:rPr lang="en-GB" sz="2400"/>
              <a:t>Kyoto and UK GHG targets</a:t>
            </a:r>
          </a:p>
          <a:p>
            <a:pPr>
              <a:lnSpc>
                <a:spcPct val="80000"/>
              </a:lnSpc>
            </a:pPr>
            <a:r>
              <a:rPr lang="en-GB" sz="2400"/>
              <a:t>Aggregate levy</a:t>
            </a:r>
          </a:p>
          <a:p>
            <a:pPr>
              <a:lnSpc>
                <a:spcPct val="80000"/>
              </a:lnSpc>
            </a:pPr>
            <a:r>
              <a:rPr lang="en-GB" sz="2400"/>
              <a:t>Landfill levy</a:t>
            </a:r>
          </a:p>
          <a:p>
            <a:pPr>
              <a:lnSpc>
                <a:spcPct val="80000"/>
              </a:lnSpc>
            </a:pPr>
            <a:r>
              <a:rPr lang="en-GB" sz="2400"/>
              <a:t>SEA</a:t>
            </a:r>
          </a:p>
          <a:p>
            <a:pPr>
              <a:lnSpc>
                <a:spcPct val="80000"/>
              </a:lnSpc>
            </a:pPr>
            <a:r>
              <a:rPr lang="en-GB" sz="2400"/>
              <a:t>SA</a:t>
            </a:r>
          </a:p>
          <a:p>
            <a:pPr>
              <a:lnSpc>
                <a:spcPct val="80000"/>
              </a:lnSpc>
            </a:pPr>
            <a:r>
              <a:rPr lang="en-GB" sz="2400"/>
              <a:t>Competitiveness</a:t>
            </a:r>
          </a:p>
          <a:p>
            <a:pPr>
              <a:lnSpc>
                <a:spcPct val="80000"/>
              </a:lnSpc>
            </a:pPr>
            <a:r>
              <a:rPr lang="en-GB" sz="2400"/>
              <a:t>Current NW footprint 6.2 gha/cap vs ‘fair earth share of 1.8 gha/cap</a:t>
            </a:r>
          </a:p>
          <a:p>
            <a:pPr>
              <a:lnSpc>
                <a:spcPct val="80000"/>
              </a:lnSpc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0"/>
            <a:ext cx="6096000" cy="731838"/>
          </a:xfrm>
        </p:spPr>
        <p:txBody>
          <a:bodyPr/>
          <a:lstStyle/>
          <a:p>
            <a:r>
              <a:rPr lang="en-GB" sz="4000"/>
              <a:t>Overall picture</a:t>
            </a:r>
            <a:endParaRPr lang="en-US" sz="4000"/>
          </a:p>
        </p:txBody>
      </p:sp>
      <p:pic>
        <p:nvPicPr>
          <p:cNvPr id="23962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692150"/>
            <a:ext cx="9144000" cy="616585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3" name="Rectangle 1027"/>
          <p:cNvSpPr>
            <a:spLocks noChangeArrowheads="1"/>
          </p:cNvSpPr>
          <p:nvPr/>
        </p:nvSpPr>
        <p:spPr bwMode="auto">
          <a:xfrm>
            <a:off x="3043238" y="14335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122882" name="Picture 1026" descr="agendas"/>
          <p:cNvPicPr>
            <a:picLocks noChangeAspect="1" noChangeArrowheads="1"/>
          </p:cNvPicPr>
          <p:nvPr/>
        </p:nvPicPr>
        <p:blipFill>
          <a:blip r:embed="rId3"/>
          <a:srcRect t="19450"/>
          <a:stretch>
            <a:fillRect/>
          </a:stretch>
        </p:blipFill>
        <p:spPr bwMode="auto">
          <a:xfrm>
            <a:off x="1681163" y="304800"/>
            <a:ext cx="6227762" cy="655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713" y="476250"/>
            <a:ext cx="6096000" cy="1143000"/>
          </a:xfrm>
        </p:spPr>
        <p:txBody>
          <a:bodyPr/>
          <a:lstStyle/>
          <a:p>
            <a:r>
              <a:rPr lang="en-GB" sz="4000"/>
              <a:t>Scenario modelling framework</a:t>
            </a:r>
            <a:endParaRPr lang="en-US" sz="4000"/>
          </a:p>
        </p:txBody>
      </p:sp>
      <p:sp>
        <p:nvSpPr>
          <p:cNvPr id="310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63713" y="1989138"/>
            <a:ext cx="6477000" cy="4648200"/>
          </a:xfrm>
        </p:spPr>
        <p:txBody>
          <a:bodyPr/>
          <a:lstStyle/>
          <a:p>
            <a:r>
              <a:rPr lang="en-GB"/>
              <a:t>Housing stock, flow model</a:t>
            </a:r>
          </a:p>
          <a:p>
            <a:r>
              <a:rPr lang="en-GB"/>
              <a:t>Spreadsheet-model linked to REAP and others</a:t>
            </a:r>
          </a:p>
          <a:p>
            <a:r>
              <a:rPr lang="en-GB"/>
              <a:t>Baselines or exg stock, growth, clearances</a:t>
            </a:r>
          </a:p>
          <a:p>
            <a:r>
              <a:rPr lang="en-GB"/>
              <a:t>HH energy demand scenarios</a:t>
            </a:r>
          </a:p>
          <a:p>
            <a:r>
              <a:rPr lang="en-GB"/>
              <a:t>Housing construction (MFA, EF, C02)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Ecological footprint of construction</a:t>
            </a:r>
            <a:endParaRPr lang="en-US" sz="4000"/>
          </a:p>
        </p:txBody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0.63 gha/cap household energy demand (~10% of total EF)</a:t>
            </a:r>
          </a:p>
          <a:p>
            <a:r>
              <a:rPr lang="en-GB"/>
              <a:t>0.3-0.6 gha/cap for construction activities</a:t>
            </a:r>
          </a:p>
          <a:p>
            <a:r>
              <a:rPr lang="en-GB"/>
              <a:t>How to reduce the EF of housing by factor of 4  (i.e. ~0.16 gha/cap for energy demand &amp; 0.08-0.15 for construction)?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260350"/>
            <a:ext cx="8027987" cy="1584325"/>
          </a:xfrm>
        </p:spPr>
        <p:txBody>
          <a:bodyPr/>
          <a:lstStyle/>
          <a:p>
            <a:r>
              <a:rPr lang="en-GB" sz="4000"/>
              <a:t>To build new. . . . or not to build new?</a:t>
            </a:r>
            <a:br>
              <a:rPr lang="en-GB" sz="4000"/>
            </a:br>
            <a:r>
              <a:rPr lang="en-GB" sz="4000"/>
              <a:t>This is the question </a:t>
            </a:r>
            <a:r>
              <a:rPr lang="en-GB" sz="1600"/>
              <a:t>(sort of)</a:t>
            </a:r>
            <a:endParaRPr lang="en-US" sz="1600"/>
          </a:p>
        </p:txBody>
      </p:sp>
      <p:sp>
        <p:nvSpPr>
          <p:cNvPr id="247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8888" y="2060575"/>
            <a:ext cx="7416800" cy="42497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~15-18,000 new houses constructed per year (RSS)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Opportunity for energy efficiency gains &amp; lower EF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Has considerable construction EF to annualize</a:t>
            </a:r>
          </a:p>
          <a:p>
            <a:pPr>
              <a:lnSpc>
                <a:spcPct val="90000"/>
              </a:lnSpc>
            </a:pPr>
            <a:r>
              <a:rPr lang="en-GB" sz="2400"/>
              <a:t>~13,000 additional houses per year, net of clearances</a:t>
            </a:r>
          </a:p>
          <a:p>
            <a:pPr>
              <a:lnSpc>
                <a:spcPct val="90000"/>
              </a:lnSpc>
            </a:pPr>
            <a:r>
              <a:rPr lang="en-GB" sz="2400"/>
              <a:t>~3-5,000 homes cleared (demolished) per year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Reduces EF of poor quality exg stock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Replacement houses have construction EF to annualize</a:t>
            </a:r>
          </a:p>
          <a:p>
            <a:pPr lvl="2">
              <a:lnSpc>
                <a:spcPct val="90000"/>
              </a:lnSpc>
            </a:pPr>
            <a:r>
              <a:rPr lang="en-GB" sz="1800"/>
              <a:t>New homes have lower operating EF</a:t>
            </a:r>
          </a:p>
          <a:p>
            <a:pPr>
              <a:lnSpc>
                <a:spcPct val="90000"/>
              </a:lnSpc>
            </a:pPr>
            <a:r>
              <a:rPr lang="en-GB" sz="2400"/>
              <a:t>Should no. of new more efficient houses be increased, or should we retrofit existing stock?</a:t>
            </a:r>
          </a:p>
          <a:p>
            <a:pPr>
              <a:lnSpc>
                <a:spcPct val="90000"/>
              </a:lnSpc>
            </a:pPr>
            <a:r>
              <a:rPr lang="en-GB" sz="2400"/>
              <a:t>Could retrofit some or all of 3-5,000 homes slated for clearing</a:t>
            </a: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1989138"/>
            <a:ext cx="6096000" cy="1143000"/>
          </a:xfrm>
        </p:spPr>
        <p:txBody>
          <a:bodyPr/>
          <a:lstStyle/>
          <a:p>
            <a:r>
              <a:rPr lang="en-GB"/>
              <a:t>Construction phase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073" name="Rectangle 257"/>
          <p:cNvSpPr>
            <a:spLocks noGrp="1" noChangeArrowheads="1"/>
          </p:cNvSpPr>
          <p:nvPr>
            <p:ph type="title"/>
          </p:nvPr>
        </p:nvSpPr>
        <p:spPr>
          <a:xfrm>
            <a:off x="1331913" y="160338"/>
            <a:ext cx="7488237" cy="587375"/>
          </a:xfrm>
        </p:spPr>
        <p:txBody>
          <a:bodyPr/>
          <a:lstStyle/>
          <a:p>
            <a:r>
              <a:rPr lang="en-GB" sz="2800"/>
              <a:t>How ‘heavy’ is a house, and what is it’s ecological impact?</a:t>
            </a:r>
            <a:endParaRPr lang="en-US" sz="2800"/>
          </a:p>
        </p:txBody>
      </p:sp>
      <p:graphicFrame>
        <p:nvGraphicFramePr>
          <p:cNvPr id="291077" name="Group 261"/>
          <p:cNvGraphicFramePr>
            <a:graphicFrameLocks noGrp="1"/>
          </p:cNvGraphicFramePr>
          <p:nvPr>
            <p:ph idx="1"/>
          </p:nvPr>
        </p:nvGraphicFramePr>
        <p:xfrm>
          <a:off x="1042988" y="908050"/>
          <a:ext cx="8101012" cy="5616580"/>
        </p:xfrm>
        <a:graphic>
          <a:graphicData uri="http://schemas.openxmlformats.org/drawingml/2006/table">
            <a:tbl>
              <a:tblPr/>
              <a:tblGrid>
                <a:gridCol w="454025"/>
                <a:gridCol w="739775"/>
                <a:gridCol w="2695575"/>
                <a:gridCol w="1608137"/>
                <a:gridCol w="1320800"/>
                <a:gridCol w="1282700"/>
              </a:tblGrid>
              <a:tr h="96837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EA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123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TOTAL Ecological Footprint per tonne (=direct + indirect) EF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EF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t/house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Other mining and quarrying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0.009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137.56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1.17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clay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19.60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1.48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Cement, lime and plaster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15.03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2.65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Articles of concrete, stone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0.028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105.78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2.99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Wood and wood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1.523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7.82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11.90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Paints, varnishes, printing ink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0.615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0.69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0.43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Rubber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1.305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0.11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0.14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Plastic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1.262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2.10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2.65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Glass and glass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0.306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0.99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0.30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Ceramic goods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0.283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0.21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Iron and steel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0.727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2.52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1.83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57-61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metal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1.433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2.00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2.86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70-72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Electric motors and generators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0.537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0.94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0.50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Total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150 + 137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29.1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517" name="Rectangle 637"/>
          <p:cNvSpPr>
            <a:spLocks noGrp="1" noChangeArrowheads="1"/>
          </p:cNvSpPr>
          <p:nvPr>
            <p:ph type="title"/>
          </p:nvPr>
        </p:nvSpPr>
        <p:spPr>
          <a:xfrm>
            <a:off x="1979613" y="88900"/>
            <a:ext cx="6096000" cy="476250"/>
          </a:xfrm>
        </p:spPr>
        <p:txBody>
          <a:bodyPr/>
          <a:lstStyle/>
          <a:p>
            <a:r>
              <a:rPr lang="en-GB" sz="4000"/>
              <a:t>MFA (standard vs eco)</a:t>
            </a:r>
            <a:endParaRPr lang="en-US" sz="4000"/>
          </a:p>
        </p:txBody>
      </p:sp>
      <p:graphicFrame>
        <p:nvGraphicFramePr>
          <p:cNvPr id="251532" name="Group 652"/>
          <p:cNvGraphicFramePr>
            <a:graphicFrameLocks noGrp="1"/>
          </p:cNvGraphicFramePr>
          <p:nvPr>
            <p:ph idx="1"/>
          </p:nvPr>
        </p:nvGraphicFramePr>
        <p:xfrm>
          <a:off x="1042988" y="692150"/>
          <a:ext cx="7777162" cy="6187440"/>
        </p:xfrm>
        <a:graphic>
          <a:graphicData uri="http://schemas.openxmlformats.org/drawingml/2006/table">
            <a:tbl>
              <a:tblPr/>
              <a:tblGrid>
                <a:gridCol w="1920875"/>
                <a:gridCol w="828675"/>
                <a:gridCol w="828675"/>
                <a:gridCol w="1195387"/>
                <a:gridCol w="1001713"/>
                <a:gridCol w="996950"/>
                <a:gridCol w="1004887"/>
              </a:tblGrid>
              <a:tr h="2587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STANDARD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EF-standard (gha)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ECO-TYPE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EF-eco-type (gha</a:t>
                      </a:r>
                      <a:r>
                        <a:rPr kumimoji="0" lang="en-GB" sz="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CEMENT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11.523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2.028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1.163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0.205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BRICK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6.343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0.482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0.423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0.032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LIME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0.079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0.014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0.226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0.176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0.040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STEEL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0.162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0.727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0.118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PVC WINDOWS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0.348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1.262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0.439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TIMBER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3.177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1.523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4.838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INSULATION (rock)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0.399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0.009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0.004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INSULATION (polystyrene)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0.272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1.262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0.343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INSULATION (cellulose)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0.513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1.523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0.781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CER.TILES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0.401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0.283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0.113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0.401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0.283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0.113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CLAY TILES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2.789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0.211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1301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AGGREGATE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4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3.541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6.220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4" name="Rectangle 2"/>
          <p:cNvSpPr>
            <a:spLocks noGrp="1" noChangeArrowheads="1"/>
          </p:cNvSpPr>
          <p:nvPr>
            <p:ph type="title"/>
          </p:nvPr>
        </p:nvSpPr>
        <p:spPr>
          <a:xfrm>
            <a:off x="2195513" y="333375"/>
            <a:ext cx="6096000" cy="658813"/>
          </a:xfrm>
        </p:spPr>
        <p:txBody>
          <a:bodyPr/>
          <a:lstStyle/>
          <a:p>
            <a:r>
              <a:rPr lang="en-GB" sz="4000"/>
              <a:t>House construction EF</a:t>
            </a:r>
            <a:endParaRPr lang="en-US" sz="4000"/>
          </a:p>
        </p:txBody>
      </p:sp>
      <p:sp>
        <p:nvSpPr>
          <p:cNvPr id="284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1196975"/>
            <a:ext cx="7272338" cy="25273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1800"/>
              <a:t>Total EF embodied in construction materials required to build typical house in the NW is 29 gha</a:t>
            </a:r>
          </a:p>
          <a:p>
            <a:pPr>
              <a:lnSpc>
                <a:spcPct val="80000"/>
              </a:lnSpc>
            </a:pPr>
            <a:r>
              <a:rPr lang="en-US" sz="2400"/>
              <a:t>REAP tells us </a:t>
            </a:r>
            <a:r>
              <a:rPr lang="en-US" sz="2400" b="1">
                <a:solidFill>
                  <a:srgbClr val="FF0000"/>
                </a:solidFill>
              </a:rPr>
              <a:t>another 13 gha per house</a:t>
            </a:r>
            <a:r>
              <a:rPr lang="en-US" sz="2400"/>
              <a:t> is due to the activities of actually assembling all these materials into a house</a:t>
            </a:r>
          </a:p>
          <a:p>
            <a:pPr>
              <a:lnSpc>
                <a:spcPct val="80000"/>
              </a:lnSpc>
            </a:pPr>
            <a:r>
              <a:rPr lang="en-GB" sz="2400"/>
              <a:t>Total EF of constructing a dwelling is </a:t>
            </a:r>
            <a:r>
              <a:rPr lang="en-GB" sz="2400" b="1"/>
              <a:t>0.3 gha/cap/yr</a:t>
            </a:r>
            <a:r>
              <a:rPr lang="en-GB" sz="2400"/>
              <a:t> </a:t>
            </a:r>
            <a:r>
              <a:rPr lang="en-GB" sz="1800"/>
              <a:t>(assuming 60 yr lifespan) </a:t>
            </a:r>
            <a:r>
              <a:rPr lang="en-GB" sz="2400"/>
              <a:t>or </a:t>
            </a:r>
            <a:r>
              <a:rPr lang="en-GB" sz="2400" b="1"/>
              <a:t>0.6</a:t>
            </a:r>
            <a:r>
              <a:rPr lang="en-GB" sz="2400"/>
              <a:t> if 30 years is used </a:t>
            </a:r>
            <a:r>
              <a:rPr lang="en-GB" sz="1600"/>
              <a:t>(assuming closer comparability with operational costs)</a:t>
            </a:r>
            <a:endParaRPr lang="en-US" sz="2000"/>
          </a:p>
        </p:txBody>
      </p:sp>
      <p:graphicFrame>
        <p:nvGraphicFramePr>
          <p:cNvPr id="284711" name="Group 39"/>
          <p:cNvGraphicFramePr>
            <a:graphicFrameLocks noGrp="1"/>
          </p:cNvGraphicFramePr>
          <p:nvPr>
            <p:ph sz="half" idx="2"/>
          </p:nvPr>
        </p:nvGraphicFramePr>
        <p:xfrm>
          <a:off x="1187450" y="3644900"/>
          <a:ext cx="7632700" cy="2585720"/>
        </p:xfrm>
        <a:graphic>
          <a:graphicData uri="http://schemas.openxmlformats.org/drawingml/2006/table">
            <a:tbl>
              <a:tblPr/>
              <a:tblGrid>
                <a:gridCol w="3894138"/>
                <a:gridCol w="904875"/>
                <a:gridCol w="946150"/>
                <a:gridCol w="942975"/>
                <a:gridCol w="944562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construction</a:t>
                      </a:r>
                    </a:p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marL="90000" marR="9000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0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2050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847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2133600"/>
            <a:ext cx="6096000" cy="1143000"/>
          </a:xfrm>
        </p:spPr>
        <p:txBody>
          <a:bodyPr/>
          <a:lstStyle/>
          <a:p>
            <a:pPr algn="l"/>
            <a:r>
              <a:rPr lang="en-GB" sz="4000"/>
              <a:t>Household energy damand:</a:t>
            </a:r>
            <a:br>
              <a:rPr lang="en-GB" sz="4000"/>
            </a:br>
            <a:r>
              <a:rPr lang="en-GB" sz="4000"/>
              <a:t/>
            </a:r>
            <a:br>
              <a:rPr lang="en-GB" sz="4000"/>
            </a:br>
            <a:r>
              <a:rPr lang="en-GB" sz="4000"/>
              <a:t/>
            </a:r>
            <a:br>
              <a:rPr lang="en-GB" sz="4000"/>
            </a:br>
            <a:r>
              <a:rPr lang="en-GB" sz="4000"/>
              <a:t>A series of potential policy options</a:t>
            </a:r>
            <a:endParaRPr lang="en-US" sz="4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5864" name="Group 408"/>
          <p:cNvGraphicFramePr>
            <a:graphicFrameLocks noGrp="1"/>
          </p:cNvGraphicFramePr>
          <p:nvPr>
            <p:ph type="tbl" idx="1"/>
          </p:nvPr>
        </p:nvGraphicFramePr>
        <p:xfrm>
          <a:off x="971550" y="1052513"/>
          <a:ext cx="7921625" cy="5616576"/>
        </p:xfrm>
        <a:graphic>
          <a:graphicData uri="http://schemas.openxmlformats.org/drawingml/2006/table">
            <a:tbl>
              <a:tblPr/>
              <a:tblGrid>
                <a:gridCol w="2543175"/>
                <a:gridCol w="223838"/>
                <a:gridCol w="779462"/>
                <a:gridCol w="247650"/>
                <a:gridCol w="222250"/>
                <a:gridCol w="223838"/>
                <a:gridCol w="495300"/>
                <a:gridCol w="628650"/>
                <a:gridCol w="617537"/>
                <a:gridCol w="679450"/>
                <a:gridCol w="642938"/>
                <a:gridCol w="617537"/>
              </a:tblGrid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existing stock - 1/3 replaced by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2864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2758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2591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3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16k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720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3078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3311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new: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23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4.64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3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5866" name="Oval 410"/>
          <p:cNvSpPr>
            <a:spLocks noChangeArrowheads="1"/>
          </p:cNvSpPr>
          <p:nvPr/>
        </p:nvSpPr>
        <p:spPr bwMode="auto">
          <a:xfrm>
            <a:off x="6265863" y="6108700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867" name="Oval 411"/>
          <p:cNvSpPr>
            <a:spLocks noChangeArrowheads="1"/>
          </p:cNvSpPr>
          <p:nvPr/>
        </p:nvSpPr>
        <p:spPr bwMode="auto">
          <a:xfrm>
            <a:off x="6229350" y="3933825"/>
            <a:ext cx="2843213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7734" name="Group 230"/>
          <p:cNvGraphicFramePr>
            <a:graphicFrameLocks noGrp="1"/>
          </p:cNvGraphicFramePr>
          <p:nvPr>
            <p:ph idx="1"/>
          </p:nvPr>
        </p:nvGraphicFramePr>
        <p:xfrm>
          <a:off x="1042988" y="1052513"/>
          <a:ext cx="7921625" cy="5616578"/>
        </p:xfrm>
        <a:graphic>
          <a:graphicData uri="http://schemas.openxmlformats.org/drawingml/2006/table">
            <a:tbl>
              <a:tblPr/>
              <a:tblGrid>
                <a:gridCol w="2543175"/>
                <a:gridCol w="223837"/>
                <a:gridCol w="779463"/>
                <a:gridCol w="247650"/>
                <a:gridCol w="222250"/>
                <a:gridCol w="223837"/>
                <a:gridCol w="495300"/>
                <a:gridCol w="628650"/>
                <a:gridCol w="617538"/>
                <a:gridCol w="679450"/>
                <a:gridCol w="642937"/>
                <a:gridCol w="617538"/>
              </a:tblGrid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retrofit; add 12K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2885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2840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2766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12k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3080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91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efficiency:40%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69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exg: 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3.37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2.26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new: Ecohomes excellent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05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2.60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7735" name="Oval 231"/>
          <p:cNvSpPr>
            <a:spLocks noChangeArrowheads="1"/>
          </p:cNvSpPr>
          <p:nvPr/>
        </p:nvSpPr>
        <p:spPr bwMode="auto">
          <a:xfrm>
            <a:off x="6265863" y="6165850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7737" name="Oval 233"/>
          <p:cNvSpPr>
            <a:spLocks noChangeArrowheads="1"/>
          </p:cNvSpPr>
          <p:nvPr/>
        </p:nvSpPr>
        <p:spPr bwMode="auto">
          <a:xfrm>
            <a:off x="6300788" y="4149725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260350"/>
            <a:ext cx="6096000" cy="792163"/>
          </a:xfrm>
        </p:spPr>
        <p:txBody>
          <a:bodyPr/>
          <a:lstStyle/>
          <a:p>
            <a:r>
              <a:rPr lang="en-GB"/>
              <a:t>Results (build &amp; operate)</a:t>
            </a:r>
            <a:endParaRPr lang="en-US"/>
          </a:p>
        </p:txBody>
      </p:sp>
      <p:graphicFrame>
        <p:nvGraphicFramePr>
          <p:cNvPr id="285881" name="Group 185"/>
          <p:cNvGraphicFramePr>
            <a:graphicFrameLocks noGrp="1"/>
          </p:cNvGraphicFramePr>
          <p:nvPr>
            <p:ph type="tbl" idx="1"/>
          </p:nvPr>
        </p:nvGraphicFramePr>
        <p:xfrm>
          <a:off x="1331913" y="1196975"/>
          <a:ext cx="7561262" cy="5497197"/>
        </p:xfrm>
        <a:graphic>
          <a:graphicData uri="http://schemas.openxmlformats.org/drawingml/2006/table">
            <a:tbl>
              <a:tblPr/>
              <a:tblGrid>
                <a:gridCol w="3857625"/>
                <a:gridCol w="896937"/>
                <a:gridCol w="936625"/>
                <a:gridCol w="935038"/>
                <a:gridCol w="935037"/>
              </a:tblGrid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pitchFamily="18" charset="0"/>
                        </a:rPr>
                        <a:t>Policy options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US" sz="3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2025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2050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single policy: add 18K annually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Ecohomes Excellent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0.64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99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0.61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retrofit; add 12K Ecohomes Excellent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0.36</a:t>
                      </a:r>
                      <a:endParaRPr kumimoji="0" lang="en-GB" sz="3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retrofit to 40% house std ovr 30 yrs; add 9K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30% (31K) replacement;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0.57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0.42</a:t>
                      </a:r>
                      <a:endParaRPr kumimoji="0" lang="en-GB" sz="3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0.25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50% (42K) replacement; BedZED</a:t>
                      </a: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0.20</a:t>
                      </a:r>
                      <a:endParaRPr kumimoji="0" lang="en-GB" sz="4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construction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 yr operational life</a:t>
                      </a:r>
                      <a:endParaRPr kumimoji="0" 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549275"/>
            <a:ext cx="6096000" cy="1143000"/>
          </a:xfrm>
        </p:spPr>
        <p:txBody>
          <a:bodyPr/>
          <a:lstStyle/>
          <a:p>
            <a:r>
              <a:rPr lang="en-GB"/>
              <a:t>Questions</a:t>
            </a:r>
            <a:endParaRPr lang="en-US"/>
          </a:p>
        </p:txBody>
      </p:sp>
      <p:sp>
        <p:nvSpPr>
          <p:cNvPr id="297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1700213"/>
            <a:ext cx="6999288" cy="4648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Is the EF the best metric to measure resource efficiency?</a:t>
            </a:r>
          </a:p>
          <a:p>
            <a:pPr>
              <a:lnSpc>
                <a:spcPct val="90000"/>
              </a:lnSpc>
            </a:pPr>
            <a:r>
              <a:rPr lang="en-GB" sz="2800"/>
              <a:t>How do we annualize the EF of construction to ensure comparability between new build and retrofitting?</a:t>
            </a:r>
          </a:p>
          <a:p>
            <a:pPr>
              <a:lnSpc>
                <a:spcPct val="90000"/>
              </a:lnSpc>
            </a:pPr>
            <a:r>
              <a:rPr lang="en-US" sz="2800"/>
              <a:t>Footprint calculations are an underestimate of our global impacts, and they rely on national and regional level data. Does this make the EF measure too simplistic?</a:t>
            </a:r>
          </a:p>
          <a:p>
            <a:pPr>
              <a:lnSpc>
                <a:spcPct val="90000"/>
              </a:lnSpc>
            </a:pPr>
            <a:r>
              <a:rPr lang="en-US" sz="2800"/>
              <a:t>Is the EF’s accuracy sufficient to allow us to act on what the footprint is showing us now?</a:t>
            </a:r>
            <a:endParaRPr lang="en-GB" sz="2800"/>
          </a:p>
          <a:p>
            <a:pPr>
              <a:lnSpc>
                <a:spcPct val="90000"/>
              </a:lnSpc>
            </a:pP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Conclusions</a:t>
            </a:r>
            <a:endParaRPr lang="en-US"/>
          </a:p>
        </p:txBody>
      </p:sp>
      <p:sp>
        <p:nvSpPr>
          <p:cNvPr id="314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2275" y="1844675"/>
            <a:ext cx="6624638" cy="4648200"/>
          </a:xfrm>
        </p:spPr>
        <p:txBody>
          <a:bodyPr/>
          <a:lstStyle/>
          <a:p>
            <a:r>
              <a:rPr lang="en-GB" sz="2800"/>
              <a:t>Retrofitting may deserve a closer look.</a:t>
            </a:r>
          </a:p>
          <a:p>
            <a:r>
              <a:rPr lang="en-GB" sz="2800"/>
              <a:t>Few key assumptions, but EF, CO2 and material intensity results are comparable. </a:t>
            </a:r>
          </a:p>
          <a:p>
            <a:r>
              <a:rPr lang="en-GB" sz="2800"/>
              <a:t>Start of a universal indicator of ecological impact of consumption.</a:t>
            </a:r>
          </a:p>
          <a:p>
            <a:r>
              <a:rPr lang="en-GB" sz="2800"/>
              <a:t>Data is generally standardized and available yearly; hence updatable</a:t>
            </a:r>
          </a:p>
          <a:p>
            <a:r>
              <a:rPr lang="en-GB" sz="2800"/>
              <a:t>More data will yield better resolution.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200" name="Rectangle 272"/>
          <p:cNvSpPr>
            <a:spLocks noGrp="1" noChangeArrowheads="1"/>
          </p:cNvSpPr>
          <p:nvPr>
            <p:ph type="title"/>
          </p:nvPr>
        </p:nvSpPr>
        <p:spPr>
          <a:xfrm>
            <a:off x="1116013" y="0"/>
            <a:ext cx="7848600" cy="658813"/>
          </a:xfrm>
        </p:spPr>
        <p:txBody>
          <a:bodyPr/>
          <a:lstStyle/>
          <a:p>
            <a:r>
              <a:rPr lang="en-GB" sz="2400"/>
              <a:t>CO2 emissions from construction of  typical UK house</a:t>
            </a:r>
            <a:endParaRPr lang="en-US" sz="2400"/>
          </a:p>
        </p:txBody>
      </p:sp>
      <p:graphicFrame>
        <p:nvGraphicFramePr>
          <p:cNvPr id="253203" name="Group 275"/>
          <p:cNvGraphicFramePr>
            <a:graphicFrameLocks noGrp="1"/>
          </p:cNvGraphicFramePr>
          <p:nvPr>
            <p:ph idx="1"/>
          </p:nvPr>
        </p:nvGraphicFramePr>
        <p:xfrm>
          <a:off x="1042988" y="981075"/>
          <a:ext cx="7850187" cy="5468941"/>
        </p:xfrm>
        <a:graphic>
          <a:graphicData uri="http://schemas.openxmlformats.org/drawingml/2006/table">
            <a:tbl>
              <a:tblPr/>
              <a:tblGrid>
                <a:gridCol w="474662"/>
                <a:gridCol w="771525"/>
                <a:gridCol w="2816225"/>
                <a:gridCol w="1168400"/>
                <a:gridCol w="1284288"/>
                <a:gridCol w="1335087"/>
              </a:tblGrid>
              <a:tr h="9382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EA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123 code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TOTAL Co2 for different building materials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tonnes materials per house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Total CO2 per house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 CO2/tonne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Other mining and quarrying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0.019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137.56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2.58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clay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0.188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19.60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3.68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Cement, lime and plaster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0.671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15.03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10.09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Articles of concrete, stone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0.076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105.78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CC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8.03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Wood and wood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0.674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7.82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5.27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Paints, varnishes, printing ink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0.506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0.69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0.35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Rubber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1.131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0.11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0.12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48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Plastic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1.285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2.10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2.70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Glass and glass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1.739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0.99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1.73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Ceramic goods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1.950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0.76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1.47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Iron and steel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4.061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2.52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10.25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57-61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Structural metal products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6.805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2.00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13.60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70-72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Electric motors and generators etc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1.371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0.94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1.29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00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Total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61.168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429" name="Oval 309"/>
          <p:cNvSpPr>
            <a:spLocks noChangeArrowheads="1"/>
          </p:cNvSpPr>
          <p:nvPr/>
        </p:nvSpPr>
        <p:spPr bwMode="auto">
          <a:xfrm>
            <a:off x="6072188" y="6021388"/>
            <a:ext cx="2843212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261682" name="Group 562"/>
          <p:cNvGraphicFramePr>
            <a:graphicFrameLocks noGrp="1"/>
          </p:cNvGraphicFramePr>
          <p:nvPr>
            <p:ph/>
          </p:nvPr>
        </p:nvGraphicFramePr>
        <p:xfrm>
          <a:off x="1042988" y="333375"/>
          <a:ext cx="7705725" cy="6208078"/>
        </p:xfrm>
        <a:graphic>
          <a:graphicData uri="http://schemas.openxmlformats.org/drawingml/2006/table">
            <a:tbl>
              <a:tblPr/>
              <a:tblGrid>
                <a:gridCol w="2382837"/>
                <a:gridCol w="217488"/>
                <a:gridCol w="776287"/>
                <a:gridCol w="244475"/>
                <a:gridCol w="215900"/>
                <a:gridCol w="217488"/>
                <a:gridCol w="498475"/>
                <a:gridCol w="623887"/>
                <a:gridCol w="609600"/>
                <a:gridCol w="673100"/>
                <a:gridCol w="636588"/>
                <a:gridCol w="609600"/>
              </a:tblGrid>
              <a:tr h="4714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30% replacement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existing stock - 1/3 replaced by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2772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2420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1931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31k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620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1395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2927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3326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3.90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2.87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3.93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2.97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3733" name="Group 565"/>
          <p:cNvGraphicFramePr>
            <a:graphicFrameLocks noGrp="1"/>
          </p:cNvGraphicFramePr>
          <p:nvPr>
            <p:ph/>
          </p:nvPr>
        </p:nvGraphicFramePr>
        <p:xfrm>
          <a:off x="1042988" y="260350"/>
          <a:ext cx="7561262" cy="6169661"/>
        </p:xfrm>
        <a:graphic>
          <a:graphicData uri="http://schemas.openxmlformats.org/drawingml/2006/table">
            <a:tbl>
              <a:tblPr/>
              <a:tblGrid>
                <a:gridCol w="2338387"/>
                <a:gridCol w="212725"/>
                <a:gridCol w="762000"/>
                <a:gridCol w="239713"/>
                <a:gridCol w="212725"/>
                <a:gridCol w="212725"/>
                <a:gridCol w="488950"/>
                <a:gridCol w="612775"/>
                <a:gridCol w="598487"/>
                <a:gridCol w="658813"/>
                <a:gridCol w="625475"/>
                <a:gridCol w="598487"/>
              </a:tblGrid>
              <a:tr h="4445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- 40% house with 50% replacement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existing stock - 1/2 replaced by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2682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2122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1436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42k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1890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2892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2962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3326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3.78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2.52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19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3.81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2.65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0.20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63472" name="Oval 304"/>
          <p:cNvSpPr>
            <a:spLocks noChangeArrowheads="1"/>
          </p:cNvSpPr>
          <p:nvPr/>
        </p:nvSpPr>
        <p:spPr bwMode="auto">
          <a:xfrm>
            <a:off x="6057900" y="5894388"/>
            <a:ext cx="2843213" cy="431800"/>
          </a:xfrm>
          <a:prstGeom prst="ellips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9570" name="Group 258"/>
          <p:cNvGraphicFramePr>
            <a:graphicFrameLocks noGrp="1"/>
          </p:cNvGraphicFramePr>
          <p:nvPr>
            <p:ph idx="1"/>
          </p:nvPr>
        </p:nvGraphicFramePr>
        <p:xfrm>
          <a:off x="900113" y="665163"/>
          <a:ext cx="8064500" cy="6196648"/>
        </p:xfrm>
        <a:graphic>
          <a:graphicData uri="http://schemas.openxmlformats.org/drawingml/2006/table">
            <a:tbl>
              <a:tblPr/>
              <a:tblGrid>
                <a:gridCol w="2493962"/>
                <a:gridCol w="227013"/>
                <a:gridCol w="812800"/>
                <a:gridCol w="255587"/>
                <a:gridCol w="227013"/>
                <a:gridCol w="227012"/>
                <a:gridCol w="522288"/>
                <a:gridCol w="650875"/>
                <a:gridCol w="639762"/>
                <a:gridCol w="703263"/>
                <a:gridCol w="666750"/>
                <a:gridCol w="638175"/>
              </a:tblGrid>
              <a:tr h="5191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retrofit to 40% house std ovr 30 yrs; add 9K BedZED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9k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405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efficiency:40%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exg: 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2.37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5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3.47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2.43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0.59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0.34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1618" name="Group 258"/>
          <p:cNvGraphicFramePr>
            <a:graphicFrameLocks noGrp="1"/>
          </p:cNvGraphicFramePr>
          <p:nvPr>
            <p:ph idx="1"/>
          </p:nvPr>
        </p:nvGraphicFramePr>
        <p:xfrm>
          <a:off x="1042988" y="492125"/>
          <a:ext cx="7921625" cy="6107749"/>
        </p:xfrm>
        <a:graphic>
          <a:graphicData uri="http://schemas.openxmlformats.org/drawingml/2006/table">
            <a:tbl>
              <a:tblPr/>
              <a:tblGrid>
                <a:gridCol w="2449512"/>
                <a:gridCol w="223838"/>
                <a:gridCol w="798512"/>
                <a:gridCol w="250825"/>
                <a:gridCol w="223838"/>
                <a:gridCol w="222250"/>
                <a:gridCol w="512762"/>
                <a:gridCol w="639763"/>
                <a:gridCol w="628650"/>
                <a:gridCol w="674687"/>
                <a:gridCol w="669925"/>
                <a:gridCol w="627063"/>
              </a:tblGrid>
              <a:tr h="3984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combined option - no retrofit; add 12K BedZED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2885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2766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stock at increased rate 12k /yr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stock: exg +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2945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3080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3306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exg dwelling efficiency:40%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1.48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1.41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0.82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exg: 40% house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new dwelling efficiency BedZed2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 per dw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0.16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energy EF in new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gha/cap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0.09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 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4.30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4.34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4.39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/ cap from HH energy demand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0.63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0.62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0.61</a:t>
                      </a:r>
                      <a:endParaRPr kumimoji="0" lang="en-GB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0576" name="Group 176"/>
          <p:cNvGraphicFramePr>
            <a:graphicFrameLocks noGrp="1"/>
          </p:cNvGraphicFramePr>
          <p:nvPr>
            <p:ph idx="1"/>
          </p:nvPr>
        </p:nvGraphicFramePr>
        <p:xfrm>
          <a:off x="900113" y="1052513"/>
          <a:ext cx="8243887" cy="5146677"/>
        </p:xfrm>
        <a:graphic>
          <a:graphicData uri="http://schemas.openxmlformats.org/drawingml/2006/table">
            <a:tbl>
              <a:tblPr/>
              <a:tblGrid>
                <a:gridCol w="2894012"/>
                <a:gridCol w="282575"/>
                <a:gridCol w="1052513"/>
                <a:gridCol w="328612"/>
                <a:gridCol w="282575"/>
                <a:gridCol w="823913"/>
                <a:gridCol w="901700"/>
                <a:gridCol w="855662"/>
                <a:gridCol w="822325"/>
              </a:tblGrid>
              <a:tr h="346075"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SUMMARY OF THE REGION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28663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all figures per capita unless otherwise stated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units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long range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population 1000s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6830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6887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7031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7232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households (2004)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1000s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3110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3317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size of household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2.30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2.26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2.17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    2005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     2010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   2025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long range EF 2050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EF / cap - central projection 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7.73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10.19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EF - central projection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million.gha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42.35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45.12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54.36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73.69</a:t>
                      </a:r>
                      <a:endParaRPr kumimoji="0" lang="en-GB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990600" y="533400"/>
            <a:ext cx="7620000" cy="4114800"/>
          </a:xfrm>
          <a:prstGeom prst="roundRect">
            <a:avLst>
              <a:gd name="adj" fmla="val 16667"/>
            </a:avLst>
          </a:prstGeom>
          <a:solidFill>
            <a:srgbClr val="FFFF66"/>
          </a:solidFill>
          <a:ln w="762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0" rIns="0" anchor="ctr"/>
          <a:lstStyle/>
          <a:p>
            <a:pPr algn="ctr"/>
            <a:endParaRPr lang="en-US" sz="1200">
              <a:latin typeface="Arial" charset="0"/>
            </a:endParaRPr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143000" y="1905000"/>
            <a:ext cx="7620000" cy="4114800"/>
          </a:xfrm>
          <a:prstGeom prst="roundRect">
            <a:avLst>
              <a:gd name="adj" fmla="val 16667"/>
            </a:avLst>
          </a:prstGeom>
          <a:solidFill>
            <a:srgbClr val="00FF00"/>
          </a:solidFill>
          <a:ln w="76200">
            <a:solidFill>
              <a:srgbClr val="FF0000"/>
            </a:solidFill>
            <a:prstDash val="sysDot"/>
            <a:round/>
            <a:headEnd/>
            <a:tailEnd/>
          </a:ln>
          <a:effectLst/>
        </p:spPr>
        <p:txBody>
          <a:bodyPr lIns="0" rIns="0" anchor="ctr"/>
          <a:lstStyle/>
          <a:p>
            <a:pPr algn="ctr"/>
            <a:endParaRPr lang="en-US" sz="1200">
              <a:latin typeface="Arial" charset="0"/>
            </a:endParaRPr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3505200" y="2119313"/>
            <a:ext cx="3810000" cy="331787"/>
          </a:xfrm>
          <a:prstGeom prst="rightArrow">
            <a:avLst>
              <a:gd name="adj1" fmla="val 29194"/>
              <a:gd name="adj2" fmla="val 84583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6986588" y="2798763"/>
            <a:ext cx="425450" cy="325437"/>
          </a:xfrm>
          <a:prstGeom prst="rightArrow">
            <a:avLst>
              <a:gd name="adj1" fmla="val 46870"/>
              <a:gd name="adj2" fmla="val 5760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6988175" y="3997325"/>
            <a:ext cx="423863" cy="255588"/>
          </a:xfrm>
          <a:prstGeom prst="rightArrow">
            <a:avLst>
              <a:gd name="adj1" fmla="val 46870"/>
              <a:gd name="adj2" fmla="val 7306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5811838" y="2652713"/>
            <a:ext cx="1020762" cy="6096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Household  food cons.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1219200" y="2728913"/>
            <a:ext cx="1020763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Regional  extraction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2797175" y="2705100"/>
            <a:ext cx="1020763" cy="63341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Regional production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3897313" y="2819400"/>
            <a:ext cx="423862" cy="414338"/>
          </a:xfrm>
          <a:prstGeom prst="rightArrow">
            <a:avLst>
              <a:gd name="adj1" fmla="val 46870"/>
              <a:gd name="adj2" fmla="val 4507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2263775" y="2819400"/>
            <a:ext cx="423863" cy="414338"/>
          </a:xfrm>
          <a:prstGeom prst="rightArrow">
            <a:avLst>
              <a:gd name="adj1" fmla="val 46870"/>
              <a:gd name="adj2" fmla="val 4507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5421313" y="2819400"/>
            <a:ext cx="423862" cy="414338"/>
          </a:xfrm>
          <a:prstGeom prst="rightArrow">
            <a:avLst>
              <a:gd name="adj1" fmla="val 46870"/>
              <a:gd name="adj2" fmla="val 4507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5811838" y="3338513"/>
            <a:ext cx="1020762" cy="6096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Commercial   food cons.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5811838" y="4024313"/>
            <a:ext cx="1020762" cy="609600"/>
          </a:xfrm>
          <a:prstGeom prst="roundRect">
            <a:avLst>
              <a:gd name="adj" fmla="val 16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Public    food cons.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 rot="21600000">
            <a:off x="3254375" y="2195513"/>
            <a:ext cx="382588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 rot="21600000">
            <a:off x="1806575" y="2195513"/>
            <a:ext cx="382588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AutoShape 17"/>
          <p:cNvSpPr>
            <a:spLocks noChangeArrowheads="1"/>
          </p:cNvSpPr>
          <p:nvPr/>
        </p:nvSpPr>
        <p:spPr bwMode="auto">
          <a:xfrm rot="-5400000">
            <a:off x="2701131" y="1772444"/>
            <a:ext cx="976313" cy="479425"/>
          </a:xfrm>
          <a:prstGeom prst="rightArrow">
            <a:avLst>
              <a:gd name="adj1" fmla="val 36648"/>
              <a:gd name="adj2" fmla="val 33092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AutoShape 18"/>
          <p:cNvSpPr>
            <a:spLocks noChangeArrowheads="1"/>
          </p:cNvSpPr>
          <p:nvPr/>
        </p:nvSpPr>
        <p:spPr bwMode="auto">
          <a:xfrm>
            <a:off x="4291013" y="2705100"/>
            <a:ext cx="1096962" cy="63341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Factors: transport &amp; construction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1" name="AutoShape 19"/>
          <p:cNvSpPr>
            <a:spLocks noChangeArrowheads="1"/>
          </p:cNvSpPr>
          <p:nvPr/>
        </p:nvSpPr>
        <p:spPr bwMode="auto">
          <a:xfrm>
            <a:off x="838200" y="1585913"/>
            <a:ext cx="8001000" cy="3429000"/>
          </a:xfrm>
          <a:prstGeom prst="roundRect">
            <a:avLst>
              <a:gd name="adj" fmla="val 16667"/>
            </a:avLst>
          </a:prstGeom>
          <a:noFill/>
          <a:ln w="3810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lIns="0" rIns="0" anchor="ctr"/>
          <a:lstStyle/>
          <a:p>
            <a:pPr algn="ctr"/>
            <a:endParaRPr lang="en-US" sz="1200">
              <a:latin typeface="Arial" charset="0"/>
            </a:endParaRPr>
          </a:p>
        </p:txBody>
      </p:sp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3627438" y="747713"/>
            <a:ext cx="1020762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Exported production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3" name="AutoShape 21"/>
          <p:cNvSpPr>
            <a:spLocks noChangeArrowheads="1"/>
          </p:cNvSpPr>
          <p:nvPr/>
        </p:nvSpPr>
        <p:spPr bwMode="auto">
          <a:xfrm rot="21600000">
            <a:off x="3101975" y="900113"/>
            <a:ext cx="631825" cy="5476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4" name="Rectangle 22"/>
          <p:cNvSpPr>
            <a:spLocks noChangeArrowheads="1"/>
          </p:cNvSpPr>
          <p:nvPr/>
        </p:nvSpPr>
        <p:spPr bwMode="auto">
          <a:xfrm>
            <a:off x="3254375" y="1935163"/>
            <a:ext cx="25368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i="1">
                <a:latin typeface="Arial" charset="0"/>
              </a:rPr>
              <a:t>Production waste / emissions</a:t>
            </a:r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 rot="-5400000">
            <a:off x="1039813" y="1779587"/>
            <a:ext cx="990600" cy="479425"/>
          </a:xfrm>
          <a:prstGeom prst="rightArrow">
            <a:avLst>
              <a:gd name="adj1" fmla="val 36648"/>
              <a:gd name="adj2" fmla="val 3357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1905000" y="762000"/>
            <a:ext cx="1020763" cy="63341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Exported extraction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7" name="AutoShape 25"/>
          <p:cNvSpPr>
            <a:spLocks noChangeArrowheads="1"/>
          </p:cNvSpPr>
          <p:nvPr/>
        </p:nvSpPr>
        <p:spPr bwMode="auto">
          <a:xfrm rot="21600000">
            <a:off x="1447800" y="914400"/>
            <a:ext cx="631825" cy="547688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1196975" y="5208588"/>
            <a:ext cx="1020763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Imported    extraction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79" name="AutoShape 27"/>
          <p:cNvSpPr>
            <a:spLocks noChangeArrowheads="1"/>
          </p:cNvSpPr>
          <p:nvPr/>
        </p:nvSpPr>
        <p:spPr bwMode="auto">
          <a:xfrm>
            <a:off x="2797175" y="5208588"/>
            <a:ext cx="1020763" cy="63341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Imported  production </a:t>
            </a:r>
            <a:endParaRPr lang="en-US" sz="1200" b="1" i="1">
              <a:latin typeface="Arial" charset="0"/>
            </a:endParaRPr>
          </a:p>
        </p:txBody>
      </p:sp>
      <p:sp>
        <p:nvSpPr>
          <p:cNvPr id="100380" name="AutoShape 28"/>
          <p:cNvSpPr>
            <a:spLocks noChangeArrowheads="1"/>
          </p:cNvSpPr>
          <p:nvPr/>
        </p:nvSpPr>
        <p:spPr bwMode="auto">
          <a:xfrm rot="-5400000">
            <a:off x="2853531" y="4375944"/>
            <a:ext cx="976313" cy="479425"/>
          </a:xfrm>
          <a:prstGeom prst="rightArrow">
            <a:avLst>
              <a:gd name="adj1" fmla="val 36648"/>
              <a:gd name="adj2" fmla="val 33092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1" name="AutoShape 29"/>
          <p:cNvSpPr>
            <a:spLocks noChangeArrowheads="1"/>
          </p:cNvSpPr>
          <p:nvPr/>
        </p:nvSpPr>
        <p:spPr bwMode="auto">
          <a:xfrm rot="21600000">
            <a:off x="3254375" y="3503613"/>
            <a:ext cx="631825" cy="5476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AutoShape 30"/>
          <p:cNvSpPr>
            <a:spLocks noChangeArrowheads="1"/>
          </p:cNvSpPr>
          <p:nvPr/>
        </p:nvSpPr>
        <p:spPr bwMode="auto">
          <a:xfrm rot="-5400000">
            <a:off x="1192213" y="4383087"/>
            <a:ext cx="990600" cy="479425"/>
          </a:xfrm>
          <a:prstGeom prst="rightArrow">
            <a:avLst>
              <a:gd name="adj1" fmla="val 36648"/>
              <a:gd name="adj2" fmla="val 3357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3" name="AutoShape 31"/>
          <p:cNvSpPr>
            <a:spLocks noChangeArrowheads="1"/>
          </p:cNvSpPr>
          <p:nvPr/>
        </p:nvSpPr>
        <p:spPr bwMode="auto">
          <a:xfrm rot="21600000">
            <a:off x="1600200" y="3517900"/>
            <a:ext cx="631825" cy="547688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4" name="AutoShape 32"/>
          <p:cNvSpPr>
            <a:spLocks noChangeArrowheads="1"/>
          </p:cNvSpPr>
          <p:nvPr/>
        </p:nvSpPr>
        <p:spPr bwMode="auto">
          <a:xfrm>
            <a:off x="2286000" y="2182813"/>
            <a:ext cx="423863" cy="255587"/>
          </a:xfrm>
          <a:prstGeom prst="rightArrow">
            <a:avLst>
              <a:gd name="adj1" fmla="val 46870"/>
              <a:gd name="adj2" fmla="val 7306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5" name="AutoShape 33"/>
          <p:cNvSpPr>
            <a:spLocks noChangeArrowheads="1"/>
          </p:cNvSpPr>
          <p:nvPr/>
        </p:nvSpPr>
        <p:spPr bwMode="auto">
          <a:xfrm rot="10800000">
            <a:off x="7008813" y="4495800"/>
            <a:ext cx="382587" cy="382588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6" name="AutoShape 34"/>
          <p:cNvSpPr>
            <a:spLocks noChangeArrowheads="1"/>
          </p:cNvSpPr>
          <p:nvPr/>
        </p:nvSpPr>
        <p:spPr bwMode="auto">
          <a:xfrm rot="16200000">
            <a:off x="5256213" y="4419600"/>
            <a:ext cx="534988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7" name="AutoShape 35"/>
          <p:cNvSpPr>
            <a:spLocks noChangeArrowheads="1"/>
          </p:cNvSpPr>
          <p:nvPr/>
        </p:nvSpPr>
        <p:spPr bwMode="auto">
          <a:xfrm flipH="1">
            <a:off x="3810000" y="4724400"/>
            <a:ext cx="1600200" cy="228600"/>
          </a:xfrm>
          <a:prstGeom prst="rightArrow">
            <a:avLst>
              <a:gd name="adj1" fmla="val 47231"/>
              <a:gd name="adj2" fmla="val 6825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AutoShape 36"/>
          <p:cNvSpPr>
            <a:spLocks noChangeArrowheads="1"/>
          </p:cNvSpPr>
          <p:nvPr/>
        </p:nvSpPr>
        <p:spPr bwMode="auto">
          <a:xfrm flipH="1">
            <a:off x="5638800" y="4697413"/>
            <a:ext cx="1295400" cy="255587"/>
          </a:xfrm>
          <a:prstGeom prst="rightArrow">
            <a:avLst>
              <a:gd name="adj1" fmla="val 44102"/>
              <a:gd name="adj2" fmla="val 61477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9" name="AutoShape 37"/>
          <p:cNvSpPr>
            <a:spLocks noChangeArrowheads="1"/>
          </p:cNvSpPr>
          <p:nvPr/>
        </p:nvSpPr>
        <p:spPr bwMode="auto">
          <a:xfrm rot="16200000">
            <a:off x="3427413" y="4433888"/>
            <a:ext cx="534987" cy="38258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38"/>
          <p:cNvGrpSpPr>
            <a:grpSpLocks/>
          </p:cNvGrpSpPr>
          <p:nvPr/>
        </p:nvGrpSpPr>
        <p:grpSpPr bwMode="auto">
          <a:xfrm>
            <a:off x="1044575" y="6096000"/>
            <a:ext cx="7543800" cy="776288"/>
            <a:chOff x="658" y="3840"/>
            <a:chExt cx="4752" cy="489"/>
          </a:xfrm>
        </p:grpSpPr>
        <p:sp>
          <p:nvSpPr>
            <p:cNvPr id="100391" name="Rectangle 39"/>
            <p:cNvSpPr>
              <a:spLocks noChangeArrowheads="1"/>
            </p:cNvSpPr>
            <p:nvPr/>
          </p:nvSpPr>
          <p:spPr bwMode="auto">
            <a:xfrm>
              <a:off x="666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Primary mass balance</a:t>
              </a:r>
            </a:p>
          </p:txBody>
        </p:sp>
        <p:sp>
          <p:nvSpPr>
            <p:cNvPr id="100392" name="Rectangle 40"/>
            <p:cNvSpPr>
              <a:spLocks noChangeArrowheads="1"/>
            </p:cNvSpPr>
            <p:nvPr/>
          </p:nvSpPr>
          <p:spPr bwMode="auto">
            <a:xfrm>
              <a:off x="1666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Secondarymass balance</a:t>
              </a:r>
            </a:p>
          </p:txBody>
        </p:sp>
        <p:sp>
          <p:nvSpPr>
            <p:cNvPr id="100393" name="Rectangle 41"/>
            <p:cNvSpPr>
              <a:spLocks noChangeArrowheads="1"/>
            </p:cNvSpPr>
            <p:nvPr/>
          </p:nvSpPr>
          <p:spPr bwMode="auto">
            <a:xfrm>
              <a:off x="3642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Demand side mass balance</a:t>
              </a:r>
            </a:p>
          </p:txBody>
        </p:sp>
        <p:sp>
          <p:nvSpPr>
            <p:cNvPr id="100394" name="Rectangle 42"/>
            <p:cNvSpPr>
              <a:spLocks noChangeArrowheads="1"/>
            </p:cNvSpPr>
            <p:nvPr/>
          </p:nvSpPr>
          <p:spPr bwMode="auto">
            <a:xfrm>
              <a:off x="4698" y="3869"/>
              <a:ext cx="712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400" b="1" i="1">
                  <a:latin typeface="Arial" charset="0"/>
                </a:rPr>
                <a:t>Externalities  mass balance</a:t>
              </a:r>
            </a:p>
          </p:txBody>
        </p:sp>
        <p:sp>
          <p:nvSpPr>
            <p:cNvPr id="100395" name="Line 43"/>
            <p:cNvSpPr>
              <a:spLocks noChangeShapeType="1"/>
            </p:cNvSpPr>
            <p:nvPr/>
          </p:nvSpPr>
          <p:spPr bwMode="auto">
            <a:xfrm>
              <a:off x="658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96" name="Line 44"/>
            <p:cNvSpPr>
              <a:spLocks noChangeShapeType="1"/>
            </p:cNvSpPr>
            <p:nvPr/>
          </p:nvSpPr>
          <p:spPr bwMode="auto">
            <a:xfrm>
              <a:off x="1706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97" name="Line 45"/>
            <p:cNvSpPr>
              <a:spLocks noChangeShapeType="1"/>
            </p:cNvSpPr>
            <p:nvPr/>
          </p:nvSpPr>
          <p:spPr bwMode="auto">
            <a:xfrm>
              <a:off x="3634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98" name="Line 46"/>
            <p:cNvSpPr>
              <a:spLocks noChangeShapeType="1"/>
            </p:cNvSpPr>
            <p:nvPr/>
          </p:nvSpPr>
          <p:spPr bwMode="auto">
            <a:xfrm>
              <a:off x="4690" y="3840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99" name="Line 47"/>
          <p:cNvSpPr>
            <a:spLocks noChangeShapeType="1"/>
          </p:cNvSpPr>
          <p:nvPr/>
        </p:nvSpPr>
        <p:spPr bwMode="auto">
          <a:xfrm>
            <a:off x="457200" y="6096000"/>
            <a:ext cx="8382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7010400" y="3657600"/>
            <a:ext cx="423863" cy="255588"/>
          </a:xfrm>
          <a:prstGeom prst="rightArrow">
            <a:avLst>
              <a:gd name="adj1" fmla="val 46870"/>
              <a:gd name="adj2" fmla="val 73069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01" name="AutoShape 49"/>
          <p:cNvSpPr>
            <a:spLocks noChangeArrowheads="1"/>
          </p:cNvSpPr>
          <p:nvPr/>
        </p:nvSpPr>
        <p:spPr bwMode="auto">
          <a:xfrm>
            <a:off x="7458075" y="3338513"/>
            <a:ext cx="1020763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Consumer   waste / emissions</a:t>
            </a:r>
            <a:endParaRPr lang="en-US" sz="1200" b="1" i="1">
              <a:latin typeface="Arial" charset="0"/>
            </a:endParaRPr>
          </a:p>
        </p:txBody>
      </p:sp>
      <p:sp>
        <p:nvSpPr>
          <p:cNvPr id="100402" name="AutoShape 50"/>
          <p:cNvSpPr>
            <a:spLocks noChangeArrowheads="1"/>
          </p:cNvSpPr>
          <p:nvPr/>
        </p:nvSpPr>
        <p:spPr bwMode="auto">
          <a:xfrm>
            <a:off x="7491413" y="4267200"/>
            <a:ext cx="1020762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Tertiary waste / em</a:t>
            </a:r>
            <a:endParaRPr lang="en-US" sz="1200" b="1" i="1">
              <a:latin typeface="Arial" charset="0"/>
            </a:endParaRPr>
          </a:p>
        </p:txBody>
      </p:sp>
      <p:sp>
        <p:nvSpPr>
          <p:cNvPr id="100403" name="AutoShape 51"/>
          <p:cNvSpPr>
            <a:spLocks noChangeArrowheads="1"/>
          </p:cNvSpPr>
          <p:nvPr/>
        </p:nvSpPr>
        <p:spPr bwMode="auto">
          <a:xfrm>
            <a:off x="7445375" y="2514600"/>
            <a:ext cx="1020763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Secondary waste / emissions</a:t>
            </a:r>
            <a:endParaRPr lang="en-US" sz="1200" b="1" i="1">
              <a:latin typeface="Arial" charset="0"/>
            </a:endParaRPr>
          </a:p>
        </p:txBody>
      </p:sp>
      <p:sp>
        <p:nvSpPr>
          <p:cNvPr id="100404" name="AutoShape 52"/>
          <p:cNvSpPr>
            <a:spLocks noChangeArrowheads="1"/>
          </p:cNvSpPr>
          <p:nvPr/>
        </p:nvSpPr>
        <p:spPr bwMode="auto">
          <a:xfrm>
            <a:off x="7467600" y="1828800"/>
            <a:ext cx="1020763" cy="6096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18000" tIns="36000" rIns="18000" anchor="ctr"/>
          <a:lstStyle/>
          <a:p>
            <a:pPr algn="ctr"/>
            <a:r>
              <a:rPr lang="en-GB" sz="1200" b="1" i="1">
                <a:latin typeface="Arial" charset="0"/>
              </a:rPr>
              <a:t>Primary   waste / emissions</a:t>
            </a:r>
            <a:endParaRPr lang="en-US" sz="1200" b="1" i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Text Box 2"/>
          <p:cNvSpPr txBox="1">
            <a:spLocks noChangeArrowheads="1"/>
          </p:cNvSpPr>
          <p:nvPr/>
        </p:nvSpPr>
        <p:spPr bwMode="auto">
          <a:xfrm>
            <a:off x="1611313" y="0"/>
            <a:ext cx="6008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i="1">
                <a:latin typeface="Arial" charset="0"/>
              </a:rPr>
              <a:t>Eco-Region NW  data framework</a:t>
            </a:r>
            <a:endParaRPr lang="en-US" b="1" i="1">
              <a:latin typeface="Arial" charset="0"/>
            </a:endParaRPr>
          </a:p>
        </p:txBody>
      </p:sp>
      <p:sp>
        <p:nvSpPr>
          <p:cNvPr id="128007" name="Line 7"/>
          <p:cNvSpPr>
            <a:spLocks noChangeShapeType="1"/>
          </p:cNvSpPr>
          <p:nvPr/>
        </p:nvSpPr>
        <p:spPr bwMode="auto">
          <a:xfrm>
            <a:off x="0" y="2955925"/>
            <a:ext cx="9220200" cy="0"/>
          </a:xfrm>
          <a:prstGeom prst="line">
            <a:avLst/>
          </a:prstGeom>
          <a:noFill/>
          <a:ln w="57150" cap="rnd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8011" name="Line 11"/>
          <p:cNvSpPr>
            <a:spLocks noChangeShapeType="1"/>
          </p:cNvSpPr>
          <p:nvPr/>
        </p:nvSpPr>
        <p:spPr bwMode="auto">
          <a:xfrm>
            <a:off x="0" y="4419600"/>
            <a:ext cx="9220200" cy="0"/>
          </a:xfrm>
          <a:prstGeom prst="line">
            <a:avLst/>
          </a:prstGeom>
          <a:noFill/>
          <a:ln w="57150" cap="rnd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8012" name="Line 12"/>
          <p:cNvSpPr>
            <a:spLocks noChangeShapeType="1"/>
          </p:cNvSpPr>
          <p:nvPr/>
        </p:nvSpPr>
        <p:spPr bwMode="auto">
          <a:xfrm flipV="1">
            <a:off x="0" y="5638800"/>
            <a:ext cx="9220200" cy="0"/>
          </a:xfrm>
          <a:prstGeom prst="line">
            <a:avLst/>
          </a:prstGeom>
          <a:noFill/>
          <a:ln w="57150" cap="rnd">
            <a:solidFill>
              <a:schemeClr val="tx1"/>
            </a:solidFill>
            <a:prstDash val="sysDot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2" name="Group 48"/>
          <p:cNvGrpSpPr>
            <a:grpSpLocks/>
          </p:cNvGrpSpPr>
          <p:nvPr/>
        </p:nvGrpSpPr>
        <p:grpSpPr bwMode="auto">
          <a:xfrm>
            <a:off x="0" y="914400"/>
            <a:ext cx="9525000" cy="5715000"/>
            <a:chOff x="0" y="576"/>
            <a:chExt cx="6000" cy="3600"/>
          </a:xfrm>
        </p:grpSpPr>
        <p:sp>
          <p:nvSpPr>
            <p:cNvPr id="128043" name="Rectangle 43"/>
            <p:cNvSpPr>
              <a:spLocks noChangeArrowheads="1"/>
            </p:cNvSpPr>
            <p:nvPr/>
          </p:nvSpPr>
          <p:spPr bwMode="auto">
            <a:xfrm>
              <a:off x="0" y="1488"/>
              <a:ext cx="816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600" b="1" i="1">
                  <a:latin typeface="Arial" charset="0"/>
                </a:rPr>
                <a:t>National level</a:t>
              </a:r>
            </a:p>
          </p:txBody>
        </p:sp>
        <p:sp>
          <p:nvSpPr>
            <p:cNvPr id="128008" name="Text Box 8"/>
            <p:cNvSpPr txBox="1">
              <a:spLocks noChangeArrowheads="1"/>
            </p:cNvSpPr>
            <p:nvPr/>
          </p:nvSpPr>
          <p:spPr bwMode="auto">
            <a:xfrm>
              <a:off x="135" y="2082"/>
              <a:ext cx="5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Regional level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9" name="Text Box 9"/>
            <p:cNvSpPr txBox="1">
              <a:spLocks noChangeArrowheads="1"/>
            </p:cNvSpPr>
            <p:nvPr/>
          </p:nvSpPr>
          <p:spPr bwMode="auto">
            <a:xfrm>
              <a:off x="96" y="3004"/>
              <a:ext cx="5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Sectoral level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10" name="Text Box 10"/>
            <p:cNvSpPr txBox="1">
              <a:spLocks noChangeArrowheads="1"/>
            </p:cNvSpPr>
            <p:nvPr/>
          </p:nvSpPr>
          <p:spPr bwMode="auto">
            <a:xfrm>
              <a:off x="96" y="3676"/>
              <a:ext cx="5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Firm level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13" name="AutoShape 13"/>
            <p:cNvSpPr>
              <a:spLocks noChangeArrowheads="1"/>
            </p:cNvSpPr>
            <p:nvPr/>
          </p:nvSpPr>
          <p:spPr bwMode="auto">
            <a:xfrm>
              <a:off x="1872" y="3879"/>
              <a:ext cx="2064" cy="297"/>
            </a:xfrm>
            <a:prstGeom prst="roundRect">
              <a:avLst>
                <a:gd name="adj" fmla="val 16667"/>
              </a:avLst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 Benchmarking </a:t>
              </a:r>
            </a:p>
            <a:p>
              <a:pPr algn="ctr"/>
              <a:r>
                <a:rPr lang="en-GB" sz="1400" b="1">
                  <a:latin typeface="Arial" charset="0"/>
                </a:rPr>
                <a:t>ASSESS / ENWORKS</a:t>
              </a:r>
              <a:r>
                <a:rPr lang="en-GB" sz="1400" b="1" i="1">
                  <a:latin typeface="Arial" charset="0"/>
                </a:rPr>
                <a:t> 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37" name="AutoShape 37"/>
            <p:cNvSpPr>
              <a:spLocks noChangeArrowheads="1"/>
            </p:cNvSpPr>
            <p:nvPr/>
          </p:nvSpPr>
          <p:spPr bwMode="auto">
            <a:xfrm>
              <a:off x="5116" y="2064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2a) Ecological footprint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39" name="AutoShape 39"/>
            <p:cNvSpPr>
              <a:spLocks noChangeArrowheads="1"/>
            </p:cNvSpPr>
            <p:nvPr/>
          </p:nvSpPr>
          <p:spPr bwMode="auto">
            <a:xfrm>
              <a:off x="5136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2b) sectoral footprint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42" name="Text Box 42"/>
            <p:cNvSpPr txBox="1">
              <a:spLocks noChangeArrowheads="1"/>
            </p:cNvSpPr>
            <p:nvPr/>
          </p:nvSpPr>
          <p:spPr bwMode="auto">
            <a:xfrm>
              <a:off x="4990" y="912"/>
              <a:ext cx="10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Impacts 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3" name="Text Box 3"/>
            <p:cNvSpPr txBox="1">
              <a:spLocks noChangeArrowheads="1"/>
            </p:cNvSpPr>
            <p:nvPr/>
          </p:nvSpPr>
          <p:spPr bwMode="auto">
            <a:xfrm>
              <a:off x="1825" y="912"/>
              <a:ext cx="73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Activities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4" name="Text Box 4"/>
            <p:cNvSpPr txBox="1">
              <a:spLocks noChangeArrowheads="1"/>
            </p:cNvSpPr>
            <p:nvPr/>
          </p:nvSpPr>
          <p:spPr bwMode="auto">
            <a:xfrm>
              <a:off x="708" y="912"/>
              <a:ext cx="96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Production by sectors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05" name="Text Box 5"/>
            <p:cNvSpPr txBox="1">
              <a:spLocks noChangeArrowheads="1"/>
            </p:cNvSpPr>
            <p:nvPr/>
          </p:nvSpPr>
          <p:spPr bwMode="auto">
            <a:xfrm>
              <a:off x="2772" y="912"/>
              <a:ext cx="96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600" b="1" i="1">
                  <a:latin typeface="Arial" charset="0"/>
                </a:rPr>
                <a:t>Consumption by factors</a:t>
              </a:r>
            </a:p>
          </p:txBody>
        </p:sp>
        <p:sp>
          <p:nvSpPr>
            <p:cNvPr id="128006" name="Text Box 6"/>
            <p:cNvSpPr txBox="1">
              <a:spLocks noChangeArrowheads="1"/>
            </p:cNvSpPr>
            <p:nvPr/>
          </p:nvSpPr>
          <p:spPr bwMode="auto">
            <a:xfrm>
              <a:off x="3934" y="915"/>
              <a:ext cx="1010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b="1" i="1">
                  <a:latin typeface="Arial" charset="0"/>
                </a:rPr>
                <a:t>Waste &amp; emissions</a:t>
              </a:r>
              <a:endParaRPr lang="en-US" sz="1600" b="1" i="1">
                <a:latin typeface="Arial" charset="0"/>
              </a:endParaRPr>
            </a:p>
          </p:txBody>
        </p:sp>
        <p:sp>
          <p:nvSpPr>
            <p:cNvPr id="128014" name="AutoShape 14"/>
            <p:cNvSpPr>
              <a:spLocks noChangeArrowheads="1"/>
            </p:cNvSpPr>
            <p:nvPr/>
          </p:nvSpPr>
          <p:spPr bwMode="auto">
            <a:xfrm>
              <a:off x="759" y="2061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5a) Sectoral model (REWARD)    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5" name="AutoShape 15"/>
            <p:cNvSpPr>
              <a:spLocks noChangeArrowheads="1"/>
            </p:cNvSpPr>
            <p:nvPr/>
          </p:nvSpPr>
          <p:spPr bwMode="auto">
            <a:xfrm>
              <a:off x="720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5c) </a:t>
              </a:r>
            </a:p>
            <a:p>
              <a:pPr algn="ctr"/>
              <a:r>
                <a:rPr lang="en-GB" sz="1400" b="1">
                  <a:latin typeface="Arial" charset="0"/>
                </a:rPr>
                <a:t>Production benchmarks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16" name="AutoShape 16"/>
            <p:cNvSpPr>
              <a:spLocks noChangeArrowheads="1"/>
            </p:cNvSpPr>
            <p:nvPr/>
          </p:nvSpPr>
          <p:spPr bwMode="auto">
            <a:xfrm>
              <a:off x="2976" y="2064"/>
              <a:ext cx="884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1) Mass balance model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7" name="AutoShape 17"/>
            <p:cNvSpPr>
              <a:spLocks noChangeArrowheads="1"/>
            </p:cNvSpPr>
            <p:nvPr/>
          </p:nvSpPr>
          <p:spPr bwMode="auto">
            <a:xfrm>
              <a:off x="4074" y="2064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3a) Regional waste balance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8" name="AutoShape 18"/>
            <p:cNvSpPr>
              <a:spLocks noChangeArrowheads="1"/>
            </p:cNvSpPr>
            <p:nvPr/>
          </p:nvSpPr>
          <p:spPr bwMode="auto">
            <a:xfrm>
              <a:off x="2974" y="2967"/>
              <a:ext cx="91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4b) consumption benchmarks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19" name="AutoShape 19"/>
            <p:cNvSpPr>
              <a:spLocks noChangeArrowheads="1"/>
            </p:cNvSpPr>
            <p:nvPr/>
          </p:nvSpPr>
          <p:spPr bwMode="auto">
            <a:xfrm rot="16200000">
              <a:off x="1296" y="3648"/>
              <a:ext cx="384" cy="384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0" name="AutoShape 20"/>
            <p:cNvSpPr>
              <a:spLocks noChangeArrowheads="1"/>
            </p:cNvSpPr>
            <p:nvPr/>
          </p:nvSpPr>
          <p:spPr bwMode="auto">
            <a:xfrm rot="5400000" flipH="1">
              <a:off x="3984" y="3552"/>
              <a:ext cx="384" cy="384"/>
            </a:xfrm>
            <a:custGeom>
              <a:avLst/>
              <a:gdLst>
                <a:gd name="G0" fmla="+- 15126 0 0"/>
                <a:gd name="G1" fmla="+- 2912 0 0"/>
                <a:gd name="G2" fmla="+- 12158 0 2912"/>
                <a:gd name="G3" fmla="+- G2 0 2912"/>
                <a:gd name="G4" fmla="*/ G3 32768 32059"/>
                <a:gd name="G5" fmla="*/ G4 1 2"/>
                <a:gd name="G6" fmla="+- 21600 0 15126"/>
                <a:gd name="G7" fmla="*/ G6 2912 6079"/>
                <a:gd name="G8" fmla="+- G7 15126 0"/>
                <a:gd name="T0" fmla="*/ 15126 w 21600"/>
                <a:gd name="T1" fmla="*/ 0 h 21600"/>
                <a:gd name="T2" fmla="*/ 15126 w 21600"/>
                <a:gd name="T3" fmla="*/ 12158 h 21600"/>
                <a:gd name="T4" fmla="*/ 3237 w 21600"/>
                <a:gd name="T5" fmla="*/ 21600 h 21600"/>
                <a:gd name="T6" fmla="*/ 21600 w 21600"/>
                <a:gd name="T7" fmla="*/ 6079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7 w 21600"/>
                <a:gd name="T13" fmla="*/ G1 h 21600"/>
                <a:gd name="T14" fmla="*/ G8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close/>
                </a:path>
              </a:pathLst>
            </a:cu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1" name="AutoShape 21"/>
            <p:cNvSpPr>
              <a:spLocks noChangeArrowheads="1"/>
            </p:cNvSpPr>
            <p:nvPr/>
          </p:nvSpPr>
          <p:spPr bwMode="auto">
            <a:xfrm rot="5400000">
              <a:off x="1041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2" name="AutoShape 22"/>
            <p:cNvSpPr>
              <a:spLocks noChangeArrowheads="1"/>
            </p:cNvSpPr>
            <p:nvPr/>
          </p:nvSpPr>
          <p:spPr bwMode="auto">
            <a:xfrm rot="5400000">
              <a:off x="3319" y="2550"/>
              <a:ext cx="240" cy="323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3" name="AutoShape 23"/>
            <p:cNvSpPr>
              <a:spLocks noChangeArrowheads="1"/>
            </p:cNvSpPr>
            <p:nvPr/>
          </p:nvSpPr>
          <p:spPr bwMode="auto">
            <a:xfrm>
              <a:off x="1632" y="2208"/>
              <a:ext cx="192" cy="199"/>
            </a:xfrm>
            <a:prstGeom prst="rightArrow">
              <a:avLst>
                <a:gd name="adj1" fmla="val 45731"/>
                <a:gd name="adj2" fmla="val 84894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4" name="AutoShape 24"/>
            <p:cNvSpPr>
              <a:spLocks noChangeArrowheads="1"/>
            </p:cNvSpPr>
            <p:nvPr/>
          </p:nvSpPr>
          <p:spPr bwMode="auto">
            <a:xfrm>
              <a:off x="2736" y="2208"/>
              <a:ext cx="192" cy="199"/>
            </a:xfrm>
            <a:prstGeom prst="rightArrow">
              <a:avLst>
                <a:gd name="adj1" fmla="val 45731"/>
                <a:gd name="adj2" fmla="val 84894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5" name="AutoShape 25"/>
            <p:cNvSpPr>
              <a:spLocks noChangeArrowheads="1"/>
            </p:cNvSpPr>
            <p:nvPr/>
          </p:nvSpPr>
          <p:spPr bwMode="auto">
            <a:xfrm>
              <a:off x="3925" y="2208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6" name="AutoShape 26"/>
            <p:cNvSpPr>
              <a:spLocks noChangeArrowheads="1"/>
            </p:cNvSpPr>
            <p:nvPr/>
          </p:nvSpPr>
          <p:spPr bwMode="auto">
            <a:xfrm>
              <a:off x="4080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3b) Waste sector benchmarks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27" name="AutoShape 27"/>
            <p:cNvSpPr>
              <a:spLocks noChangeArrowheads="1"/>
            </p:cNvSpPr>
            <p:nvPr/>
          </p:nvSpPr>
          <p:spPr bwMode="auto">
            <a:xfrm rot="5400000">
              <a:off x="4336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28" name="AutoShape 28"/>
            <p:cNvSpPr>
              <a:spLocks noChangeArrowheads="1"/>
            </p:cNvSpPr>
            <p:nvPr/>
          </p:nvSpPr>
          <p:spPr bwMode="auto">
            <a:xfrm>
              <a:off x="1852" y="2054"/>
              <a:ext cx="836" cy="442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5b) Activity model (Atlas)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29" name="AutoShape 29"/>
            <p:cNvSpPr>
              <a:spLocks noChangeArrowheads="1"/>
            </p:cNvSpPr>
            <p:nvPr/>
          </p:nvSpPr>
          <p:spPr bwMode="auto">
            <a:xfrm>
              <a:off x="3936" y="3065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0" name="AutoShape 30"/>
            <p:cNvSpPr>
              <a:spLocks noChangeArrowheads="1"/>
            </p:cNvSpPr>
            <p:nvPr/>
          </p:nvSpPr>
          <p:spPr bwMode="auto">
            <a:xfrm>
              <a:off x="1872" y="2967"/>
              <a:ext cx="864" cy="441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4a) Construction  benchmarks</a:t>
              </a:r>
              <a:endParaRPr lang="en-US" sz="1400" b="1" i="1">
                <a:latin typeface="Arial" charset="0"/>
              </a:endParaRPr>
            </a:p>
          </p:txBody>
        </p:sp>
        <p:sp>
          <p:nvSpPr>
            <p:cNvPr id="128031" name="AutoShape 31"/>
            <p:cNvSpPr>
              <a:spLocks noChangeArrowheads="1"/>
            </p:cNvSpPr>
            <p:nvPr/>
          </p:nvSpPr>
          <p:spPr bwMode="auto">
            <a:xfrm rot="5400000">
              <a:off x="2176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2" name="AutoShape 32"/>
            <p:cNvSpPr>
              <a:spLocks noChangeArrowheads="1"/>
            </p:cNvSpPr>
            <p:nvPr/>
          </p:nvSpPr>
          <p:spPr bwMode="auto">
            <a:xfrm rot="-5400000">
              <a:off x="2230" y="3578"/>
              <a:ext cx="203" cy="247"/>
            </a:xfrm>
            <a:prstGeom prst="rightArrow">
              <a:avLst>
                <a:gd name="adj1" fmla="val 43324"/>
                <a:gd name="adj2" fmla="val 63551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3" name="Text Box 33"/>
            <p:cNvSpPr txBox="1">
              <a:spLocks noChangeArrowheads="1"/>
            </p:cNvSpPr>
            <p:nvPr/>
          </p:nvSpPr>
          <p:spPr bwMode="auto">
            <a:xfrm>
              <a:off x="1104" y="576"/>
              <a:ext cx="91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400" i="1">
                  <a:latin typeface="Arial" charset="0"/>
                </a:rPr>
                <a:t>upstream</a:t>
              </a:r>
            </a:p>
          </p:txBody>
        </p:sp>
        <p:sp>
          <p:nvSpPr>
            <p:cNvPr id="128034" name="Text Box 34"/>
            <p:cNvSpPr txBox="1">
              <a:spLocks noChangeArrowheads="1"/>
            </p:cNvSpPr>
            <p:nvPr/>
          </p:nvSpPr>
          <p:spPr bwMode="auto">
            <a:xfrm>
              <a:off x="4320" y="576"/>
              <a:ext cx="91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400" i="1">
                  <a:latin typeface="Arial" charset="0"/>
                </a:rPr>
                <a:t>downstream</a:t>
              </a:r>
            </a:p>
          </p:txBody>
        </p:sp>
        <p:sp>
          <p:nvSpPr>
            <p:cNvPr id="128035" name="AutoShape 35"/>
            <p:cNvSpPr>
              <a:spLocks noChangeArrowheads="1"/>
            </p:cNvSpPr>
            <p:nvPr/>
          </p:nvSpPr>
          <p:spPr bwMode="auto">
            <a:xfrm>
              <a:off x="2064" y="576"/>
              <a:ext cx="528" cy="192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6" name="AutoShape 36"/>
            <p:cNvSpPr>
              <a:spLocks noChangeArrowheads="1"/>
            </p:cNvSpPr>
            <p:nvPr/>
          </p:nvSpPr>
          <p:spPr bwMode="auto">
            <a:xfrm>
              <a:off x="3696" y="576"/>
              <a:ext cx="528" cy="192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38" name="AutoShape 38"/>
            <p:cNvSpPr>
              <a:spLocks noChangeArrowheads="1"/>
            </p:cNvSpPr>
            <p:nvPr/>
          </p:nvSpPr>
          <p:spPr bwMode="auto">
            <a:xfrm>
              <a:off x="4967" y="2208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40" name="AutoShape 40"/>
            <p:cNvSpPr>
              <a:spLocks noChangeArrowheads="1"/>
            </p:cNvSpPr>
            <p:nvPr/>
          </p:nvSpPr>
          <p:spPr bwMode="auto">
            <a:xfrm rot="5400000">
              <a:off x="5392" y="2559"/>
              <a:ext cx="240" cy="305"/>
            </a:xfrm>
            <a:prstGeom prst="leftRightArrow">
              <a:avLst>
                <a:gd name="adj1" fmla="val 59028"/>
                <a:gd name="adj2" fmla="val 37153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41" name="AutoShape 41"/>
            <p:cNvSpPr>
              <a:spLocks noChangeArrowheads="1"/>
            </p:cNvSpPr>
            <p:nvPr/>
          </p:nvSpPr>
          <p:spPr bwMode="auto">
            <a:xfrm>
              <a:off x="4992" y="3065"/>
              <a:ext cx="203" cy="199"/>
            </a:xfrm>
            <a:prstGeom prst="rightArrow">
              <a:avLst>
                <a:gd name="adj1" fmla="val 45731"/>
                <a:gd name="adj2" fmla="val 866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8044" name="AutoShape 44"/>
            <p:cNvSpPr>
              <a:spLocks noChangeArrowheads="1"/>
            </p:cNvSpPr>
            <p:nvPr/>
          </p:nvSpPr>
          <p:spPr bwMode="auto">
            <a:xfrm>
              <a:off x="1104" y="1440"/>
              <a:ext cx="4368" cy="346"/>
            </a:xfrm>
            <a:prstGeom prst="roundRect">
              <a:avLst>
                <a:gd name="adj" fmla="val 16667"/>
              </a:avLst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anchor="ctr"/>
            <a:lstStyle/>
            <a:p>
              <a:pPr algn="ctr"/>
              <a:r>
                <a:rPr lang="en-GB" sz="1400" b="1">
                  <a:latin typeface="Arial" charset="0"/>
                </a:rPr>
                <a:t>REAP model: </a:t>
              </a:r>
            </a:p>
            <a:p>
              <a:pPr algn="ctr"/>
              <a:r>
                <a:rPr lang="en-GB" sz="1400" b="1">
                  <a:latin typeface="Arial" charset="0"/>
                </a:rPr>
                <a:t>Application to Eco-Budget UK     </a:t>
              </a:r>
              <a:endParaRPr lang="en-US" sz="1400" b="1">
                <a:latin typeface="Arial" charset="0"/>
              </a:endParaRPr>
            </a:p>
          </p:txBody>
        </p:sp>
        <p:sp>
          <p:nvSpPr>
            <p:cNvPr id="128045" name="AutoShape 45"/>
            <p:cNvSpPr>
              <a:spLocks noChangeArrowheads="1"/>
            </p:cNvSpPr>
            <p:nvPr/>
          </p:nvSpPr>
          <p:spPr bwMode="auto">
            <a:xfrm rot="-5400000">
              <a:off x="3382" y="3578"/>
              <a:ext cx="203" cy="247"/>
            </a:xfrm>
            <a:prstGeom prst="rightArrow">
              <a:avLst>
                <a:gd name="adj1" fmla="val 43324"/>
                <a:gd name="adj2" fmla="val 63551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LCA results</a:t>
            </a:r>
            <a:endParaRPr lang="en-US"/>
          </a:p>
        </p:txBody>
      </p:sp>
      <p:graphicFrame>
        <p:nvGraphicFramePr>
          <p:cNvPr id="243716" name="Object 4"/>
          <p:cNvGraphicFramePr>
            <a:graphicFrameLocks noChangeAspect="1"/>
          </p:cNvGraphicFramePr>
          <p:nvPr>
            <p:ph sz="half" idx="1"/>
          </p:nvPr>
        </p:nvGraphicFramePr>
        <p:xfrm>
          <a:off x="755650" y="1557338"/>
          <a:ext cx="4464050" cy="3259137"/>
        </p:xfrm>
        <a:graphic>
          <a:graphicData uri="http://schemas.openxmlformats.org/presentationml/2006/ole">
            <p:oleObj spid="_x0000_s135170" name="Chart" r:id="rId4" imgW="4476902" imgH="3267032" progId="Excel.Sheet.8">
              <p:embed/>
            </p:oleObj>
          </a:graphicData>
        </a:graphic>
      </p:graphicFrame>
      <p:graphicFrame>
        <p:nvGraphicFramePr>
          <p:cNvPr id="243719" name="Object 7"/>
          <p:cNvGraphicFramePr>
            <a:graphicFrameLocks noChangeAspect="1"/>
          </p:cNvGraphicFramePr>
          <p:nvPr>
            <p:ph sz="half" idx="2"/>
          </p:nvPr>
        </p:nvGraphicFramePr>
        <p:xfrm>
          <a:off x="5140325" y="3216275"/>
          <a:ext cx="4067175" cy="3279775"/>
        </p:xfrm>
        <a:graphic>
          <a:graphicData uri="http://schemas.openxmlformats.org/presentationml/2006/ole">
            <p:oleObj spid="_x0000_s135171" name="Chart" r:id="rId5" imgW="5343672" imgH="4810221" progId="Excel.Shee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260350"/>
            <a:ext cx="7561262" cy="865188"/>
          </a:xfrm>
        </p:spPr>
        <p:txBody>
          <a:bodyPr/>
          <a:lstStyle/>
          <a:p>
            <a:r>
              <a:rPr lang="en-GB" sz="3600"/>
              <a:t>Energy Retrofits to Existing Buildings</a:t>
            </a:r>
            <a:endParaRPr lang="en-US" sz="3600"/>
          </a:p>
        </p:txBody>
      </p:sp>
      <p:sp>
        <p:nvSpPr>
          <p:cNvPr id="254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773238"/>
            <a:ext cx="3527425" cy="4392612"/>
          </a:xfrm>
        </p:spPr>
        <p:txBody>
          <a:bodyPr/>
          <a:lstStyle/>
          <a:p>
            <a:pPr lvl="1">
              <a:lnSpc>
                <a:spcPct val="80000"/>
              </a:lnSpc>
            </a:pPr>
            <a:r>
              <a:rPr lang="en-GB" sz="1800"/>
              <a:t>Loft Insulation (100 – 200mm)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Cavity Wall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Draught Stripping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Double glazing with low ‘e’ glass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Floor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Gas Central Heating Controls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Hot Water Tank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Hot Water Tank Thermostat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Primary Pipework Insulation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Condensing Boiler</a:t>
            </a:r>
          </a:p>
          <a:p>
            <a:pPr lvl="1">
              <a:lnSpc>
                <a:spcPct val="80000"/>
              </a:lnSpc>
            </a:pPr>
            <a:r>
              <a:rPr lang="en-GB" sz="1800"/>
              <a:t>10% renewables</a:t>
            </a:r>
          </a:p>
          <a:p>
            <a:pPr lvl="1">
              <a:lnSpc>
                <a:spcPct val="80000"/>
              </a:lnSpc>
              <a:buFontTx/>
              <a:buNone/>
            </a:pPr>
            <a:endParaRPr lang="en-US" sz="1800"/>
          </a:p>
        </p:txBody>
      </p:sp>
      <p:sp>
        <p:nvSpPr>
          <p:cNvPr id="254980" name="Rectangle 4"/>
          <p:cNvSpPr>
            <a:spLocks noChangeArrowheads="1"/>
          </p:cNvSpPr>
          <p:nvPr/>
        </p:nvSpPr>
        <p:spPr bwMode="auto">
          <a:xfrm>
            <a:off x="5470525" y="2133600"/>
            <a:ext cx="3673475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Yield 38% CO2 reductions, or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5.48 tonnes to 3.62 tonnes CO2/year/dwelling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5580 tonnes/yr if applied to approx 3,000 dwellings slated for demolition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sz="2000">
                <a:solidFill>
                  <a:srgbClr val="FFFFFF"/>
                </a:solidFill>
                <a:latin typeface="Times" pitchFamily="18" charset="0"/>
              </a:rPr>
              <a:t>53% reduction in EF by 2050 assuming 30 year phase-in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endParaRPr lang="en-GB" sz="2000">
              <a:solidFill>
                <a:srgbClr val="FFFFFF"/>
              </a:solidFill>
              <a:latin typeface="Times" pitchFamily="18" charset="0"/>
            </a:endParaRP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endParaRPr lang="en-US" sz="2000">
              <a:solidFill>
                <a:srgbClr val="FFFFFF"/>
              </a:solidFill>
              <a:latin typeface="Times" pitchFamily="18" charset="0"/>
            </a:endParaRPr>
          </a:p>
        </p:txBody>
      </p:sp>
      <p:sp>
        <p:nvSpPr>
          <p:cNvPr id="254982" name="AutoShape 6"/>
          <p:cNvSpPr>
            <a:spLocks noChangeArrowheads="1"/>
          </p:cNvSpPr>
          <p:nvPr/>
        </p:nvSpPr>
        <p:spPr bwMode="auto">
          <a:xfrm>
            <a:off x="4500563" y="2563813"/>
            <a:ext cx="1366837" cy="2160587"/>
          </a:xfrm>
          <a:prstGeom prst="rightArrow">
            <a:avLst>
              <a:gd name="adj1" fmla="val 47991"/>
              <a:gd name="adj2" fmla="val 4947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1447800" y="2514600"/>
            <a:ext cx="64770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" b="1">
                <a:latin typeface="Arial" pitchFamily="34" charset="0"/>
                <a:cs typeface="Arial" pitchFamily="34" charset="0"/>
              </a:rPr>
              <a:t>Rethinking Construction is the banner under which the construction industry, its clients and the government are working together to improve UK construction performance</a:t>
            </a:r>
          </a:p>
          <a:p>
            <a:pPr algn="ctr"/>
            <a:endParaRPr lang="en-GB" sz="1800" b="1">
              <a:latin typeface="Arial" pitchFamily="34" charset="0"/>
            </a:endParaRPr>
          </a:p>
          <a:p>
            <a:pPr algn="ctr"/>
            <a:r>
              <a:rPr lang="en-GB" sz="1800" i="1">
                <a:latin typeface="Arial" pitchFamily="34" charset="0"/>
              </a:rPr>
              <a:t>www.rethinkingconstruction.org</a:t>
            </a:r>
          </a:p>
          <a:p>
            <a:pPr algn="ctr">
              <a:spcBef>
                <a:spcPct val="50000"/>
              </a:spcBef>
            </a:pPr>
            <a:endParaRPr lang="en-GB" sz="1800" b="1" i="1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1800" b="1" i="1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8" name="Picture 4" descr="..\..\..\pictures\logos\rethi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85013" y="4267200"/>
            <a:ext cx="141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Context: Rethinking Construction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 </a:t>
            </a:r>
          </a:p>
        </p:txBody>
      </p:sp>
    </p:spTree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en-GB"/>
              <a:t>Rethinking Construction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7772400" cy="4114800"/>
          </a:xfrm>
        </p:spPr>
        <p:txBody>
          <a:bodyPr/>
          <a:lstStyle/>
          <a:p>
            <a:r>
              <a:rPr lang="en-GB" sz="2800"/>
              <a:t>Launched following the report of Sir John Egan’s Construction Task Force in 1998</a:t>
            </a:r>
          </a:p>
          <a:p>
            <a:r>
              <a:rPr lang="en-GB" sz="2800"/>
              <a:t>Objectives:</a:t>
            </a:r>
          </a:p>
          <a:p>
            <a:pPr lvl="1"/>
            <a:r>
              <a:rPr lang="en-GB" sz="2400"/>
              <a:t>To achieve radical improvements in the design, quality, sustainability and customer satisfaction of UK construction</a:t>
            </a:r>
          </a:p>
          <a:p>
            <a:pPr lvl="1"/>
            <a:r>
              <a:rPr lang="en-GB" sz="2400"/>
              <a:t>To be able to recruit and retain a </a:t>
            </a:r>
          </a:p>
          <a:p>
            <a:pPr lvl="1">
              <a:buFontTx/>
              <a:buNone/>
            </a:pPr>
            <a:r>
              <a:rPr lang="en-GB" sz="2400"/>
              <a:t>	skilled workforce at all levels</a:t>
            </a:r>
          </a:p>
          <a:p>
            <a:endParaRPr lang="en-GB"/>
          </a:p>
        </p:txBody>
      </p:sp>
      <p:pic>
        <p:nvPicPr>
          <p:cNvPr id="3076" name="Picture 4" descr="..\..\..\pictures\logos\rethi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85013" y="4267200"/>
            <a:ext cx="141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162800" cy="4114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400" b="1"/>
              <a:t>Set up to lead radical improvement in construction in 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Value for money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Profitability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Reliability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Char char="–"/>
            </a:pPr>
            <a:r>
              <a:rPr lang="en-GB" sz="2400" b="1"/>
              <a:t>Respect for people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400" b="1"/>
              <a:t>through demonstration and dissemination of best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sz="2400" b="1"/>
              <a:t>practice and innovation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Tx/>
              <a:buNone/>
            </a:pPr>
            <a:endParaRPr lang="en-GB" sz="1600" b="1">
              <a:latin typeface="Arial" pitchFamily="34" charset="0"/>
            </a:endParaRPr>
          </a:p>
          <a:p>
            <a:pPr algn="ctr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1600" i="1">
                <a:latin typeface="Arial" pitchFamily="34" charset="0"/>
              </a:rPr>
              <a:t>www.m4i.org.uk</a:t>
            </a:r>
          </a:p>
          <a:p>
            <a:pPr>
              <a:lnSpc>
                <a:spcPct val="90000"/>
              </a:lnSpc>
            </a:pPr>
            <a:endParaRPr lang="en-GB" sz="2800"/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>
            <p:ph type="title"/>
          </p:nvPr>
        </p:nvGraphicFramePr>
        <p:xfrm>
          <a:off x="3513138" y="609600"/>
          <a:ext cx="2116137" cy="1143000"/>
        </p:xfrm>
        <a:graphic>
          <a:graphicData uri="http://schemas.openxmlformats.org/presentationml/2006/ole">
            <p:oleObj spid="_x0000_s136194" name="Bitmap Image" r:id="rId3" imgW="2010056" imgH="1085714" progId="PBrush">
              <p:embed/>
            </p:oleObj>
          </a:graphicData>
        </a:graphic>
      </p:graphicFrame>
    </p:spTree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4057650" y="31099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3124200" y="762000"/>
          <a:ext cx="2743200" cy="1766888"/>
        </p:xfrm>
        <a:graphic>
          <a:graphicData uri="http://schemas.openxmlformats.org/presentationml/2006/ole">
            <p:oleObj spid="_x0000_s137218" r:id="rId3" imgW="6001588" imgH="3761905" progId="">
              <p:embed/>
            </p:oleObj>
          </a:graphicData>
        </a:graphic>
      </p:graphicFrame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838200" y="2895600"/>
            <a:ext cx="73152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pitchFamily="34" charset="0"/>
              </a:rPr>
              <a:t>Set up in April 1999 to promote radical change and continuous improvement in the housing industry</a:t>
            </a:r>
            <a:endParaRPr lang="en-GB" sz="1800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endParaRPr lang="en-GB" sz="1800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1800" i="1">
                <a:latin typeface="Arial" pitchFamily="34" charset="0"/>
              </a:rPr>
              <a:t>www.thehousingforum.org.uk</a:t>
            </a:r>
          </a:p>
        </p:txBody>
      </p:sp>
    </p:spTree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3990975" y="31099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3124200" y="990600"/>
          <a:ext cx="2819400" cy="1843088"/>
        </p:xfrm>
        <a:graphic>
          <a:graphicData uri="http://schemas.openxmlformats.org/presentationml/2006/ole">
            <p:oleObj spid="_x0000_s138242" r:id="rId3" imgW="6001588" imgH="3761905" progId="PBrush">
              <p:embed/>
            </p:oleObj>
          </a:graphicData>
        </a:graphic>
      </p:graphicFrame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838200" y="3276600"/>
            <a:ext cx="7315200" cy="174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1">
                <a:latin typeface="Arial" pitchFamily="34" charset="0"/>
              </a:rPr>
              <a:t>Set up in 2000 to promote integration of the Rethinking Construction agenda into Local Authority procurement policies and practices</a:t>
            </a:r>
          </a:p>
          <a:p>
            <a:pPr algn="ctr">
              <a:spcBef>
                <a:spcPct val="50000"/>
              </a:spcBef>
            </a:pPr>
            <a:endParaRPr lang="en-GB" sz="1800" b="1">
              <a:latin typeface="Arial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GB" sz="1800" i="1">
                <a:latin typeface="Arial" pitchFamily="34" charset="0"/>
              </a:rPr>
              <a:t>www.lgtf.org.uk</a:t>
            </a:r>
          </a:p>
        </p:txBody>
      </p:sp>
    </p:spTree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Respect for People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Industry improvement cannot be delivered without improving performance in people issues</a:t>
            </a:r>
          </a:p>
          <a:p>
            <a:r>
              <a:rPr lang="en-GB" sz="2800"/>
              <a:t>Six key areas of activity:</a:t>
            </a:r>
          </a:p>
          <a:p>
            <a:pPr lvl="1"/>
            <a:r>
              <a:rPr lang="en-GB" sz="2400"/>
              <a:t>Health &amp; safety</a:t>
            </a:r>
          </a:p>
          <a:p>
            <a:pPr lvl="1"/>
            <a:r>
              <a:rPr lang="en-GB" sz="2400"/>
              <a:t>Training</a:t>
            </a:r>
          </a:p>
          <a:p>
            <a:pPr lvl="1"/>
            <a:r>
              <a:rPr lang="en-GB" sz="2400"/>
              <a:t>Equality &amp; diversity</a:t>
            </a:r>
          </a:p>
          <a:p>
            <a:pPr lvl="1"/>
            <a:r>
              <a:rPr lang="en-GB" sz="2400"/>
              <a:t>Workforce satisfaction</a:t>
            </a:r>
          </a:p>
          <a:p>
            <a:pPr lvl="1"/>
            <a:r>
              <a:rPr lang="en-GB" sz="2400"/>
              <a:t>Working environment</a:t>
            </a:r>
          </a:p>
          <a:p>
            <a:pPr lvl="1"/>
            <a:r>
              <a:rPr lang="en-GB" sz="2400"/>
              <a:t>Work in occupied premises</a:t>
            </a:r>
          </a:p>
        </p:txBody>
      </p:sp>
    </p:spTree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447800"/>
            <a:ext cx="7772400" cy="11430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3200400"/>
            <a:ext cx="7772400" cy="3657600"/>
          </a:xfrm>
        </p:spPr>
        <p:txBody>
          <a:bodyPr/>
          <a:lstStyle/>
          <a:p>
            <a:r>
              <a:rPr lang="en-GB" sz="2800"/>
              <a:t>In April 2003, the Construction Best Practice Programme merged with Rethinking Construction</a:t>
            </a:r>
          </a:p>
          <a:p>
            <a:r>
              <a:rPr lang="en-GB" sz="2800"/>
              <a:t>Separate business plans until April 2004</a:t>
            </a:r>
          </a:p>
          <a:p>
            <a:r>
              <a:rPr lang="en-GB" sz="2800"/>
              <a:t>Changes are principally internal – the roles of the organisations involved still remain</a:t>
            </a:r>
            <a:r>
              <a:rPr lang="en-GB"/>
              <a:t> 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10245" name="Picture 5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2200" y="381000"/>
            <a:ext cx="4648200" cy="27082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905000"/>
            <a:ext cx="7772400" cy="1143000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590800"/>
            <a:ext cx="7772400" cy="3505200"/>
          </a:xfrm>
        </p:spPr>
        <p:txBody>
          <a:bodyPr/>
          <a:lstStyle/>
          <a:p>
            <a:pPr eaLnBrk="0" hangingPunct="0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400" b="1" i="1">
                <a:latin typeface="Arial" pitchFamily="34" charset="0"/>
              </a:rPr>
              <a:t>MISSION STATEMENT</a:t>
            </a:r>
          </a:p>
          <a:p>
            <a:pPr eaLnBrk="0" hangingPunct="0">
              <a:lnSpc>
                <a:spcPct val="90000"/>
              </a:lnSpc>
              <a:spcBef>
                <a:spcPct val="50000"/>
              </a:spcBef>
              <a:buFontTx/>
              <a:buNone/>
            </a:pPr>
            <a:r>
              <a:rPr lang="en-GB" sz="2800">
                <a:latin typeface="Arial" pitchFamily="34" charset="0"/>
              </a:rPr>
              <a:t>   Our mission is to help construction organisations (including clients) achieve greater profitability and long term improvement through reduction in costs, increased productivity and a greater fulfilment of customer needs, by implementing better management practices.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  <a:buFontTx/>
              <a:buNone/>
            </a:pPr>
            <a:endParaRPr lang="en-GB"/>
          </a:p>
        </p:txBody>
      </p:sp>
      <p:pic>
        <p:nvPicPr>
          <p:cNvPr id="76804" name="Picture 4" descr="CB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5200" y="457200"/>
            <a:ext cx="2209800" cy="1747838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25400" y="2667000"/>
            <a:ext cx="914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algn="just" eaLnBrk="0" hangingPunct="0">
              <a:tabLst>
                <a:tab pos="857250" algn="l"/>
              </a:tabLst>
            </a:pPr>
            <a:r>
              <a:rPr lang="en-GB" sz="1000">
                <a:cs typeface="Times New Roman" pitchFamily="18" charset="0"/>
              </a:rPr>
              <a:t> </a:t>
            </a:r>
            <a:endParaRPr lang="en-GB" sz="1200">
              <a:cs typeface="Times New Roman" pitchFamily="18" charset="0"/>
            </a:endParaRPr>
          </a:p>
          <a:p>
            <a:pPr eaLnBrk="0" hangingPunct="0">
              <a:tabLst>
                <a:tab pos="857250" algn="l"/>
              </a:tabLst>
            </a:pPr>
            <a:endParaRPr lang="en-GB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6858000" y="2895600"/>
            <a:ext cx="1028700" cy="685800"/>
          </a:xfrm>
          <a:prstGeom prst="rect">
            <a:avLst/>
          </a:prstGeom>
          <a:solidFill>
            <a:srgbClr val="000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CBPP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 sz="1600">
              <a:latin typeface="Arial" pitchFamily="34" charset="0"/>
            </a:endParaRP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3048000" y="1676400"/>
            <a:ext cx="3505200" cy="927100"/>
          </a:xfrm>
          <a:prstGeom prst="rect">
            <a:avLst/>
          </a:prstGeom>
          <a:solidFill>
            <a:srgbClr val="808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Department of Trade and Industry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1295400" y="2971800"/>
            <a:ext cx="1524000" cy="838200"/>
          </a:xfrm>
          <a:prstGeom prst="rect">
            <a:avLst/>
          </a:prstGeom>
          <a:solidFill>
            <a:srgbClr val="8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Ministerial Steering Group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>
              <a:latin typeface="Arial" pitchFamily="34" charset="0"/>
            </a:endParaRP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3429000" y="2971800"/>
            <a:ext cx="2743200" cy="609600"/>
          </a:xfrm>
          <a:prstGeom prst="rect">
            <a:avLst/>
          </a:pr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Rethinking Construction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6553200" y="4419600"/>
            <a:ext cx="1371600" cy="685800"/>
          </a:xfrm>
          <a:prstGeom prst="rect">
            <a:avLst/>
          </a:prstGeom>
          <a:solidFill>
            <a:srgbClr val="0099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Local Govt. Task Force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 sz="1600">
              <a:latin typeface="Arial" pitchFamily="34" charset="0"/>
            </a:endParaRP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3276600" y="4114800"/>
            <a:ext cx="1447800" cy="542925"/>
          </a:xfrm>
          <a:prstGeom prst="rect">
            <a:avLst/>
          </a:prstGeom>
          <a:solidFill>
            <a:srgbClr val="80008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bIns="0"/>
          <a:lstStyle/>
          <a:p>
            <a:pPr algn="ctr"/>
            <a:r>
              <a:rPr lang="en-GB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M4I</a:t>
            </a:r>
            <a:endParaRPr lang="en-GB" sz="1600" b="1" u="sng">
              <a:latin typeface="Arial" pitchFamily="34" charset="0"/>
            </a:endParaRPr>
          </a:p>
          <a:p>
            <a:pPr eaLnBrk="0" hangingPunct="0"/>
            <a:endParaRPr lang="en-GB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752600" y="4495800"/>
            <a:ext cx="1347788" cy="609600"/>
          </a:xfrm>
          <a:prstGeom prst="rect">
            <a:avLst/>
          </a:prstGeom>
          <a:solidFill>
            <a:srgbClr val="FF66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Housing Forum</a:t>
            </a:r>
            <a:endParaRPr lang="en-US" sz="1600" b="1">
              <a:latin typeface="Arial" pitchFamily="34" charset="0"/>
              <a:cs typeface="Times New Roman" pitchFamily="18" charset="0"/>
            </a:endParaRPr>
          </a:p>
          <a:p>
            <a:pPr eaLnBrk="0" hangingPunct="0"/>
            <a:endParaRPr lang="en-US"/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>
            <a:off x="4800600" y="2590800"/>
            <a:ext cx="0" cy="381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27" name="Line 11"/>
          <p:cNvSpPr>
            <a:spLocks noChangeShapeType="1"/>
          </p:cNvSpPr>
          <p:nvPr/>
        </p:nvSpPr>
        <p:spPr bwMode="auto">
          <a:xfrm>
            <a:off x="4038600" y="3581400"/>
            <a:ext cx="0" cy="527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 flipH="1">
            <a:off x="2590800" y="3581400"/>
            <a:ext cx="838200" cy="838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6172200" y="3581400"/>
            <a:ext cx="762000" cy="762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 flipH="1">
            <a:off x="2819400" y="3276600"/>
            <a:ext cx="533400" cy="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6248400" y="3200400"/>
            <a:ext cx="6096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1143000" y="381000"/>
            <a:ext cx="7162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b="1">
                <a:latin typeface="Arial" pitchFamily="34" charset="0"/>
              </a:rPr>
              <a:t>Constructing Excellence Structure</a:t>
            </a:r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5334000" y="3581400"/>
            <a:ext cx="0" cy="527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4876800" y="4114800"/>
            <a:ext cx="1447800" cy="542925"/>
          </a:xfrm>
          <a:prstGeom prst="rect">
            <a:avLst/>
          </a:prstGeom>
          <a:solidFill>
            <a:srgbClr val="993366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bIns="0"/>
          <a:lstStyle/>
          <a:p>
            <a:pPr algn="ctr"/>
            <a:r>
              <a:rPr lang="en-GB" sz="1600" b="1">
                <a:solidFill>
                  <a:srgbClr val="FFFFFF"/>
                </a:solidFill>
                <a:latin typeface="Arial" pitchFamily="34" charset="0"/>
                <a:cs typeface="Times New Roman" pitchFamily="18" charset="0"/>
              </a:rPr>
              <a:t>Respect for People</a:t>
            </a:r>
            <a:endParaRPr lang="en-GB" sz="1600" b="1" u="sng">
              <a:latin typeface="Arial" pitchFamily="34" charset="0"/>
            </a:endParaRPr>
          </a:p>
          <a:p>
            <a:pPr eaLnBrk="0" hangingPunct="0"/>
            <a:endParaRPr lang="en-GB"/>
          </a:p>
        </p:txBody>
      </p:sp>
      <p:sp>
        <p:nvSpPr>
          <p:cNvPr id="9236" name="Rectangle 20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0" y="609600"/>
            <a:ext cx="93726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600" b="1">
                <a:latin typeface="Arial" pitchFamily="34" charset="0"/>
              </a:rPr>
              <a:t>Rethinking Construction </a:t>
            </a:r>
          </a:p>
          <a:p>
            <a:pPr algn="ctr"/>
            <a:r>
              <a:rPr lang="en-GB" sz="3600" b="1">
                <a:latin typeface="Arial" pitchFamily="34" charset="0"/>
              </a:rPr>
              <a:t>Demonstration Projects Programme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838200" y="2514600"/>
            <a:ext cx="3429000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 u="sng">
                <a:solidFill>
                  <a:srgbClr val="FF9900"/>
                </a:solidFill>
                <a:latin typeface="Arial" pitchFamily="34" charset="0"/>
              </a:rPr>
              <a:t>Housing Forum Projects: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126 Projects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Construction Value exceeding £1.6 billion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Over 8,750 new build units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FF9900"/>
                </a:solidFill>
                <a:latin typeface="Arial" pitchFamily="34" charset="0"/>
              </a:rPr>
              <a:t> Over 42,500 refurb units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5029200" y="2514600"/>
            <a:ext cx="34290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1" u="sng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M4I  Projects: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300 Projects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8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</a:rPr>
              <a:t> Construction Value exceeding £4 billion</a:t>
            </a:r>
          </a:p>
        </p:txBody>
      </p:sp>
      <p:pic>
        <p:nvPicPr>
          <p:cNvPr id="11269" name="Picture 5" descr="..\..\..\pictures\logos\rethin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2800" y="4724400"/>
            <a:ext cx="1419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296400" cy="1143000"/>
          </a:xfrm>
        </p:spPr>
        <p:txBody>
          <a:bodyPr/>
          <a:lstStyle/>
          <a:p>
            <a:r>
              <a:rPr lang="en-GB">
                <a:cs typeface="Times New Roman" pitchFamily="18" charset="0"/>
              </a:rPr>
              <a:t>‘Building a Better Quality of life’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82000" cy="4800600"/>
          </a:xfrm>
        </p:spPr>
        <p:txBody>
          <a:bodyPr/>
          <a:lstStyle/>
          <a:p>
            <a:pPr>
              <a:buFontTx/>
              <a:buNone/>
            </a:pPr>
            <a:r>
              <a:rPr lang="en-GB" sz="2800">
                <a:cs typeface="Times New Roman" pitchFamily="18" charset="0"/>
              </a:rPr>
              <a:t>Construction industry contribution to sustainable development by</a:t>
            </a:r>
          </a:p>
          <a:p>
            <a:pPr lvl="1">
              <a:spcAft>
                <a:spcPct val="20000"/>
              </a:spcAft>
            </a:pPr>
            <a:r>
              <a:rPr lang="en-GB" sz="2400">
                <a:cs typeface="Times New Roman" pitchFamily="18" charset="0"/>
              </a:rPr>
              <a:t>being more profitable and competitive</a:t>
            </a:r>
          </a:p>
          <a:p>
            <a:pPr lvl="1">
              <a:spcAft>
                <a:spcPct val="20000"/>
              </a:spcAft>
            </a:pPr>
            <a:r>
              <a:rPr lang="en-GB" sz="2400">
                <a:cs typeface="Times New Roman" pitchFamily="18" charset="0"/>
              </a:rPr>
              <a:t>delivering buildings and structures that provide greater satisfaction, well-being and value to customers and users</a:t>
            </a:r>
          </a:p>
          <a:p>
            <a:pPr lvl="1">
              <a:spcAft>
                <a:spcPct val="20000"/>
              </a:spcAft>
            </a:pPr>
            <a:r>
              <a:rPr lang="en-GB" sz="2400">
                <a:cs typeface="Times New Roman" pitchFamily="18" charset="0"/>
              </a:rPr>
              <a:t>respecting and treating its stakeholders more fairly</a:t>
            </a:r>
          </a:p>
          <a:p>
            <a:pPr lvl="1"/>
            <a:r>
              <a:rPr lang="en-GB" sz="2400">
                <a:cs typeface="Times New Roman" pitchFamily="18" charset="0"/>
              </a:rPr>
              <a:t>enhancing and better protecting the natural environment</a:t>
            </a:r>
          </a:p>
          <a:p>
            <a:pPr lvl="1"/>
            <a:r>
              <a:rPr lang="en-GB" sz="2400">
                <a:cs typeface="Times New Roman" pitchFamily="18" charset="0"/>
              </a:rPr>
              <a:t>minimising its consumption of energy </a:t>
            </a:r>
          </a:p>
          <a:p>
            <a:pPr lvl="1">
              <a:spcBef>
                <a:spcPct val="0"/>
              </a:spcBef>
              <a:buFontTx/>
              <a:buNone/>
            </a:pPr>
            <a:r>
              <a:rPr lang="en-GB" sz="2400">
                <a:cs typeface="Times New Roman" pitchFamily="18" charset="0"/>
              </a:rPr>
              <a:t>    (especially carbon-based energy) and </a:t>
            </a:r>
          </a:p>
          <a:p>
            <a:pPr lvl="1">
              <a:spcBef>
                <a:spcPct val="0"/>
              </a:spcBef>
              <a:buFontTx/>
              <a:buNone/>
            </a:pPr>
            <a:r>
              <a:rPr lang="en-GB" sz="2400">
                <a:cs typeface="Times New Roman" pitchFamily="18" charset="0"/>
              </a:rPr>
              <a:t>    natural resources</a:t>
            </a:r>
          </a:p>
          <a:p>
            <a:endParaRPr lang="en-GB" sz="2800"/>
          </a:p>
        </p:txBody>
      </p:sp>
      <p:sp>
        <p:nvSpPr>
          <p:cNvPr id="59398" name="Rectangle 6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59397" name="Picture 5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029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Objectives for the Constructing Excellence strategy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2133600"/>
            <a:ext cx="7772400" cy="4495800"/>
          </a:xfrm>
        </p:spPr>
        <p:txBody>
          <a:bodyPr/>
          <a:lstStyle/>
          <a:p>
            <a:r>
              <a:rPr lang="en-GB" sz="2400">
                <a:cs typeface="Times New Roman" pitchFamily="18" charset="0"/>
              </a:rPr>
              <a:t>Greater awareness of the practical significance of sustainability </a:t>
            </a:r>
          </a:p>
          <a:p>
            <a:r>
              <a:rPr lang="en-GB" sz="2400">
                <a:cs typeface="Times New Roman" pitchFamily="18" charset="0"/>
              </a:rPr>
              <a:t>Publicise the business benefits</a:t>
            </a:r>
          </a:p>
          <a:p>
            <a:r>
              <a:rPr lang="en-GB" sz="2400">
                <a:cs typeface="Times New Roman" pitchFamily="18" charset="0"/>
              </a:rPr>
              <a:t>Develop better understanding of how construction can contribute to meeting the objectives of the UK Strategy for Sustainable Development</a:t>
            </a:r>
          </a:p>
          <a:p>
            <a:r>
              <a:rPr lang="en-GB" sz="2400">
                <a:cs typeface="Times New Roman" pitchFamily="18" charset="0"/>
              </a:rPr>
              <a:t>Provide practical information and support</a:t>
            </a:r>
          </a:p>
          <a:p>
            <a:r>
              <a:rPr lang="en-GB" sz="2400">
                <a:cs typeface="Times New Roman" pitchFamily="18" charset="0"/>
              </a:rPr>
              <a:t>Tools to support more sustainable practices</a:t>
            </a:r>
          </a:p>
          <a:p>
            <a:r>
              <a:rPr lang="en-GB" sz="2400">
                <a:cs typeface="Times New Roman" pitchFamily="18" charset="0"/>
              </a:rPr>
              <a:t>Ensure that consideration of sustainability               becomes embodied in mainstream business             practices</a:t>
            </a:r>
            <a:endParaRPr lang="en-GB" sz="2400"/>
          </a:p>
        </p:txBody>
      </p:sp>
      <p:sp>
        <p:nvSpPr>
          <p:cNvPr id="63494" name="Rectangle 6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3493" name="Picture 5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 autoUpdateAnimBg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7696200" cy="1143000"/>
          </a:xfrm>
        </p:spPr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Proving and Selling the Business Case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981200"/>
            <a:ext cx="7772400" cy="4267200"/>
          </a:xfrm>
        </p:spPr>
        <p:txBody>
          <a:bodyPr/>
          <a:lstStyle/>
          <a:p>
            <a:r>
              <a:rPr lang="en-GB"/>
              <a:t>Sustainability Checklist:</a:t>
            </a:r>
          </a:p>
          <a:p>
            <a:pPr lvl="1"/>
            <a:r>
              <a:rPr lang="en-GB">
                <a:cs typeface="Times New Roman" pitchFamily="18" charset="0"/>
              </a:rPr>
              <a:t> Ensure use for all new demonstration projects</a:t>
            </a:r>
          </a:p>
          <a:p>
            <a:pPr lvl="1"/>
            <a:r>
              <a:rPr lang="en-GB">
                <a:cs typeface="Times New Roman" pitchFamily="18" charset="0"/>
              </a:rPr>
              <a:t> Collect and analyse data</a:t>
            </a:r>
            <a:r>
              <a:rPr lang="en-GB"/>
              <a:t>  </a:t>
            </a:r>
          </a:p>
          <a:p>
            <a:pPr lvl="1"/>
            <a:r>
              <a:rPr lang="en-GB">
                <a:cs typeface="Times New Roman" pitchFamily="18" charset="0"/>
              </a:rPr>
              <a:t>Publish information derived from its use</a:t>
            </a:r>
            <a:r>
              <a:rPr lang="en-GB"/>
              <a:t> </a:t>
            </a:r>
          </a:p>
          <a:p>
            <a:r>
              <a:rPr lang="en-GB">
                <a:cs typeface="Times New Roman" pitchFamily="18" charset="0"/>
              </a:rPr>
              <a:t>Produce an update of the WellBuilt! Sustainable Construction Action Plan</a:t>
            </a:r>
            <a:r>
              <a:rPr lang="en-GB"/>
              <a:t> </a:t>
            </a:r>
          </a:p>
          <a:p>
            <a:pPr>
              <a:buFontTx/>
              <a:buNone/>
            </a:pPr>
            <a:endParaRPr lang="en-GB"/>
          </a:p>
          <a:p>
            <a:endParaRPr lang="en-GB" sz="3600"/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6564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Sustainability Checklist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Project level</a:t>
            </a:r>
          </a:p>
          <a:p>
            <a:r>
              <a:rPr lang="en-GB"/>
              <a:t>Designed to be simple and straightforward!</a:t>
            </a:r>
          </a:p>
          <a:p>
            <a:r>
              <a:rPr lang="en-GB"/>
              <a:t>Projects see what they are already doing, and what they could do</a:t>
            </a:r>
          </a:p>
          <a:p>
            <a:r>
              <a:rPr lang="en-GB"/>
              <a:t>Being used by some businesses to develop policy and drive change</a:t>
            </a:r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9092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342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8077200" cy="1143000"/>
          </a:xfrm>
        </p:spPr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Engaging with Clients in Driving Change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209800"/>
            <a:ext cx="7772400" cy="4648200"/>
          </a:xfrm>
        </p:spPr>
        <p:txBody>
          <a:bodyPr/>
          <a:lstStyle/>
          <a:p>
            <a:r>
              <a:rPr lang="en-GB">
                <a:cs typeface="Times New Roman" pitchFamily="18" charset="0"/>
              </a:rPr>
              <a:t>Generic Sustainable Construction Policy document</a:t>
            </a:r>
          </a:p>
          <a:p>
            <a:r>
              <a:rPr lang="en-GB">
                <a:cs typeface="Times New Roman" pitchFamily="18" charset="0"/>
              </a:rPr>
              <a:t>Generic Sustainable Development planning guidance documents</a:t>
            </a:r>
          </a:p>
          <a:p>
            <a:r>
              <a:rPr lang="en-GB">
                <a:cs typeface="Times New Roman" pitchFamily="18" charset="0"/>
              </a:rPr>
              <a:t>Recruit demonstration projects utilising EPIs and report on results</a:t>
            </a:r>
          </a:p>
          <a:p>
            <a:endParaRPr lang="en-GB" sz="2800">
              <a:cs typeface="Times New Roman" pitchFamily="18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7588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 autoUpdateAnimBg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8153400" cy="1143000"/>
          </a:xfrm>
        </p:spPr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Involving all Aspects of the Industry</a:t>
            </a:r>
            <a:r>
              <a:rPr lang="en-GB"/>
              <a:t> 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5334000"/>
          </a:xfrm>
        </p:spPr>
        <p:txBody>
          <a:bodyPr/>
          <a:lstStyle/>
          <a:p>
            <a:r>
              <a:rPr lang="en-GB" sz="2800">
                <a:cs typeface="Times New Roman" pitchFamily="18" charset="0"/>
              </a:rPr>
              <a:t>Work with key industry bodies</a:t>
            </a:r>
            <a:r>
              <a:rPr lang="en-GB" sz="2800"/>
              <a:t> </a:t>
            </a:r>
          </a:p>
          <a:p>
            <a:r>
              <a:rPr lang="en-GB" sz="2800">
                <a:cs typeface="Times New Roman" pitchFamily="18" charset="0"/>
              </a:rPr>
              <a:t>Programme of workshops on sustainable construction in each region</a:t>
            </a:r>
          </a:p>
          <a:p>
            <a:r>
              <a:rPr lang="en-GB" sz="2800">
                <a:cs typeface="Times New Roman" pitchFamily="18" charset="0"/>
              </a:rPr>
              <a:t>Provide information:</a:t>
            </a:r>
            <a:r>
              <a:rPr lang="en-GB" sz="2800"/>
              <a:t> </a:t>
            </a:r>
          </a:p>
          <a:p>
            <a:pPr lvl="3"/>
            <a:r>
              <a:rPr lang="en-GB" sz="2400">
                <a:cs typeface="Times New Roman" pitchFamily="18" charset="0"/>
              </a:rPr>
              <a:t>Database of contacts/specialists </a:t>
            </a:r>
          </a:p>
          <a:p>
            <a:pPr lvl="3"/>
            <a:r>
              <a:rPr lang="en-GB" sz="2400">
                <a:cs typeface="Times New Roman" pitchFamily="18" charset="0"/>
              </a:rPr>
              <a:t>Sustainability web page</a:t>
            </a:r>
          </a:p>
          <a:p>
            <a:pPr lvl="3"/>
            <a:r>
              <a:rPr lang="en-GB" sz="2400">
                <a:cs typeface="Times New Roman" pitchFamily="18" charset="0"/>
              </a:rPr>
              <a:t>Publications: new and updated previous work</a:t>
            </a:r>
          </a:p>
          <a:p>
            <a:r>
              <a:rPr lang="en-GB" sz="2800">
                <a:cs typeface="Times New Roman" pitchFamily="18" charset="0"/>
              </a:rPr>
              <a:t>Environmental Performance Improvement Clubs (EPICs)  </a:t>
            </a:r>
          </a:p>
          <a:p>
            <a:pPr>
              <a:buFontTx/>
              <a:buNone/>
            </a:pPr>
            <a:endParaRPr lang="en-GB" sz="2800"/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8612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build="p" autoUpdateAnimBg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EPICs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Network of mentors</a:t>
            </a:r>
          </a:p>
          <a:p>
            <a:r>
              <a:rPr lang="en-GB"/>
              <a:t>Supply chain involvement</a:t>
            </a:r>
          </a:p>
          <a:p>
            <a:r>
              <a:rPr lang="en-GB"/>
              <a:t>Training workshops and site visits</a:t>
            </a:r>
          </a:p>
          <a:p>
            <a:r>
              <a:rPr lang="en-GB"/>
              <a:t>Practical focus</a:t>
            </a:r>
          </a:p>
          <a:p>
            <a:r>
              <a:rPr lang="en-GB"/>
              <a:t>Facilitation by CIRIA/stakeholders/supply chain leaders as appropriate</a:t>
            </a:r>
          </a:p>
          <a:p>
            <a:endParaRPr lang="en-GB"/>
          </a:p>
        </p:txBody>
      </p:sp>
      <p:sp>
        <p:nvSpPr>
          <p:cNvPr id="88069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8068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1800" y="5410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i="1">
                <a:cs typeface="Times New Roman" pitchFamily="18" charset="0"/>
              </a:rPr>
              <a:t>Creating a Self Sustaining Framework for Change</a:t>
            </a:r>
            <a:r>
              <a:rPr lang="en-GB"/>
              <a:t> 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133600"/>
            <a:ext cx="7772400" cy="41148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>
                <a:cs typeface="Times New Roman" pitchFamily="18" charset="0"/>
              </a:rPr>
              <a:t>Links with universities</a:t>
            </a:r>
          </a:p>
          <a:p>
            <a:pPr>
              <a:spcAft>
                <a:spcPct val="20000"/>
              </a:spcAft>
            </a:pPr>
            <a:r>
              <a:rPr lang="en-GB">
                <a:cs typeface="Times New Roman" pitchFamily="18" charset="0"/>
              </a:rPr>
              <a:t>Regional sustainable construction strategies (East of England model)</a:t>
            </a:r>
          </a:p>
          <a:p>
            <a:r>
              <a:rPr lang="en-GB">
                <a:cs typeface="Times New Roman" pitchFamily="18" charset="0"/>
              </a:rPr>
              <a:t>Align activities with these regional strategies and link them to regional objectives and targets</a:t>
            </a:r>
            <a:r>
              <a:rPr lang="en-GB" sz="2800">
                <a:cs typeface="Times New Roman" pitchFamily="18" charset="0"/>
              </a:rPr>
              <a:t> </a:t>
            </a:r>
          </a:p>
          <a:p>
            <a:endParaRPr lang="en-GB" sz="2800"/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9636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2578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 autoUpdateAnimBg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85800"/>
            <a:ext cx="7772400" cy="1143000"/>
          </a:xfrm>
        </p:spPr>
        <p:txBody>
          <a:bodyPr/>
          <a:lstStyle/>
          <a:p>
            <a:r>
              <a:rPr lang="en-GB"/>
              <a:t>Sustainable Construction Strategy for the East of England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2286000"/>
            <a:ext cx="7543800" cy="4114800"/>
          </a:xfrm>
        </p:spPr>
        <p:txBody>
          <a:bodyPr/>
          <a:lstStyle/>
          <a:p>
            <a:r>
              <a:rPr lang="en-GB"/>
              <a:t>Developed by industry representatives</a:t>
            </a:r>
          </a:p>
          <a:p>
            <a:r>
              <a:rPr lang="en-GB"/>
              <a:t>Linked to other regional documents:</a:t>
            </a:r>
          </a:p>
          <a:p>
            <a:pPr lvl="2"/>
            <a:r>
              <a:rPr lang="en-GB"/>
              <a:t>Sustainable Development Framework</a:t>
            </a:r>
          </a:p>
          <a:p>
            <a:pPr lvl="2"/>
            <a:r>
              <a:rPr lang="en-GB"/>
              <a:t>‘Building a Better East of England’</a:t>
            </a:r>
          </a:p>
          <a:p>
            <a:pPr lvl="2"/>
            <a:r>
              <a:rPr lang="en-GB"/>
              <a:t>Regional Economic Strategy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86021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6020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53340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AutoShape 2"/>
          <p:cNvSpPr>
            <a:spLocks noChangeArrowheads="1"/>
          </p:cNvSpPr>
          <p:nvPr/>
        </p:nvSpPr>
        <p:spPr bwMode="auto">
          <a:xfrm>
            <a:off x="1905000" y="304800"/>
            <a:ext cx="5867400" cy="5867400"/>
          </a:xfrm>
          <a:prstGeom prst="roundRect">
            <a:avLst>
              <a:gd name="adj" fmla="val 16667"/>
            </a:avLst>
          </a:prstGeom>
          <a:solidFill>
            <a:srgbClr val="5FBD71"/>
          </a:solidFill>
          <a:ln w="38100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2519363" y="560388"/>
            <a:ext cx="5253037" cy="495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GB" sz="2000">
                <a:solidFill>
                  <a:srgbClr val="FFFFFF"/>
                </a:solidFill>
                <a:latin typeface="Arial Black" pitchFamily="34" charset="0"/>
              </a:rPr>
              <a:t>EAST OF ENGLAND SUSTAINABLE CONSTRUCTION STRATEGY:</a:t>
            </a:r>
          </a:p>
          <a:p>
            <a:pPr eaLnBrk="0" hangingPunct="0"/>
            <a:r>
              <a:rPr lang="en-GB" sz="2000">
                <a:solidFill>
                  <a:srgbClr val="FFFFFF"/>
                </a:solidFill>
                <a:latin typeface="Arial Black" pitchFamily="34" charset="0"/>
              </a:rPr>
              <a:t>HIGH LEVEL OBJECTIVES</a:t>
            </a:r>
          </a:p>
          <a:p>
            <a:pPr eaLnBrk="0" hangingPunct="0"/>
            <a:endParaRPr lang="en-GB" sz="800">
              <a:solidFill>
                <a:srgbClr val="FFFFFF"/>
              </a:solidFill>
              <a:latin typeface="Arial Black" pitchFamily="34" charset="0"/>
            </a:endParaRP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Arial Black" pitchFamily="34" charset="0"/>
              </a:rPr>
              <a:t>Our aim is to improve the quality of life, environment and infrastructure for all the people of the region.</a:t>
            </a:r>
          </a:p>
          <a:p>
            <a:pPr eaLnBrk="0" hangingPunct="0"/>
            <a:endParaRPr lang="en-GB" sz="800">
              <a:solidFill>
                <a:srgbClr val="FFFFFF"/>
              </a:solidFill>
              <a:latin typeface="Arial Black" pitchFamily="34" charset="0"/>
            </a:endParaRP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Arial Black" pitchFamily="34" charset="0"/>
              </a:rPr>
              <a:t>To achieve this aim, our high level objectives are:</a:t>
            </a:r>
          </a:p>
          <a:p>
            <a:pPr eaLnBrk="0" hangingPunct="0">
              <a:spcBef>
                <a:spcPts val="300"/>
              </a:spcBef>
              <a:spcAft>
                <a:spcPts val="300"/>
              </a:spcAft>
            </a:pPr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deliver a high quality built environment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improve the quality of life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deliver a high quality infrastructure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improve the performance of the construction industry</a:t>
            </a:r>
          </a:p>
          <a:p>
            <a:pPr eaLnBrk="0" hangingPunct="0"/>
            <a:r>
              <a:rPr lang="en-GB" sz="1400">
                <a:solidFill>
                  <a:srgbClr val="FFFFFF"/>
                </a:solidFill>
                <a:latin typeface="Symbol" pitchFamily="18" charset="2"/>
                <a:cs typeface="Times" charset="0"/>
                <a:sym typeface="Symbol" pitchFamily="18" charset="2"/>
              </a:rPr>
              <a:t></a:t>
            </a: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to increase resource efficiency within the built environment.</a:t>
            </a:r>
          </a:p>
          <a:p>
            <a:pPr eaLnBrk="0" hangingPunct="0">
              <a:spcBef>
                <a:spcPts val="500"/>
              </a:spcBef>
              <a:spcAft>
                <a:spcPts val="500"/>
              </a:spcAft>
            </a:pPr>
            <a:endParaRPr lang="en-GB" sz="800">
              <a:solidFill>
                <a:srgbClr val="FFFFFF"/>
              </a:solidFill>
              <a:latin typeface="Arial" pitchFamily="34" charset="0"/>
            </a:endParaRPr>
          </a:p>
          <a:p>
            <a:pPr eaLnBrk="0" hangingPunct="0">
              <a:spcBef>
                <a:spcPts val="500"/>
              </a:spcBef>
              <a:spcAft>
                <a:spcPts val="500"/>
              </a:spcAft>
            </a:pPr>
            <a:r>
              <a:rPr lang="en-GB" sz="1400">
                <a:solidFill>
                  <a:srgbClr val="FFFFFF"/>
                </a:solidFill>
                <a:latin typeface="Arial" pitchFamily="34" charset="0"/>
              </a:rPr>
              <a:t>Each of these objectives needs to be supported by a range of indicators that will be used to set targets and measure progress towards a more sustainable East of England. Users of the Strategy should decide on targets and milestones that are relevant to their own particular strategies and programmes using the suggested indicators.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905000" y="381000"/>
            <a:ext cx="5638800" cy="5943600"/>
            <a:chOff x="5481" y="1624"/>
            <a:chExt cx="5940" cy="6300"/>
          </a:xfrm>
        </p:grpSpPr>
        <p:sp>
          <p:nvSpPr>
            <p:cNvPr id="78851" name="AutoShape 3"/>
            <p:cNvSpPr>
              <a:spLocks noChangeArrowheads="1"/>
            </p:cNvSpPr>
            <p:nvPr/>
          </p:nvSpPr>
          <p:spPr bwMode="auto">
            <a:xfrm>
              <a:off x="5481" y="1624"/>
              <a:ext cx="5940" cy="6300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>
                <a:latin typeface="Times" charset="0"/>
              </a:endParaRPr>
            </a:p>
          </p:txBody>
        </p:sp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5841" y="1804"/>
              <a:ext cx="5580" cy="5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A HIGH QUALITY BUILT ENVIRONMENT</a:t>
              </a:r>
              <a:endParaRPr lang="en-GB" sz="1200">
                <a:latin typeface="Arial Black" pitchFamily="34" charset="0"/>
              </a:endParaRPr>
            </a:p>
            <a:p>
              <a:pPr eaLnBrk="0" hangingPunct="0"/>
              <a:endParaRPr lang="en-GB" sz="8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Raise awareness, educate and train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Identify and implement best practice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 appropriate tools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Prove business case for stakeholders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Press for appropriate legislation where necessary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education and training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Availability and choice of sustainable products and services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patronage in procurement processes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business drivers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Regional planning power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Networking and collaboration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Commercial demonstrations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Carbon Taxing – linked to incentives for improving environmental performance of existing building stock</a:t>
              </a:r>
              <a:endParaRPr lang="en-GB" sz="1400">
                <a:latin typeface="Arial Black" pitchFamily="34" charset="0"/>
              </a:endParaRPr>
            </a:p>
            <a:p>
              <a:pPr eaLnBrk="0" hangingPunct="0"/>
              <a:endParaRPr lang="en-GB">
                <a:latin typeface="Arial Black" pitchFamily="34" charset="0"/>
              </a:endParaRPr>
            </a:p>
          </p:txBody>
        </p:sp>
      </p:grp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981200" y="762000"/>
            <a:ext cx="5562600" cy="5402263"/>
            <a:chOff x="1200" y="768"/>
            <a:chExt cx="3504" cy="3403"/>
          </a:xfrm>
        </p:grpSpPr>
        <p:sp>
          <p:nvSpPr>
            <p:cNvPr id="79875" name="AutoShape 3"/>
            <p:cNvSpPr>
              <a:spLocks noChangeArrowheads="1"/>
            </p:cNvSpPr>
            <p:nvPr/>
          </p:nvSpPr>
          <p:spPr bwMode="auto">
            <a:xfrm>
              <a:off x="1200" y="768"/>
              <a:ext cx="3373" cy="3403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876" name="Text Box 4"/>
            <p:cNvSpPr txBox="1">
              <a:spLocks noChangeArrowheads="1"/>
            </p:cNvSpPr>
            <p:nvPr/>
          </p:nvSpPr>
          <p:spPr bwMode="auto">
            <a:xfrm>
              <a:off x="1433" y="837"/>
              <a:ext cx="3271" cy="31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QUALITY OF LIFE</a:t>
              </a:r>
              <a:endParaRPr lang="en-GB">
                <a:latin typeface="Arial Black" pitchFamily="34" charset="0"/>
              </a:endParaRPr>
            </a:p>
            <a:p>
              <a:pPr eaLnBrk="0" hangingPunct="0"/>
              <a:endParaRPr lang="en-GB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for basic needs – shelter, water, food and energy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public services – education, health, crime protection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Promote community, citizenship and culture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Maintain stable economy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Deliver quality environment, locally and globally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Preoccupation with economic growth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Public and professional attitudes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education and awareness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Legislation and government policy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resources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 concordat within construction industry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Integrate construction strategy with Community Strategies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Pursue self-regulated continuous improvement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981200" y="657225"/>
            <a:ext cx="5895975" cy="5514975"/>
            <a:chOff x="1230" y="192"/>
            <a:chExt cx="3714" cy="3474"/>
          </a:xfrm>
        </p:grpSpPr>
        <p:sp>
          <p:nvSpPr>
            <p:cNvPr id="80899" name="AutoShape 3"/>
            <p:cNvSpPr>
              <a:spLocks noChangeArrowheads="1"/>
            </p:cNvSpPr>
            <p:nvPr/>
          </p:nvSpPr>
          <p:spPr bwMode="auto">
            <a:xfrm>
              <a:off x="1230" y="192"/>
              <a:ext cx="3474" cy="347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900" name="Text Box 4"/>
            <p:cNvSpPr txBox="1">
              <a:spLocks noChangeArrowheads="1"/>
            </p:cNvSpPr>
            <p:nvPr/>
          </p:nvSpPr>
          <p:spPr bwMode="auto">
            <a:xfrm>
              <a:off x="1576" y="274"/>
              <a:ext cx="3368" cy="32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HIGH QUALITY INFRASTRUCTURE</a:t>
              </a:r>
              <a:endParaRPr lang="en-GB">
                <a:latin typeface="Arial Black" pitchFamily="34" charset="0"/>
              </a:endParaRPr>
            </a:p>
            <a:p>
              <a:pPr eaLnBrk="0" hangingPunct="0"/>
              <a:endParaRPr lang="en-GB" sz="800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Integrating into planning decision-making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Developing a strategy based on forecasting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Finding the funding required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Reaching an appropriate standard of quality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Building the delivery partnerships needed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Economics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Decision-making processes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commercial incentives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Public understanding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Accessing the right people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Promote and co-ordinate industry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Establish a Centre of Excellence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Develop incentives for sustainable development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209800" y="644525"/>
            <a:ext cx="5549900" cy="5549900"/>
            <a:chOff x="1526" y="406"/>
            <a:chExt cx="3496" cy="3496"/>
          </a:xfrm>
        </p:grpSpPr>
        <p:sp>
          <p:nvSpPr>
            <p:cNvPr id="81923" name="AutoShape 3"/>
            <p:cNvSpPr>
              <a:spLocks noChangeArrowheads="1"/>
            </p:cNvSpPr>
            <p:nvPr/>
          </p:nvSpPr>
          <p:spPr bwMode="auto">
            <a:xfrm>
              <a:off x="1526" y="406"/>
              <a:ext cx="3496" cy="3496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924" name="Text Box 4"/>
            <p:cNvSpPr txBox="1">
              <a:spLocks noChangeArrowheads="1"/>
            </p:cNvSpPr>
            <p:nvPr/>
          </p:nvSpPr>
          <p:spPr bwMode="auto">
            <a:xfrm>
              <a:off x="1632" y="528"/>
              <a:ext cx="3390" cy="32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INDUSTRY IMPROVEMENT</a:t>
              </a:r>
              <a:endParaRPr lang="en-GB">
                <a:latin typeface="Arial Black" pitchFamily="34" charset="0"/>
              </a:endParaRPr>
            </a:p>
            <a:p>
              <a:pPr eaLnBrk="0" hangingPunct="0"/>
              <a:endParaRPr lang="en-GB" sz="800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Focus on whole life customer needs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Deploy modern procurement methods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Employ modern construction methods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Embrace waste reduction (people, materials, and energy)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Improve education and skills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0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Industry’s insularity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Short term approaches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The industry’s myth of ‘uniqueness’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incentives (both positive and negative)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investment due to lack of commitment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0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Use media to raise awareness of issue 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Establish a Centre of Excellence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Invest in pump-priming sustainable developments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981200" y="685800"/>
            <a:ext cx="5486400" cy="5486400"/>
            <a:chOff x="1248" y="432"/>
            <a:chExt cx="3456" cy="3456"/>
          </a:xfrm>
        </p:grpSpPr>
        <p:sp>
          <p:nvSpPr>
            <p:cNvPr id="82947" name="AutoShape 3"/>
            <p:cNvSpPr>
              <a:spLocks noChangeArrowheads="1"/>
            </p:cNvSpPr>
            <p:nvPr/>
          </p:nvSpPr>
          <p:spPr bwMode="auto">
            <a:xfrm>
              <a:off x="1248" y="432"/>
              <a:ext cx="3456" cy="3456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38100">
              <a:solidFill>
                <a:srgbClr val="008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948" name="Text Box 4"/>
            <p:cNvSpPr txBox="1">
              <a:spLocks noChangeArrowheads="1"/>
            </p:cNvSpPr>
            <p:nvPr/>
          </p:nvSpPr>
          <p:spPr bwMode="auto">
            <a:xfrm>
              <a:off x="1488" y="514"/>
              <a:ext cx="2304" cy="22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GB" sz="2000">
                  <a:latin typeface="Arial Black" pitchFamily="34" charset="0"/>
                </a:rPr>
                <a:t>DELIVERING RESOURCE EFFICIENCY</a:t>
              </a:r>
            </a:p>
            <a:p>
              <a:pPr eaLnBrk="0" hangingPunct="0"/>
              <a:endParaRPr lang="en-GB" sz="800">
                <a:latin typeface="Times" charset="0"/>
              </a:endParaRPr>
            </a:p>
            <a:p>
              <a:pPr eaLnBrk="0" hangingPunct="0"/>
              <a:r>
                <a:rPr lang="en-GB" sz="1400">
                  <a:latin typeface="Arial Black" pitchFamily="34" charset="0"/>
                </a:rPr>
                <a:t>Key challenges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Raise awareness, educate and train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Improve communication and dissemination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incentives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Promote inclusive engagement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barriers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Lack of industry leadership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Vested interests in status quo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Short term approaches 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Regulations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Incentives, e.g. taxation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1400">
                <a:latin typeface="Arial" pitchFamily="34" charset="0"/>
              </a:endParaRP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Arial Black" pitchFamily="34" charset="0"/>
                </a:rPr>
                <a:t>Key actions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Communicate through media, networking, sharing information 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Demonstrate industry leadership</a:t>
              </a:r>
            </a:p>
            <a:p>
              <a:pPr eaLnBrk="0" hangingPunct="0"/>
              <a:r>
                <a:rPr lang="en-GB" sz="1400">
                  <a:latin typeface="Symbol" pitchFamily="18" charset="2"/>
                  <a:cs typeface="Times" charset="0"/>
                  <a:sym typeface="Symbol" pitchFamily="18" charset="2"/>
                </a:rPr>
                <a:t></a:t>
              </a:r>
              <a:r>
                <a:rPr lang="en-GB" sz="1400">
                  <a:latin typeface="Arial" pitchFamily="34" charset="0"/>
                </a:rPr>
                <a:t>Provide incentives</a:t>
              </a:r>
            </a:p>
            <a:p>
              <a:pPr eaLnBrk="0" hangingPunct="0">
                <a:spcBef>
                  <a:spcPts val="200"/>
                </a:spcBef>
                <a:spcAft>
                  <a:spcPts val="200"/>
                </a:spcAft>
              </a:pPr>
              <a:endParaRPr lang="en-GB" sz="900">
                <a:latin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East of England Strategy: Implementation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438400"/>
            <a:ext cx="7772400" cy="3657600"/>
          </a:xfrm>
        </p:spPr>
        <p:txBody>
          <a:bodyPr/>
          <a:lstStyle/>
          <a:p>
            <a:r>
              <a:rPr lang="en-GB"/>
              <a:t>Aligning other activities:</a:t>
            </a:r>
          </a:p>
          <a:p>
            <a:pPr lvl="2"/>
            <a:r>
              <a:rPr lang="en-GB"/>
              <a:t>Environment Agency</a:t>
            </a:r>
          </a:p>
          <a:p>
            <a:pPr lvl="2"/>
            <a:r>
              <a:rPr lang="en-GB"/>
              <a:t>CITB</a:t>
            </a:r>
          </a:p>
          <a:p>
            <a:pPr lvl="2"/>
            <a:r>
              <a:rPr lang="en-GB"/>
              <a:t>Construction Skills Forum</a:t>
            </a:r>
          </a:p>
          <a:p>
            <a:pPr lvl="2"/>
            <a:r>
              <a:rPr lang="en-GB"/>
              <a:t>CIEF</a:t>
            </a:r>
          </a:p>
          <a:p>
            <a:pPr lvl="2"/>
            <a:r>
              <a:rPr lang="en-GB"/>
              <a:t>CPN</a:t>
            </a:r>
          </a:p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3533775" y="28241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7044" name="Picture 4" descr="CBP%20+%20RT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3200" y="5029200"/>
            <a:ext cx="2076450" cy="1209675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4136</Words>
  <Application>Microsoft PowerPoint</Application>
  <PresentationFormat>Overhead</PresentationFormat>
  <Paragraphs>1402</Paragraphs>
  <Slides>73</Slides>
  <Notes>33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5</vt:i4>
      </vt:variant>
      <vt:variant>
        <vt:lpstr>Slide Titles</vt:lpstr>
      </vt:variant>
      <vt:variant>
        <vt:i4>73</vt:i4>
      </vt:variant>
    </vt:vector>
  </HeadingPairs>
  <TitlesOfParts>
    <vt:vector size="79" baseType="lpstr">
      <vt:lpstr>Default Design</vt:lpstr>
      <vt:lpstr>VISIO</vt:lpstr>
      <vt:lpstr>Document</vt:lpstr>
      <vt:lpstr>Chart</vt:lpstr>
      <vt:lpstr>Bitmap Image</vt:lpstr>
      <vt:lpstr>Paintbrush Picture</vt:lpstr>
      <vt:lpstr>  Sustainable Building and Construction:  Building a Sustainable Future </vt:lpstr>
      <vt:lpstr>Urbanization (1)</vt:lpstr>
      <vt:lpstr>Urbanization (2)</vt:lpstr>
      <vt:lpstr>Urbanization (3)</vt:lpstr>
      <vt:lpstr>Slide 5</vt:lpstr>
      <vt:lpstr>Challenges for those involved in Construction</vt:lpstr>
      <vt:lpstr>Sustainable Building and Construction</vt:lpstr>
      <vt:lpstr>Slide 8</vt:lpstr>
      <vt:lpstr>Sustainable Building and Construction</vt:lpstr>
      <vt:lpstr>R4 for Sustainable Building and Construction</vt:lpstr>
      <vt:lpstr>Building Product Life-Cycle Assessment</vt:lpstr>
      <vt:lpstr>Some benefits from  Sustainable Building and Construction</vt:lpstr>
      <vt:lpstr>Thank you for your attention!   IETC Website: www.unep.or.jp</vt:lpstr>
      <vt:lpstr>Role of local and national government</vt:lpstr>
      <vt:lpstr>Role of the private sector </vt:lpstr>
      <vt:lpstr>Slide 16</vt:lpstr>
      <vt:lpstr>Slide 17</vt:lpstr>
      <vt:lpstr>Slide 18</vt:lpstr>
      <vt:lpstr>Slide 19</vt:lpstr>
      <vt:lpstr>Ecological Footprint</vt:lpstr>
      <vt:lpstr>Slide 21</vt:lpstr>
      <vt:lpstr>Drivers?</vt:lpstr>
      <vt:lpstr>Overall picture</vt:lpstr>
      <vt:lpstr>Slide 24</vt:lpstr>
      <vt:lpstr>Scenario modelling framework</vt:lpstr>
      <vt:lpstr>Ecological footprint of construction</vt:lpstr>
      <vt:lpstr>To build new. . . . or not to build new? This is the question (sort of)</vt:lpstr>
      <vt:lpstr>Construction phase</vt:lpstr>
      <vt:lpstr>How ‘heavy’ is a house, and what is it’s ecological impact?</vt:lpstr>
      <vt:lpstr>MFA (standard vs eco)</vt:lpstr>
      <vt:lpstr>House construction EF</vt:lpstr>
      <vt:lpstr>Household energy damand:   A series of potential policy options</vt:lpstr>
      <vt:lpstr>Slide 33</vt:lpstr>
      <vt:lpstr>Slide 34</vt:lpstr>
      <vt:lpstr>Results (build &amp; operate)</vt:lpstr>
      <vt:lpstr>Questions</vt:lpstr>
      <vt:lpstr>Conclusions</vt:lpstr>
      <vt:lpstr>CO2 emissions from construction of  typical UK house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LCA results</vt:lpstr>
      <vt:lpstr>Energy Retrofits to Existing Buildings</vt:lpstr>
      <vt:lpstr>Context: Rethinking Construction</vt:lpstr>
      <vt:lpstr>Rethinking Construction</vt:lpstr>
      <vt:lpstr>Slide 50</vt:lpstr>
      <vt:lpstr>Slide 51</vt:lpstr>
      <vt:lpstr>Slide 52</vt:lpstr>
      <vt:lpstr>Respect for People</vt:lpstr>
      <vt:lpstr> </vt:lpstr>
      <vt:lpstr> </vt:lpstr>
      <vt:lpstr>Slide 56</vt:lpstr>
      <vt:lpstr>Slide 57</vt:lpstr>
      <vt:lpstr>‘Building a Better Quality of life’</vt:lpstr>
      <vt:lpstr>Objectives for the Constructing Excellence strategy</vt:lpstr>
      <vt:lpstr>Proving and Selling the Business Case</vt:lpstr>
      <vt:lpstr>Sustainability Checklist</vt:lpstr>
      <vt:lpstr>Engaging with Clients in Driving Change</vt:lpstr>
      <vt:lpstr>Involving all Aspects of the Industry </vt:lpstr>
      <vt:lpstr>EPICs</vt:lpstr>
      <vt:lpstr>Creating a Self Sustaining Framework for Change </vt:lpstr>
      <vt:lpstr>Sustainable Construction Strategy for the East of England</vt:lpstr>
      <vt:lpstr>Slide 67</vt:lpstr>
      <vt:lpstr>Slide 68</vt:lpstr>
      <vt:lpstr>Slide 69</vt:lpstr>
      <vt:lpstr>Slide 70</vt:lpstr>
      <vt:lpstr>Slide 71</vt:lpstr>
      <vt:lpstr>Slide 72</vt:lpstr>
      <vt:lpstr>East of England Strategy: Implementation</vt:lpstr>
    </vt:vector>
  </TitlesOfParts>
  <Company>IETC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Bioclimatic Architecture and Ecological Design:  Building a Sustainable Future  </dc:title>
  <dc:creator>UNEP-IETC</dc:creator>
  <cp:lastModifiedBy>bus-lr</cp:lastModifiedBy>
  <cp:revision>40</cp:revision>
  <cp:lastPrinted>2000-09-13T05:45:53Z</cp:lastPrinted>
  <dcterms:created xsi:type="dcterms:W3CDTF">2000-10-12T02:03:55Z</dcterms:created>
  <dcterms:modified xsi:type="dcterms:W3CDTF">2013-11-25T10:58:45Z</dcterms:modified>
</cp:coreProperties>
</file>