
<file path=[Content_Types].xml><?xml version="1.0" encoding="utf-8"?>
<Types xmlns="http://schemas.openxmlformats.org/package/2006/content-types">
  <Default Extension="png" ContentType="image/png"/>
  <Default Extension="jfif" ContentType="image/jpeg"/>
  <Default Extension="m4a" ContentType="audio/mp4"/>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1"/>
  </p:sldMasterIdLst>
  <p:notesMasterIdLst>
    <p:notesMasterId r:id="rId29"/>
  </p:notesMasterIdLst>
  <p:handoutMasterIdLst>
    <p:handoutMasterId r:id="rId30"/>
  </p:handoutMasterIdLst>
  <p:sldIdLst>
    <p:sldId id="256" r:id="rId2"/>
    <p:sldId id="309" r:id="rId3"/>
    <p:sldId id="294" r:id="rId4"/>
    <p:sldId id="282" r:id="rId5"/>
    <p:sldId id="310" r:id="rId6"/>
    <p:sldId id="311" r:id="rId7"/>
    <p:sldId id="314" r:id="rId8"/>
    <p:sldId id="313" r:id="rId9"/>
    <p:sldId id="312" r:id="rId10"/>
    <p:sldId id="273" r:id="rId11"/>
    <p:sldId id="292" r:id="rId12"/>
    <p:sldId id="316" r:id="rId13"/>
    <p:sldId id="290" r:id="rId14"/>
    <p:sldId id="276" r:id="rId15"/>
    <p:sldId id="317" r:id="rId16"/>
    <p:sldId id="320" r:id="rId17"/>
    <p:sldId id="328" r:id="rId18"/>
    <p:sldId id="302" r:id="rId19"/>
    <p:sldId id="322" r:id="rId20"/>
    <p:sldId id="303" r:id="rId21"/>
    <p:sldId id="323" r:id="rId22"/>
    <p:sldId id="315" r:id="rId23"/>
    <p:sldId id="304" r:id="rId24"/>
    <p:sldId id="306" r:id="rId25"/>
    <p:sldId id="307" r:id="rId26"/>
    <p:sldId id="324" r:id="rId27"/>
    <p:sldId id="308" r:id="rId2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4"/>
    <p:restoredTop sz="80788" autoAdjust="0"/>
  </p:normalViewPr>
  <p:slideViewPr>
    <p:cSldViewPr snapToGrid="0" snapToObjects="1">
      <p:cViewPr varScale="1">
        <p:scale>
          <a:sx n="92" d="100"/>
          <a:sy n="92" d="100"/>
        </p:scale>
        <p:origin x="2163" y="69"/>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snapToGrid="0" snapToObjects="1">
      <p:cViewPr>
        <p:scale>
          <a:sx n="100" d="100"/>
          <a:sy n="100" d="100"/>
        </p:scale>
        <p:origin x="3609" y="-9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2" tIns="44891" rIns="89782" bIns="44891" rtlCol="0"/>
          <a:lstStyle>
            <a:lvl1pPr algn="r">
              <a:defRPr sz="1200"/>
            </a:lvl1pPr>
          </a:lstStyle>
          <a:p>
            <a:fld id="{B5BE82F6-63BD-45AD-AD2D-47D83E62CE17}" type="datetimeFigureOut">
              <a:rPr lang="en-GB" smtClean="0"/>
              <a:t>16/03/2020</a:t>
            </a:fld>
            <a:endParaRPr lang="en-GB"/>
          </a:p>
        </p:txBody>
      </p:sp>
      <p:sp>
        <p:nvSpPr>
          <p:cNvPr id="4" name="Footer Placeholder 3"/>
          <p:cNvSpPr>
            <a:spLocks noGrp="1"/>
          </p:cNvSpPr>
          <p:nvPr>
            <p:ph type="ftr" sz="quarter" idx="2"/>
          </p:nvPr>
        </p:nvSpPr>
        <p:spPr>
          <a:xfrm>
            <a:off x="0" y="9263815"/>
            <a:ext cx="2890665" cy="488225"/>
          </a:xfrm>
          <a:prstGeom prst="rect">
            <a:avLst/>
          </a:prstGeom>
        </p:spPr>
        <p:txBody>
          <a:bodyPr vert="horz" lIns="89782" tIns="44891" rIns="89782" bIns="44891"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3815"/>
            <a:ext cx="2890665" cy="488225"/>
          </a:xfrm>
          <a:prstGeom prst="rect">
            <a:avLst/>
          </a:prstGeom>
        </p:spPr>
        <p:txBody>
          <a:bodyPr vert="horz" lIns="89782" tIns="44891" rIns="89782" bIns="44891" rtlCol="0" anchor="b"/>
          <a:lstStyle>
            <a:lvl1pPr algn="r">
              <a:defRPr sz="1200"/>
            </a:lvl1pPr>
          </a:lstStyle>
          <a:p>
            <a:fld id="{E616BCF5-75D3-42F2-9277-AC9995BFF84E}" type="slidenum">
              <a:rPr lang="en-GB" smtClean="0"/>
              <a:t>‹#›</a:t>
            </a:fld>
            <a:endParaRPr lang="en-GB"/>
          </a:p>
        </p:txBody>
      </p:sp>
    </p:spTree>
    <p:extLst>
      <p:ext uri="{BB962C8B-B14F-4D97-AF65-F5344CB8AC3E}">
        <p14:creationId xmlns:p14="http://schemas.microsoft.com/office/powerpoint/2010/main" val="11893402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82" tIns="44891" rIns="89782" bIns="44891"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89782" tIns="44891" rIns="89782" bIns="44891" rtlCol="0"/>
          <a:lstStyle>
            <a:lvl1pPr algn="r">
              <a:defRPr sz="1200"/>
            </a:lvl1pPr>
          </a:lstStyle>
          <a:p>
            <a:fld id="{EB143D15-00EC-E149-83EB-08449CCBE957}" type="datetimeFigureOut">
              <a:rPr lang="en-US" smtClean="0"/>
              <a:t>3/16/2020</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2" tIns="44891" rIns="89782" bIns="44891"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2" tIns="44891" rIns="89782" bIns="44891"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1" y="9264227"/>
            <a:ext cx="2889938" cy="487680"/>
          </a:xfrm>
          <a:prstGeom prst="rect">
            <a:avLst/>
          </a:prstGeom>
        </p:spPr>
        <p:txBody>
          <a:bodyPr vert="horz" lIns="89782" tIns="44891" rIns="89782" bIns="44891"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2" tIns="44891" rIns="89782" bIns="44891" rtlCol="0" anchor="b"/>
          <a:lstStyle>
            <a:lvl1pPr algn="r">
              <a:defRPr sz="1200"/>
            </a:lvl1pPr>
          </a:lstStyle>
          <a:p>
            <a:fld id="{0A88081B-BF2D-854D-A2C2-EE48561E246D}" type="slidenum">
              <a:rPr lang="en-US" smtClean="0"/>
              <a:t>‹#›</a:t>
            </a:fld>
            <a:endParaRPr lang="en-US"/>
          </a:p>
        </p:txBody>
      </p:sp>
    </p:spTree>
    <p:extLst>
      <p:ext uri="{BB962C8B-B14F-4D97-AF65-F5344CB8AC3E}">
        <p14:creationId xmlns:p14="http://schemas.microsoft.com/office/powerpoint/2010/main" val="57339120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lecture will cover a revision of what have</a:t>
            </a:r>
            <a:r>
              <a:rPr lang="en-GB" baseline="0" dirty="0" smtClean="0"/>
              <a:t> </a:t>
            </a:r>
            <a:r>
              <a:rPr lang="en-GB" dirty="0" err="1" smtClean="0"/>
              <a:t>have</a:t>
            </a:r>
            <a:r>
              <a:rPr lang="en-GB" dirty="0" smtClean="0"/>
              <a:t> explored </a:t>
            </a:r>
            <a:r>
              <a:rPr lang="en-GB" baseline="0" dirty="0" smtClean="0"/>
              <a:t> and to discuss the assessment. </a:t>
            </a:r>
            <a:endParaRPr lang="en-GB" dirty="0"/>
          </a:p>
        </p:txBody>
      </p:sp>
      <p:sp>
        <p:nvSpPr>
          <p:cNvPr id="4" name="Slide Number Placeholder 3"/>
          <p:cNvSpPr>
            <a:spLocks noGrp="1"/>
          </p:cNvSpPr>
          <p:nvPr>
            <p:ph type="sldNum" sz="quarter" idx="10"/>
          </p:nvPr>
        </p:nvSpPr>
        <p:spPr/>
        <p:txBody>
          <a:bodyPr/>
          <a:lstStyle/>
          <a:p>
            <a:fld id="{0A88081B-BF2D-854D-A2C2-EE48561E246D}" type="slidenum">
              <a:rPr lang="en-US" smtClean="0"/>
              <a:t>1</a:t>
            </a:fld>
            <a:endParaRPr lang="en-US"/>
          </a:p>
        </p:txBody>
      </p:sp>
    </p:spTree>
    <p:extLst>
      <p:ext uri="{BB962C8B-B14F-4D97-AF65-F5344CB8AC3E}">
        <p14:creationId xmlns:p14="http://schemas.microsoft.com/office/powerpoint/2010/main" val="13245297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will review the Assessment requirements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A88081B-BF2D-854D-A2C2-EE48561E246D}" type="slidenum">
              <a:rPr lang="en-US" smtClean="0"/>
              <a:t>2</a:t>
            </a:fld>
            <a:endParaRPr lang="en-US"/>
          </a:p>
        </p:txBody>
      </p:sp>
    </p:spTree>
    <p:extLst>
      <p:ext uri="{BB962C8B-B14F-4D97-AF65-F5344CB8AC3E}">
        <p14:creationId xmlns:p14="http://schemas.microsoft.com/office/powerpoint/2010/main" val="3899848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88081B-BF2D-854D-A2C2-EE48561E246D}" type="slidenum">
              <a:rPr lang="en-US" smtClean="0"/>
              <a:t>3</a:t>
            </a:fld>
            <a:endParaRPr lang="en-US"/>
          </a:p>
        </p:txBody>
      </p:sp>
    </p:spTree>
    <p:extLst>
      <p:ext uri="{BB962C8B-B14F-4D97-AF65-F5344CB8AC3E}">
        <p14:creationId xmlns:p14="http://schemas.microsoft.com/office/powerpoint/2010/main" val="423996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key questions to address that will help you answer the essay question: </a:t>
            </a:r>
          </a:p>
          <a:p>
            <a:endParaRPr lang="en-GB" dirty="0"/>
          </a:p>
        </p:txBody>
      </p:sp>
      <p:sp>
        <p:nvSpPr>
          <p:cNvPr id="4" name="Slide Number Placeholder 3"/>
          <p:cNvSpPr>
            <a:spLocks noGrp="1"/>
          </p:cNvSpPr>
          <p:nvPr>
            <p:ph type="sldNum" sz="quarter" idx="10"/>
          </p:nvPr>
        </p:nvSpPr>
        <p:spPr/>
        <p:txBody>
          <a:bodyPr/>
          <a:lstStyle/>
          <a:p>
            <a:fld id="{0A88081B-BF2D-854D-A2C2-EE48561E246D}" type="slidenum">
              <a:rPr lang="en-US" smtClean="0"/>
              <a:t>4</a:t>
            </a:fld>
            <a:endParaRPr lang="en-US"/>
          </a:p>
        </p:txBody>
      </p:sp>
    </p:spTree>
    <p:extLst>
      <p:ext uri="{BB962C8B-B14F-4D97-AF65-F5344CB8AC3E}">
        <p14:creationId xmlns:p14="http://schemas.microsoft.com/office/powerpoint/2010/main" val="2317001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a:t>
            </a:r>
            <a:r>
              <a:rPr lang="en-GB" baseline="0" dirty="0" smtClean="0"/>
              <a:t> we think about why it is important, and go back to lecture 1 and 2. </a:t>
            </a:r>
          </a:p>
          <a:p>
            <a:r>
              <a:rPr lang="en-GB" baseline="0" dirty="0" smtClean="0"/>
              <a:t>We are living in period where we are experiencing Climate Change and other risks that are affecting our daily lives. </a:t>
            </a:r>
          </a:p>
          <a:p>
            <a:r>
              <a:rPr lang="en-GB" baseline="0" dirty="0" smtClean="0"/>
              <a:t>Therefore working with young people to raise their knowledge and awareness so that they can help to address some of these issues is important. </a:t>
            </a:r>
          </a:p>
          <a:p>
            <a:r>
              <a:rPr lang="en-GB" baseline="0" dirty="0" smtClean="0"/>
              <a:t>As educators  we have a responsibility  to help facilities young peoples personal and social development. </a:t>
            </a:r>
          </a:p>
        </p:txBody>
      </p:sp>
      <p:sp>
        <p:nvSpPr>
          <p:cNvPr id="4" name="Slide Number Placeholder 3"/>
          <p:cNvSpPr>
            <a:spLocks noGrp="1"/>
          </p:cNvSpPr>
          <p:nvPr>
            <p:ph type="sldNum" sz="quarter" idx="10"/>
          </p:nvPr>
        </p:nvSpPr>
        <p:spPr/>
        <p:txBody>
          <a:bodyPr/>
          <a:lstStyle/>
          <a:p>
            <a:fld id="{0A88081B-BF2D-854D-A2C2-EE48561E246D}" type="slidenum">
              <a:rPr lang="en-US" smtClean="0"/>
              <a:t>5</a:t>
            </a:fld>
            <a:endParaRPr lang="en-US"/>
          </a:p>
        </p:txBody>
      </p:sp>
    </p:spTree>
    <p:extLst>
      <p:ext uri="{BB962C8B-B14F-4D97-AF65-F5344CB8AC3E}">
        <p14:creationId xmlns:p14="http://schemas.microsoft.com/office/powerpoint/2010/main" val="1853092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ESDGC and Youth work is explained here and taken from the EDGC common Understanding for Youth Work which is a really valuable resource for you. </a:t>
            </a:r>
            <a:endParaRPr lang="en-GB" dirty="0"/>
          </a:p>
        </p:txBody>
      </p:sp>
      <p:sp>
        <p:nvSpPr>
          <p:cNvPr id="4" name="Slide Number Placeholder 3"/>
          <p:cNvSpPr>
            <a:spLocks noGrp="1"/>
          </p:cNvSpPr>
          <p:nvPr>
            <p:ph type="sldNum" sz="quarter" idx="10"/>
          </p:nvPr>
        </p:nvSpPr>
        <p:spPr/>
        <p:txBody>
          <a:bodyPr/>
          <a:lstStyle/>
          <a:p>
            <a:fld id="{0A88081B-BF2D-854D-A2C2-EE48561E246D}" type="slidenum">
              <a:rPr lang="en-US" smtClean="0"/>
              <a:t>6</a:t>
            </a:fld>
            <a:endParaRPr lang="en-US"/>
          </a:p>
        </p:txBody>
      </p:sp>
    </p:spTree>
    <p:extLst>
      <p:ext uri="{BB962C8B-B14F-4D97-AF65-F5344CB8AC3E}">
        <p14:creationId xmlns:p14="http://schemas.microsoft.com/office/powerpoint/2010/main" val="17591368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 7 key themes of EDGC&lt; and link to the principles of sustainability :</a:t>
            </a:r>
            <a:r>
              <a:rPr lang="en-GB" baseline="0" dirty="0" smtClean="0"/>
              <a:t> Society, Environment and Economics. </a:t>
            </a:r>
          </a:p>
          <a:p>
            <a:r>
              <a:rPr lang="en-GB" baseline="0" dirty="0" smtClean="0"/>
              <a:t>Think about projects you already do that</a:t>
            </a:r>
            <a:r>
              <a:rPr lang="en-GB" dirty="0" smtClean="0"/>
              <a:t> l</a:t>
            </a:r>
            <a:r>
              <a:rPr lang="en-GB" baseline="0" dirty="0" smtClean="0"/>
              <a:t>ink to these themes? You can already use these as examples in your essay. </a:t>
            </a:r>
            <a:endParaRPr lang="en-GB" dirty="0"/>
          </a:p>
        </p:txBody>
      </p:sp>
      <p:sp>
        <p:nvSpPr>
          <p:cNvPr id="4" name="Slide Number Placeholder 3"/>
          <p:cNvSpPr>
            <a:spLocks noGrp="1"/>
          </p:cNvSpPr>
          <p:nvPr>
            <p:ph type="sldNum" sz="quarter" idx="10"/>
          </p:nvPr>
        </p:nvSpPr>
        <p:spPr/>
        <p:txBody>
          <a:bodyPr/>
          <a:lstStyle/>
          <a:p>
            <a:fld id="{0A88081B-BF2D-854D-A2C2-EE48561E246D}" type="slidenum">
              <a:rPr lang="en-US" smtClean="0"/>
              <a:t>7</a:t>
            </a:fld>
            <a:endParaRPr lang="en-US"/>
          </a:p>
        </p:txBody>
      </p:sp>
    </p:spTree>
    <p:extLst>
      <p:ext uri="{BB962C8B-B14F-4D97-AF65-F5344CB8AC3E}">
        <p14:creationId xmlns:p14="http://schemas.microsoft.com/office/powerpoint/2010/main" val="17010136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are some examples of </a:t>
            </a:r>
            <a:r>
              <a:rPr lang="en-GB" baseline="0" dirty="0" smtClean="0"/>
              <a:t> how you can link the ESDGC activities with working with young people. Illustrating how relevant they are to contemporary youth work practice. </a:t>
            </a:r>
          </a:p>
        </p:txBody>
      </p:sp>
      <p:sp>
        <p:nvSpPr>
          <p:cNvPr id="4" name="Slide Number Placeholder 3"/>
          <p:cNvSpPr>
            <a:spLocks noGrp="1"/>
          </p:cNvSpPr>
          <p:nvPr>
            <p:ph type="sldNum" sz="quarter" idx="10"/>
          </p:nvPr>
        </p:nvSpPr>
        <p:spPr/>
        <p:txBody>
          <a:bodyPr/>
          <a:lstStyle/>
          <a:p>
            <a:fld id="{0A88081B-BF2D-854D-A2C2-EE48561E246D}" type="slidenum">
              <a:rPr lang="en-US" smtClean="0"/>
              <a:t>8</a:t>
            </a:fld>
            <a:endParaRPr lang="en-US"/>
          </a:p>
        </p:txBody>
      </p:sp>
    </p:spTree>
    <p:extLst>
      <p:ext uri="{BB962C8B-B14F-4D97-AF65-F5344CB8AC3E}">
        <p14:creationId xmlns:p14="http://schemas.microsoft.com/office/powerpoint/2010/main" val="3373924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can also</a:t>
            </a:r>
            <a:r>
              <a:rPr lang="en-GB" baseline="0" dirty="0" smtClean="0"/>
              <a:t> in your essay discuss the importance of Global Youth work , this will be interchangeable with Global Citizenship.</a:t>
            </a:r>
            <a:endParaRPr lang="en-GB" dirty="0"/>
          </a:p>
        </p:txBody>
      </p:sp>
      <p:sp>
        <p:nvSpPr>
          <p:cNvPr id="4" name="Slide Number Placeholder 3"/>
          <p:cNvSpPr>
            <a:spLocks noGrp="1"/>
          </p:cNvSpPr>
          <p:nvPr>
            <p:ph type="sldNum" sz="quarter" idx="10"/>
          </p:nvPr>
        </p:nvSpPr>
        <p:spPr/>
        <p:txBody>
          <a:bodyPr/>
          <a:lstStyle/>
          <a:p>
            <a:fld id="{0A88081B-BF2D-854D-A2C2-EE48561E246D}" type="slidenum">
              <a:rPr lang="en-US" smtClean="0"/>
              <a:t>9</a:t>
            </a:fld>
            <a:endParaRPr lang="en-US"/>
          </a:p>
        </p:txBody>
      </p:sp>
    </p:spTree>
    <p:extLst>
      <p:ext uri="{BB962C8B-B14F-4D97-AF65-F5344CB8AC3E}">
        <p14:creationId xmlns:p14="http://schemas.microsoft.com/office/powerpoint/2010/main" val="4204093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10</a:t>
            </a:fld>
            <a:endParaRPr lang="en-US"/>
          </a:p>
        </p:txBody>
      </p:sp>
    </p:spTree>
    <p:extLst>
      <p:ext uri="{BB962C8B-B14F-4D97-AF65-F5344CB8AC3E}">
        <p14:creationId xmlns:p14="http://schemas.microsoft.com/office/powerpoint/2010/main" val="3596948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11</a:t>
            </a:fld>
            <a:endParaRPr lang="en-US"/>
          </a:p>
        </p:txBody>
      </p:sp>
    </p:spTree>
    <p:extLst>
      <p:ext uri="{BB962C8B-B14F-4D97-AF65-F5344CB8AC3E}">
        <p14:creationId xmlns:p14="http://schemas.microsoft.com/office/powerpoint/2010/main" val="29524102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Global Youth work again you can see how personal</a:t>
            </a:r>
            <a:r>
              <a:rPr lang="en-GB" baseline="0" dirty="0" smtClean="0"/>
              <a:t> Local, National Global issues or </a:t>
            </a:r>
            <a:r>
              <a:rPr lang="en-GB" baseline="0" dirty="0" err="1" smtClean="0"/>
              <a:t>Plings</a:t>
            </a:r>
            <a:r>
              <a:rPr lang="en-GB" baseline="0" dirty="0" smtClean="0"/>
              <a:t> will affect Young people and communities. </a:t>
            </a:r>
            <a:endParaRPr lang="en-GB" dirty="0"/>
          </a:p>
        </p:txBody>
      </p:sp>
      <p:sp>
        <p:nvSpPr>
          <p:cNvPr id="4" name="Slide Number Placeholder 3"/>
          <p:cNvSpPr>
            <a:spLocks noGrp="1"/>
          </p:cNvSpPr>
          <p:nvPr>
            <p:ph type="sldNum" sz="quarter" idx="10"/>
          </p:nvPr>
        </p:nvSpPr>
        <p:spPr/>
        <p:txBody>
          <a:bodyPr/>
          <a:lstStyle/>
          <a:p>
            <a:fld id="{0A88081B-BF2D-854D-A2C2-EE48561E246D}" type="slidenum">
              <a:rPr lang="en-US" smtClean="0"/>
              <a:t>12</a:t>
            </a:fld>
            <a:endParaRPr lang="en-US"/>
          </a:p>
        </p:txBody>
      </p:sp>
    </p:spTree>
    <p:extLst>
      <p:ext uri="{BB962C8B-B14F-4D97-AF65-F5344CB8AC3E}">
        <p14:creationId xmlns:p14="http://schemas.microsoft.com/office/powerpoint/2010/main" val="1189352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13</a:t>
            </a:fld>
            <a:endParaRPr lang="en-US"/>
          </a:p>
        </p:txBody>
      </p:sp>
    </p:spTree>
    <p:extLst>
      <p:ext uri="{BB962C8B-B14F-4D97-AF65-F5344CB8AC3E}">
        <p14:creationId xmlns:p14="http://schemas.microsoft.com/office/powerpoint/2010/main" val="36934814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08"/>
            <a:r>
              <a:rPr lang="en-GB" dirty="0" smtClean="0"/>
              <a:t>If you compare both EDGC and 10</a:t>
            </a:r>
            <a:r>
              <a:rPr lang="en-GB" baseline="0" dirty="0" smtClean="0"/>
              <a:t> principles of  Global Youth work with the </a:t>
            </a:r>
            <a:r>
              <a:rPr lang="en-GB" dirty="0" smtClean="0"/>
              <a:t>Principles and Purposes</a:t>
            </a:r>
            <a:r>
              <a:rPr lang="en-GB" baseline="0" dirty="0" smtClean="0"/>
              <a:t> and</a:t>
            </a:r>
            <a:r>
              <a:rPr lang="en-GB" dirty="0" smtClean="0"/>
              <a:t> NOS then you </a:t>
            </a:r>
            <a:r>
              <a:rPr lang="en-GB" baseline="0" dirty="0" smtClean="0"/>
              <a:t> how they relate, again use this comparison to illustrate how these issues are relevant to contemporary youth work practice. </a:t>
            </a:r>
            <a:endParaRPr lang="en-GB" dirty="0" smtClean="0"/>
          </a:p>
          <a:p>
            <a:endParaRPr lang="en-GB" dirty="0"/>
          </a:p>
        </p:txBody>
      </p:sp>
      <p:sp>
        <p:nvSpPr>
          <p:cNvPr id="4" name="Slide Number Placeholder 3"/>
          <p:cNvSpPr>
            <a:spLocks noGrp="1"/>
          </p:cNvSpPr>
          <p:nvPr>
            <p:ph type="sldNum" sz="quarter" idx="10"/>
          </p:nvPr>
        </p:nvSpPr>
        <p:spPr/>
        <p:txBody>
          <a:bodyPr/>
          <a:lstStyle/>
          <a:p>
            <a:fld id="{0A88081B-BF2D-854D-A2C2-EE48561E246D}" type="slidenum">
              <a:rPr lang="en-US" smtClean="0"/>
              <a:t>14</a:t>
            </a:fld>
            <a:endParaRPr lang="en-US"/>
          </a:p>
        </p:txBody>
      </p:sp>
    </p:spTree>
    <p:extLst>
      <p:ext uri="{BB962C8B-B14F-4D97-AF65-F5344CB8AC3E}">
        <p14:creationId xmlns:p14="http://schemas.microsoft.com/office/powerpoint/2010/main" val="17049868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Think about how we can work with young people to help them make a difference in the world!</a:t>
            </a:r>
            <a:endParaRPr lang="en-GB" dirty="0"/>
          </a:p>
        </p:txBody>
      </p:sp>
      <p:sp>
        <p:nvSpPr>
          <p:cNvPr id="4" name="Slide Number Placeholder 3"/>
          <p:cNvSpPr>
            <a:spLocks noGrp="1"/>
          </p:cNvSpPr>
          <p:nvPr>
            <p:ph type="sldNum" sz="quarter" idx="10"/>
          </p:nvPr>
        </p:nvSpPr>
        <p:spPr/>
        <p:txBody>
          <a:bodyPr/>
          <a:lstStyle/>
          <a:p>
            <a:fld id="{0A88081B-BF2D-854D-A2C2-EE48561E246D}" type="slidenum">
              <a:rPr lang="en-US" smtClean="0"/>
              <a:t>15</a:t>
            </a:fld>
            <a:endParaRPr lang="en-US"/>
          </a:p>
        </p:txBody>
      </p:sp>
    </p:spTree>
    <p:extLst>
      <p:ext uri="{BB962C8B-B14F-4D97-AF65-F5344CB8AC3E}">
        <p14:creationId xmlns:p14="http://schemas.microsoft.com/office/powerpoint/2010/main" val="36429037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16</a:t>
            </a:fld>
            <a:endParaRPr lang="en-US"/>
          </a:p>
        </p:txBody>
      </p:sp>
    </p:spTree>
    <p:extLst>
      <p:ext uri="{BB962C8B-B14F-4D97-AF65-F5344CB8AC3E}">
        <p14:creationId xmlns:p14="http://schemas.microsoft.com/office/powerpoint/2010/main" val="22952212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88081B-BF2D-854D-A2C2-EE48561E246D}" type="slidenum">
              <a:rPr lang="en-US" smtClean="0"/>
              <a:t>17</a:t>
            </a:fld>
            <a:endParaRPr lang="en-US"/>
          </a:p>
        </p:txBody>
      </p:sp>
    </p:spTree>
    <p:extLst>
      <p:ext uri="{BB962C8B-B14F-4D97-AF65-F5344CB8AC3E}">
        <p14:creationId xmlns:p14="http://schemas.microsoft.com/office/powerpoint/2010/main" val="26632878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18</a:t>
            </a:fld>
            <a:endParaRPr lang="en-US"/>
          </a:p>
        </p:txBody>
      </p:sp>
    </p:spTree>
    <p:extLst>
      <p:ext uri="{BB962C8B-B14F-4D97-AF65-F5344CB8AC3E}">
        <p14:creationId xmlns:p14="http://schemas.microsoft.com/office/powerpoint/2010/main" val="11891269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19</a:t>
            </a:fld>
            <a:endParaRPr lang="en-US"/>
          </a:p>
        </p:txBody>
      </p:sp>
    </p:spTree>
    <p:extLst>
      <p:ext uri="{BB962C8B-B14F-4D97-AF65-F5344CB8AC3E}">
        <p14:creationId xmlns:p14="http://schemas.microsoft.com/office/powerpoint/2010/main" val="208427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20</a:t>
            </a:fld>
            <a:endParaRPr lang="en-US"/>
          </a:p>
        </p:txBody>
      </p:sp>
    </p:spTree>
    <p:extLst>
      <p:ext uri="{BB962C8B-B14F-4D97-AF65-F5344CB8AC3E}">
        <p14:creationId xmlns:p14="http://schemas.microsoft.com/office/powerpoint/2010/main" val="26173400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21</a:t>
            </a:fld>
            <a:endParaRPr lang="en-US"/>
          </a:p>
        </p:txBody>
      </p:sp>
    </p:spTree>
    <p:extLst>
      <p:ext uri="{BB962C8B-B14F-4D97-AF65-F5344CB8AC3E}">
        <p14:creationId xmlns:p14="http://schemas.microsoft.com/office/powerpoint/2010/main" val="11368539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22</a:t>
            </a:fld>
            <a:endParaRPr lang="en-US"/>
          </a:p>
        </p:txBody>
      </p:sp>
    </p:spTree>
    <p:extLst>
      <p:ext uri="{BB962C8B-B14F-4D97-AF65-F5344CB8AC3E}">
        <p14:creationId xmlns:p14="http://schemas.microsoft.com/office/powerpoint/2010/main" val="36847803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23</a:t>
            </a:fld>
            <a:endParaRPr lang="en-US"/>
          </a:p>
        </p:txBody>
      </p:sp>
    </p:spTree>
    <p:extLst>
      <p:ext uri="{BB962C8B-B14F-4D97-AF65-F5344CB8AC3E}">
        <p14:creationId xmlns:p14="http://schemas.microsoft.com/office/powerpoint/2010/main" val="9412995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24</a:t>
            </a:fld>
            <a:endParaRPr lang="en-US"/>
          </a:p>
        </p:txBody>
      </p:sp>
    </p:spTree>
    <p:extLst>
      <p:ext uri="{BB962C8B-B14F-4D97-AF65-F5344CB8AC3E}">
        <p14:creationId xmlns:p14="http://schemas.microsoft.com/office/powerpoint/2010/main" val="39798880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25</a:t>
            </a:fld>
            <a:endParaRPr lang="en-US"/>
          </a:p>
        </p:txBody>
      </p:sp>
    </p:spTree>
    <p:extLst>
      <p:ext uri="{BB962C8B-B14F-4D97-AF65-F5344CB8AC3E}">
        <p14:creationId xmlns:p14="http://schemas.microsoft.com/office/powerpoint/2010/main" val="6998504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26</a:t>
            </a:fld>
            <a:endParaRPr lang="en-US"/>
          </a:p>
        </p:txBody>
      </p:sp>
    </p:spTree>
    <p:extLst>
      <p:ext uri="{BB962C8B-B14F-4D97-AF65-F5344CB8AC3E}">
        <p14:creationId xmlns:p14="http://schemas.microsoft.com/office/powerpoint/2010/main" val="37711573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A88081B-BF2D-854D-A2C2-EE48561E246D}" type="slidenum">
              <a:rPr lang="en-US" smtClean="0"/>
              <a:t>27</a:t>
            </a:fld>
            <a:endParaRPr lang="en-US"/>
          </a:p>
        </p:txBody>
      </p:sp>
    </p:spTree>
    <p:extLst>
      <p:ext uri="{BB962C8B-B14F-4D97-AF65-F5344CB8AC3E}">
        <p14:creationId xmlns:p14="http://schemas.microsoft.com/office/powerpoint/2010/main" val="1737872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30E2307-1E40-4E12-8716-25BFDA8E7013}" type="datetime1">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2565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1FD9D02-426E-46C9-9EE9-0DE1EF8B2838}" type="datetime1">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1513259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B8AEBBE-F8B2-42CF-9895-E86A608384EB}" type="datetime1">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0311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D1D110F-3F4E-48D9-B8AA-5D0E825AFDBA}" type="datetime1">
              <a:rPr lang="en-US" smtClean="0"/>
              <a:pPr/>
              <a:t>3/16/2020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422270364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D18D072-EF12-4AA2-BD71-ABC68B06D0E2}" type="datetime1">
              <a:rPr lang="en-US" smtClean="0"/>
              <a:pPr/>
              <a:t>3/16/2020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2602314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8CDBF60-6CC3-4B74-A60D-3486985E4346}" type="datetime1">
              <a:rPr lang="en-US" smtClean="0"/>
              <a:pPr/>
              <a:t>3/16/2020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941823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2714818-984F-4759-BF72-A33BDC1963BD}" type="datetime1">
              <a:rPr lang="en-US" smtClean="0"/>
              <a:pPr/>
              <a:t>3/16/2020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1338420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EA7E191-5F94-4FC1-B823-BD7CABF7FA06}" type="datetime1">
              <a:rPr lang="en-US" smtClean="0"/>
              <a:pPr/>
              <a:t>3/16/2020</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87D7A59-36E2-48B9-B146-C1E59501F63F}" type="slidenum">
              <a:rPr lang="en-US" smtClean="0"/>
              <a:pPr/>
              <a:t>‹#›</a:t>
            </a:fld>
            <a:endParaRPr lang="en-US"/>
          </a:p>
        </p:txBody>
      </p:sp>
    </p:spTree>
    <p:extLst>
      <p:ext uri="{BB962C8B-B14F-4D97-AF65-F5344CB8AC3E}">
        <p14:creationId xmlns:p14="http://schemas.microsoft.com/office/powerpoint/2010/main" val="4127013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8856D55-EFBE-4F9B-8A5F-09D42CA22A9B}" type="datetime1">
              <a:rPr lang="en-US" smtClean="0"/>
              <a:pPr/>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2849410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5CFCF5A-EA79-452C-A52C-1A2668C2E7DF}" type="datetime1">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2313013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5C4C28-BD4B-4892-9A2D-6E19BD753A9A}" type="datetime1">
              <a:rPr lang="en-US" smtClean="0"/>
              <a:pPr/>
              <a:t>3/16/2020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41082811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E1FAA6B6-10E5-4810-BC9F-DA72D8452E73}" type="datetime1">
              <a:rPr lang="en-US" smtClean="0"/>
              <a:pPr/>
              <a:t>3/16/2020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extLst>
      <p:ext uri="{BB962C8B-B14F-4D97-AF65-F5344CB8AC3E}">
        <p14:creationId xmlns:p14="http://schemas.microsoft.com/office/powerpoint/2010/main" val="2172921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D1D110F-3F4E-48D9-B8AA-5D0E825AFDBA}" type="datetime1">
              <a:rPr lang="en-US" smtClean="0"/>
              <a:pPr/>
              <a:t>3/16/2020</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687D7A59-36E2-48B9-B146-C1E59501F63F}" type="slidenum">
              <a:rPr lang="en-US" smtClean="0"/>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6703094"/>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jfif"/><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4.tiff"/><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5.tiff"/><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8.tiff"/><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0.jpg"/><Relationship Id="rId5" Type="http://schemas.openxmlformats.org/officeDocument/2006/relationships/image" Target="../media/image9.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png"/><Relationship Id="rId5" Type="http://schemas.openxmlformats.org/officeDocument/2006/relationships/hyperlink" Target="https://moodle.uwtsd.ac.uk/mod/resource/view.php?id=241841" TargetMode="Externa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11.jfif"/><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1.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png"/><Relationship Id="rId4" Type="http://schemas.openxmlformats.org/officeDocument/2006/relationships/notesSlide" Target="../notesSlides/notesSlide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400" dirty="0" smtClean="0">
                <a:solidFill>
                  <a:schemeClr val="tx1"/>
                </a:solidFill>
              </a:rPr>
              <a:t>SJYW5012</a:t>
            </a:r>
            <a:endParaRPr lang="en-US" sz="4400" dirty="0">
              <a:solidFill>
                <a:schemeClr val="tx1"/>
              </a:solidFill>
            </a:endParaRPr>
          </a:p>
        </p:txBody>
      </p:sp>
      <p:sp>
        <p:nvSpPr>
          <p:cNvPr id="3" name="Subtitle 2"/>
          <p:cNvSpPr>
            <a:spLocks noGrp="1"/>
          </p:cNvSpPr>
          <p:nvPr>
            <p:ph type="subTitle" idx="1"/>
          </p:nvPr>
        </p:nvSpPr>
        <p:spPr>
          <a:xfrm>
            <a:off x="825038" y="1970532"/>
            <a:ext cx="7543800" cy="1143000"/>
          </a:xfrm>
        </p:spPr>
        <p:txBody>
          <a:bodyPr>
            <a:normAutofit fontScale="92500"/>
          </a:bodyPr>
          <a:lstStyle/>
          <a:p>
            <a:r>
              <a:rPr lang="en-US" sz="5400" b="1" dirty="0" smtClean="0">
                <a:solidFill>
                  <a:schemeClr val="tx1"/>
                </a:solidFill>
              </a:rPr>
              <a:t>Review and Assessment </a:t>
            </a:r>
            <a:endParaRPr lang="en-US" sz="5400" b="1" dirty="0">
              <a:solidFill>
                <a:schemeClr val="tx1"/>
              </a:solidFill>
            </a:endParaRPr>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42555"/>
            <a:ext cx="304800" cy="304800"/>
          </a:xfrm>
          <a:prstGeom prst="rect">
            <a:avLst/>
          </a:prstGeom>
        </p:spPr>
      </p:pic>
    </p:spTree>
    <p:extLst>
      <p:ext uri="{BB962C8B-B14F-4D97-AF65-F5344CB8AC3E}">
        <p14:creationId xmlns:p14="http://schemas.microsoft.com/office/powerpoint/2010/main" val="3918143738"/>
      </p:ext>
    </p:extLst>
  </p:cSld>
  <p:clrMapOvr>
    <a:masterClrMapping/>
  </p:clrMapOvr>
  <mc:AlternateContent xmlns:mc="http://schemas.openxmlformats.org/markup-compatibility/2006">
    <mc:Choice xmlns:p14="http://schemas.microsoft.com/office/powerpoint/2010/main" Requires="p14">
      <p:transition spd="slow" p14:dur="2000" advTm="7930"/>
    </mc:Choice>
    <mc:Fallback>
      <p:transition spd="slow" advTm="7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endParaRPr lang="en-GB" dirty="0"/>
          </a:p>
        </p:txBody>
      </p:sp>
      <p:sp>
        <p:nvSpPr>
          <p:cNvPr id="3" name="Content Placeholder 2"/>
          <p:cNvSpPr>
            <a:spLocks noGrp="1"/>
          </p:cNvSpPr>
          <p:nvPr>
            <p:ph sz="half" idx="1"/>
          </p:nvPr>
        </p:nvSpPr>
        <p:spPr/>
        <p:txBody>
          <a:bodyPr/>
          <a:lstStyle/>
          <a:p>
            <a:pPr marL="457200" lvl="0" indent="-457200">
              <a:buFont typeface="+mj-lt"/>
              <a:buAutoNum type="arabicPeriod"/>
            </a:pPr>
            <a:r>
              <a:rPr lang="en-GB" dirty="0"/>
              <a:t>Review the assessment requirements,</a:t>
            </a:r>
          </a:p>
          <a:p>
            <a:pPr marL="457200" lvl="0" indent="-457200">
              <a:buFont typeface="+mj-lt"/>
              <a:buAutoNum type="arabicPeriod"/>
            </a:pPr>
            <a:r>
              <a:rPr lang="en-GB" dirty="0"/>
              <a:t>Revisit key principles of ESDGC and Global Youth work alongside youth work practice </a:t>
            </a:r>
          </a:p>
          <a:p>
            <a:pPr marL="457200" lvl="0" indent="-457200">
              <a:buFont typeface="+mj-lt"/>
              <a:buAutoNum type="arabicPeriod"/>
            </a:pPr>
            <a:r>
              <a:rPr lang="en-GB" dirty="0"/>
              <a:t>Look at some  EDGC/ GYW  </a:t>
            </a:r>
            <a:r>
              <a:rPr lang="en-GB" dirty="0" smtClean="0"/>
              <a:t>activities</a:t>
            </a:r>
          </a:p>
          <a:p>
            <a:pPr marL="457200" lvl="0" indent="-457200">
              <a:buFont typeface="+mj-lt"/>
              <a:buAutoNum type="arabicPeriod"/>
            </a:pPr>
            <a:r>
              <a:rPr lang="en-GB" dirty="0" smtClean="0"/>
              <a:t>You can discuss </a:t>
            </a:r>
            <a:r>
              <a:rPr lang="en-GB" dirty="0" smtClean="0"/>
              <a:t>your ideas </a:t>
            </a:r>
            <a:r>
              <a:rPr lang="en-GB" dirty="0" smtClean="0"/>
              <a:t>and questions on the moodle forum.</a:t>
            </a:r>
            <a:endParaRPr lang="en-GB" dirty="0"/>
          </a:p>
        </p:txBody>
      </p:sp>
      <p:pic>
        <p:nvPicPr>
          <p:cNvPr id="5" name="Content Placeholder 4"/>
          <p:cNvPicPr>
            <a:picLocks noGrp="1" noChangeAspect="1"/>
          </p:cNvPicPr>
          <p:nvPr>
            <p:ph sz="half" idx="2"/>
          </p:nvPr>
        </p:nvPicPr>
        <p:blipFill>
          <a:blip r:embed="rId5">
            <a:extLst>
              <a:ext uri="{28A0092B-C50C-407E-A947-70E740481C1C}">
                <a14:useLocalDpi xmlns:a14="http://schemas.microsoft.com/office/drawing/2010/main" val="0"/>
              </a:ext>
            </a:extLst>
          </a:blip>
          <a:stretch>
            <a:fillRect/>
          </a:stretch>
        </p:blipFill>
        <p:spPr>
          <a:xfrm>
            <a:off x="4693204" y="2345635"/>
            <a:ext cx="3735662" cy="2798141"/>
          </a:xfrm>
        </p:spPr>
      </p:pic>
      <p:sp>
        <p:nvSpPr>
          <p:cNvPr id="4" name="Oval Callout 3"/>
          <p:cNvSpPr/>
          <p:nvPr/>
        </p:nvSpPr>
        <p:spPr>
          <a:xfrm>
            <a:off x="1815548" y="4859131"/>
            <a:ext cx="4563165" cy="161234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The ESDGC Welsh Government Document will really be crucial in helping you for all your assessment components, please read this! </a:t>
            </a:r>
            <a:endParaRPr lang="en-GB"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3396828845"/>
      </p:ext>
    </p:extLst>
  </p:cSld>
  <p:clrMapOvr>
    <a:masterClrMapping/>
  </p:clrMapOvr>
  <mc:AlternateContent xmlns:mc="http://schemas.openxmlformats.org/markup-compatibility/2006">
    <mc:Choice xmlns:p14="http://schemas.microsoft.com/office/powerpoint/2010/main" Requires="p14">
      <p:transition spd="slow" p14:dur="2000" advTm="57324"/>
    </mc:Choice>
    <mc:Fallback>
      <p:transition spd="slow" advTm="57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Assessment 1 </a:t>
            </a:r>
          </a:p>
        </p:txBody>
      </p:sp>
      <p:sp>
        <p:nvSpPr>
          <p:cNvPr id="2" name="Content Placeholder 1"/>
          <p:cNvSpPr>
            <a:spLocks noGrp="1"/>
          </p:cNvSpPr>
          <p:nvPr>
            <p:ph idx="1"/>
          </p:nvPr>
        </p:nvSpPr>
        <p:spPr/>
        <p:txBody>
          <a:bodyPr/>
          <a:lstStyle/>
          <a:p>
            <a:pPr>
              <a:lnSpc>
                <a:spcPct val="107000"/>
              </a:lnSpc>
              <a:spcAft>
                <a:spcPts val="0"/>
              </a:spcAft>
            </a:pPr>
            <a:r>
              <a:rPr lang="en-GB" dirty="0" smtClean="0"/>
              <a:t>Assessment </a:t>
            </a:r>
            <a:r>
              <a:rPr lang="en-GB" dirty="0"/>
              <a:t>Component 1 – 50%</a:t>
            </a:r>
          </a:p>
          <a:p>
            <a:pPr>
              <a:lnSpc>
                <a:spcPct val="107000"/>
              </a:lnSpc>
              <a:spcAft>
                <a:spcPts val="0"/>
              </a:spcAft>
            </a:pPr>
            <a:r>
              <a:rPr lang="en-GB" dirty="0"/>
              <a:t>Essay (2000 words</a:t>
            </a:r>
            <a:r>
              <a:rPr lang="en-GB" dirty="0" smtClean="0"/>
              <a:t>)</a:t>
            </a:r>
          </a:p>
          <a:p>
            <a:pPr>
              <a:lnSpc>
                <a:spcPct val="107000"/>
              </a:lnSpc>
              <a:spcAft>
                <a:spcPts val="0"/>
              </a:spcAft>
            </a:pPr>
            <a:r>
              <a:rPr lang="en-GB" dirty="0"/>
              <a:t>Consider how ESDGYW can contribute to contemporary Youth Work Practice;  you can evaluate  and draw upon practical examples to illustrate your argument. </a:t>
            </a:r>
          </a:p>
          <a:p>
            <a:pPr>
              <a:lnSpc>
                <a:spcPct val="107000"/>
              </a:lnSpc>
              <a:spcAft>
                <a:spcPts val="0"/>
              </a:spcAft>
            </a:pPr>
            <a:endParaRPr lang="en-GB" dirty="0"/>
          </a:p>
          <a:p>
            <a:pPr>
              <a:lnSpc>
                <a:spcPct val="107000"/>
              </a:lnSpc>
              <a:spcAft>
                <a:spcPts val="0"/>
              </a:spcAft>
            </a:pPr>
            <a:r>
              <a:rPr lang="en-GB" dirty="0"/>
              <a:t>20</a:t>
            </a:r>
            <a:r>
              <a:rPr lang="en-GB" baseline="30000" dirty="0"/>
              <a:t>th</a:t>
            </a:r>
            <a:r>
              <a:rPr lang="en-GB" dirty="0"/>
              <a:t> April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endParaRPr lang="en-US" dirty="0" smtClean="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1552688495"/>
      </p:ext>
    </p:extLst>
  </p:cSld>
  <p:clrMapOvr>
    <a:masterClrMapping/>
  </p:clrMapOvr>
  <mc:AlternateContent xmlns:mc="http://schemas.openxmlformats.org/markup-compatibility/2006">
    <mc:Choice xmlns:p14="http://schemas.microsoft.com/office/powerpoint/2010/main" Requires="p14">
      <p:transition spd="slow" p14:dur="2000" advTm="51527"/>
    </mc:Choice>
    <mc:Fallback>
      <p:transition spd="slow" advTm="51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Points to consider? </a:t>
            </a:r>
            <a:endParaRPr lang="en-US" dirty="0"/>
          </a:p>
        </p:txBody>
      </p:sp>
      <p:sp>
        <p:nvSpPr>
          <p:cNvPr id="2" name="Content Placeholder 1"/>
          <p:cNvSpPr>
            <a:spLocks noGrp="1"/>
          </p:cNvSpPr>
          <p:nvPr>
            <p:ph sz="half" idx="1"/>
          </p:nvPr>
        </p:nvSpPr>
        <p:spPr/>
        <p:txBody>
          <a:bodyPr>
            <a:normAutofit lnSpcReduction="10000"/>
          </a:bodyPr>
          <a:lstStyle/>
          <a:p>
            <a:pPr marL="457200" indent="-457200">
              <a:buFont typeface="+mj-lt"/>
              <a:buAutoNum type="arabicPeriod"/>
            </a:pPr>
            <a:r>
              <a:rPr lang="en-US" dirty="0" smtClean="0"/>
              <a:t>Why is ESDGC / GYW important to explore in youth work practice? </a:t>
            </a:r>
          </a:p>
          <a:p>
            <a:pPr marL="457200" indent="-457200">
              <a:buFont typeface="+mj-lt"/>
              <a:buAutoNum type="arabicPeriod"/>
            </a:pPr>
            <a:r>
              <a:rPr lang="en-US" dirty="0" smtClean="0"/>
              <a:t>What are the principles of ESDGC? </a:t>
            </a:r>
          </a:p>
          <a:p>
            <a:pPr marL="457200" indent="-457200">
              <a:buFont typeface="+mj-lt"/>
              <a:buAutoNum type="arabicPeriod"/>
            </a:pPr>
            <a:r>
              <a:rPr lang="en-US" dirty="0" smtClean="0"/>
              <a:t>What are the principles of Global Youth work </a:t>
            </a:r>
          </a:p>
          <a:p>
            <a:pPr marL="457200" indent="-457200">
              <a:buFont typeface="+mj-lt"/>
              <a:buAutoNum type="arabicPeriod"/>
            </a:pPr>
            <a:r>
              <a:rPr lang="en-US" dirty="0" smtClean="0"/>
              <a:t>How do these relate to Youth Work </a:t>
            </a:r>
            <a:r>
              <a:rPr lang="en-US" dirty="0" err="1" smtClean="0"/>
              <a:t>e.g</a:t>
            </a:r>
            <a:r>
              <a:rPr lang="en-US" dirty="0" smtClean="0"/>
              <a:t>  Purposes , Principles and Values, NOS, everyday practice </a:t>
            </a:r>
            <a:endParaRPr lang="en-US" dirty="0"/>
          </a:p>
          <a:p>
            <a:pPr marL="457200" indent="-457200">
              <a:buFont typeface="+mj-lt"/>
              <a:buAutoNum type="arabicPeriod"/>
            </a:pPr>
            <a:r>
              <a:rPr lang="en-US" dirty="0" smtClean="0"/>
              <a:t>How can we put them into practice?</a:t>
            </a:r>
          </a:p>
          <a:p>
            <a:endParaRPr lang="en-US" dirty="0"/>
          </a:p>
        </p:txBody>
      </p:sp>
      <p:pic>
        <p:nvPicPr>
          <p:cNvPr id="9" name="Content Placeholder 8"/>
          <p:cNvPicPr>
            <a:picLocks noGrp="1" noChangeAspect="1"/>
          </p:cNvPicPr>
          <p:nvPr>
            <p:ph sz="half" idx="2"/>
          </p:nvPr>
        </p:nvPicPr>
        <p:blipFill>
          <a:blip r:embed="rId5" cstate="email">
            <a:extLst>
              <a:ext uri="{28A0092B-C50C-407E-A947-70E740481C1C}">
                <a14:useLocalDpi xmlns:a14="http://schemas.microsoft.com/office/drawing/2010/main" val="0"/>
              </a:ext>
            </a:extLst>
          </a:blip>
          <a:stretch>
            <a:fillRect/>
          </a:stretch>
        </p:blipFill>
        <p:spPr>
          <a:xfrm>
            <a:off x="4664075" y="2469357"/>
            <a:ext cx="3702050" cy="2776537"/>
          </a:xfr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28681531"/>
      </p:ext>
    </p:extLst>
  </p:cSld>
  <p:clrMapOvr>
    <a:masterClrMapping/>
  </p:clrMapOvr>
  <mc:AlternateContent xmlns:mc="http://schemas.openxmlformats.org/markup-compatibility/2006">
    <mc:Choice xmlns:p14="http://schemas.microsoft.com/office/powerpoint/2010/main" Requires="p14">
      <p:transition spd="slow" p14:dur="2000" advTm="71698"/>
    </mc:Choice>
    <mc:Fallback>
      <p:transition spd="slow" advTm="71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80" y="710673"/>
            <a:ext cx="7543800" cy="1450757"/>
          </a:xfrm>
        </p:spPr>
        <p:txBody>
          <a:bodyPr>
            <a:normAutofit/>
          </a:bodyPr>
          <a:lstStyle/>
          <a:p>
            <a:r>
              <a:rPr lang="en-US" dirty="0"/>
              <a:t/>
            </a:r>
            <a:br>
              <a:rPr lang="en-US" dirty="0"/>
            </a:br>
            <a:endParaRPr lang="en-GB" dirty="0"/>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a:solidFill>
            <a:schemeClr val="accent5"/>
          </a:solidFill>
        </p:spPr>
        <p:txBody>
          <a:bodyPr/>
          <a:lstStyle/>
          <a:p>
            <a:r>
              <a:rPr lang="en-GB" dirty="0" smtClean="0"/>
              <a:t>Think about:</a:t>
            </a:r>
          </a:p>
          <a:p>
            <a:r>
              <a:rPr lang="en-GB" dirty="0" smtClean="0"/>
              <a:t>Current Impacts and Threats to young People and communities? </a:t>
            </a:r>
          </a:p>
          <a:p>
            <a:endParaRPr lang="en-GB" dirty="0"/>
          </a:p>
          <a:p>
            <a:endParaRPr lang="en-GB" dirty="0" smtClean="0"/>
          </a:p>
          <a:p>
            <a:endParaRPr lang="en-GB" dirty="0"/>
          </a:p>
          <a:p>
            <a:endParaRPr lang="en-GB" dirty="0"/>
          </a:p>
        </p:txBody>
      </p:sp>
      <p:sp>
        <p:nvSpPr>
          <p:cNvPr id="5" name="Oval Callout 4"/>
          <p:cNvSpPr/>
          <p:nvPr/>
        </p:nvSpPr>
        <p:spPr>
          <a:xfrm>
            <a:off x="322470" y="1506331"/>
            <a:ext cx="4033851" cy="299499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Discuss: </a:t>
            </a:r>
          </a:p>
          <a:p>
            <a:pPr algn="ctr"/>
            <a:r>
              <a:rPr lang="en-US" dirty="0"/>
              <a:t>Why is ESDGC / GYW important to explore in youth work practice? </a:t>
            </a:r>
            <a:endParaRPr lang="en-GB" dirty="0"/>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2143810272"/>
      </p:ext>
    </p:extLst>
  </p:cSld>
  <p:clrMapOvr>
    <a:masterClrMapping/>
  </p:clrMapOvr>
  <mc:AlternateContent xmlns:mc="http://schemas.openxmlformats.org/markup-compatibility/2006">
    <mc:Choice xmlns:p14="http://schemas.microsoft.com/office/powerpoint/2010/main" Requires="p14">
      <p:transition spd="slow" p14:dur="2000" advTm="53042"/>
    </mc:Choice>
    <mc:Fallback>
      <p:transition spd="slow" advTm="53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ESDGC and Youth Work </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Ø"/>
            </a:pPr>
            <a:r>
              <a:rPr lang="en-US" b="1" dirty="0">
                <a:solidFill>
                  <a:schemeClr val="tx1"/>
                </a:solidFill>
              </a:rPr>
              <a:t>ESDGC in a youth work context starts from the young people’s experiences, </a:t>
            </a:r>
            <a:endParaRPr lang="en-US" b="1" dirty="0" smtClean="0">
              <a:solidFill>
                <a:schemeClr val="tx1"/>
              </a:solidFill>
            </a:endParaRPr>
          </a:p>
          <a:p>
            <a:pPr>
              <a:buFont typeface="Wingdings" panose="05000000000000000000" pitchFamily="2" charset="2"/>
              <a:buChar char="Ø"/>
            </a:pPr>
            <a:r>
              <a:rPr lang="en-US" b="1" dirty="0" smtClean="0">
                <a:solidFill>
                  <a:schemeClr val="tx1"/>
                </a:solidFill>
              </a:rPr>
              <a:t>encourages </a:t>
            </a:r>
            <a:r>
              <a:rPr lang="en-US" b="1" dirty="0">
                <a:solidFill>
                  <a:schemeClr val="tx1"/>
                </a:solidFill>
              </a:rPr>
              <a:t>a critical understanding of the links between their lives and histories with </a:t>
            </a:r>
            <a:r>
              <a:rPr lang="en-US" b="1" dirty="0" smtClean="0">
                <a:solidFill>
                  <a:schemeClr val="tx1"/>
                </a:solidFill>
              </a:rPr>
              <a:t>those in </a:t>
            </a:r>
            <a:r>
              <a:rPr lang="en-US" b="1" dirty="0">
                <a:solidFill>
                  <a:schemeClr val="tx1"/>
                </a:solidFill>
              </a:rPr>
              <a:t>their community and others throughout the world, </a:t>
            </a:r>
            <a:endParaRPr lang="en-US" b="1" dirty="0" smtClean="0">
              <a:solidFill>
                <a:schemeClr val="tx1"/>
              </a:solidFill>
            </a:endParaRPr>
          </a:p>
          <a:p>
            <a:pPr>
              <a:buFont typeface="Wingdings" panose="05000000000000000000" pitchFamily="2" charset="2"/>
              <a:buChar char="Ø"/>
            </a:pPr>
            <a:r>
              <a:rPr lang="en-US" b="1" dirty="0" smtClean="0">
                <a:solidFill>
                  <a:schemeClr val="tx1"/>
                </a:solidFill>
              </a:rPr>
              <a:t>making </a:t>
            </a:r>
            <a:r>
              <a:rPr lang="en-US" b="1" dirty="0">
                <a:solidFill>
                  <a:schemeClr val="tx1"/>
                </a:solidFill>
              </a:rPr>
              <a:t>the connections between society, economy, the environment and politics. </a:t>
            </a:r>
            <a:endParaRPr lang="en-US" b="1" dirty="0" smtClean="0">
              <a:solidFill>
                <a:schemeClr val="tx1"/>
              </a:solidFill>
            </a:endParaRPr>
          </a:p>
          <a:p>
            <a:pPr>
              <a:buFont typeface="Wingdings" panose="05000000000000000000" pitchFamily="2" charset="2"/>
              <a:buChar char="Ø"/>
            </a:pPr>
            <a:r>
              <a:rPr lang="en-US" b="1" dirty="0" smtClean="0">
                <a:solidFill>
                  <a:schemeClr val="tx1"/>
                </a:solidFill>
              </a:rPr>
              <a:t>It </a:t>
            </a:r>
            <a:r>
              <a:rPr lang="en-US" b="1" dirty="0">
                <a:solidFill>
                  <a:schemeClr val="tx1"/>
                </a:solidFill>
              </a:rPr>
              <a:t>reflects on attitudes and values, and develops skills to enable active participation in creating a more just and sustainable world. </a:t>
            </a:r>
          </a:p>
          <a:p>
            <a:pPr marL="0" indent="0">
              <a:buNone/>
            </a:pPr>
            <a:endParaRPr lang="en-US" dirty="0"/>
          </a:p>
          <a:p>
            <a:r>
              <a:rPr lang="en-US" dirty="0"/>
              <a:t>Welsh Government (2008)</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3562618364"/>
      </p:ext>
    </p:extLst>
  </p:cSld>
  <p:clrMapOvr>
    <a:masterClrMapping/>
  </p:clrMapOvr>
  <mc:AlternateContent xmlns:mc="http://schemas.openxmlformats.org/markup-compatibility/2006">
    <mc:Choice xmlns:p14="http://schemas.microsoft.com/office/powerpoint/2010/main" Requires="p14">
      <p:transition spd="slow" p14:dur="2000" advTm="121166"/>
    </mc:Choice>
    <mc:Fallback>
      <p:transition spd="slow" advTm="1211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stretch>
            <a:fillRect/>
          </a:stretch>
        </p:blipFill>
        <p:spPr>
          <a:xfrm>
            <a:off x="1677074" y="857250"/>
            <a:ext cx="5789852" cy="5143500"/>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1348949668"/>
      </p:ext>
    </p:extLst>
  </p:cSld>
  <p:clrMapOvr>
    <a:masterClrMapping/>
  </p:clrMapOvr>
  <mc:AlternateContent xmlns:mc="http://schemas.openxmlformats.org/markup-compatibility/2006">
    <mc:Choice xmlns:p14="http://schemas.microsoft.com/office/powerpoint/2010/main" Requires="p14">
      <p:transition spd="slow" p14:dur="2000" advTm="153181"/>
    </mc:Choice>
    <mc:Fallback>
      <p:transition spd="slow" advTm="153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can we link themes when working with Young People? </a:t>
            </a:r>
            <a:endParaRPr lang="en-US" dirty="0"/>
          </a:p>
        </p:txBody>
      </p:sp>
      <p:pic>
        <p:nvPicPr>
          <p:cNvPr id="3" name="Picture 2"/>
          <p:cNvPicPr>
            <a:picLocks noChangeAspect="1"/>
          </p:cNvPicPr>
          <p:nvPr/>
        </p:nvPicPr>
        <p:blipFill>
          <a:blip r:embed="rId5"/>
          <a:stretch>
            <a:fillRect/>
          </a:stretch>
        </p:blipFill>
        <p:spPr>
          <a:xfrm>
            <a:off x="1258957" y="1740241"/>
            <a:ext cx="6334539" cy="4091663"/>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1197802312"/>
      </p:ext>
    </p:extLst>
  </p:cSld>
  <p:clrMapOvr>
    <a:masterClrMapping/>
  </p:clrMapOvr>
  <mc:AlternateContent xmlns:mc="http://schemas.openxmlformats.org/markup-compatibility/2006">
    <mc:Choice xmlns:p14="http://schemas.microsoft.com/office/powerpoint/2010/main" Requires="p14">
      <p:transition spd="slow" p14:dur="2000" advTm="96909"/>
    </mc:Choice>
    <mc:Fallback>
      <p:transition spd="slow" advTm="96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Youth Work </a:t>
            </a:r>
            <a:endParaRPr lang="en-GB" dirty="0"/>
          </a:p>
        </p:txBody>
      </p:sp>
      <p:sp>
        <p:nvSpPr>
          <p:cNvPr id="3" name="Content Placeholder 2"/>
          <p:cNvSpPr>
            <a:spLocks noGrp="1"/>
          </p:cNvSpPr>
          <p:nvPr>
            <p:ph idx="1"/>
          </p:nvPr>
        </p:nvSpPr>
        <p:spPr/>
        <p:txBody>
          <a:bodyPr/>
          <a:lstStyle/>
          <a:p>
            <a:r>
              <a:rPr lang="en-GB" dirty="0"/>
              <a:t>“The term ‘global youth work’ is also often used to describe an approach to youth work which incorporates the main principles and practices of sustainable development and global citizenship. The term ‘development education’ also has a long history of being used to describe a comparable approach to learning</a:t>
            </a:r>
            <a:r>
              <a:rPr lang="en-GB" dirty="0" smtClean="0"/>
              <a:t>.” </a:t>
            </a:r>
          </a:p>
          <a:p>
            <a:endParaRPr lang="en-GB" dirty="0"/>
          </a:p>
          <a:p>
            <a:r>
              <a:rPr lang="en-GB" dirty="0" smtClean="0"/>
              <a:t>(Welsh Government 2008)</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3751865633"/>
      </p:ext>
    </p:extLst>
  </p:cSld>
  <p:clrMapOvr>
    <a:masterClrMapping/>
  </p:clrMapOvr>
  <mc:AlternateContent xmlns:mc="http://schemas.openxmlformats.org/markup-compatibility/2006">
    <mc:Choice xmlns:p14="http://schemas.microsoft.com/office/powerpoint/2010/main" Requires="p14">
      <p:transition spd="slow" p14:dur="2000" advTm="48773"/>
    </mc:Choice>
    <mc:Fallback>
      <p:transition spd="slow" advTm="48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047" y="338328"/>
            <a:ext cx="8229600" cy="1252728"/>
          </a:xfrm>
        </p:spPr>
        <p:txBody>
          <a:bodyPr>
            <a:normAutofit/>
          </a:bodyPr>
          <a:lstStyle/>
          <a:p>
            <a:r>
              <a:rPr lang="en-GB" sz="4000" dirty="0" smtClean="0"/>
              <a:t>10 key principles of |Global Youth Work</a:t>
            </a:r>
            <a:r>
              <a:rPr lang="en-GB" dirty="0" smtClean="0"/>
              <a:t/>
            </a:r>
            <a:br>
              <a:rPr lang="en-GB" dirty="0" smtClean="0"/>
            </a:br>
            <a:endParaRPr lang="en-GB" sz="4000" dirty="0"/>
          </a:p>
        </p:txBody>
      </p:sp>
      <p:sp>
        <p:nvSpPr>
          <p:cNvPr id="3" name="Content Placeholder 2"/>
          <p:cNvSpPr>
            <a:spLocks noGrp="1"/>
          </p:cNvSpPr>
          <p:nvPr>
            <p:ph sz="quarter" idx="13"/>
          </p:nvPr>
        </p:nvSpPr>
        <p:spPr>
          <a:xfrm>
            <a:off x="676654" y="1981200"/>
            <a:ext cx="7454333" cy="4876800"/>
          </a:xfrm>
        </p:spPr>
        <p:txBody>
          <a:bodyPr>
            <a:normAutofit fontScale="32500" lnSpcReduction="20000"/>
          </a:bodyPr>
          <a:lstStyle/>
          <a:p>
            <a:pPr marL="914400" indent="-914400">
              <a:buFont typeface="+mj-lt"/>
              <a:buAutoNum type="arabicPeriod"/>
            </a:pPr>
            <a:r>
              <a:rPr lang="en-GB" sz="5500" b="1" dirty="0" smtClean="0"/>
              <a:t>Starts </a:t>
            </a:r>
            <a:r>
              <a:rPr lang="en-GB" sz="5500" b="1" dirty="0"/>
              <a:t>from young people’s experiences and encourages their personal, social and political development.</a:t>
            </a:r>
            <a:endParaRPr lang="en-GB" sz="5500" dirty="0"/>
          </a:p>
          <a:p>
            <a:pPr marL="914400" indent="-914400">
              <a:buFont typeface="+mj-lt"/>
              <a:buAutoNum type="arabicPeriod"/>
            </a:pPr>
            <a:endParaRPr lang="en-GB" sz="5500" dirty="0"/>
          </a:p>
          <a:p>
            <a:pPr marL="914400" indent="-914400">
              <a:buFont typeface="+mj-lt"/>
              <a:buAutoNum type="arabicPeriod"/>
            </a:pPr>
            <a:r>
              <a:rPr lang="en-GB" sz="5500" b="1" dirty="0" smtClean="0"/>
              <a:t>Works </a:t>
            </a:r>
            <a:r>
              <a:rPr lang="en-GB" sz="5500" b="1" dirty="0"/>
              <a:t>to informal education principles and offers opportunities that are educational, participative, empowering and designed to promote equality of opportunity.</a:t>
            </a:r>
            <a:endParaRPr lang="en-GB" sz="5500" dirty="0"/>
          </a:p>
          <a:p>
            <a:pPr marL="914400" indent="-914400">
              <a:buFont typeface="+mj-lt"/>
              <a:buAutoNum type="arabicPeriod"/>
            </a:pPr>
            <a:endParaRPr lang="en-GB" sz="5500" dirty="0"/>
          </a:p>
          <a:p>
            <a:pPr marL="914400" indent="-914400">
              <a:buFont typeface="+mj-lt"/>
              <a:buAutoNum type="arabicPeriod"/>
            </a:pPr>
            <a:r>
              <a:rPr lang="en-GB" sz="5500" b="1" dirty="0" smtClean="0"/>
              <a:t>Is </a:t>
            </a:r>
            <a:r>
              <a:rPr lang="en-GB" sz="5500" b="1" dirty="0"/>
              <a:t>based on an agenda that has been negotiated with young people.</a:t>
            </a:r>
            <a:endParaRPr lang="en-GB" sz="5500" dirty="0"/>
          </a:p>
          <a:p>
            <a:pPr marL="914400" indent="-914400">
              <a:buFont typeface="+mj-lt"/>
              <a:buAutoNum type="arabicPeriod"/>
            </a:pPr>
            <a:endParaRPr lang="en-GB" sz="5500" dirty="0"/>
          </a:p>
          <a:p>
            <a:pPr marL="914400" indent="-914400">
              <a:buFont typeface="+mj-lt"/>
              <a:buAutoNum type="arabicPeriod"/>
            </a:pPr>
            <a:r>
              <a:rPr lang="en-GB" sz="5500" b="1" dirty="0" smtClean="0"/>
              <a:t>Engages </a:t>
            </a:r>
            <a:r>
              <a:rPr lang="en-GB" sz="5500" b="1" dirty="0"/>
              <a:t>young people in critical analysis of local and global influences on their own lives and communities.</a:t>
            </a:r>
            <a:endParaRPr lang="en-GB" sz="5500" dirty="0"/>
          </a:p>
          <a:p>
            <a:pPr marL="914400" indent="-914400">
              <a:buFont typeface="+mj-lt"/>
              <a:buAutoNum type="arabicPeriod"/>
            </a:pPr>
            <a:endParaRPr lang="en-GB" sz="5500" dirty="0"/>
          </a:p>
          <a:p>
            <a:pPr marL="914400" indent="-914400">
              <a:buFont typeface="+mj-lt"/>
              <a:buAutoNum type="arabicPeriod"/>
            </a:pPr>
            <a:r>
              <a:rPr lang="en-GB" sz="5500" b="1" dirty="0" smtClean="0"/>
              <a:t>Encourages </a:t>
            </a:r>
            <a:r>
              <a:rPr lang="en-GB" sz="5500" b="1" dirty="0"/>
              <a:t>an understanding of the world based on the historical process of globalisation.</a:t>
            </a:r>
            <a:endParaRPr lang="en-GB" sz="5500" dirty="0"/>
          </a:p>
          <a:p>
            <a:endParaRPr lang="en-GB" sz="5500" dirty="0"/>
          </a:p>
          <a:p>
            <a:pPr marL="0" indent="0">
              <a:buNone/>
            </a:pP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3632837503"/>
      </p:ext>
    </p:extLst>
  </p:cSld>
  <p:clrMapOvr>
    <a:masterClrMapping/>
  </p:clrMapOvr>
  <mc:AlternateContent xmlns:mc="http://schemas.openxmlformats.org/markup-compatibility/2006">
    <mc:Choice xmlns:p14="http://schemas.microsoft.com/office/powerpoint/2010/main" Requires="p14">
      <p:transition spd="slow" p14:dur="2000" advTm="58051"/>
    </mc:Choice>
    <mc:Fallback>
      <p:transition spd="slow" advTm="580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10 key principles of |Global Youth Work</a:t>
            </a:r>
            <a:br>
              <a:rPr lang="en-GB" dirty="0"/>
            </a:br>
            <a:endParaRPr lang="en-US" dirty="0"/>
          </a:p>
        </p:txBody>
      </p:sp>
      <p:sp>
        <p:nvSpPr>
          <p:cNvPr id="6" name="Content Placeholder 5"/>
          <p:cNvSpPr>
            <a:spLocks noGrp="1"/>
          </p:cNvSpPr>
          <p:nvPr>
            <p:ph idx="1"/>
          </p:nvPr>
        </p:nvSpPr>
        <p:spPr/>
        <p:txBody>
          <a:bodyPr>
            <a:normAutofit fontScale="92500" lnSpcReduction="20000"/>
          </a:bodyPr>
          <a:lstStyle/>
          <a:p>
            <a:pPr marL="457200" indent="-457200">
              <a:buFont typeface="+mj-lt"/>
              <a:buAutoNum type="arabicPeriod" startAt="6"/>
            </a:pPr>
            <a:r>
              <a:rPr lang="en-GB" b="1" dirty="0" smtClean="0"/>
              <a:t>Recognises </a:t>
            </a:r>
            <a:r>
              <a:rPr lang="en-GB" b="1" dirty="0"/>
              <a:t>that the relationships between, and within, the North and South are characterised by inequalities caused by globalisation.</a:t>
            </a:r>
            <a:endParaRPr lang="en-GB" dirty="0"/>
          </a:p>
          <a:p>
            <a:pPr marL="457200" indent="-457200">
              <a:buFont typeface="+mj-lt"/>
              <a:buAutoNum type="arabicPeriod" startAt="6"/>
            </a:pPr>
            <a:endParaRPr lang="en-GB" dirty="0"/>
          </a:p>
          <a:p>
            <a:pPr marL="457200" indent="-457200">
              <a:buFont typeface="+mj-lt"/>
              <a:buAutoNum type="arabicPeriod" startAt="6"/>
            </a:pPr>
            <a:r>
              <a:rPr lang="en-GB" b="1" dirty="0" smtClean="0"/>
              <a:t>Promotes </a:t>
            </a:r>
            <a:r>
              <a:rPr lang="en-GB" b="1" dirty="0"/>
              <a:t>the values of justice and equity in personal, local and global relationships.</a:t>
            </a:r>
            <a:endParaRPr lang="en-GB" dirty="0"/>
          </a:p>
          <a:p>
            <a:pPr marL="457200" indent="-457200">
              <a:buFont typeface="+mj-lt"/>
              <a:buAutoNum type="arabicPeriod" startAt="6"/>
            </a:pPr>
            <a:endParaRPr lang="en-GB" dirty="0"/>
          </a:p>
          <a:p>
            <a:pPr marL="457200" indent="-457200">
              <a:buFont typeface="+mj-lt"/>
              <a:buAutoNum type="arabicPeriod" startAt="6"/>
            </a:pPr>
            <a:r>
              <a:rPr lang="en-GB" b="1" dirty="0" smtClean="0"/>
              <a:t>Encourages </a:t>
            </a:r>
            <a:r>
              <a:rPr lang="en-GB" b="1" dirty="0"/>
              <a:t>an understanding of, and appreciation for, diversity, locally and globally.</a:t>
            </a:r>
            <a:endParaRPr lang="en-GB" dirty="0"/>
          </a:p>
          <a:p>
            <a:pPr marL="457200" indent="-457200">
              <a:buFont typeface="+mj-lt"/>
              <a:buAutoNum type="arabicPeriod" startAt="6"/>
            </a:pPr>
            <a:endParaRPr lang="en-GB" dirty="0"/>
          </a:p>
          <a:p>
            <a:pPr marL="457200" indent="-457200">
              <a:buFont typeface="+mj-lt"/>
              <a:buAutoNum type="arabicPeriod" startAt="6"/>
            </a:pPr>
            <a:r>
              <a:rPr lang="en-GB" b="1" dirty="0" smtClean="0"/>
              <a:t>Sees </a:t>
            </a:r>
            <a:r>
              <a:rPr lang="en-GB" b="1" dirty="0"/>
              <a:t>the people and organisations of both the North and South as equal partners for change in a shared and interdependent world.</a:t>
            </a:r>
            <a:endParaRPr lang="en-GB" dirty="0"/>
          </a:p>
          <a:p>
            <a:pPr marL="457200" indent="-457200">
              <a:buFont typeface="+mj-lt"/>
              <a:buAutoNum type="arabicPeriod" startAt="6"/>
            </a:pPr>
            <a:r>
              <a:rPr lang="en-GB" b="1" dirty="0" smtClean="0"/>
              <a:t>Encourages </a:t>
            </a:r>
            <a:r>
              <a:rPr lang="en-GB" b="1" dirty="0"/>
              <a:t>action that builds alliances to bring about change.</a:t>
            </a:r>
            <a:endParaRPr lang="en-GB" dirty="0"/>
          </a:p>
          <a:p>
            <a:endParaRPr lang="en-US"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725952625"/>
      </p:ext>
    </p:extLst>
  </p:cSld>
  <p:clrMapOvr>
    <a:masterClrMapping/>
  </p:clrMapOvr>
  <mc:AlternateContent xmlns:mc="http://schemas.openxmlformats.org/markup-compatibility/2006">
    <mc:Choice xmlns:p14="http://schemas.microsoft.com/office/powerpoint/2010/main" Requires="p14">
      <p:transition spd="slow" p14:dur="2000" advTm="60440"/>
    </mc:Choice>
    <mc:Fallback>
      <p:transition spd="slow" advTm="60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4"/>
          <p:cNvSpPr>
            <a:spLocks noGrp="1"/>
          </p:cNvSpPr>
          <p:nvPr>
            <p:ph type="title"/>
          </p:nvPr>
        </p:nvSpPr>
        <p:spPr/>
        <p:txBody>
          <a:bodyPr/>
          <a:lstStyle/>
          <a:p>
            <a:endParaRPr lang="en-US" altLang="en-US" smtClean="0">
              <a:ea typeface="ＭＳ Ｐゴシック" panose="020B0600070205080204" pitchFamily="34" charset="-128"/>
            </a:endParaRPr>
          </a:p>
        </p:txBody>
      </p:sp>
      <p:pic>
        <p:nvPicPr>
          <p:cNvPr id="22531" name="Picture 2" descr="PLINGS_BW.jpg"/>
          <p:cNvPicPr>
            <a:picLocks noGrp="1" noChangeAspect="1"/>
          </p:cNvPicPr>
          <p:nvPr>
            <p:ph idx="1"/>
          </p:nvPr>
        </p:nvPicPr>
        <p:blipFill>
          <a:blip r:embed="rId5" cstate="email">
            <a:extLst>
              <a:ext uri="{28A0092B-C50C-407E-A947-70E740481C1C}">
                <a14:useLocalDpi xmlns:a14="http://schemas.microsoft.com/office/drawing/2010/main" val="0"/>
              </a:ext>
            </a:extLst>
          </a:blip>
          <a:srcRect/>
          <a:stretch>
            <a:fillRect/>
          </a:stretch>
        </p:blipFill>
        <p:spPr>
          <a:xfrm>
            <a:off x="34925" y="260350"/>
            <a:ext cx="5616575" cy="6548438"/>
          </a:xfrm>
        </p:spPr>
      </p:pic>
      <p:sp>
        <p:nvSpPr>
          <p:cNvPr id="22532" name="TextBox 7"/>
          <p:cNvSpPr txBox="1">
            <a:spLocks noChangeArrowheads="1"/>
          </p:cNvSpPr>
          <p:nvPr/>
        </p:nvSpPr>
        <p:spPr bwMode="auto">
          <a:xfrm>
            <a:off x="5435600" y="476250"/>
            <a:ext cx="37084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ea typeface="ＭＳ Ｐゴシック" panose="020B0600070205080204" pitchFamily="34" charset="-128"/>
              </a:defRPr>
            </a:lvl1pPr>
            <a:lvl2pPr marL="742950" indent="-285750" eaLnBrk="0" hangingPunct="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ea typeface="ＭＳ Ｐゴシック" panose="020B0600070205080204" pitchFamily="34" charset="-128"/>
              </a:defRPr>
            </a:lvl2pPr>
            <a:lvl3pPr marL="1143000" indent="-228600" eaLnBrk="0" hangingPunct="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ea typeface="ＭＳ Ｐゴシック" panose="020B0600070205080204" pitchFamily="34" charset="-128"/>
              </a:defRPr>
            </a:lvl3pPr>
            <a:lvl4pPr marL="1600200" indent="-228600" eaLnBrk="0" hangingPunct="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9pPr>
          </a:lstStyle>
          <a:p>
            <a:pPr eaLnBrk="1" hangingPunct="1">
              <a:spcBef>
                <a:spcPct val="0"/>
              </a:spcBef>
              <a:buClrTx/>
              <a:buSzTx/>
              <a:buFontTx/>
              <a:buNone/>
            </a:pPr>
            <a:endParaRPr lang="en-US" altLang="en-US" sz="1800">
              <a:solidFill>
                <a:schemeClr val="tx1"/>
              </a:solidFill>
              <a:latin typeface="Arial" panose="020B0604020202020204" pitchFamily="34" charset="0"/>
            </a:endParaRPr>
          </a:p>
        </p:txBody>
      </p:sp>
      <p:pic>
        <p:nvPicPr>
          <p:cNvPr id="22533" name="Picture 2" descr="PLINGS_BW.jpg"/>
          <p:cNvPicPr>
            <a:picLocks noChangeAspect="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107950" y="233363"/>
            <a:ext cx="5681663" cy="662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4" name="TextBox 9"/>
          <p:cNvSpPr txBox="1">
            <a:spLocks noChangeArrowheads="1"/>
          </p:cNvSpPr>
          <p:nvPr/>
        </p:nvSpPr>
        <p:spPr bwMode="auto">
          <a:xfrm>
            <a:off x="5789613" y="2806700"/>
            <a:ext cx="317500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ea typeface="ＭＳ Ｐゴシック" panose="020B0600070205080204" pitchFamily="34" charset="-128"/>
              </a:defRPr>
            </a:lvl1pPr>
            <a:lvl2pPr marL="742950" indent="-285750" eaLnBrk="0" hangingPunct="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ea typeface="ＭＳ Ｐゴシック" panose="020B0600070205080204" pitchFamily="34" charset="-128"/>
              </a:defRPr>
            </a:lvl2pPr>
            <a:lvl3pPr marL="1143000" indent="-228600" eaLnBrk="0" hangingPunct="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ea typeface="ＭＳ Ｐゴシック" panose="020B0600070205080204" pitchFamily="34" charset="-128"/>
              </a:defRPr>
            </a:lvl3pPr>
            <a:lvl4pPr marL="1600200" indent="-228600" eaLnBrk="0" hangingPunct="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ea typeface="ＭＳ Ｐゴシック" panose="020B0600070205080204" pitchFamily="34" charset="-128"/>
              </a:defRPr>
            </a:lvl4pPr>
            <a:lvl5pPr marL="2057400" indent="-228600" eaLnBrk="0" hangingPunct="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5pPr>
            <a:lvl6pPr marL="25146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6pPr>
            <a:lvl7pPr marL="29718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7pPr>
            <a:lvl8pPr marL="34290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8pPr>
            <a:lvl9pPr marL="3886200"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solidFill>
                  <a:schemeClr val="tx1"/>
                </a:solidFill>
                <a:latin typeface="Arial" panose="020B0604020202020204" pitchFamily="34" charset="0"/>
              </a:rPr>
              <a:t>Sallah, M. (2014) Global Youth Work: Provoking Consciousness and Taking Action, Lyme Regis: Russell House Publishing. </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4252217463"/>
      </p:ext>
    </p:extLst>
  </p:cSld>
  <p:clrMapOvr>
    <a:masterClrMapping/>
  </p:clrMapOvr>
  <mc:AlternateContent xmlns:mc="http://schemas.openxmlformats.org/markup-compatibility/2006">
    <mc:Choice xmlns:p14="http://schemas.microsoft.com/office/powerpoint/2010/main" Requires="p14">
      <p:transition spd="slow" p14:dur="2000" advTm="39474"/>
    </mc:Choice>
    <mc:Fallback>
      <p:transition spd="slow" advTm="39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smtClean="0"/>
              <a:t>Globalization</a:t>
            </a:r>
            <a:endParaRPr lang="en-US" dirty="0"/>
          </a:p>
        </p:txBody>
      </p:sp>
      <p:pic>
        <p:nvPicPr>
          <p:cNvPr id="4" name="Content Placeholder 3"/>
          <p:cNvPicPr>
            <a:picLocks noGrp="1" noChangeAspect="1"/>
          </p:cNvPicPr>
          <p:nvPr>
            <p:ph idx="1"/>
          </p:nvPr>
        </p:nvPicPr>
        <p:blipFill>
          <a:blip r:embed="rId5"/>
          <a:stretch>
            <a:fillRect/>
          </a:stretch>
        </p:blipFill>
        <p:spPr>
          <a:xfrm>
            <a:off x="1774492" y="1746140"/>
            <a:ext cx="5836023" cy="4655228"/>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125583945"/>
      </p:ext>
    </p:extLst>
  </p:cSld>
  <p:clrMapOvr>
    <a:masterClrMapping/>
  </p:clrMapOvr>
  <mc:AlternateContent xmlns:mc="http://schemas.openxmlformats.org/markup-compatibility/2006">
    <mc:Choice xmlns:p14="http://schemas.microsoft.com/office/powerpoint/2010/main" Requires="p14">
      <p:transition spd="slow" p14:dur="2000" advTm="48492"/>
    </mc:Choice>
    <mc:Fallback>
      <p:transition spd="slow" advTm="48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Group Activity</a:t>
            </a:r>
            <a:br>
              <a:rPr lang="en-GB" dirty="0" smtClean="0"/>
            </a:br>
            <a:endParaRPr lang="en-GB" dirty="0"/>
          </a:p>
        </p:txBody>
      </p:sp>
      <p:sp>
        <p:nvSpPr>
          <p:cNvPr id="3" name="Content Placeholder 2"/>
          <p:cNvSpPr>
            <a:spLocks noGrp="1"/>
          </p:cNvSpPr>
          <p:nvPr>
            <p:ph sz="quarter" idx="13"/>
          </p:nvPr>
        </p:nvSpPr>
        <p:spPr/>
        <p:txBody>
          <a:bodyPr/>
          <a:lstStyle/>
          <a:p>
            <a:pPr marL="0" indent="0">
              <a:buNone/>
            </a:pPr>
            <a:r>
              <a:rPr lang="en-GB" dirty="0" smtClean="0"/>
              <a:t>Think about the following :</a:t>
            </a:r>
            <a:endParaRPr lang="en-GB" dirty="0" smtClean="0"/>
          </a:p>
          <a:p>
            <a:pPr marL="457200" indent="-457200">
              <a:buFont typeface="+mj-lt"/>
              <a:buAutoNum type="arabicPeriod"/>
            </a:pPr>
            <a:r>
              <a:rPr lang="en-GB" dirty="0" smtClean="0"/>
              <a:t>the ten key principles of Global Youth Work and  the in relation to the Youth Work in Wales: Principles and Purposes. </a:t>
            </a:r>
          </a:p>
          <a:p>
            <a:pPr marL="457200" indent="-457200">
              <a:buFont typeface="+mj-lt"/>
              <a:buAutoNum type="arabicPeriod"/>
            </a:pPr>
            <a:r>
              <a:rPr lang="en-GB" dirty="0" smtClean="0"/>
              <a:t>Draw upon Principles and purpose document and NOS</a:t>
            </a:r>
            <a:endParaRPr lang="en-GB" dirty="0"/>
          </a:p>
        </p:txBody>
      </p:sp>
      <p:sp>
        <p:nvSpPr>
          <p:cNvPr id="4" name="Content Placeholder 3"/>
          <p:cNvSpPr>
            <a:spLocks noGrp="1"/>
          </p:cNvSpPr>
          <p:nvPr>
            <p:ph sz="quarter" idx="14"/>
          </p:nvPr>
        </p:nvSpPr>
        <p:spPr/>
        <p:txBody>
          <a:bodyPr/>
          <a:lstStyle/>
          <a:p>
            <a:pPr marL="0" indent="0">
              <a:buNone/>
            </a:pPr>
            <a:endParaRPr lang="en-GB" dirty="0"/>
          </a:p>
        </p:txBody>
      </p:sp>
      <p:sp>
        <p:nvSpPr>
          <p:cNvPr id="5" name="Oval Callout 4"/>
          <p:cNvSpPr/>
          <p:nvPr/>
        </p:nvSpPr>
        <p:spPr>
          <a:xfrm>
            <a:off x="4757530" y="2204278"/>
            <a:ext cx="3709814" cy="348090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Discuss </a:t>
            </a:r>
            <a:endParaRPr lang="en-GB"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756615406"/>
      </p:ext>
    </p:extLst>
  </p:cSld>
  <p:clrMapOvr>
    <a:masterClrMapping/>
  </p:clrMapOvr>
  <mc:AlternateContent xmlns:mc="http://schemas.openxmlformats.org/markup-compatibility/2006">
    <mc:Choice xmlns:p14="http://schemas.microsoft.com/office/powerpoint/2010/main" Requires="p14">
      <p:transition spd="slow" p14:dur="2000" advTm="33903"/>
    </mc:Choice>
    <mc:Fallback>
      <p:transition spd="slow" advTm="33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endParaRPr lang="en-US" dirty="0"/>
          </a:p>
        </p:txBody>
      </p:sp>
      <p:sp>
        <p:nvSpPr>
          <p:cNvPr id="4" name="Content Placeholder 3"/>
          <p:cNvSpPr>
            <a:spLocks noGrp="1"/>
          </p:cNvSpPr>
          <p:nvPr>
            <p:ph sz="quarter" idx="14"/>
          </p:nvPr>
        </p:nvSpPr>
        <p:spPr/>
        <p:txBody>
          <a:bodyPr/>
          <a:lstStyle/>
          <a:p>
            <a:r>
              <a:rPr lang="en-US" dirty="0"/>
              <a:t>Give examples</a:t>
            </a:r>
          </a:p>
          <a:p>
            <a:endParaRPr lang="en-US" dirty="0"/>
          </a:p>
        </p:txBody>
      </p:sp>
      <p:sp>
        <p:nvSpPr>
          <p:cNvPr id="6" name="Oval Callout 5"/>
          <p:cNvSpPr/>
          <p:nvPr/>
        </p:nvSpPr>
        <p:spPr>
          <a:xfrm>
            <a:off x="632481" y="357808"/>
            <a:ext cx="3753988" cy="454991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Can young people be powerful?</a:t>
            </a:r>
            <a:endParaRPr lang="en-GB" sz="3200"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2750654031"/>
      </p:ext>
    </p:extLst>
  </p:cSld>
  <p:clrMapOvr>
    <a:masterClrMapping/>
  </p:clrMapOvr>
  <mc:AlternateContent xmlns:mc="http://schemas.openxmlformats.org/markup-compatibility/2006">
    <mc:Choice xmlns:p14="http://schemas.microsoft.com/office/powerpoint/2010/main" Requires="p14">
      <p:transition spd="slow" p14:dur="2000" advTm="27192"/>
    </mc:Choice>
    <mc:Fallback>
      <p:transition spd="slow" advTm="27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232278"/>
            <a:ext cx="7408333" cy="3893885"/>
          </a:xfrm>
        </p:spPr>
        <p:txBody>
          <a:bodyPr/>
          <a:lstStyle/>
          <a:p>
            <a:r>
              <a:rPr lang="en-US" dirty="0" smtClean="0"/>
              <a:t>Imagine what young people could do with your support.</a:t>
            </a:r>
          </a:p>
        </p:txBody>
      </p:sp>
      <p:sp>
        <p:nvSpPr>
          <p:cNvPr id="3" name="Title 2"/>
          <p:cNvSpPr>
            <a:spLocks noGrp="1"/>
          </p:cNvSpPr>
          <p:nvPr>
            <p:ph type="title"/>
          </p:nvPr>
        </p:nvSpPr>
        <p:spPr/>
        <p:txBody>
          <a:bodyPr>
            <a:normAutofit/>
          </a:bodyPr>
          <a:lstStyle/>
          <a:p>
            <a:r>
              <a:rPr lang="en-US" dirty="0" smtClean="0"/>
              <a:t>Youth Work</a:t>
            </a:r>
            <a:br>
              <a:rPr lang="en-US" dirty="0" smtClean="0"/>
            </a:br>
            <a:r>
              <a:rPr lang="en-US" dirty="0" err="1" smtClean="0"/>
              <a:t>Gwaith</a:t>
            </a:r>
            <a:r>
              <a:rPr lang="en-US" dirty="0" smtClean="0"/>
              <a:t> </a:t>
            </a:r>
            <a:r>
              <a:rPr lang="en-US" dirty="0" err="1" smtClean="0"/>
              <a:t>Ieuenctid</a:t>
            </a:r>
            <a:endParaRPr lang="en-US" dirty="0"/>
          </a:p>
        </p:txBody>
      </p:sp>
      <p:pic>
        <p:nvPicPr>
          <p:cNvPr id="4" name="Picture 3" descr="change.jpg"/>
          <p:cNvPicPr>
            <a:picLocks noChangeAspect="1"/>
          </p:cNvPicPr>
          <p:nvPr/>
        </p:nvPicPr>
        <p:blipFill>
          <a:blip r:embed="rId5" cstate="email">
            <a:extLst>
              <a:ext uri="{28A0092B-C50C-407E-A947-70E740481C1C}">
                <a14:useLocalDpi xmlns:a14="http://schemas.microsoft.com/office/drawing/2010/main" val="0"/>
              </a:ext>
            </a:extLst>
          </a:blip>
          <a:stretch>
            <a:fillRect/>
          </a:stretch>
        </p:blipFill>
        <p:spPr>
          <a:xfrm>
            <a:off x="1439643" y="3100264"/>
            <a:ext cx="3322340" cy="2304816"/>
          </a:xfrm>
          <a:prstGeom prst="rect">
            <a:avLst/>
          </a:prstGeom>
        </p:spPr>
      </p:pic>
      <p:pic>
        <p:nvPicPr>
          <p:cNvPr id="5" name="Picture 4" descr="changetheworld.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34231" y="2949366"/>
            <a:ext cx="2972396" cy="2833684"/>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1341320748"/>
      </p:ext>
    </p:extLst>
  </p:cSld>
  <p:clrMapOvr>
    <a:masterClrMapping/>
  </p:clrMapOvr>
  <mc:AlternateContent xmlns:mc="http://schemas.openxmlformats.org/markup-compatibility/2006">
    <mc:Choice xmlns:p14="http://schemas.microsoft.com/office/powerpoint/2010/main" Requires="p14">
      <p:transition spd="slow" p14:dur="2000" advTm="18242"/>
    </mc:Choice>
    <mc:Fallback>
      <p:transition spd="slow" advTm="18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Assessment </a:t>
            </a:r>
            <a:r>
              <a:rPr lang="en-US" dirty="0" smtClean="0"/>
              <a:t>1: Suggested  Structure  </a:t>
            </a:r>
            <a:endParaRPr lang="en-US" dirty="0"/>
          </a:p>
        </p:txBody>
      </p:sp>
      <p:sp>
        <p:nvSpPr>
          <p:cNvPr id="2" name="Content Placeholder 1"/>
          <p:cNvSpPr>
            <a:spLocks noGrp="1"/>
          </p:cNvSpPr>
          <p:nvPr>
            <p:ph idx="1"/>
          </p:nvPr>
        </p:nvSpPr>
        <p:spPr>
          <a:xfrm>
            <a:off x="822959" y="1737361"/>
            <a:ext cx="7835128" cy="4131733"/>
          </a:xfrm>
        </p:spPr>
        <p:txBody>
          <a:bodyPr>
            <a:normAutofit fontScale="25000" lnSpcReduction="20000"/>
          </a:bodyPr>
          <a:lstStyle/>
          <a:p>
            <a:r>
              <a:rPr lang="en-US" sz="5500" dirty="0" smtClean="0"/>
              <a:t>Structure </a:t>
            </a:r>
          </a:p>
          <a:p>
            <a:pPr>
              <a:buFont typeface="Wingdings" panose="05000000000000000000" pitchFamily="2" charset="2"/>
              <a:buChar char="q"/>
            </a:pPr>
            <a:r>
              <a:rPr lang="en-US" sz="5500" dirty="0" smtClean="0"/>
              <a:t>Introduction: but important! </a:t>
            </a:r>
          </a:p>
          <a:p>
            <a:endParaRPr lang="en-US" sz="5500" dirty="0" smtClean="0"/>
          </a:p>
          <a:p>
            <a:pPr marL="761238" lvl="2" indent="-285750"/>
            <a:r>
              <a:rPr lang="en-US" sz="5500" dirty="0" smtClean="0"/>
              <a:t>Where are you going signpost the reader! </a:t>
            </a:r>
            <a:endParaRPr lang="en-US" sz="5500" dirty="0"/>
          </a:p>
          <a:p>
            <a:pPr marL="761238" lvl="2" indent="-285750"/>
            <a:r>
              <a:rPr lang="en-US" sz="5500" dirty="0" smtClean="0"/>
              <a:t>Sate your position , the rest of the essay will support this! </a:t>
            </a:r>
          </a:p>
          <a:p>
            <a:pPr>
              <a:buFont typeface="Wingdings" panose="05000000000000000000" pitchFamily="2" charset="2"/>
              <a:buChar char="q"/>
            </a:pPr>
            <a:r>
              <a:rPr lang="en-US" sz="5500" dirty="0" smtClean="0"/>
              <a:t>Main body: Present your argument to support your </a:t>
            </a:r>
            <a:r>
              <a:rPr lang="en-US" sz="5500" dirty="0" smtClean="0"/>
              <a:t>position </a:t>
            </a:r>
            <a:r>
              <a:rPr lang="en-US" sz="5500" dirty="0" smtClean="0"/>
              <a:t>outlined in your introduction</a:t>
            </a:r>
          </a:p>
          <a:p>
            <a:endParaRPr lang="en-US" sz="5500" dirty="0" smtClean="0"/>
          </a:p>
          <a:p>
            <a:pPr marL="578358" lvl="1" indent="-285750"/>
            <a:r>
              <a:rPr lang="en-US" sz="5500" dirty="0"/>
              <a:t>Why is ESDGC / GYW important to explore in youth work practice? </a:t>
            </a:r>
          </a:p>
          <a:p>
            <a:pPr marL="578358" lvl="1" indent="-285750"/>
            <a:r>
              <a:rPr lang="en-US" sz="5500" dirty="0"/>
              <a:t>What are the principles of ESDGC? </a:t>
            </a:r>
          </a:p>
          <a:p>
            <a:pPr marL="578358" lvl="1" indent="-285750"/>
            <a:r>
              <a:rPr lang="en-US" sz="5500" dirty="0"/>
              <a:t>What are the principles of Global Youth work </a:t>
            </a:r>
          </a:p>
          <a:p>
            <a:pPr marL="578358" lvl="1" indent="-285750"/>
            <a:r>
              <a:rPr lang="en-US" sz="5500" dirty="0"/>
              <a:t>How do these relate to Youth Work </a:t>
            </a:r>
            <a:r>
              <a:rPr lang="en-US" sz="5500" dirty="0" err="1"/>
              <a:t>e.g</a:t>
            </a:r>
            <a:r>
              <a:rPr lang="en-US" sz="5500" dirty="0"/>
              <a:t>  Purposes , Principles and Values, NOS, everyday practice </a:t>
            </a:r>
          </a:p>
          <a:p>
            <a:pPr marL="578358" lvl="1" indent="-285750"/>
            <a:r>
              <a:rPr lang="en-US" sz="5500" dirty="0"/>
              <a:t>How can we put them into practice</a:t>
            </a:r>
            <a:r>
              <a:rPr lang="en-US" sz="5500" dirty="0" smtClean="0"/>
              <a:t>?/ Use </a:t>
            </a:r>
            <a:r>
              <a:rPr lang="en-US" sz="5500" b="1" dirty="0" smtClean="0"/>
              <a:t>Examples from your own practice, or draw on ones outlined on moodle. </a:t>
            </a:r>
            <a:endParaRPr lang="en-US" sz="5500" b="1" dirty="0"/>
          </a:p>
          <a:p>
            <a:pPr marL="0" indent="0">
              <a:buNone/>
            </a:pPr>
            <a:endParaRPr lang="en-US" sz="5500" dirty="0" smtClean="0"/>
          </a:p>
          <a:p>
            <a:pPr>
              <a:buFont typeface="Wingdings" panose="05000000000000000000" pitchFamily="2" charset="2"/>
              <a:buChar char="q"/>
            </a:pPr>
            <a:r>
              <a:rPr lang="en-US" sz="5500" dirty="0" smtClean="0"/>
              <a:t>Conclusion, important! Summaries </a:t>
            </a:r>
            <a:r>
              <a:rPr lang="en-US" sz="5500" dirty="0" smtClean="0"/>
              <a:t>key </a:t>
            </a:r>
            <a:r>
              <a:rPr lang="en-US" sz="5500" dirty="0" smtClean="0"/>
              <a:t>evidence and restates your position, also  looks forward! What might you now do in your own youth work practice </a:t>
            </a:r>
          </a:p>
          <a:p>
            <a:pPr marL="759143" lvl="1" indent="-457200">
              <a:buFont typeface="+mj-lt"/>
              <a:buAutoNum type="arabicPeriod"/>
            </a:pPr>
            <a:endParaRPr lang="en-US" dirty="0" smtClean="0"/>
          </a:p>
          <a:p>
            <a:pPr marL="759143" lvl="1" indent="-457200">
              <a:buFont typeface="+mj-lt"/>
              <a:buAutoNum type="arabicPeriod"/>
            </a:pPr>
            <a:endParaRPr lang="en-US" dirty="0"/>
          </a:p>
        </p:txBody>
      </p:sp>
      <p:sp>
        <p:nvSpPr>
          <p:cNvPr id="4" name="Oval Callout 3"/>
          <p:cNvSpPr/>
          <p:nvPr/>
        </p:nvSpPr>
        <p:spPr>
          <a:xfrm>
            <a:off x="6294783" y="1789043"/>
            <a:ext cx="2261704" cy="109551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smtClean="0"/>
              <a:t>Remember to discuss the most recent documents / policy also </a:t>
            </a:r>
            <a:endParaRPr lang="en-GB" sz="1200"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3089944792"/>
      </p:ext>
    </p:extLst>
  </p:cSld>
  <p:clrMapOvr>
    <a:masterClrMapping/>
  </p:clrMapOvr>
  <mc:AlternateContent xmlns:mc="http://schemas.openxmlformats.org/markup-compatibility/2006">
    <mc:Choice xmlns:p14="http://schemas.microsoft.com/office/powerpoint/2010/main" Requires="p14">
      <p:transition spd="slow" p14:dur="2000" advTm="195506"/>
    </mc:Choice>
    <mc:Fallback>
      <p:transition spd="slow" advTm="195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Assessment 2 </a:t>
            </a:r>
            <a:endParaRPr lang="en-US" dirty="0"/>
          </a:p>
        </p:txBody>
      </p:sp>
      <p:sp>
        <p:nvSpPr>
          <p:cNvPr id="2" name="Content Placeholder 1"/>
          <p:cNvSpPr>
            <a:spLocks noGrp="1"/>
          </p:cNvSpPr>
          <p:nvPr>
            <p:ph idx="1"/>
          </p:nvPr>
        </p:nvSpPr>
        <p:spPr/>
        <p:txBody>
          <a:bodyPr/>
          <a:lstStyle/>
          <a:p>
            <a:r>
              <a:rPr lang="en-GB" dirty="0"/>
              <a:t>Assessment Component 2 – 25%</a:t>
            </a:r>
          </a:p>
          <a:p>
            <a:r>
              <a:rPr lang="en-GB" dirty="0" smtClean="0"/>
              <a:t>Written </a:t>
            </a:r>
            <a:r>
              <a:rPr lang="en-GB" dirty="0"/>
              <a:t>Assessment : </a:t>
            </a:r>
            <a:r>
              <a:rPr lang="en-GB" dirty="0" smtClean="0"/>
              <a:t>1000 </a:t>
            </a:r>
            <a:r>
              <a:rPr lang="en-GB" dirty="0"/>
              <a:t>words </a:t>
            </a:r>
            <a:r>
              <a:rPr lang="en-GB" b="1" dirty="0"/>
              <a:t> </a:t>
            </a:r>
            <a:endParaRPr lang="en-GB" b="1" dirty="0" smtClean="0"/>
          </a:p>
          <a:p>
            <a:r>
              <a:rPr lang="en-GB" dirty="0" smtClean="0"/>
              <a:t>Present </a:t>
            </a:r>
            <a:r>
              <a:rPr lang="en-GB" dirty="0"/>
              <a:t>a lesson plan on an activity you could run with young people that demonstrates the principles of Education for Sustainability and </a:t>
            </a:r>
            <a:r>
              <a:rPr lang="en-GB" u="sng" dirty="0">
                <a:hlinkClick r:id="rId5" tooltip="Global Youth work"/>
              </a:rPr>
              <a:t>Global Youth Work</a:t>
            </a:r>
            <a:r>
              <a:rPr lang="en-GB" dirty="0"/>
              <a:t>. </a:t>
            </a:r>
          </a:p>
          <a:p>
            <a:pPr marL="0" indent="0">
              <a:buNone/>
            </a:pPr>
            <a:endParaRPr lang="en-US" i="1" dirty="0" smtClean="0"/>
          </a:p>
          <a:p>
            <a:r>
              <a:rPr lang="en-US" b="1" i="1" u="sng" dirty="0" smtClean="0"/>
              <a:t>Date: 27</a:t>
            </a:r>
            <a:r>
              <a:rPr lang="en-US" b="1" i="1" u="sng" baseline="30000" dirty="0" smtClean="0"/>
              <a:t>th</a:t>
            </a:r>
            <a:r>
              <a:rPr lang="en-US" b="1" i="1" u="sng" dirty="0" smtClean="0"/>
              <a:t>  April  </a:t>
            </a:r>
            <a:endParaRPr lang="en-US" b="1" i="1" u="sng"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1695084112"/>
      </p:ext>
    </p:extLst>
  </p:cSld>
  <p:clrMapOvr>
    <a:masterClrMapping/>
  </p:clrMapOvr>
  <mc:AlternateContent xmlns:mc="http://schemas.openxmlformats.org/markup-compatibility/2006">
    <mc:Choice xmlns:p14="http://schemas.microsoft.com/office/powerpoint/2010/main" Requires="p14">
      <p:transition spd="slow" p14:dur="2000" advTm="46027"/>
    </mc:Choice>
    <mc:Fallback>
      <p:transition spd="slow" advTm="46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2 </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Structure :</a:t>
            </a:r>
          </a:p>
          <a:p>
            <a:pPr marL="0" indent="0">
              <a:buNone/>
            </a:pPr>
            <a:r>
              <a:rPr lang="en-GB" dirty="0" smtClean="0"/>
              <a:t>Consider </a:t>
            </a:r>
            <a:r>
              <a:rPr lang="en-GB" dirty="0" smtClean="0"/>
              <a:t>the following: These themes could help you develop a lesson plan… a lesson plan </a:t>
            </a:r>
            <a:r>
              <a:rPr lang="en-GB" dirty="0" smtClean="0"/>
              <a:t>Who’s </a:t>
            </a:r>
            <a:r>
              <a:rPr lang="en-GB" dirty="0" smtClean="0"/>
              <a:t>it aimed at? </a:t>
            </a:r>
          </a:p>
          <a:p>
            <a:pPr marL="457200" indent="-457200">
              <a:buAutoNum type="arabicPeriod"/>
            </a:pPr>
            <a:r>
              <a:rPr lang="en-GB" dirty="0" smtClean="0"/>
              <a:t>Introduction: Why this Activity ? </a:t>
            </a:r>
          </a:p>
          <a:p>
            <a:pPr marL="457200" indent="-457200">
              <a:buAutoNum type="arabicPeriod"/>
            </a:pPr>
            <a:r>
              <a:rPr lang="en-GB" dirty="0" smtClean="0"/>
              <a:t>What </a:t>
            </a:r>
            <a:r>
              <a:rPr lang="en-GB" dirty="0" smtClean="0"/>
              <a:t>are your aims and objectives </a:t>
            </a:r>
          </a:p>
          <a:p>
            <a:pPr marL="457200" indent="-457200">
              <a:buAutoNum type="arabicPeriod"/>
            </a:pPr>
            <a:r>
              <a:rPr lang="en-GB" dirty="0" smtClean="0"/>
              <a:t>What are the key topics you are covering and how do they relate to the key themes principles of ESDGC / GYW?  (You are unlikely to cover all and may want to choose specific ones to focus on). </a:t>
            </a:r>
          </a:p>
          <a:p>
            <a:pPr marL="457200" indent="-457200">
              <a:buAutoNum type="arabicPeriod"/>
            </a:pPr>
            <a:r>
              <a:rPr lang="en-GB" dirty="0" smtClean="0"/>
              <a:t>How will you deliver it (this is where your youth work practice and principles comes in)….</a:t>
            </a:r>
          </a:p>
          <a:p>
            <a:pPr marL="457200" indent="-457200">
              <a:buAutoNum type="arabicPeriod"/>
            </a:pPr>
            <a:r>
              <a:rPr lang="en-GB" dirty="0" smtClean="0"/>
              <a:t>What resources do you require </a:t>
            </a:r>
          </a:p>
          <a:p>
            <a:pPr marL="457200" indent="-457200">
              <a:buAutoNum type="arabicPeriod"/>
            </a:pPr>
            <a:r>
              <a:rPr lang="en-GB" dirty="0" smtClean="0"/>
              <a:t>How much time..</a:t>
            </a:r>
          </a:p>
          <a:p>
            <a:pPr marL="457200" indent="-457200">
              <a:buAutoNum type="arabicPeriod"/>
            </a:pPr>
            <a:r>
              <a:rPr lang="en-GB" dirty="0" smtClean="0"/>
              <a:t>How will you engage </a:t>
            </a:r>
            <a:r>
              <a:rPr lang="en-GB" dirty="0" smtClean="0"/>
              <a:t>in </a:t>
            </a:r>
            <a:r>
              <a:rPr lang="en-GB" dirty="0" smtClean="0"/>
              <a:t>feedback from the activity? </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2826686557"/>
      </p:ext>
    </p:extLst>
  </p:cSld>
  <p:clrMapOvr>
    <a:masterClrMapping/>
  </p:clrMapOvr>
  <mc:AlternateContent xmlns:mc="http://schemas.openxmlformats.org/markup-compatibility/2006">
    <mc:Choice xmlns:p14="http://schemas.microsoft.com/office/powerpoint/2010/main" Requires="p14">
      <p:transition spd="slow" p14:dur="2000" advTm="124115"/>
    </mc:Choice>
    <mc:Fallback>
      <p:transition spd="slow" advTm="1241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 2 </a:t>
            </a:r>
            <a:endParaRPr lang="en-US" dirty="0"/>
          </a:p>
        </p:txBody>
      </p:sp>
      <p:sp>
        <p:nvSpPr>
          <p:cNvPr id="3" name="Content Placeholder 2"/>
          <p:cNvSpPr>
            <a:spLocks noGrp="1"/>
          </p:cNvSpPr>
          <p:nvPr>
            <p:ph idx="1"/>
          </p:nvPr>
        </p:nvSpPr>
        <p:spPr/>
        <p:txBody>
          <a:bodyPr/>
          <a:lstStyle/>
          <a:p>
            <a:r>
              <a:rPr lang="en-US" dirty="0" smtClean="0"/>
              <a:t>Possible activities: </a:t>
            </a:r>
          </a:p>
          <a:p>
            <a:pPr lvl="1"/>
            <a:r>
              <a:rPr lang="en-US" dirty="0" smtClean="0"/>
              <a:t>Starting points with young people could be chocolate, pizza, mobile phones, clothes, sports, make up, jewelry, computer games </a:t>
            </a:r>
            <a:r>
              <a:rPr lang="en-US" dirty="0" err="1" smtClean="0"/>
              <a:t>etc</a:t>
            </a:r>
            <a:r>
              <a:rPr lang="en-US" dirty="0" smtClean="0"/>
              <a:t> </a:t>
            </a:r>
          </a:p>
          <a:p>
            <a:pPr lvl="1"/>
            <a:r>
              <a:rPr lang="en-US" dirty="0" smtClean="0"/>
              <a:t>We have used a number of activities  during the sessions</a:t>
            </a:r>
          </a:p>
          <a:p>
            <a:pPr lvl="1"/>
            <a:r>
              <a:rPr lang="en-US" b="1" dirty="0" smtClean="0"/>
              <a:t>Look at resources on Moodle </a:t>
            </a:r>
          </a:p>
          <a:p>
            <a:pPr lvl="1"/>
            <a:r>
              <a:rPr lang="en-US" b="1" dirty="0" smtClean="0"/>
              <a:t>Have you any examples from your practice?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1015999154"/>
      </p:ext>
    </p:extLst>
  </p:cSld>
  <p:clrMapOvr>
    <a:masterClrMapping/>
  </p:clrMapOvr>
  <mc:AlternateContent xmlns:mc="http://schemas.openxmlformats.org/markup-compatibility/2006">
    <mc:Choice xmlns:p14="http://schemas.microsoft.com/office/powerpoint/2010/main" Requires="p14">
      <p:transition spd="slow" p14:dur="2000" advTm="47623"/>
    </mc:Choice>
    <mc:Fallback>
      <p:transition spd="slow" advTm="47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a:t>
            </a:r>
            <a:endParaRPr lang="en-GB" dirty="0"/>
          </a:p>
        </p:txBody>
      </p:sp>
      <p:sp>
        <p:nvSpPr>
          <p:cNvPr id="3" name="Content Placeholder 2"/>
          <p:cNvSpPr>
            <a:spLocks noGrp="1"/>
          </p:cNvSpPr>
          <p:nvPr>
            <p:ph sz="half" idx="1"/>
          </p:nvPr>
        </p:nvSpPr>
        <p:spPr>
          <a:xfrm>
            <a:off x="451899" y="1881072"/>
            <a:ext cx="3703320" cy="4023360"/>
          </a:xfrm>
        </p:spPr>
        <p:txBody>
          <a:bodyPr/>
          <a:lstStyle/>
          <a:p>
            <a:pPr marL="457200" indent="-457200">
              <a:buFont typeface="+mj-lt"/>
              <a:buAutoNum type="arabicPeriod"/>
            </a:pPr>
            <a:r>
              <a:rPr lang="en-GB" dirty="0" smtClean="0"/>
              <a:t>Engage in the activity </a:t>
            </a:r>
          </a:p>
          <a:p>
            <a:pPr marL="457200" indent="-457200">
              <a:buFont typeface="+mj-lt"/>
              <a:buAutoNum type="arabicPeriod"/>
            </a:pPr>
            <a:r>
              <a:rPr lang="en-GB" dirty="0" smtClean="0"/>
              <a:t>Discuss how this could be utilised to promote discussion on ESDGC / GYW topics? </a:t>
            </a:r>
          </a:p>
          <a:p>
            <a:pPr marL="457200" indent="-457200">
              <a:buFont typeface="+mj-lt"/>
              <a:buAutoNum type="arabicPeriod"/>
            </a:pPr>
            <a:endParaRPr lang="en-GB" dirty="0" smtClean="0"/>
          </a:p>
          <a:p>
            <a:endParaRPr lang="en-GB" dirty="0"/>
          </a:p>
        </p:txBody>
      </p:sp>
      <p:pic>
        <p:nvPicPr>
          <p:cNvPr id="5" name="Content Placeholder 4"/>
          <p:cNvPicPr>
            <a:picLocks noGrp="1" noChangeAspect="1"/>
          </p:cNvPicPr>
          <p:nvPr>
            <p:ph sz="half" idx="2"/>
          </p:nvPr>
        </p:nvPicPr>
        <p:blipFill>
          <a:blip r:embed="rId5">
            <a:extLst>
              <a:ext uri="{28A0092B-C50C-407E-A947-70E740481C1C}">
                <a14:useLocalDpi xmlns:a14="http://schemas.microsoft.com/office/drawing/2010/main" val="0"/>
              </a:ext>
            </a:extLst>
          </a:blip>
          <a:stretch>
            <a:fillRect/>
          </a:stretch>
        </p:blipFill>
        <p:spPr>
          <a:xfrm>
            <a:off x="4291635" y="1881072"/>
            <a:ext cx="4802691" cy="3662753"/>
          </a:xfr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4272192018"/>
      </p:ext>
    </p:extLst>
  </p:cSld>
  <p:clrMapOvr>
    <a:masterClrMapping/>
  </p:clrMapOvr>
  <mc:AlternateContent xmlns:mc="http://schemas.openxmlformats.org/markup-compatibility/2006">
    <mc:Choice xmlns:p14="http://schemas.microsoft.com/office/powerpoint/2010/main" Requires="p14">
      <p:transition spd="slow" p14:dur="2000" advTm="18921"/>
    </mc:Choice>
    <mc:Fallback>
      <p:transition spd="slow" advTm="18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Starting Points</a:t>
            </a:r>
            <a:br>
              <a:rPr lang="en-GB" dirty="0" smtClean="0"/>
            </a:br>
            <a:endParaRPr lang="en-GB" dirty="0"/>
          </a:p>
        </p:txBody>
      </p:sp>
      <p:sp>
        <p:nvSpPr>
          <p:cNvPr id="3" name="Content Placeholder 2"/>
          <p:cNvSpPr>
            <a:spLocks noGrp="1"/>
          </p:cNvSpPr>
          <p:nvPr>
            <p:ph sz="quarter" idx="13"/>
          </p:nvPr>
        </p:nvSpPr>
        <p:spPr/>
        <p:txBody>
          <a:bodyPr/>
          <a:lstStyle/>
          <a:p>
            <a:endParaRPr lang="en-GB"/>
          </a:p>
        </p:txBody>
      </p:sp>
      <p:pic>
        <p:nvPicPr>
          <p:cNvPr id="2050" name="Picture 2"/>
          <p:cNvPicPr>
            <a:picLocks noChangeAspect="1" noChangeArrowheads="1"/>
          </p:cNvPicPr>
          <p:nvPr/>
        </p:nvPicPr>
        <p:blipFill rotWithShape="1">
          <a:blip r:embed="rId5" cstate="email">
            <a:extLst>
              <a:ext uri="{28A0092B-C50C-407E-A947-70E740481C1C}">
                <a14:useLocalDpi xmlns:a14="http://schemas.microsoft.com/office/drawing/2010/main" val="0"/>
              </a:ext>
            </a:extLst>
          </a:blip>
          <a:srcRect l="23065" t="19841" r="24405" b="16251"/>
          <a:stretch/>
        </p:blipFill>
        <p:spPr bwMode="auto">
          <a:xfrm>
            <a:off x="1506330" y="990630"/>
            <a:ext cx="5689175" cy="5191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2220104" y="6237123"/>
            <a:ext cx="4557486" cy="369332"/>
          </a:xfrm>
          <a:prstGeom prst="rect">
            <a:avLst/>
          </a:prstGeom>
          <a:noFill/>
        </p:spPr>
        <p:txBody>
          <a:bodyPr wrap="square" rtlCol="0">
            <a:spAutoFit/>
          </a:bodyPr>
          <a:lstStyle/>
          <a:p>
            <a:pPr algn="ctr"/>
            <a:r>
              <a:rPr lang="en-US" dirty="0" smtClean="0"/>
              <a:t>(Welsh </a:t>
            </a:r>
            <a:r>
              <a:rPr lang="en-US" dirty="0"/>
              <a:t>Assembly </a:t>
            </a:r>
            <a:r>
              <a:rPr lang="en-US" dirty="0" smtClean="0"/>
              <a:t>Government, </a:t>
            </a:r>
            <a:r>
              <a:rPr lang="en-US" dirty="0" smtClean="0"/>
              <a:t>2008, </a:t>
            </a:r>
            <a:r>
              <a:rPr lang="en-US" dirty="0" smtClean="0"/>
              <a:t>p.26)</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1238873649"/>
      </p:ext>
    </p:extLst>
  </p:cSld>
  <p:clrMapOvr>
    <a:masterClrMapping/>
  </p:clrMapOvr>
  <mc:AlternateContent xmlns:mc="http://schemas.openxmlformats.org/markup-compatibility/2006">
    <mc:Choice xmlns:p14="http://schemas.microsoft.com/office/powerpoint/2010/main" Requires="p14">
      <p:transition spd="slow" p14:dur="2000" advTm="37799"/>
    </mc:Choice>
    <mc:Fallback>
      <p:transition spd="slow" advTm="37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Assessment 3 </a:t>
            </a:r>
            <a:endParaRPr lang="en-US" dirty="0"/>
          </a:p>
        </p:txBody>
      </p:sp>
      <p:sp>
        <p:nvSpPr>
          <p:cNvPr id="2" name="Content Placeholder 1"/>
          <p:cNvSpPr>
            <a:spLocks noGrp="1"/>
          </p:cNvSpPr>
          <p:nvPr>
            <p:ph idx="1"/>
          </p:nvPr>
        </p:nvSpPr>
        <p:spPr/>
        <p:txBody>
          <a:bodyPr>
            <a:normAutofit lnSpcReduction="10000"/>
          </a:bodyPr>
          <a:lstStyle/>
          <a:p>
            <a:r>
              <a:rPr lang="en-GB" dirty="0"/>
              <a:t>Assessment Component 3 – 25%</a:t>
            </a:r>
            <a:endParaRPr lang="en-GB" sz="1800" dirty="0"/>
          </a:p>
          <a:p>
            <a:r>
              <a:rPr lang="en-GB" dirty="0"/>
              <a:t>An individual reflective paper</a:t>
            </a:r>
            <a:r>
              <a:rPr lang="en-GB" dirty="0" smtClean="0"/>
              <a:t>. </a:t>
            </a:r>
            <a:r>
              <a:rPr lang="en-GB" dirty="0"/>
              <a:t>(1000 </a:t>
            </a:r>
            <a:r>
              <a:rPr lang="en-GB" dirty="0" smtClean="0"/>
              <a:t>word)</a:t>
            </a:r>
          </a:p>
          <a:p>
            <a:endParaRPr lang="en-GB" i="1" dirty="0"/>
          </a:p>
          <a:p>
            <a:r>
              <a:rPr lang="en-GB" dirty="0"/>
              <a:t>Reflective Paper should contain:</a:t>
            </a:r>
          </a:p>
          <a:p>
            <a:r>
              <a:rPr lang="en-GB" dirty="0" smtClean="0"/>
              <a:t> </a:t>
            </a:r>
            <a:r>
              <a:rPr lang="en-GB" dirty="0"/>
              <a:t>Reflections on your own attitudes and values in relation ESDGC, and consider how this may impact your practice. </a:t>
            </a:r>
            <a:r>
              <a:rPr lang="en-GB" b="1" dirty="0"/>
              <a:t> </a:t>
            </a:r>
            <a:endParaRPr lang="en-GB" i="1" dirty="0" smtClean="0"/>
          </a:p>
          <a:p>
            <a:endParaRPr lang="en-GB" i="1" dirty="0"/>
          </a:p>
          <a:p>
            <a:endParaRPr lang="en-GB" i="1" dirty="0" smtClean="0"/>
          </a:p>
          <a:p>
            <a:endParaRPr lang="en-US" i="1" dirty="0"/>
          </a:p>
          <a:p>
            <a:pPr lvl="2"/>
            <a:r>
              <a:rPr lang="en-US" b="1" u="sng" dirty="0" smtClean="0"/>
              <a:t>Deadline: 7th  May </a:t>
            </a:r>
            <a:endParaRPr lang="en-US" b="1" u="sng"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1877374971"/>
      </p:ext>
    </p:extLst>
  </p:cSld>
  <p:clrMapOvr>
    <a:masterClrMapping/>
  </p:clrMapOvr>
  <mc:AlternateContent xmlns:mc="http://schemas.openxmlformats.org/markup-compatibility/2006">
    <mc:Choice xmlns:p14="http://schemas.microsoft.com/office/powerpoint/2010/main" Requires="p14">
      <p:transition spd="slow" p14:dur="2000" advTm="18984"/>
    </mc:Choice>
    <mc:Fallback>
      <p:transition spd="slow" advTm="18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Assessment 3 </a:t>
            </a:r>
          </a:p>
        </p:txBody>
      </p:sp>
      <p:sp>
        <p:nvSpPr>
          <p:cNvPr id="2" name="Content Placeholder 1"/>
          <p:cNvSpPr>
            <a:spLocks noGrp="1"/>
          </p:cNvSpPr>
          <p:nvPr>
            <p:ph sz="half" idx="1"/>
          </p:nvPr>
        </p:nvSpPr>
        <p:spPr/>
        <p:txBody>
          <a:bodyPr>
            <a:normAutofit/>
          </a:bodyPr>
          <a:lstStyle/>
          <a:p>
            <a:pPr marL="0" lvl="2" indent="0">
              <a:buNone/>
            </a:pPr>
            <a:r>
              <a:rPr lang="en-US" sz="2000" i="1" dirty="0"/>
              <a:t>Y</a:t>
            </a:r>
            <a:r>
              <a:rPr lang="en-US" sz="2000" i="1" dirty="0" smtClean="0"/>
              <a:t>our </a:t>
            </a:r>
            <a:r>
              <a:rPr lang="en-US" sz="2000" i="1" dirty="0"/>
              <a:t>own attitudes and values.</a:t>
            </a:r>
          </a:p>
          <a:p>
            <a:pPr lvl="1"/>
            <a:r>
              <a:rPr lang="en-US" sz="2000" dirty="0" smtClean="0"/>
              <a:t>C</a:t>
            </a:r>
            <a:r>
              <a:rPr lang="en-US" sz="2000" b="1" dirty="0" smtClean="0"/>
              <a:t>onsider your own perspective on the issues we have explored in the module: </a:t>
            </a:r>
          </a:p>
          <a:p>
            <a:pPr lvl="2"/>
            <a:r>
              <a:rPr lang="en-US" sz="1800" dirty="0" smtClean="0"/>
              <a:t>E.g What are your thoughts on sustainability issues  / global issues?</a:t>
            </a:r>
          </a:p>
          <a:p>
            <a:pPr lvl="3"/>
            <a:r>
              <a:rPr lang="en-US" sz="1800" dirty="0" smtClean="0"/>
              <a:t>Maybe think about what your views were at the start and how they have changed? </a:t>
            </a:r>
          </a:p>
          <a:p>
            <a:pPr lvl="2"/>
            <a:r>
              <a:rPr lang="en-US" sz="2000" dirty="0" smtClean="0"/>
              <a:t>How does it relate to your practice…..think of how it may impact behavior and practice. </a:t>
            </a:r>
            <a:endParaRPr lang="en-US" sz="2000" dirty="0"/>
          </a:p>
        </p:txBody>
      </p:sp>
      <p:pic>
        <p:nvPicPr>
          <p:cNvPr id="5" name="Content Placeholder 4"/>
          <p:cNvPicPr>
            <a:picLocks noGrp="1" noChangeAspect="1"/>
          </p:cNvPicPr>
          <p:nvPr>
            <p:ph sz="half" idx="2"/>
          </p:nvPr>
        </p:nvPicPr>
        <p:blipFill>
          <a:blip r:embed="rId5">
            <a:extLst>
              <a:ext uri="{28A0092B-C50C-407E-A947-70E740481C1C}">
                <a14:useLocalDpi xmlns:a14="http://schemas.microsoft.com/office/drawing/2010/main" val="0"/>
              </a:ext>
            </a:extLst>
          </a:blip>
          <a:stretch>
            <a:fillRect/>
          </a:stretch>
        </p:blipFill>
        <p:spPr>
          <a:xfrm>
            <a:off x="5155842" y="1895061"/>
            <a:ext cx="2722913" cy="3931478"/>
          </a:xfr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451323760"/>
      </p:ext>
    </p:extLst>
  </p:cSld>
  <p:clrMapOvr>
    <a:masterClrMapping/>
  </p:clrMapOvr>
  <mc:AlternateContent xmlns:mc="http://schemas.openxmlformats.org/markup-compatibility/2006">
    <mc:Choice xmlns:p14="http://schemas.microsoft.com/office/powerpoint/2010/main" Requires="p14">
      <p:transition spd="slow" p14:dur="2000" advTm="28395"/>
    </mc:Choice>
    <mc:Fallback>
      <p:transition spd="slow" advTm="28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Assessment 3 </a:t>
            </a:r>
          </a:p>
        </p:txBody>
      </p:sp>
      <p:sp>
        <p:nvSpPr>
          <p:cNvPr id="2" name="Content Placeholder 1"/>
          <p:cNvSpPr>
            <a:spLocks noGrp="1"/>
          </p:cNvSpPr>
          <p:nvPr>
            <p:ph idx="1"/>
          </p:nvPr>
        </p:nvSpPr>
        <p:spPr/>
        <p:txBody>
          <a:bodyPr>
            <a:normAutofit/>
          </a:bodyPr>
          <a:lstStyle/>
          <a:p>
            <a:r>
              <a:rPr lang="en-US" dirty="0" smtClean="0"/>
              <a:t>Structure </a:t>
            </a:r>
          </a:p>
          <a:p>
            <a:pPr marL="457200" indent="-457200">
              <a:buFont typeface="+mj-lt"/>
              <a:buAutoNum type="arabicPeriod"/>
            </a:pPr>
            <a:r>
              <a:rPr lang="en-US" dirty="0" smtClean="0"/>
              <a:t>Introduction: brief, but important! Where are you going signpost the reader! </a:t>
            </a:r>
          </a:p>
          <a:p>
            <a:pPr marL="457200" indent="-457200">
              <a:buFont typeface="+mj-lt"/>
              <a:buAutoNum type="arabicPeriod"/>
            </a:pPr>
            <a:r>
              <a:rPr lang="en-US" dirty="0" smtClean="0"/>
              <a:t>Main body</a:t>
            </a:r>
          </a:p>
          <a:p>
            <a:pPr lvl="2"/>
            <a:r>
              <a:rPr lang="en-US" sz="1800" dirty="0" smtClean="0"/>
              <a:t>a. What </a:t>
            </a:r>
            <a:r>
              <a:rPr lang="en-US" sz="1800" dirty="0"/>
              <a:t>are your thoughts on sustainability issues  / global issues?</a:t>
            </a:r>
          </a:p>
          <a:p>
            <a:pPr marL="566928" lvl="3" indent="0">
              <a:buNone/>
            </a:pPr>
            <a:r>
              <a:rPr lang="en-US" sz="1800" dirty="0" smtClean="0"/>
              <a:t>b. Maybe </a:t>
            </a:r>
            <a:r>
              <a:rPr lang="en-US" sz="1800" dirty="0"/>
              <a:t>think about what your views were at the start and how they have changed? </a:t>
            </a:r>
            <a:endParaRPr lang="en-US" sz="1800" dirty="0" smtClean="0"/>
          </a:p>
          <a:p>
            <a:pPr marL="566928" lvl="3" indent="0">
              <a:buNone/>
            </a:pPr>
            <a:r>
              <a:rPr lang="en-US" sz="1800" dirty="0" smtClean="0"/>
              <a:t>c. </a:t>
            </a:r>
            <a:r>
              <a:rPr lang="en-US" sz="2000" dirty="0" smtClean="0"/>
              <a:t>How </a:t>
            </a:r>
            <a:r>
              <a:rPr lang="en-US" sz="2000" dirty="0"/>
              <a:t>does it relate to your practice…..think of how it may impact behavior and </a:t>
            </a:r>
            <a:r>
              <a:rPr lang="en-US" sz="2000" dirty="0" smtClean="0"/>
              <a:t>practice, give example's. </a:t>
            </a:r>
            <a:endParaRPr lang="en-US" dirty="0" smtClean="0"/>
          </a:p>
          <a:p>
            <a:pPr marL="457200" indent="-457200">
              <a:buFont typeface="+mj-lt"/>
              <a:buAutoNum type="arabicPeriod"/>
            </a:pPr>
            <a:r>
              <a:rPr lang="en-US" dirty="0" smtClean="0"/>
              <a:t>Conclusion, brief but important! Summaries and look forward! </a:t>
            </a:r>
          </a:p>
          <a:p>
            <a:pPr marL="759143" lvl="1" indent="-457200">
              <a:buFont typeface="+mj-lt"/>
              <a:buAutoNum type="arabicPeriod"/>
            </a:pPr>
            <a:endParaRPr lang="en-US" dirty="0" smtClean="0"/>
          </a:p>
          <a:p>
            <a:pPr marL="759143" lvl="1" indent="-457200">
              <a:buFont typeface="+mj-lt"/>
              <a:buAutoNum type="arabicPeriod"/>
            </a:pPr>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1961312333"/>
      </p:ext>
    </p:extLst>
  </p:cSld>
  <p:clrMapOvr>
    <a:masterClrMapping/>
  </p:clrMapOvr>
  <mc:AlternateContent xmlns:mc="http://schemas.openxmlformats.org/markup-compatibility/2006">
    <mc:Choice xmlns:p14="http://schemas.microsoft.com/office/powerpoint/2010/main" Requires="p14">
      <p:transition spd="slow" p14:dur="2000" advTm="102995"/>
    </mc:Choice>
    <mc:Fallback>
      <p:transition spd="slow" advTm="102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mtClean="0"/>
              <a:t>Gibbs (1988)</a:t>
            </a:r>
            <a:endParaRPr lang="en-US"/>
          </a:p>
        </p:txBody>
      </p:sp>
      <p:pic>
        <p:nvPicPr>
          <p:cNvPr id="4" name="Picture 3" descr="gibbs-cycle.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7200" y="1872102"/>
            <a:ext cx="5214148" cy="4594968"/>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676114852"/>
      </p:ext>
    </p:extLst>
  </p:cSld>
  <p:clrMapOvr>
    <a:masterClrMapping/>
  </p:clrMapOvr>
  <mc:AlternateContent xmlns:mc="http://schemas.openxmlformats.org/markup-compatibility/2006">
    <mc:Choice xmlns:p14="http://schemas.microsoft.com/office/powerpoint/2010/main" Requires="p14">
      <p:transition spd="slow" p14:dur="2000" advTm="44950"/>
    </mc:Choice>
    <mc:Fallback>
      <p:transition spd="slow" advTm="449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Top Tips!!!</a:t>
            </a:r>
            <a:endParaRPr lang="en-US" dirty="0"/>
          </a:p>
        </p:txBody>
      </p:sp>
      <p:sp>
        <p:nvSpPr>
          <p:cNvPr id="2" name="Content Placeholder 1"/>
          <p:cNvSpPr>
            <a:spLocks noGrp="1"/>
          </p:cNvSpPr>
          <p:nvPr>
            <p:ph idx="1"/>
          </p:nvPr>
        </p:nvSpPr>
        <p:spPr>
          <a:xfrm>
            <a:off x="872067" y="1819835"/>
            <a:ext cx="7408333" cy="4306328"/>
          </a:xfrm>
        </p:spPr>
        <p:txBody>
          <a:bodyPr>
            <a:normAutofit/>
          </a:bodyPr>
          <a:lstStyle/>
          <a:p>
            <a:pPr marL="457200" indent="-457200">
              <a:buFont typeface="+mj-lt"/>
              <a:buAutoNum type="arabicPeriod"/>
            </a:pPr>
            <a:r>
              <a:rPr lang="en-US" dirty="0" smtClean="0"/>
              <a:t>Follow referencing guidelines and and always reference sources!</a:t>
            </a:r>
          </a:p>
          <a:p>
            <a:pPr marL="457200" indent="-457200">
              <a:buFont typeface="+mj-lt"/>
              <a:buAutoNum type="arabicPeriod"/>
            </a:pPr>
            <a:r>
              <a:rPr lang="en-US" dirty="0" smtClean="0"/>
              <a:t>If using own experiences make this clear, use it as evidence like you would  a quote!</a:t>
            </a:r>
          </a:p>
          <a:p>
            <a:pPr marL="457200" indent="-457200">
              <a:buFont typeface="+mj-lt"/>
              <a:buAutoNum type="arabicPeriod"/>
            </a:pPr>
            <a:r>
              <a:rPr lang="en-US" dirty="0" smtClean="0"/>
              <a:t>Proof read your work!</a:t>
            </a:r>
          </a:p>
          <a:p>
            <a:pPr marL="457200" indent="-457200">
              <a:buFont typeface="+mj-lt"/>
              <a:buAutoNum type="arabicPeriod"/>
            </a:pPr>
            <a:r>
              <a:rPr lang="en-US" b="1" dirty="0" smtClean="0">
                <a:solidFill>
                  <a:srgbClr val="FF0000"/>
                </a:solidFill>
              </a:rPr>
              <a:t>Look at resources available on Moodle.</a:t>
            </a:r>
          </a:p>
          <a:p>
            <a:pPr marL="457200" indent="-457200">
              <a:buFont typeface="+mj-lt"/>
              <a:buAutoNum type="arabicPeriod"/>
            </a:pPr>
            <a:r>
              <a:rPr lang="en-US" dirty="0" smtClean="0"/>
              <a:t>Read around the subject: There are lots of quality  documents on ESDGC / Global Youth Work online so no excuses!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253338271"/>
      </p:ext>
    </p:extLst>
  </p:cSld>
  <p:clrMapOvr>
    <a:masterClrMapping/>
  </p:clrMapOvr>
  <mc:AlternateContent xmlns:mc="http://schemas.openxmlformats.org/markup-compatibility/2006">
    <mc:Choice xmlns:p14="http://schemas.microsoft.com/office/powerpoint/2010/main" Requires="p14">
      <p:transition spd="slow" p14:dur="2000" advTm="109200"/>
    </mc:Choice>
    <mc:Fallback>
      <p:transition spd="slow" advTm="109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879</TotalTime>
  <Words>1644</Words>
  <Application>Microsoft Office PowerPoint</Application>
  <PresentationFormat>On-screen Show (4:3)</PresentationFormat>
  <Paragraphs>185</Paragraphs>
  <Slides>27</Slides>
  <Notes>27</Notes>
  <HiddenSlides>0</HiddenSlides>
  <MMClips>27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MS PGothic</vt:lpstr>
      <vt:lpstr>Arial</vt:lpstr>
      <vt:lpstr>Calibri</vt:lpstr>
      <vt:lpstr>Calibri Light</vt:lpstr>
      <vt:lpstr>Times New Roman</vt:lpstr>
      <vt:lpstr>Wingdings</vt:lpstr>
      <vt:lpstr>Retrospect</vt:lpstr>
      <vt:lpstr>SJYW5012</vt:lpstr>
      <vt:lpstr>Aims </vt:lpstr>
      <vt:lpstr>Assessment 1 </vt:lpstr>
      <vt:lpstr>Points to consider? </vt:lpstr>
      <vt:lpstr> </vt:lpstr>
      <vt:lpstr>ESDGC and Youth Work </vt:lpstr>
      <vt:lpstr>PowerPoint Presentation</vt:lpstr>
      <vt:lpstr>How can we link themes when working with Young People? </vt:lpstr>
      <vt:lpstr>Global Youth Work </vt:lpstr>
      <vt:lpstr>10 key principles of |Global Youth Work </vt:lpstr>
      <vt:lpstr>10 key principles of |Global Youth Work </vt:lpstr>
      <vt:lpstr>PowerPoint Presentation</vt:lpstr>
      <vt:lpstr>Globalization</vt:lpstr>
      <vt:lpstr>Group Activity </vt:lpstr>
      <vt:lpstr>PowerPoint Presentation</vt:lpstr>
      <vt:lpstr>Youth Work Gwaith Ieuenctid</vt:lpstr>
      <vt:lpstr>Assessment 1: Suggested  Structure  </vt:lpstr>
      <vt:lpstr>Assessment 2 </vt:lpstr>
      <vt:lpstr>ASSESSMENT 2 </vt:lpstr>
      <vt:lpstr>Assessment 2 </vt:lpstr>
      <vt:lpstr>Activity </vt:lpstr>
      <vt:lpstr>Starting Points </vt:lpstr>
      <vt:lpstr>Assessment 3 </vt:lpstr>
      <vt:lpstr>Assessment 3 </vt:lpstr>
      <vt:lpstr>Assessment 3 </vt:lpstr>
      <vt:lpstr>Gibbs (1988)</vt:lpstr>
      <vt:lpstr>Top Tips!!!</vt:lpstr>
    </vt:vector>
  </TitlesOfParts>
  <Company>Private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Origins of Sustainability Tarddiadau Cynaliadwyedd</dc:title>
  <dc:creator>Dolan Thomas</dc:creator>
  <cp:lastModifiedBy>Nicola Welton</cp:lastModifiedBy>
  <cp:revision>81</cp:revision>
  <cp:lastPrinted>2020-03-16T11:22:22Z</cp:lastPrinted>
  <dcterms:created xsi:type="dcterms:W3CDTF">2015-01-19T16:43:38Z</dcterms:created>
  <dcterms:modified xsi:type="dcterms:W3CDTF">2020-03-16T12:05:11Z</dcterms:modified>
</cp:coreProperties>
</file>