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65" r:id="rId4"/>
    <p:sldId id="266" r:id="rId5"/>
    <p:sldId id="27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7" r:id="rId21"/>
    <p:sldId id="274" r:id="rId22"/>
    <p:sldId id="275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F7762-AD99-4B34-B1EA-A3ACA9458116}" type="datetimeFigureOut">
              <a:rPr lang="en-GB" smtClean="0"/>
              <a:t>25/02/2015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BB2F6-88E9-44D4-9F5D-B7772F1A0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0866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F7762-AD99-4B34-B1EA-A3ACA9458116}" type="datetimeFigureOut">
              <a:rPr lang="en-GB" smtClean="0"/>
              <a:t>25/02/2015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BB2F6-88E9-44D4-9F5D-B7772F1A0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5841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F7762-AD99-4B34-B1EA-A3ACA9458116}" type="datetimeFigureOut">
              <a:rPr lang="en-GB" smtClean="0"/>
              <a:t>25/02/2015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BB2F6-88E9-44D4-9F5D-B7772F1A0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9843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F7762-AD99-4B34-B1EA-A3ACA9458116}" type="datetimeFigureOut">
              <a:rPr lang="en-GB" smtClean="0"/>
              <a:t>25/02/2015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BB2F6-88E9-44D4-9F5D-B7772F1A0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4898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F7762-AD99-4B34-B1EA-A3ACA9458116}" type="datetimeFigureOut">
              <a:rPr lang="en-GB" smtClean="0"/>
              <a:t>25/02/2015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BB2F6-88E9-44D4-9F5D-B7772F1A0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3063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F7762-AD99-4B34-B1EA-A3ACA9458116}" type="datetimeFigureOut">
              <a:rPr lang="en-GB" smtClean="0"/>
              <a:t>25/02/2015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BB2F6-88E9-44D4-9F5D-B7772F1A0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536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F7762-AD99-4B34-B1EA-A3ACA9458116}" type="datetimeFigureOut">
              <a:rPr lang="en-GB" smtClean="0"/>
              <a:t>25/02/2015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BB2F6-88E9-44D4-9F5D-B7772F1A0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63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F7762-AD99-4B34-B1EA-A3ACA9458116}" type="datetimeFigureOut">
              <a:rPr lang="en-GB" smtClean="0"/>
              <a:t>25/02/2015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BB2F6-88E9-44D4-9F5D-B7772F1A0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68744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F7762-AD99-4B34-B1EA-A3ACA9458116}" type="datetimeFigureOut">
              <a:rPr lang="en-GB" smtClean="0"/>
              <a:t>25/02/2015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BB2F6-88E9-44D4-9F5D-B7772F1A0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53480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F7762-AD99-4B34-B1EA-A3ACA9458116}" type="datetimeFigureOut">
              <a:rPr lang="en-GB" smtClean="0"/>
              <a:t>25/02/2015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BB2F6-88E9-44D4-9F5D-B7772F1A0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2749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F7762-AD99-4B34-B1EA-A3ACA9458116}" type="datetimeFigureOut">
              <a:rPr lang="en-GB" smtClean="0"/>
              <a:t>25/02/2015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BB2F6-88E9-44D4-9F5D-B7772F1A0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0901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CF7762-AD99-4B34-B1EA-A3ACA9458116}" type="datetimeFigureOut">
              <a:rPr lang="en-GB" smtClean="0"/>
              <a:t>25/02/2015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4BB2F6-88E9-44D4-9F5D-B7772F1A0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743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How To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Write a dissertation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3972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- overall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Declarations </a:t>
            </a:r>
          </a:p>
          <a:p>
            <a:r>
              <a:rPr lang="en-GB" dirty="0" smtClean="0"/>
              <a:t>Abstract</a:t>
            </a:r>
          </a:p>
          <a:p>
            <a:r>
              <a:rPr lang="en-GB" dirty="0" smtClean="0"/>
              <a:t>Contents List</a:t>
            </a:r>
          </a:p>
          <a:p>
            <a:r>
              <a:rPr lang="en-GB" dirty="0" smtClean="0"/>
              <a:t>Main Body</a:t>
            </a:r>
          </a:p>
          <a:p>
            <a:r>
              <a:rPr lang="en-GB" dirty="0" smtClean="0"/>
              <a:t>List of References</a:t>
            </a:r>
          </a:p>
          <a:p>
            <a:r>
              <a:rPr lang="en-GB" dirty="0" smtClean="0"/>
              <a:t>Appendices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8570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- overall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Declarations </a:t>
            </a:r>
          </a:p>
          <a:p>
            <a:pPr lvl="1"/>
            <a:r>
              <a:rPr lang="en-GB" dirty="0" smtClean="0"/>
              <a:t>Wording in Student handbook.</a:t>
            </a:r>
          </a:p>
          <a:p>
            <a:pPr lvl="1"/>
            <a:r>
              <a:rPr lang="en-GB" dirty="0" smtClean="0"/>
              <a:t>Only needed for the dissertation</a:t>
            </a:r>
          </a:p>
        </p:txBody>
      </p:sp>
    </p:spTree>
    <p:extLst>
      <p:ext uri="{BB962C8B-B14F-4D97-AF65-F5344CB8AC3E}">
        <p14:creationId xmlns:p14="http://schemas.microsoft.com/office/powerpoint/2010/main" val="3132620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- overall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Abstract</a:t>
            </a:r>
          </a:p>
          <a:p>
            <a:pPr lvl="1"/>
            <a:r>
              <a:rPr lang="en-GB" dirty="0" smtClean="0"/>
              <a:t>A short synopsis of the research:</a:t>
            </a:r>
          </a:p>
          <a:p>
            <a:pPr lvl="2"/>
            <a:r>
              <a:rPr lang="en-GB" dirty="0" smtClean="0"/>
              <a:t>Three paragraphs/parts</a:t>
            </a:r>
          </a:p>
          <a:p>
            <a:pPr lvl="3"/>
            <a:r>
              <a:rPr lang="en-GB" dirty="0" smtClean="0"/>
              <a:t>What is the problem</a:t>
            </a:r>
          </a:p>
          <a:p>
            <a:pPr lvl="3"/>
            <a:r>
              <a:rPr lang="en-GB" dirty="0" smtClean="0"/>
              <a:t>How was it tackled</a:t>
            </a:r>
          </a:p>
          <a:p>
            <a:pPr lvl="3"/>
            <a:r>
              <a:rPr lang="en-GB" dirty="0" smtClean="0"/>
              <a:t>What is the result/recommendation</a:t>
            </a:r>
          </a:p>
          <a:p>
            <a:pPr lvl="1"/>
            <a:r>
              <a:rPr lang="en-GB" dirty="0" smtClean="0"/>
              <a:t>In business this is known as the Executive Summary</a:t>
            </a:r>
          </a:p>
          <a:p>
            <a:pPr lvl="1"/>
            <a:r>
              <a:rPr lang="en-GB" dirty="0" smtClean="0"/>
              <a:t>It is written second LAST of all!!!!</a:t>
            </a:r>
          </a:p>
        </p:txBody>
      </p:sp>
    </p:spTree>
    <p:extLst>
      <p:ext uri="{BB962C8B-B14F-4D97-AF65-F5344CB8AC3E}">
        <p14:creationId xmlns:p14="http://schemas.microsoft.com/office/powerpoint/2010/main" val="767330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- overall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Contents List</a:t>
            </a:r>
          </a:p>
          <a:p>
            <a:pPr lvl="1"/>
            <a:r>
              <a:rPr lang="en-GB" dirty="0" smtClean="0"/>
              <a:t>What it says it is</a:t>
            </a:r>
          </a:p>
          <a:p>
            <a:pPr lvl="1"/>
            <a:r>
              <a:rPr lang="en-GB" dirty="0" smtClean="0"/>
              <a:t>Done LAST.</a:t>
            </a:r>
          </a:p>
          <a:p>
            <a:pPr lvl="1"/>
            <a:r>
              <a:rPr lang="en-GB" dirty="0" smtClean="0"/>
              <a:t>NOT ‘fiddled’ with as you go along – no ‘tweaking’ page numbers again and again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3022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- overall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Main Body</a:t>
            </a:r>
          </a:p>
          <a:p>
            <a:pPr lvl="1"/>
            <a:r>
              <a:rPr lang="en-GB" dirty="0" smtClean="0"/>
              <a:t>Five sections or chapters</a:t>
            </a:r>
          </a:p>
          <a:p>
            <a:pPr lvl="2"/>
            <a:r>
              <a:rPr lang="en-GB" dirty="0" smtClean="0"/>
              <a:t>Sections if you are writing a Masters dissertation</a:t>
            </a:r>
          </a:p>
          <a:p>
            <a:pPr lvl="2"/>
            <a:r>
              <a:rPr lang="en-GB" dirty="0" smtClean="0"/>
              <a:t>Chapters if you are writing an undergraduate dissertation</a:t>
            </a:r>
          </a:p>
        </p:txBody>
      </p:sp>
    </p:spTree>
    <p:extLst>
      <p:ext uri="{BB962C8B-B14F-4D97-AF65-F5344CB8AC3E}">
        <p14:creationId xmlns:p14="http://schemas.microsoft.com/office/powerpoint/2010/main" val="644202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First section or chapter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Introduction:</a:t>
            </a:r>
          </a:p>
          <a:p>
            <a:pPr lvl="1"/>
            <a:r>
              <a:rPr lang="en-GB" dirty="0" smtClean="0"/>
              <a:t>Brief description of the problem area </a:t>
            </a:r>
          </a:p>
          <a:p>
            <a:pPr lvl="1"/>
            <a:r>
              <a:rPr lang="en-GB" dirty="0" smtClean="0"/>
              <a:t>Aims and Objectives of the research</a:t>
            </a:r>
          </a:p>
          <a:p>
            <a:pPr lvl="1"/>
            <a:r>
              <a:rPr lang="en-GB" dirty="0" smtClean="0"/>
              <a:t>Research Hypothesis to be tested</a:t>
            </a:r>
          </a:p>
          <a:p>
            <a:pPr lvl="1"/>
            <a:r>
              <a:rPr lang="en-GB" dirty="0" smtClean="0"/>
              <a:t>Research methodology employed</a:t>
            </a:r>
          </a:p>
          <a:p>
            <a:pPr lvl="1"/>
            <a:r>
              <a:rPr lang="en-GB" dirty="0" smtClean="0"/>
              <a:t>Who benefits from this research being carried out</a:t>
            </a:r>
          </a:p>
          <a:p>
            <a:pPr lvl="1"/>
            <a:r>
              <a:rPr lang="en-GB" dirty="0" smtClean="0"/>
              <a:t>How is the rest of the dissertation laid out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1503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First section or chapter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Introduction:</a:t>
            </a:r>
          </a:p>
          <a:p>
            <a:pPr lvl="1"/>
            <a:r>
              <a:rPr lang="en-GB" dirty="0" smtClean="0"/>
              <a:t>Brief description of the problem area </a:t>
            </a:r>
          </a:p>
          <a:p>
            <a:pPr lvl="2"/>
            <a:r>
              <a:rPr lang="en-GB" dirty="0" smtClean="0"/>
              <a:t>About 500-750 words for an undergraduate dissertation</a:t>
            </a:r>
          </a:p>
          <a:p>
            <a:pPr lvl="2"/>
            <a:r>
              <a:rPr lang="en-GB" dirty="0" smtClean="0"/>
              <a:t>About 1,000 – 1,500 words for a Masters dissertation</a:t>
            </a:r>
          </a:p>
          <a:p>
            <a:pPr lvl="2"/>
            <a:r>
              <a:rPr lang="en-GB" dirty="0" smtClean="0"/>
              <a:t>Describes why the research is important</a:t>
            </a:r>
          </a:p>
          <a:p>
            <a:pPr lvl="2"/>
            <a:r>
              <a:rPr lang="en-GB" dirty="0" smtClean="0"/>
              <a:t>Describes the context of the ‘problem’ being investigated</a:t>
            </a:r>
          </a:p>
          <a:p>
            <a:pPr lvl="2"/>
            <a:r>
              <a:rPr lang="en-GB" dirty="0" smtClean="0"/>
              <a:t>Intrigues the Reader!!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70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First section or chapter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/>
          <a:lstStyle/>
          <a:p>
            <a:r>
              <a:rPr lang="en-GB" dirty="0" smtClean="0"/>
              <a:t>Introduction:</a:t>
            </a:r>
          </a:p>
          <a:p>
            <a:pPr lvl="1"/>
            <a:r>
              <a:rPr lang="en-GB" dirty="0" smtClean="0"/>
              <a:t>Aims and Objectives of the research</a:t>
            </a:r>
          </a:p>
          <a:p>
            <a:pPr lvl="2"/>
            <a:r>
              <a:rPr lang="en-GB" dirty="0" smtClean="0"/>
              <a:t>Simple</a:t>
            </a:r>
          </a:p>
          <a:p>
            <a:pPr lvl="2"/>
            <a:r>
              <a:rPr lang="en-GB" dirty="0" smtClean="0"/>
              <a:t>Clear</a:t>
            </a:r>
          </a:p>
          <a:p>
            <a:pPr lvl="2"/>
            <a:r>
              <a:rPr lang="en-GB" dirty="0" smtClean="0"/>
              <a:t>You aim to do x, y and z…..</a:t>
            </a:r>
          </a:p>
          <a:p>
            <a:pPr lvl="2"/>
            <a:r>
              <a:rPr lang="en-GB" dirty="0" smtClean="0"/>
              <a:t>With the hope of establishing a, b and c…..</a:t>
            </a:r>
          </a:p>
          <a:p>
            <a:pPr lvl="2"/>
            <a:r>
              <a:rPr lang="en-GB" dirty="0" smtClean="0"/>
              <a:t>Defines what is to be tested</a:t>
            </a:r>
          </a:p>
          <a:p>
            <a:pPr lvl="3"/>
            <a:r>
              <a:rPr lang="en-GB" dirty="0" smtClean="0"/>
              <a:t>Impact of a new IT system</a:t>
            </a:r>
          </a:p>
          <a:p>
            <a:pPr lvl="3"/>
            <a:r>
              <a:rPr lang="en-GB" dirty="0" smtClean="0"/>
              <a:t>Whether the training received is fit for purpose</a:t>
            </a:r>
          </a:p>
          <a:p>
            <a:pPr lvl="3"/>
            <a:r>
              <a:rPr lang="en-GB" dirty="0" smtClean="0"/>
              <a:t>How new equipment will impede/improve logistical services</a:t>
            </a:r>
          </a:p>
          <a:p>
            <a:pPr lvl="3"/>
            <a:r>
              <a:rPr lang="en-GB" dirty="0" smtClean="0"/>
              <a:t>Gender differences in liking sport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6571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First section or chapter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Introduction:</a:t>
            </a:r>
          </a:p>
          <a:p>
            <a:pPr lvl="1"/>
            <a:r>
              <a:rPr lang="en-GB" dirty="0" smtClean="0"/>
              <a:t>Research Hypothesis to be tested</a:t>
            </a:r>
          </a:p>
          <a:p>
            <a:pPr lvl="2"/>
            <a:r>
              <a:rPr lang="en-GB" dirty="0" smtClean="0"/>
              <a:t>Simple</a:t>
            </a:r>
          </a:p>
          <a:p>
            <a:pPr lvl="2"/>
            <a:r>
              <a:rPr lang="en-GB" dirty="0" smtClean="0"/>
              <a:t>Clear</a:t>
            </a:r>
          </a:p>
          <a:p>
            <a:pPr lvl="2"/>
            <a:r>
              <a:rPr lang="en-GB" dirty="0" smtClean="0"/>
              <a:t>Establishes the EXACT limits of the research</a:t>
            </a:r>
          </a:p>
          <a:p>
            <a:pPr lvl="2"/>
            <a:r>
              <a:rPr lang="en-GB" dirty="0" smtClean="0"/>
              <a:t>Known as the Null Hypothesis (H</a:t>
            </a:r>
            <a:r>
              <a:rPr lang="en-GB" baseline="-25000" dirty="0" smtClean="0"/>
              <a:t>0</a:t>
            </a:r>
            <a:r>
              <a:rPr lang="en-GB" dirty="0" smtClean="0"/>
              <a:t>) and the Alternate Hypothesis (H</a:t>
            </a:r>
            <a:r>
              <a:rPr lang="en-GB" baseline="-25000" dirty="0" smtClean="0"/>
              <a:t>0A</a:t>
            </a:r>
            <a:r>
              <a:rPr lang="en-GB" dirty="0" smtClean="0"/>
              <a:t>) 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657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Introduction:</a:t>
            </a:r>
          </a:p>
          <a:p>
            <a:pPr lvl="1"/>
            <a:r>
              <a:rPr lang="en-GB" dirty="0" smtClean="0"/>
              <a:t>Null Hypothesis (H</a:t>
            </a:r>
            <a:r>
              <a:rPr lang="en-GB" baseline="-25000" dirty="0" smtClean="0"/>
              <a:t>0</a:t>
            </a:r>
            <a:r>
              <a:rPr lang="en-GB" dirty="0" smtClean="0"/>
              <a:t>) </a:t>
            </a:r>
          </a:p>
          <a:p>
            <a:pPr marL="857250" lvl="2" indent="0">
              <a:buNone/>
            </a:pPr>
            <a:r>
              <a:rPr lang="en-GB" dirty="0" smtClean="0"/>
              <a:t>H</a:t>
            </a:r>
            <a:r>
              <a:rPr lang="en-GB" baseline="-25000" dirty="0" smtClean="0"/>
              <a:t>0</a:t>
            </a:r>
            <a:r>
              <a:rPr lang="en-GB" dirty="0" smtClean="0"/>
              <a:t>:  There </a:t>
            </a:r>
            <a:r>
              <a:rPr lang="en-GB" b="1" u="sng" dirty="0" smtClean="0"/>
              <a:t>is no </a:t>
            </a:r>
            <a:r>
              <a:rPr lang="en-GB" dirty="0" smtClean="0"/>
              <a:t>difference between men and women in their enjoyment of football</a:t>
            </a:r>
            <a:endParaRPr lang="en-GB" dirty="0"/>
          </a:p>
          <a:p>
            <a:pPr lvl="1"/>
            <a:r>
              <a:rPr lang="en-GB" dirty="0" smtClean="0"/>
              <a:t>and the Alternate Hypothesis (H</a:t>
            </a:r>
            <a:r>
              <a:rPr lang="en-GB" baseline="-25000" dirty="0" smtClean="0"/>
              <a:t>0A</a:t>
            </a:r>
            <a:r>
              <a:rPr lang="en-GB" dirty="0" smtClean="0"/>
              <a:t>) </a:t>
            </a:r>
          </a:p>
          <a:p>
            <a:pPr marL="914400" lvl="2" indent="0">
              <a:buNone/>
            </a:pPr>
            <a:r>
              <a:rPr lang="en-GB" dirty="0" smtClean="0"/>
              <a:t>H</a:t>
            </a:r>
            <a:r>
              <a:rPr lang="en-GB" baseline="-25000" dirty="0" smtClean="0"/>
              <a:t>0A</a:t>
            </a:r>
            <a:r>
              <a:rPr lang="en-GB" dirty="0" smtClean="0"/>
              <a:t>:  There </a:t>
            </a:r>
            <a:r>
              <a:rPr lang="en-GB" b="1" u="sng" dirty="0" smtClean="0"/>
              <a:t>is a</a:t>
            </a:r>
            <a:r>
              <a:rPr lang="en-GB" dirty="0" smtClean="0"/>
              <a:t> difference between men and women in their enjoyment of football</a:t>
            </a:r>
          </a:p>
          <a:p>
            <a:pPr marL="114300" indent="0">
              <a:buNone/>
            </a:pPr>
            <a:r>
              <a:rPr lang="en-GB" dirty="0" smtClean="0"/>
              <a:t>Even though the ‘big picture’ may be the </a:t>
            </a:r>
            <a:r>
              <a:rPr lang="en-GB" dirty="0" smtClean="0"/>
              <a:t>sport in general you zoom into ONE </a:t>
            </a:r>
            <a:r>
              <a:rPr lang="en-GB" dirty="0" smtClean="0"/>
              <a:t>aspect only</a:t>
            </a:r>
          </a:p>
          <a:p>
            <a:pPr marL="1143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021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First section or chapter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Introduction:</a:t>
            </a:r>
          </a:p>
          <a:p>
            <a:pPr lvl="1"/>
            <a:r>
              <a:rPr lang="en-GB" dirty="0" smtClean="0"/>
              <a:t>Research methodology employed</a:t>
            </a:r>
          </a:p>
          <a:p>
            <a:pPr lvl="2"/>
            <a:r>
              <a:rPr lang="en-GB" dirty="0" smtClean="0"/>
              <a:t>Brief description of how you gathered evidence</a:t>
            </a:r>
          </a:p>
          <a:p>
            <a:pPr lvl="2"/>
            <a:r>
              <a:rPr lang="en-GB" dirty="0" smtClean="0"/>
              <a:t>Not a big discussion – that happens in Section/Chapter 3 – Research Methodology</a:t>
            </a:r>
          </a:p>
          <a:p>
            <a:pPr lvl="2"/>
            <a:endParaRPr lang="en-GB" dirty="0"/>
          </a:p>
          <a:p>
            <a:pPr marL="0" indent="0">
              <a:buNone/>
            </a:pPr>
            <a:r>
              <a:rPr lang="en-GB" dirty="0" smtClean="0"/>
              <a:t>Evidence was gathered using a questionnaire…..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9221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First section or chapter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Introduction:</a:t>
            </a:r>
          </a:p>
          <a:p>
            <a:pPr lvl="1"/>
            <a:r>
              <a:rPr lang="en-GB" dirty="0" smtClean="0"/>
              <a:t>Who benefits from this research being carried out</a:t>
            </a:r>
          </a:p>
          <a:p>
            <a:pPr lvl="2"/>
            <a:r>
              <a:rPr lang="en-GB" dirty="0" smtClean="0"/>
              <a:t>Literally – who or what benefits from you doing this work?</a:t>
            </a:r>
          </a:p>
          <a:p>
            <a:pPr lvl="3"/>
            <a:r>
              <a:rPr lang="en-GB" dirty="0" smtClean="0"/>
              <a:t>Whether the training received is fit for purpose?</a:t>
            </a:r>
          </a:p>
          <a:p>
            <a:pPr lvl="3"/>
            <a:endParaRPr lang="en-GB" dirty="0"/>
          </a:p>
          <a:p>
            <a:pPr lvl="4"/>
            <a:r>
              <a:rPr lang="en-GB" dirty="0" smtClean="0"/>
              <a:t>Defence Logistic School</a:t>
            </a:r>
          </a:p>
          <a:p>
            <a:pPr lvl="4"/>
            <a:r>
              <a:rPr lang="en-GB" dirty="0" smtClean="0"/>
              <a:t>Other trainers/instructors</a:t>
            </a:r>
          </a:p>
          <a:p>
            <a:pPr lvl="4"/>
            <a:r>
              <a:rPr lang="en-GB" dirty="0" smtClean="0"/>
              <a:t>Future students</a:t>
            </a:r>
          </a:p>
          <a:p>
            <a:pPr lvl="4"/>
            <a:r>
              <a:rPr lang="en-GB" dirty="0" smtClean="0"/>
              <a:t>………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1167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First section or chapter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r>
              <a:rPr lang="en-GB" dirty="0" smtClean="0"/>
              <a:t>Introduction:</a:t>
            </a:r>
          </a:p>
          <a:p>
            <a:pPr lvl="1"/>
            <a:r>
              <a:rPr lang="en-GB" dirty="0" smtClean="0"/>
              <a:t>How is the rest of the dissertation laid out</a:t>
            </a:r>
          </a:p>
          <a:p>
            <a:pPr marL="914400" lvl="2" indent="0">
              <a:buNone/>
            </a:pPr>
            <a:r>
              <a:rPr lang="en-GB" sz="1400" dirty="0" smtClean="0"/>
              <a:t>This bit will make you think academia is as mad as a bag of spanners, none of which fit the nut you are trying to loosen</a:t>
            </a:r>
          </a:p>
          <a:p>
            <a:pPr lvl="2"/>
            <a:r>
              <a:rPr lang="en-GB" dirty="0" smtClean="0"/>
              <a:t>You write about what comes next:</a:t>
            </a:r>
          </a:p>
          <a:p>
            <a:pPr lvl="3"/>
            <a:r>
              <a:rPr lang="en-GB" dirty="0" smtClean="0"/>
              <a:t>Chapter 2:  Review of Literature is a detailed discussion of the background to the research</a:t>
            </a:r>
          </a:p>
          <a:p>
            <a:pPr lvl="3"/>
            <a:r>
              <a:rPr lang="en-GB" dirty="0" smtClean="0"/>
              <a:t>Chapter 3:  Research Methodology describes how and why the final method to gather data was decided and how the data was analysed</a:t>
            </a:r>
          </a:p>
          <a:p>
            <a:pPr lvl="3"/>
            <a:r>
              <a:rPr lang="en-GB" dirty="0" smtClean="0"/>
              <a:t>Chapter 4……..</a:t>
            </a:r>
          </a:p>
          <a:p>
            <a:pPr lvl="3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9960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Second section or chapter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r>
              <a:rPr lang="en-GB" dirty="0" smtClean="0"/>
              <a:t>Review of Literature</a:t>
            </a:r>
          </a:p>
          <a:p>
            <a:pPr lvl="1"/>
            <a:r>
              <a:rPr lang="en-GB" dirty="0" smtClean="0"/>
              <a:t>Where most of your references will be found</a:t>
            </a:r>
          </a:p>
          <a:p>
            <a:pPr lvl="1"/>
            <a:r>
              <a:rPr lang="en-GB" dirty="0" smtClean="0"/>
              <a:t>Describes in some detail the background</a:t>
            </a:r>
          </a:p>
          <a:p>
            <a:pPr lvl="1"/>
            <a:r>
              <a:rPr lang="en-GB" dirty="0" smtClean="0"/>
              <a:t>Establishes the justification for the research</a:t>
            </a:r>
          </a:p>
          <a:p>
            <a:pPr lvl="1"/>
            <a:r>
              <a:rPr lang="en-GB" dirty="0" smtClean="0"/>
              <a:t>Is the hardest part of the dissertation</a:t>
            </a:r>
          </a:p>
          <a:p>
            <a:pPr lvl="1"/>
            <a:r>
              <a:rPr lang="en-GB" dirty="0" smtClean="0"/>
              <a:t>One chapter for an undergraduate dissertation of around 2,500 to 3,000 words</a:t>
            </a:r>
          </a:p>
          <a:p>
            <a:pPr lvl="1"/>
            <a:r>
              <a:rPr lang="en-GB" dirty="0" smtClean="0"/>
              <a:t>One or more chapters in a Masters dissertation totalling between 5,000 to 8,000 words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2428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Third section or chapter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r>
              <a:rPr lang="en-GB" dirty="0" smtClean="0"/>
              <a:t>Research Methodology</a:t>
            </a:r>
          </a:p>
          <a:p>
            <a:pPr lvl="1"/>
            <a:r>
              <a:rPr lang="en-GB" dirty="0" smtClean="0"/>
              <a:t>Discusses:</a:t>
            </a:r>
          </a:p>
          <a:p>
            <a:pPr lvl="2"/>
            <a:r>
              <a:rPr lang="en-GB" dirty="0" smtClean="0"/>
              <a:t>The options available and considered for conducting the research – might include:</a:t>
            </a:r>
          </a:p>
          <a:p>
            <a:pPr lvl="3"/>
            <a:r>
              <a:rPr lang="en-GB" dirty="0" smtClean="0"/>
              <a:t>Survey questionnaire</a:t>
            </a:r>
          </a:p>
          <a:p>
            <a:pPr lvl="3"/>
            <a:r>
              <a:rPr lang="en-GB" dirty="0" smtClean="0"/>
              <a:t>Focus groups</a:t>
            </a:r>
          </a:p>
          <a:p>
            <a:pPr lvl="3"/>
            <a:r>
              <a:rPr lang="en-GB" dirty="0" smtClean="0"/>
              <a:t>Delphi survey</a:t>
            </a:r>
          </a:p>
          <a:p>
            <a:pPr lvl="3"/>
            <a:r>
              <a:rPr lang="en-GB" dirty="0" smtClean="0"/>
              <a:t>Observation </a:t>
            </a:r>
          </a:p>
          <a:p>
            <a:pPr lvl="2"/>
            <a:r>
              <a:rPr lang="en-GB" dirty="0" smtClean="0"/>
              <a:t>Gives pros and cons of each method – and reasons for adoption or rejection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8033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Third section or chapter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r>
              <a:rPr lang="en-GB" dirty="0" smtClean="0"/>
              <a:t>Research Methodology</a:t>
            </a:r>
          </a:p>
          <a:p>
            <a:pPr lvl="1"/>
            <a:r>
              <a:rPr lang="en-GB" dirty="0" smtClean="0"/>
              <a:t>Survey questionnaire (if chosen)</a:t>
            </a:r>
          </a:p>
          <a:p>
            <a:pPr lvl="2"/>
            <a:r>
              <a:rPr lang="en-GB" dirty="0" smtClean="0"/>
              <a:t>Draft questionnaire ‘bounced’ off your supervisor</a:t>
            </a:r>
          </a:p>
          <a:p>
            <a:pPr lvl="2"/>
            <a:r>
              <a:rPr lang="en-GB" dirty="0" smtClean="0"/>
              <a:t>Agreed questionnaire then tested in a pilot survey</a:t>
            </a:r>
          </a:p>
          <a:p>
            <a:pPr lvl="3"/>
            <a:r>
              <a:rPr lang="en-GB" dirty="0" smtClean="0"/>
              <a:t>5 or more people asked to complete the questionnaire and let you know what questions were awkward/impossible to answer, how long the survey took to complete, any other advice they can offer</a:t>
            </a:r>
          </a:p>
          <a:p>
            <a:pPr lvl="3"/>
            <a:r>
              <a:rPr lang="en-GB" dirty="0" smtClean="0"/>
              <a:t>The pilot survey is written up and forms part of the Research Methods chapter/section</a:t>
            </a:r>
          </a:p>
        </p:txBody>
      </p:sp>
    </p:spTree>
    <p:extLst>
      <p:ext uri="{BB962C8B-B14F-4D97-AF65-F5344CB8AC3E}">
        <p14:creationId xmlns:p14="http://schemas.microsoft.com/office/powerpoint/2010/main" val="3037107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Fourth section or chapter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Analysis</a:t>
            </a:r>
          </a:p>
          <a:p>
            <a:pPr lvl="1"/>
            <a:r>
              <a:rPr lang="en-GB" dirty="0" smtClean="0"/>
              <a:t>Where you present the results of the analysis of the data gathered (as described in Research Methods) using the methods discussed (in Research Methods)</a:t>
            </a:r>
          </a:p>
          <a:p>
            <a:pPr lvl="1"/>
            <a:r>
              <a:rPr lang="en-GB" dirty="0" smtClean="0"/>
              <a:t>There may be a series of ‘mini-me’ hypotheses to be tests each of which adds a brick (supports) or takes a brick away (negates) from the ‘wall’ called the Null Hypothesis</a:t>
            </a:r>
          </a:p>
          <a:p>
            <a:pPr lvl="1"/>
            <a:r>
              <a:rPr lang="en-GB" dirty="0" smtClean="0"/>
              <a:t>These ‘mini-me’ hypotheses are sequentially numbered (H</a:t>
            </a:r>
            <a:r>
              <a:rPr lang="en-GB" baseline="-25000" dirty="0" smtClean="0"/>
              <a:t>1</a:t>
            </a:r>
            <a:r>
              <a:rPr lang="en-GB" dirty="0" smtClean="0"/>
              <a:t>/H</a:t>
            </a:r>
            <a:r>
              <a:rPr lang="en-GB" baseline="-25000" dirty="0" smtClean="0"/>
              <a:t>1A</a:t>
            </a:r>
            <a:r>
              <a:rPr lang="en-GB" dirty="0" smtClean="0"/>
              <a:t>, H</a:t>
            </a:r>
            <a:r>
              <a:rPr lang="en-GB" baseline="-25000" dirty="0" smtClean="0"/>
              <a:t>2</a:t>
            </a:r>
            <a:r>
              <a:rPr lang="en-GB" dirty="0" smtClean="0"/>
              <a:t>/H</a:t>
            </a:r>
            <a:r>
              <a:rPr lang="en-GB" baseline="-25000" dirty="0" smtClean="0"/>
              <a:t>2A</a:t>
            </a:r>
            <a:r>
              <a:rPr lang="en-GB" dirty="0" smtClean="0"/>
              <a:t>, H</a:t>
            </a:r>
            <a:r>
              <a:rPr lang="en-GB" baseline="-25000" dirty="0" smtClean="0"/>
              <a:t>3</a:t>
            </a:r>
            <a:r>
              <a:rPr lang="en-GB" dirty="0" smtClean="0"/>
              <a:t>/H</a:t>
            </a:r>
            <a:r>
              <a:rPr lang="en-GB" baseline="-25000" dirty="0" smtClean="0"/>
              <a:t>3A</a:t>
            </a:r>
            <a:r>
              <a:rPr lang="en-GB" dirty="0" smtClean="0"/>
              <a:t>, and so on) 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78656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Fifth section or chapter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r>
              <a:rPr lang="en-GB" dirty="0" smtClean="0"/>
              <a:t>Conclusions and Recommendations</a:t>
            </a:r>
          </a:p>
          <a:p>
            <a:pPr lvl="1"/>
            <a:r>
              <a:rPr lang="en-GB" dirty="0" smtClean="0"/>
              <a:t>Remind the Reader what the Null Hypothesis is</a:t>
            </a:r>
          </a:p>
          <a:p>
            <a:pPr lvl="1"/>
            <a:r>
              <a:rPr lang="en-GB" dirty="0" smtClean="0"/>
              <a:t>Describe the important points made in Chapter 2: Review of Literature</a:t>
            </a:r>
          </a:p>
          <a:p>
            <a:pPr lvl="1"/>
            <a:r>
              <a:rPr lang="en-GB" dirty="0" smtClean="0"/>
              <a:t>Describe the important points made in Chapter 4: Analysis</a:t>
            </a:r>
          </a:p>
          <a:p>
            <a:pPr lvl="1"/>
            <a:r>
              <a:rPr lang="en-GB" dirty="0" smtClean="0"/>
              <a:t>Draws a conclusion about the Null </a:t>
            </a:r>
            <a:r>
              <a:rPr lang="en-GB" dirty="0"/>
              <a:t>Hypothesis </a:t>
            </a:r>
            <a:r>
              <a:rPr lang="en-GB" dirty="0" smtClean="0"/>
              <a:t>H</a:t>
            </a:r>
            <a:r>
              <a:rPr lang="en-GB" baseline="-25000" dirty="0" smtClean="0"/>
              <a:t>0</a:t>
            </a:r>
            <a:r>
              <a:rPr lang="en-GB" dirty="0" smtClean="0"/>
              <a:t>/H</a:t>
            </a:r>
            <a:r>
              <a:rPr lang="en-GB" baseline="-25000" dirty="0" smtClean="0"/>
              <a:t>0A </a:t>
            </a:r>
            <a:r>
              <a:rPr lang="en-GB" dirty="0" smtClean="0"/>
              <a:t>:  </a:t>
            </a:r>
            <a:r>
              <a:rPr lang="en-GB" dirty="0" smtClean="0"/>
              <a:t>Accepted or Rejected</a:t>
            </a:r>
          </a:p>
          <a:p>
            <a:pPr lvl="1"/>
            <a:r>
              <a:rPr lang="en-GB" dirty="0" smtClean="0"/>
              <a:t>Makes recommendation for future research</a:t>
            </a:r>
          </a:p>
        </p:txBody>
      </p:sp>
    </p:spTree>
    <p:extLst>
      <p:ext uri="{BB962C8B-B14F-4D97-AF65-F5344CB8AC3E}">
        <p14:creationId xmlns:p14="http://schemas.microsoft.com/office/powerpoint/2010/main" val="1299614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- overall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List of References</a:t>
            </a:r>
          </a:p>
          <a:p>
            <a:pPr lvl="1"/>
            <a:r>
              <a:rPr lang="en-GB" dirty="0" smtClean="0"/>
              <a:t>If you read it and did not think if worth </a:t>
            </a:r>
            <a:r>
              <a:rPr lang="en-GB" dirty="0" smtClean="0"/>
              <a:t>using </a:t>
            </a:r>
            <a:r>
              <a:rPr lang="en-GB" dirty="0" smtClean="0"/>
              <a:t>to do not include it here</a:t>
            </a:r>
          </a:p>
          <a:p>
            <a:pPr lvl="1"/>
            <a:r>
              <a:rPr lang="en-GB" dirty="0" smtClean="0"/>
              <a:t>Harvard referencing system</a:t>
            </a:r>
          </a:p>
          <a:p>
            <a:pPr lvl="1"/>
            <a:r>
              <a:rPr lang="en-GB" dirty="0" smtClean="0"/>
              <a:t>Undergraduate:   Aim for 20 to 30 references supporting your claims made mostly in Chapter 2</a:t>
            </a:r>
          </a:p>
          <a:p>
            <a:pPr lvl="1"/>
            <a:r>
              <a:rPr lang="en-GB" dirty="0" smtClean="0"/>
              <a:t>Masters:  Aim for 30 – 50 references supporting your claims made mostly in the chapters found in Section 2 </a:t>
            </a:r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8890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- overall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Appendices:</a:t>
            </a:r>
          </a:p>
          <a:p>
            <a:pPr lvl="1"/>
            <a:r>
              <a:rPr lang="en-GB" dirty="0" smtClean="0"/>
              <a:t>Only if you absolutely, really, really must.</a:t>
            </a:r>
          </a:p>
          <a:p>
            <a:pPr lvl="1"/>
            <a:r>
              <a:rPr lang="en-GB" dirty="0" smtClean="0"/>
              <a:t>And never, ever include reams of paper showing the responses from the survey</a:t>
            </a:r>
          </a:p>
          <a:p>
            <a:pPr lvl="2"/>
            <a:r>
              <a:rPr lang="en-GB" dirty="0" smtClean="0"/>
              <a:t>Your supervisor will have seen the data already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5184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Finally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Once the Conclusions and Recommendations are complete</a:t>
            </a:r>
          </a:p>
          <a:p>
            <a:pPr lvl="1"/>
            <a:r>
              <a:rPr lang="en-GB" dirty="0" smtClean="0"/>
              <a:t>Go back and write up the Abstract</a:t>
            </a:r>
          </a:p>
          <a:p>
            <a:pPr lvl="1"/>
            <a:r>
              <a:rPr lang="en-GB" dirty="0" smtClean="0"/>
              <a:t>The Abstract summarises what you did, not what you are going to do</a:t>
            </a:r>
          </a:p>
          <a:p>
            <a:pPr lvl="2"/>
            <a:r>
              <a:rPr lang="en-GB" dirty="0" smtClean="0"/>
              <a:t>And you </a:t>
            </a:r>
            <a:r>
              <a:rPr lang="en-GB" smtClean="0"/>
              <a:t>do not </a:t>
            </a:r>
            <a:r>
              <a:rPr lang="en-GB" dirty="0" smtClean="0"/>
              <a:t>know what is going to be in it until you complete the research</a:t>
            </a:r>
          </a:p>
          <a:p>
            <a:pPr lvl="1"/>
            <a:r>
              <a:rPr lang="en-GB" dirty="0" smtClean="0"/>
              <a:t>Then fill in the page numbers in the Contents List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582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1037</Words>
  <Application>Microsoft Office PowerPoint</Application>
  <PresentationFormat>On-screen Show (4:3)</PresentationFormat>
  <Paragraphs>153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How To</vt:lpstr>
      <vt:lpstr>Structure - overall </vt:lpstr>
      <vt:lpstr>Structure - overall </vt:lpstr>
      <vt:lpstr>Structure - overall </vt:lpstr>
      <vt:lpstr>Structure - overall</vt:lpstr>
      <vt:lpstr>Structure - overall </vt:lpstr>
      <vt:lpstr>First section or chapter</vt:lpstr>
      <vt:lpstr>First section or chapter</vt:lpstr>
      <vt:lpstr>First section or chapter</vt:lpstr>
      <vt:lpstr>First section or chapter</vt:lpstr>
      <vt:lpstr>First</vt:lpstr>
      <vt:lpstr>First section or chapter</vt:lpstr>
      <vt:lpstr>First section or chapter</vt:lpstr>
      <vt:lpstr>First section or chapter</vt:lpstr>
      <vt:lpstr>Second section or chapter</vt:lpstr>
      <vt:lpstr>Third section or chapter</vt:lpstr>
      <vt:lpstr>Third section or chapter</vt:lpstr>
      <vt:lpstr>Fourth section or chapter</vt:lpstr>
      <vt:lpstr>Fifth section or chapter</vt:lpstr>
      <vt:lpstr>Structure - overall</vt:lpstr>
      <vt:lpstr>Structure - overall</vt:lpstr>
      <vt:lpstr>Finally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</dc:title>
  <dc:creator>Orr, Graham</dc:creator>
  <cp:lastModifiedBy>Logistics</cp:lastModifiedBy>
  <cp:revision>13</cp:revision>
  <dcterms:created xsi:type="dcterms:W3CDTF">2015-02-25T09:25:47Z</dcterms:created>
  <dcterms:modified xsi:type="dcterms:W3CDTF">2015-02-25T11:22:56Z</dcterms:modified>
</cp:coreProperties>
</file>