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70"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57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5FFCB7C-D5C3-49B0-A8B4-E8BAB84D3883}" type="datetimeFigureOut">
              <a:rPr lang="en-US" smtClean="0"/>
              <a:t>7/3/20</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86A845B-948E-4906-ABDA-544EFA3E199D}"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Company’s current and quick ratio describes that it is at high stage by achieving the ideal proportion for maximising financial position to compete with other available business at perfect competition market. </a:t>
            </a:r>
            <a:endParaRPr lang="en-IN" dirty="0"/>
          </a:p>
        </p:txBody>
      </p:sp>
      <p:sp>
        <p:nvSpPr>
          <p:cNvPr id="4" name="Slide Number Placeholder 3"/>
          <p:cNvSpPr>
            <a:spLocks noGrp="1"/>
          </p:cNvSpPr>
          <p:nvPr>
            <p:ph type="sldNum" sz="quarter" idx="10"/>
          </p:nvPr>
        </p:nvSpPr>
        <p:spPr/>
        <p:txBody>
          <a:bodyPr/>
          <a:lstStyle/>
          <a:p>
            <a:fld id="{586A845B-948E-4906-ABDA-544EFA3E199D}" type="slidenum">
              <a:rPr lang="en-IN" smtClean="0"/>
              <a:t>5</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These facilities are supplied within hotel at least-cost effective pricing strategy for attracting large number of customers to fulfil their requirements for being stable at longer period. The Company is highly capable in generating high turnover ratios that creates opportunity for expansion and progress at international marketplace. </a:t>
            </a:r>
            <a:endParaRPr lang="en-IN" dirty="0"/>
          </a:p>
        </p:txBody>
      </p:sp>
      <p:sp>
        <p:nvSpPr>
          <p:cNvPr id="4" name="Slide Number Placeholder 3"/>
          <p:cNvSpPr>
            <a:spLocks noGrp="1"/>
          </p:cNvSpPr>
          <p:nvPr>
            <p:ph type="sldNum" sz="quarter" idx="10"/>
          </p:nvPr>
        </p:nvSpPr>
        <p:spPr/>
        <p:txBody>
          <a:bodyPr/>
          <a:lstStyle/>
          <a:p>
            <a:fld id="{586A845B-948E-4906-ABDA-544EFA3E199D}" type="slidenum">
              <a:rPr lang="en-IN" smtClean="0"/>
              <a:t>6</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It is essential for an organisation to maximise revenues through enlarging customers with increasing brand awareness and positioning. The Company profitability ratios describes that it have the ability to become the successful business with its consistent profit-margin by achieving the desired results through encouraging workers to give their best efforts.</a:t>
            </a:r>
            <a:endParaRPr lang="en-IN" dirty="0"/>
          </a:p>
        </p:txBody>
      </p:sp>
      <p:sp>
        <p:nvSpPr>
          <p:cNvPr id="4" name="Slide Number Placeholder 3"/>
          <p:cNvSpPr>
            <a:spLocks noGrp="1"/>
          </p:cNvSpPr>
          <p:nvPr>
            <p:ph type="sldNum" sz="quarter" idx="10"/>
          </p:nvPr>
        </p:nvSpPr>
        <p:spPr/>
        <p:txBody>
          <a:bodyPr/>
          <a:lstStyle/>
          <a:p>
            <a:fld id="{586A845B-948E-4906-ABDA-544EFA3E199D}" type="slidenum">
              <a:rPr lang="en-IN" smtClean="0"/>
              <a:t>7</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managers of Gatsby Grange further take necessary steps to minimise long-term debts that increase liabilities and affects its stability for developing competitive advantages. The main strategy adopted by company is to adopt various accounting ratios that results in analysing the ideal ratio of current and quick proportionate for being sustainable. </a:t>
            </a:r>
            <a:endParaRPr lang="en-IN" dirty="0"/>
          </a:p>
        </p:txBody>
      </p:sp>
      <p:sp>
        <p:nvSpPr>
          <p:cNvPr id="4" name="Slide Number Placeholder 3"/>
          <p:cNvSpPr>
            <a:spLocks noGrp="1"/>
          </p:cNvSpPr>
          <p:nvPr>
            <p:ph type="sldNum" sz="quarter" idx="10"/>
          </p:nvPr>
        </p:nvSpPr>
        <p:spPr/>
        <p:txBody>
          <a:bodyPr/>
          <a:lstStyle/>
          <a:p>
            <a:fld id="{586A845B-948E-4906-ABDA-544EFA3E199D}" type="slidenum">
              <a:rPr lang="en-IN" smtClean="0"/>
              <a:t>8</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From the calculations it have been analysed that current position of company is quite impressive as it have the capability to challenge its rivalries for high potential power and prospects. </a:t>
            </a:r>
            <a:endParaRPr lang="en-IN" dirty="0"/>
          </a:p>
        </p:txBody>
      </p:sp>
      <p:sp>
        <p:nvSpPr>
          <p:cNvPr id="4" name="Slide Number Placeholder 3"/>
          <p:cNvSpPr>
            <a:spLocks noGrp="1"/>
          </p:cNvSpPr>
          <p:nvPr>
            <p:ph type="sldNum" sz="quarter" idx="10"/>
          </p:nvPr>
        </p:nvSpPr>
        <p:spPr/>
        <p:txBody>
          <a:bodyPr/>
          <a:lstStyle/>
          <a:p>
            <a:fld id="{586A845B-948E-4906-ABDA-544EFA3E199D}" type="slidenum">
              <a:rPr lang="en-IN" smtClean="0"/>
              <a:t>9</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Company auxiliary aims to motivate its workers through providing them tangible and intangible rewards which boost their morale for completing actions with perfection by restricting errors. </a:t>
            </a:r>
            <a:endParaRPr lang="en-IN" dirty="0"/>
          </a:p>
        </p:txBody>
      </p:sp>
      <p:sp>
        <p:nvSpPr>
          <p:cNvPr id="4" name="Slide Number Placeholder 3"/>
          <p:cNvSpPr>
            <a:spLocks noGrp="1"/>
          </p:cNvSpPr>
          <p:nvPr>
            <p:ph type="sldNum" sz="quarter" idx="10"/>
          </p:nvPr>
        </p:nvSpPr>
        <p:spPr/>
        <p:txBody>
          <a:bodyPr/>
          <a:lstStyle/>
          <a:p>
            <a:fld id="{586A845B-948E-4906-ABDA-544EFA3E199D}" type="slidenum">
              <a:rPr lang="en-IN" smtClean="0"/>
              <a:t>10</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err="1">
                <a:solidFill>
                  <a:schemeClr val="tx1"/>
                </a:solidFill>
                <a:latin typeface="+mn-lt"/>
                <a:ea typeface="+mn-ea"/>
                <a:cs typeface="+mn-cs"/>
              </a:rPr>
              <a:t>Radwan</a:t>
            </a:r>
            <a:r>
              <a:rPr lang="en-GB" sz="1200" kern="1200" dirty="0">
                <a:solidFill>
                  <a:schemeClr val="tx1"/>
                </a:solidFill>
                <a:latin typeface="+mn-lt"/>
                <a:ea typeface="+mn-ea"/>
                <a:cs typeface="+mn-cs"/>
              </a:rPr>
              <a:t>, H. R. I., 2016. Evaluating the effectiveness of social media as a marketing tool in the hotel sector: A case study on four and five star hotels in </a:t>
            </a:r>
            <a:r>
              <a:rPr lang="en-GB" sz="1200" kern="1200" dirty="0" err="1">
                <a:solidFill>
                  <a:schemeClr val="tx1"/>
                </a:solidFill>
                <a:latin typeface="+mn-lt"/>
                <a:ea typeface="+mn-ea"/>
                <a:cs typeface="+mn-cs"/>
              </a:rPr>
              <a:t>Makkah</a:t>
            </a:r>
            <a:r>
              <a:rPr lang="en-GB" sz="1200" kern="1200" dirty="0">
                <a:solidFill>
                  <a:schemeClr val="tx1"/>
                </a:solidFill>
                <a:latin typeface="+mn-lt"/>
                <a:ea typeface="+mn-ea"/>
                <a:cs typeface="+mn-cs"/>
              </a:rPr>
              <a:t>, Saudi Arabia. </a:t>
            </a:r>
            <a:r>
              <a:rPr lang="en-GB" sz="1200" i="1" kern="1200" dirty="0">
                <a:solidFill>
                  <a:schemeClr val="tx1"/>
                </a:solidFill>
                <a:latin typeface="+mn-lt"/>
                <a:ea typeface="+mn-ea"/>
                <a:cs typeface="+mn-cs"/>
              </a:rPr>
              <a:t>International Journal of Heritage, Tourism, and Hospitality</a:t>
            </a:r>
            <a:r>
              <a:rPr lang="en-GB" sz="1200" kern="1200" dirty="0">
                <a:solidFill>
                  <a:schemeClr val="tx1"/>
                </a:solidFill>
                <a:latin typeface="+mn-lt"/>
                <a:ea typeface="+mn-ea"/>
                <a:cs typeface="+mn-cs"/>
              </a:rPr>
              <a:t>. 8(1).</a:t>
            </a:r>
          </a:p>
          <a:p>
            <a:endParaRPr lang="en-IN"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Siregar</a:t>
            </a:r>
            <a:r>
              <a:rPr lang="en-GB" sz="1200" kern="1200" dirty="0">
                <a:solidFill>
                  <a:schemeClr val="tx1"/>
                </a:solidFill>
                <a:latin typeface="+mn-lt"/>
                <a:ea typeface="+mn-ea"/>
                <a:cs typeface="+mn-cs"/>
              </a:rPr>
              <a:t>, O. M. and </a:t>
            </a:r>
            <a:r>
              <a:rPr lang="en-GB" sz="1200" kern="1200" dirty="0" err="1">
                <a:solidFill>
                  <a:schemeClr val="tx1"/>
                </a:solidFill>
                <a:latin typeface="+mn-lt"/>
                <a:ea typeface="+mn-ea"/>
                <a:cs typeface="+mn-cs"/>
              </a:rPr>
              <a:t>Sulaiman</a:t>
            </a:r>
            <a:r>
              <a:rPr lang="en-GB" sz="1200" kern="1200" dirty="0">
                <a:solidFill>
                  <a:schemeClr val="tx1"/>
                </a:solidFill>
                <a:latin typeface="+mn-lt"/>
                <a:ea typeface="+mn-ea"/>
                <a:cs typeface="+mn-cs"/>
              </a:rPr>
              <a:t>, F., 2017, December. Enhancement Of </a:t>
            </a:r>
            <a:r>
              <a:rPr lang="en-GB" sz="1200" kern="1200" dirty="0" err="1">
                <a:solidFill>
                  <a:schemeClr val="tx1"/>
                </a:solidFill>
                <a:latin typeface="+mn-lt"/>
                <a:ea typeface="+mn-ea"/>
                <a:cs typeface="+mn-cs"/>
              </a:rPr>
              <a:t>Labor</a:t>
            </a:r>
            <a:r>
              <a:rPr lang="en-GB" sz="1200" kern="1200" dirty="0">
                <a:solidFill>
                  <a:schemeClr val="tx1"/>
                </a:solidFill>
                <a:latin typeface="+mn-lt"/>
                <a:ea typeface="+mn-ea"/>
                <a:cs typeface="+mn-cs"/>
              </a:rPr>
              <a:t> Productivity Through Performance Assessment At Hotel Garuda Plaza, Hotel </a:t>
            </a:r>
            <a:r>
              <a:rPr lang="en-GB" sz="1200" kern="1200" dirty="0" err="1">
                <a:solidFill>
                  <a:schemeClr val="tx1"/>
                </a:solidFill>
                <a:latin typeface="+mn-lt"/>
                <a:ea typeface="+mn-ea"/>
                <a:cs typeface="+mn-cs"/>
              </a:rPr>
              <a:t>Madani</a:t>
            </a:r>
            <a:r>
              <a:rPr lang="en-GB" sz="1200" kern="1200" dirty="0">
                <a:solidFill>
                  <a:schemeClr val="tx1"/>
                </a:solidFill>
                <a:latin typeface="+mn-lt"/>
                <a:ea typeface="+mn-ea"/>
                <a:cs typeface="+mn-cs"/>
              </a:rPr>
              <a:t>, And Hotel </a:t>
            </a:r>
            <a:r>
              <a:rPr lang="en-GB" sz="1200" kern="1200" dirty="0" err="1">
                <a:solidFill>
                  <a:schemeClr val="tx1"/>
                </a:solidFill>
                <a:latin typeface="+mn-lt"/>
                <a:ea typeface="+mn-ea"/>
                <a:cs typeface="+mn-cs"/>
              </a:rPr>
              <a:t>Novotel</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Soechi</a:t>
            </a:r>
            <a:r>
              <a:rPr lang="en-GB" sz="1200" kern="1200" dirty="0">
                <a:solidFill>
                  <a:schemeClr val="tx1"/>
                </a:solidFill>
                <a:latin typeface="+mn-lt"/>
                <a:ea typeface="+mn-ea"/>
                <a:cs typeface="+mn-cs"/>
              </a:rPr>
              <a:t> International Medan. In </a:t>
            </a:r>
            <a:r>
              <a:rPr lang="en-GB" sz="1200" i="1" kern="1200" dirty="0">
                <a:solidFill>
                  <a:schemeClr val="tx1"/>
                </a:solidFill>
                <a:latin typeface="+mn-lt"/>
                <a:ea typeface="+mn-ea"/>
                <a:cs typeface="+mn-cs"/>
              </a:rPr>
              <a:t>2nd International Conference on Social and Political Development (ICOSOP 2017)</a:t>
            </a:r>
            <a:r>
              <a:rPr lang="en-GB" sz="1200" kern="1200" dirty="0">
                <a:solidFill>
                  <a:schemeClr val="tx1"/>
                </a:solidFill>
                <a:latin typeface="+mn-lt"/>
                <a:ea typeface="+mn-ea"/>
                <a:cs typeface="+mn-cs"/>
              </a:rPr>
              <a:t>. Atlantis Press.</a:t>
            </a:r>
          </a:p>
          <a:p>
            <a:endParaRPr lang="en-IN"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Sobaih</a:t>
            </a:r>
            <a:r>
              <a:rPr lang="en-GB" sz="1200" kern="1200" dirty="0">
                <a:solidFill>
                  <a:schemeClr val="tx1"/>
                </a:solidFill>
                <a:latin typeface="+mn-lt"/>
                <a:ea typeface="+mn-ea"/>
                <a:cs typeface="+mn-cs"/>
              </a:rPr>
              <a:t>, A. E. E. and </a:t>
            </a:r>
            <a:r>
              <a:rPr lang="en-GB" sz="1200" kern="1200" dirty="0" err="1">
                <a:solidFill>
                  <a:schemeClr val="tx1"/>
                </a:solidFill>
                <a:latin typeface="+mn-lt"/>
                <a:ea typeface="+mn-ea"/>
                <a:cs typeface="+mn-cs"/>
              </a:rPr>
              <a:t>Moustafa</a:t>
            </a:r>
            <a:r>
              <a:rPr lang="en-GB" sz="1200" kern="1200" dirty="0">
                <a:solidFill>
                  <a:schemeClr val="tx1"/>
                </a:solidFill>
                <a:latin typeface="+mn-lt"/>
                <a:ea typeface="+mn-ea"/>
                <a:cs typeface="+mn-cs"/>
              </a:rPr>
              <a:t>, M. A., 2016. Speaking the same language: the value of social networking sites for hospitality and tourism higher education in Egypt. </a:t>
            </a:r>
            <a:r>
              <a:rPr lang="en-GB" sz="1200" i="1" kern="1200" dirty="0">
                <a:solidFill>
                  <a:schemeClr val="tx1"/>
                </a:solidFill>
                <a:latin typeface="+mn-lt"/>
                <a:ea typeface="+mn-ea"/>
                <a:cs typeface="+mn-cs"/>
              </a:rPr>
              <a:t>Journal of Hospitality &amp; Tourism Education</a:t>
            </a:r>
            <a:r>
              <a:rPr lang="en-GB" sz="1200" kern="1200" dirty="0">
                <a:solidFill>
                  <a:schemeClr val="tx1"/>
                </a:solidFill>
                <a:latin typeface="+mn-lt"/>
                <a:ea typeface="+mn-ea"/>
                <a:cs typeface="+mn-cs"/>
              </a:rPr>
              <a:t>. 28(1). pp. 21-31.</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86A845B-948E-4906-ABDA-544EFA3E199D}" type="slidenum">
              <a:rPr lang="en-IN" smtClean="0"/>
              <a:t>12</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Wang and et.al., 2016. Assessing hotel-related </a:t>
            </a:r>
            <a:r>
              <a:rPr lang="en-GB" sz="1200" kern="1200" dirty="0" err="1">
                <a:solidFill>
                  <a:schemeClr val="tx1"/>
                </a:solidFill>
                <a:latin typeface="+mn-lt"/>
                <a:ea typeface="+mn-ea"/>
                <a:cs typeface="+mn-cs"/>
              </a:rPr>
              <a:t>smartphone</a:t>
            </a:r>
            <a:r>
              <a:rPr lang="en-GB" sz="1200" kern="1200" dirty="0">
                <a:solidFill>
                  <a:schemeClr val="tx1"/>
                </a:solidFill>
                <a:latin typeface="+mn-lt"/>
                <a:ea typeface="+mn-ea"/>
                <a:cs typeface="+mn-cs"/>
              </a:rPr>
              <a:t> apps using online reviews. </a:t>
            </a:r>
            <a:r>
              <a:rPr lang="en-GB" sz="1200" i="1" kern="1200" dirty="0">
                <a:solidFill>
                  <a:schemeClr val="tx1"/>
                </a:solidFill>
                <a:latin typeface="+mn-lt"/>
                <a:ea typeface="+mn-ea"/>
                <a:cs typeface="+mn-cs"/>
              </a:rPr>
              <a:t>Journal of Hospitality Marketing &amp; Management</a:t>
            </a:r>
            <a:r>
              <a:rPr lang="en-GB" sz="1200" kern="1200" dirty="0">
                <a:solidFill>
                  <a:schemeClr val="tx1"/>
                </a:solidFill>
                <a:latin typeface="+mn-lt"/>
                <a:ea typeface="+mn-ea"/>
                <a:cs typeface="+mn-cs"/>
              </a:rPr>
              <a:t>. 25(3). pp. 291-313.</a:t>
            </a:r>
          </a:p>
          <a:p>
            <a:endParaRPr lang="en-IN"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Werdani</a:t>
            </a:r>
            <a:r>
              <a:rPr lang="en-GB" sz="1200" kern="1200" dirty="0">
                <a:solidFill>
                  <a:schemeClr val="tx1"/>
                </a:solidFill>
                <a:latin typeface="+mn-lt"/>
                <a:ea typeface="+mn-ea"/>
                <a:cs typeface="+mn-cs"/>
              </a:rPr>
              <a:t> and et.al., 2019, October. Promotion Strategy in Grand </a:t>
            </a:r>
            <a:r>
              <a:rPr lang="en-GB" sz="1200" kern="1200" dirty="0" err="1">
                <a:solidFill>
                  <a:schemeClr val="tx1"/>
                </a:solidFill>
                <a:latin typeface="+mn-lt"/>
                <a:ea typeface="+mn-ea"/>
                <a:cs typeface="+mn-cs"/>
              </a:rPr>
              <a:t>Mercure</a:t>
            </a:r>
            <a:r>
              <a:rPr lang="en-GB" sz="1200" kern="1200" dirty="0">
                <a:solidFill>
                  <a:schemeClr val="tx1"/>
                </a:solidFill>
                <a:latin typeface="+mn-lt"/>
                <a:ea typeface="+mn-ea"/>
                <a:cs typeface="+mn-cs"/>
              </a:rPr>
              <a:t> Medan </a:t>
            </a:r>
            <a:r>
              <a:rPr lang="en-GB" sz="1200" kern="1200" dirty="0" err="1">
                <a:solidFill>
                  <a:schemeClr val="tx1"/>
                </a:solidFill>
                <a:latin typeface="+mn-lt"/>
                <a:ea typeface="+mn-ea"/>
                <a:cs typeface="+mn-cs"/>
              </a:rPr>
              <a:t>Angkasa</a:t>
            </a:r>
            <a:r>
              <a:rPr lang="en-GB" sz="1200" kern="1200" dirty="0">
                <a:solidFill>
                  <a:schemeClr val="tx1"/>
                </a:solidFill>
                <a:latin typeface="+mn-lt"/>
                <a:ea typeface="+mn-ea"/>
                <a:cs typeface="+mn-cs"/>
              </a:rPr>
              <a:t> Hotel by SWOT Analysis. In </a:t>
            </a:r>
            <a:r>
              <a:rPr lang="en-GB" sz="1200" i="1" kern="1200" dirty="0">
                <a:solidFill>
                  <a:schemeClr val="tx1"/>
                </a:solidFill>
                <a:latin typeface="+mn-lt"/>
                <a:ea typeface="+mn-ea"/>
                <a:cs typeface="+mn-cs"/>
              </a:rPr>
              <a:t>International Conference on Maritime and Archipelago (</a:t>
            </a:r>
            <a:r>
              <a:rPr lang="en-GB" sz="1200" i="1" kern="1200" dirty="0" err="1">
                <a:solidFill>
                  <a:schemeClr val="tx1"/>
                </a:solidFill>
                <a:latin typeface="+mn-lt"/>
                <a:ea typeface="+mn-ea"/>
                <a:cs typeface="+mn-cs"/>
              </a:rPr>
              <a:t>ICoMA</a:t>
            </a:r>
            <a:r>
              <a:rPr lang="en-GB" sz="1200" i="1" kern="1200" dirty="0">
                <a:solidFill>
                  <a:schemeClr val="tx1"/>
                </a:solidFill>
                <a:latin typeface="+mn-lt"/>
                <a:ea typeface="+mn-ea"/>
                <a:cs typeface="+mn-cs"/>
              </a:rPr>
              <a:t> 2018)</a:t>
            </a:r>
            <a:r>
              <a:rPr lang="en-GB" sz="1200" kern="1200" dirty="0">
                <a:solidFill>
                  <a:schemeClr val="tx1"/>
                </a:solidFill>
                <a:latin typeface="+mn-lt"/>
                <a:ea typeface="+mn-ea"/>
                <a:cs typeface="+mn-cs"/>
              </a:rPr>
              <a:t>. Atlantis Press.</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86A845B-948E-4906-ABDA-544EFA3E199D}" type="slidenum">
              <a:rPr lang="en-IN" smtClean="0"/>
              <a:t>13</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FE8AFF7A-33AD-4292-AFB0-31F3212743D7}" type="datetimeFigureOut">
              <a:rPr lang="en-US" smtClean="0"/>
              <a:t>7/3/20</a:t>
            </a:fld>
            <a:endParaRPr lang="en-IN"/>
          </a:p>
        </p:txBody>
      </p:sp>
      <p:sp>
        <p:nvSpPr>
          <p:cNvPr id="17" name="Footer Placeholder 16"/>
          <p:cNvSpPr>
            <a:spLocks noGrp="1"/>
          </p:cNvSpPr>
          <p:nvPr>
            <p:ph type="ftr" sz="quarter" idx="11"/>
          </p:nvPr>
        </p:nvSpPr>
        <p:spPr/>
        <p:txBody>
          <a:bodyPr/>
          <a:lstStyle/>
          <a:p>
            <a:endParaRPr lang="en-IN"/>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7B47909A-889A-4E54-91E9-CED07CE2AF50}" type="slidenum">
              <a:rPr lang="en-IN" smtClean="0"/>
              <a:t>‹#›</a:t>
            </a:fld>
            <a:endParaRPr lang="en-IN"/>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FE8AFF7A-33AD-4292-AFB0-31F3212743D7}" type="datetimeFigureOut">
              <a:rPr lang="en-US" smtClean="0"/>
              <a:t>7/3/20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47909A-889A-4E54-91E9-CED07CE2AF50}" type="slidenum">
              <a:rPr lang="en-IN" smtClean="0"/>
              <a:t>‹#›</a:t>
            </a:fld>
            <a:endParaRPr lang="en-IN"/>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E8AFF7A-33AD-4292-AFB0-31F3212743D7}" type="datetimeFigureOut">
              <a:rPr lang="en-US" smtClean="0"/>
              <a:t>7/3/20</a:t>
            </a:fld>
            <a:endParaRPr lang="en-IN"/>
          </a:p>
        </p:txBody>
      </p:sp>
      <p:sp>
        <p:nvSpPr>
          <p:cNvPr id="5" name="Footer Placeholder 4"/>
          <p:cNvSpPr>
            <a:spLocks noGrp="1"/>
          </p:cNvSpPr>
          <p:nvPr>
            <p:ph type="ftr" sz="quarter" idx="11"/>
          </p:nvPr>
        </p:nvSpPr>
        <p:spPr>
          <a:xfrm>
            <a:off x="800100" y="6172200"/>
            <a:ext cx="4000500" cy="457200"/>
          </a:xfrm>
        </p:spPr>
        <p:txBody>
          <a:bodyPr/>
          <a:lstStyle/>
          <a:p>
            <a:endParaRPr lang="en-IN"/>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7B47909A-889A-4E54-91E9-CED07CE2AF50}"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FE8AFF7A-33AD-4292-AFB0-31F3212743D7}" type="datetimeFigureOut">
              <a:rPr lang="en-US" smtClean="0"/>
              <a:t>7/3/20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B47909A-889A-4E54-91E9-CED07CE2AF50}" type="slidenum">
              <a:rPr lang="en-IN" smtClean="0"/>
              <a:t>‹#›</a:t>
            </a:fld>
            <a:endParaRPr lang="en-IN"/>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FE8AFF7A-33AD-4292-AFB0-31F3212743D7}" type="datetimeFigureOut">
              <a:rPr lang="en-US" smtClean="0"/>
              <a:t>7/3/20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B47909A-889A-4E54-91E9-CED07CE2AF50}" type="slidenum">
              <a:rPr lang="en-IN" smtClean="0"/>
              <a:t>‹#›</a:t>
            </a:fld>
            <a:endParaRPr lang="en-IN"/>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FE8AFF7A-33AD-4292-AFB0-31F3212743D7}" type="datetimeFigureOut">
              <a:rPr lang="en-US" smtClean="0"/>
              <a:t>7/3/20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B47909A-889A-4E54-91E9-CED07CE2AF50}"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8AFF7A-33AD-4292-AFB0-31F3212743D7}" type="datetimeFigureOut">
              <a:rPr lang="en-US" smtClean="0"/>
              <a:t>7/3/20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B47909A-889A-4E54-91E9-CED07CE2AF50}"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E8AFF7A-33AD-4292-AFB0-31F3212743D7}" type="datetimeFigureOut">
              <a:rPr lang="en-US" smtClean="0"/>
              <a:t>7/3/20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B47909A-889A-4E54-91E9-CED07CE2AF50}" type="slidenum">
              <a:rPr lang="en-IN" smtClean="0"/>
              <a:t>‹#›</a:t>
            </a:fld>
            <a:endParaRPr lang="en-IN"/>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E8AFF7A-33AD-4292-AFB0-31F3212743D7}" type="datetimeFigureOut">
              <a:rPr lang="en-US" smtClean="0"/>
              <a:t>7/3/20</a:t>
            </a:fld>
            <a:endParaRPr lang="en-IN"/>
          </a:p>
        </p:txBody>
      </p:sp>
      <p:sp>
        <p:nvSpPr>
          <p:cNvPr id="6" name="Footer Placeholder 5"/>
          <p:cNvSpPr>
            <a:spLocks noGrp="1"/>
          </p:cNvSpPr>
          <p:nvPr>
            <p:ph type="ftr" sz="quarter" idx="11"/>
          </p:nvPr>
        </p:nvSpPr>
        <p:spPr>
          <a:xfrm>
            <a:off x="914400" y="6172200"/>
            <a:ext cx="3886200" cy="457200"/>
          </a:xfrm>
        </p:spPr>
        <p:txBody>
          <a:bodyPr/>
          <a:lstStyle/>
          <a:p>
            <a:endParaRPr lang="en-IN"/>
          </a:p>
        </p:txBody>
      </p:sp>
      <p:sp>
        <p:nvSpPr>
          <p:cNvPr id="7" name="Slide Number Placeholder 6"/>
          <p:cNvSpPr>
            <a:spLocks noGrp="1"/>
          </p:cNvSpPr>
          <p:nvPr>
            <p:ph type="sldNum" sz="quarter" idx="12"/>
          </p:nvPr>
        </p:nvSpPr>
        <p:spPr>
          <a:xfrm>
            <a:off x="146304" y="6208776"/>
            <a:ext cx="457200" cy="457200"/>
          </a:xfrm>
        </p:spPr>
        <p:txBody>
          <a:bodyPr/>
          <a:lstStyle/>
          <a:p>
            <a:fld id="{7B47909A-889A-4E54-91E9-CED07CE2AF50}" type="slidenum">
              <a:rPr lang="en-IN" smtClean="0"/>
              <a:t>‹#›</a:t>
            </a:fld>
            <a:endParaRPr lang="en-IN"/>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E8AFF7A-33AD-4292-AFB0-31F3212743D7}" type="datetimeFigureOut">
              <a:rPr lang="en-US" smtClean="0"/>
              <a:t>7/3/20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47909A-889A-4E54-91E9-CED07CE2AF50}"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E8AFF7A-33AD-4292-AFB0-31F3212743D7}" type="datetimeFigureOut">
              <a:rPr lang="en-US" smtClean="0"/>
              <a:t>7/3/20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47909A-889A-4E54-91E9-CED07CE2AF50}"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FE8AFF7A-33AD-4292-AFB0-31F3212743D7}" type="datetimeFigureOut">
              <a:rPr lang="en-US" smtClean="0"/>
              <a:t>7/3/20</a:t>
            </a:fld>
            <a:endParaRPr lang="en-IN"/>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IN"/>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7B47909A-889A-4E54-91E9-CED07CE2AF50}"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505930"/>
            <a:ext cx="8229600" cy="1565880"/>
          </a:xfrm>
        </p:spPr>
        <p:txBody>
          <a:bodyPr>
            <a:normAutofit fontScale="90000"/>
          </a:bodyPr>
          <a:lstStyle/>
          <a:p>
            <a:r>
              <a:rPr b="1">
                <a:latin typeface="Times New Roman" pitchFamily="18" charset="0"/>
              </a:rPr>
              <a:t>INTERNATIONAL </a:t>
            </a:r>
            <a:br>
              <a:rPr b="1">
                <a:latin typeface="Times New Roman" pitchFamily="18" charset="0"/>
              </a:rPr>
            </a:br>
            <a:r>
              <a:rPr b="1">
                <a:latin typeface="Times New Roman" pitchFamily="18" charset="0"/>
              </a:rPr>
              <a:t>HOTEL</a:t>
            </a:r>
            <a:br>
              <a:rPr b="1">
                <a:latin typeface="Times New Roman" pitchFamily="18" charset="0"/>
              </a:rPr>
            </a:br>
            <a:r>
              <a:rPr b="1">
                <a:latin typeface="Times New Roman" pitchFamily="18" charset="0"/>
              </a:rPr>
              <a:t>MANAGEMENT</a:t>
            </a:r>
            <a:endParaRPr lang="en-IN" b="1" dirty="0">
              <a:latin typeface="Times New Roman" pitchFamily="18" charset="0"/>
            </a:endParaRPr>
          </a:p>
        </p:txBody>
      </p:sp>
      <p:sp>
        <p:nvSpPr>
          <p:cNvPr id="4" name="CasetăText 3">
            <a:extLst>
              <a:ext uri="{FF2B5EF4-FFF2-40B4-BE49-F238E27FC236}">
                <a16:creationId xmlns:a16="http://schemas.microsoft.com/office/drawing/2014/main" id="{3CBECAD4-B035-5248-9418-1FDBD79BED98}"/>
              </a:ext>
            </a:extLst>
          </p:cNvPr>
          <p:cNvSpPr txBox="1"/>
          <p:nvPr/>
        </p:nvSpPr>
        <p:spPr>
          <a:xfrm>
            <a:off x="3907194" y="4705739"/>
            <a:ext cx="4574592" cy="923330"/>
          </a:xfrm>
          <a:prstGeom prst="rect">
            <a:avLst/>
          </a:prstGeom>
          <a:noFill/>
        </p:spPr>
        <p:txBody>
          <a:bodyPr wrap="square">
            <a:spAutoFit/>
          </a:bodyPr>
          <a:lstStyle/>
          <a:p>
            <a:r>
              <a:rPr lang="ro-RO" sz="1800" dirty="0">
                <a:solidFill>
                  <a:prstClr val="black"/>
                </a:solidFill>
                <a:latin typeface="Helvetica" pitchFamily="2" charset="0"/>
              </a:rPr>
              <a:t>Name</a:t>
            </a:r>
            <a:r>
              <a:rPr lang="ro-RO" dirty="0">
                <a:solidFill>
                  <a:prstClr val="black"/>
                </a:solidFill>
                <a:latin typeface="TimesNewRomanPSMT"/>
              </a:rPr>
              <a:t>: Sorin Brozban</a:t>
            </a:r>
          </a:p>
          <a:p>
            <a:r>
              <a:rPr lang="ro-RO" dirty="0">
                <a:solidFill>
                  <a:prstClr val="black"/>
                </a:solidFill>
                <a:latin typeface="TimesNewRomanPSMT"/>
              </a:rPr>
              <a:t>Lecturer: Dr David Jenkins</a:t>
            </a:r>
          </a:p>
          <a:p>
            <a:r>
              <a:rPr lang="ro-RO">
                <a:solidFill>
                  <a:prstClr val="black"/>
                </a:solidFill>
                <a:latin typeface="TimesNewRomanPSMT"/>
              </a:rPr>
              <a:t>Student ID: 1816277</a:t>
            </a:r>
            <a:endParaRPr lang="ro-RO"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solidFill>
                  <a:schemeClr val="tx1"/>
                </a:solidFill>
                <a:latin typeface="Times New Roman" pitchFamily="18" charset="0"/>
              </a:rPr>
              <a:t>EXECUTIVE SUMMARY</a:t>
            </a:r>
            <a:endParaRPr lang="en-IN" sz="3600" b="1" dirty="0">
              <a:solidFill>
                <a:schemeClr val="tx1"/>
              </a:solidFill>
              <a:latin typeface="Times New Roman" pitchFamily="18" charset="0"/>
            </a:endParaRPr>
          </a:p>
        </p:txBody>
      </p:sp>
      <p:sp>
        <p:nvSpPr>
          <p:cNvPr id="3" name="Content Placeholder 2"/>
          <p:cNvSpPr>
            <a:spLocks noGrp="1"/>
          </p:cNvSpPr>
          <p:nvPr>
            <p:ph sz="quarter" idx="1"/>
          </p:nvPr>
        </p:nvSpPr>
        <p:spPr/>
        <p:txBody>
          <a:bodyPr/>
          <a:lstStyle/>
          <a:p>
            <a:pPr algn="just">
              <a:lnSpc>
                <a:spcPct val="150000"/>
              </a:lnSpc>
              <a:buNone/>
            </a:pPr>
            <a:r>
              <a:rPr lang="en-GB" dirty="0"/>
              <a:t>	</a:t>
            </a:r>
            <a:r>
              <a:rPr lang="en-GB" sz="2000" dirty="0">
                <a:latin typeface="Times New Roman" pitchFamily="18" charset="0"/>
              </a:rPr>
              <a:t>This project is based Gatsby Grange as being the part for small chain of Boutique situated at United Kingdom and Northern Ireland. In this project, the financial management techniques of accounting ratios have been explained for monitoring and evaluating its performance towards hotel industry. This is most important for organisation to increase their sales and profitability ratios for being sustainable at international marketplace.</a:t>
            </a:r>
            <a:endParaRPr lang="en-IN" sz="2000" dirty="0">
              <a:latin typeface="Times New Roman" pitchFamily="18" charset="0"/>
            </a:endParaRPr>
          </a:p>
          <a:p>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solidFill>
                  <a:schemeClr val="tx1"/>
                </a:solidFill>
                <a:latin typeface="Times New Roman" pitchFamily="18" charset="0"/>
              </a:rPr>
              <a:t>TABLE OF CONTENTS</a:t>
            </a:r>
            <a:endParaRPr lang="en-IN" sz="3600" b="1" dirty="0">
              <a:solidFill>
                <a:schemeClr val="tx1"/>
              </a:solidFill>
              <a:latin typeface="Times New Roman" pitchFamily="18" charset="0"/>
            </a:endParaRPr>
          </a:p>
        </p:txBody>
      </p:sp>
      <p:sp>
        <p:nvSpPr>
          <p:cNvPr id="3" name="Content Placeholder 2"/>
          <p:cNvSpPr>
            <a:spLocks noGrp="1"/>
          </p:cNvSpPr>
          <p:nvPr>
            <p:ph sz="quarter" idx="1"/>
          </p:nvPr>
        </p:nvSpPr>
        <p:spPr>
          <a:xfrm>
            <a:off x="914400" y="1447800"/>
            <a:ext cx="7772400" cy="5195910"/>
          </a:xfrm>
        </p:spPr>
        <p:txBody>
          <a:bodyPr>
            <a:normAutofit lnSpcReduction="10000"/>
          </a:bodyPr>
          <a:lstStyle/>
          <a:p>
            <a:pPr algn="just">
              <a:lnSpc>
                <a:spcPct val="150000"/>
              </a:lnSpc>
            </a:pPr>
            <a:r>
              <a:rPr lang="en-US" sz="2000" dirty="0">
                <a:latin typeface="Times New Roman" pitchFamily="18" charset="0"/>
              </a:rPr>
              <a:t>Executive Summary</a:t>
            </a:r>
          </a:p>
          <a:p>
            <a:pPr algn="just">
              <a:lnSpc>
                <a:spcPct val="150000"/>
              </a:lnSpc>
            </a:pPr>
            <a:r>
              <a:rPr lang="en-US" sz="2000" dirty="0">
                <a:latin typeface="Times New Roman" pitchFamily="18" charset="0"/>
              </a:rPr>
              <a:t>Introduction</a:t>
            </a:r>
          </a:p>
          <a:p>
            <a:pPr algn="just">
              <a:lnSpc>
                <a:spcPct val="150000"/>
              </a:lnSpc>
            </a:pPr>
            <a:r>
              <a:rPr lang="en-US" sz="2000" dirty="0">
                <a:latin typeface="Times New Roman" pitchFamily="18" charset="0"/>
              </a:rPr>
              <a:t>Liquidity Ratios</a:t>
            </a:r>
          </a:p>
          <a:p>
            <a:pPr algn="just">
              <a:lnSpc>
                <a:spcPct val="150000"/>
              </a:lnSpc>
            </a:pPr>
            <a:r>
              <a:rPr lang="en-US" sz="2000" dirty="0">
                <a:latin typeface="Times New Roman" pitchFamily="18" charset="0"/>
              </a:rPr>
              <a:t>Turnover Ratios</a:t>
            </a:r>
          </a:p>
          <a:p>
            <a:pPr algn="just">
              <a:lnSpc>
                <a:spcPct val="150000"/>
              </a:lnSpc>
            </a:pPr>
            <a:r>
              <a:rPr lang="en-US" sz="2000" dirty="0">
                <a:latin typeface="Times New Roman" pitchFamily="18" charset="0"/>
              </a:rPr>
              <a:t>Profitability Ratios</a:t>
            </a:r>
          </a:p>
          <a:p>
            <a:pPr algn="just">
              <a:lnSpc>
                <a:spcPct val="150000"/>
              </a:lnSpc>
            </a:pPr>
            <a:r>
              <a:rPr lang="en-US" sz="2000" dirty="0">
                <a:latin typeface="Times New Roman" pitchFamily="18" charset="0"/>
              </a:rPr>
              <a:t>Monitoring financial performance of hotel industry</a:t>
            </a:r>
          </a:p>
          <a:p>
            <a:pPr algn="just">
              <a:lnSpc>
                <a:spcPct val="150000"/>
              </a:lnSpc>
            </a:pPr>
            <a:r>
              <a:rPr lang="en-US" sz="2000" dirty="0">
                <a:latin typeface="Times New Roman" pitchFamily="18" charset="0"/>
              </a:rPr>
              <a:t>Estimating financial performance of hotel industry</a:t>
            </a:r>
          </a:p>
          <a:p>
            <a:pPr algn="just">
              <a:lnSpc>
                <a:spcPct val="150000"/>
              </a:lnSpc>
            </a:pPr>
            <a:r>
              <a:rPr lang="en-US" sz="2000" dirty="0">
                <a:latin typeface="Times New Roman" pitchFamily="18" charset="0"/>
              </a:rPr>
              <a:t>Evaluating financial performance of hotel industry</a:t>
            </a:r>
          </a:p>
          <a:p>
            <a:pPr algn="just">
              <a:lnSpc>
                <a:spcPct val="150000"/>
              </a:lnSpc>
            </a:pPr>
            <a:r>
              <a:rPr lang="en-US" sz="2000" dirty="0">
                <a:latin typeface="Times New Roman" pitchFamily="18" charset="0"/>
              </a:rPr>
              <a:t>Conclusion</a:t>
            </a:r>
          </a:p>
          <a:p>
            <a:pPr algn="just">
              <a:lnSpc>
                <a:spcPct val="150000"/>
              </a:lnSpc>
            </a:pPr>
            <a:r>
              <a:rPr lang="en-US" sz="2000" dirty="0">
                <a:latin typeface="Times New Roman" pitchFamily="18" charset="0"/>
              </a:rPr>
              <a:t>References</a:t>
            </a:r>
          </a:p>
          <a:p>
            <a:pPr>
              <a:buNone/>
            </a:pP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solidFill>
                  <a:schemeClr val="tx1"/>
                </a:solidFill>
                <a:latin typeface="Times New Roman" pitchFamily="18" charset="0"/>
              </a:rPr>
              <a:t>INTRODUCTION</a:t>
            </a:r>
            <a:endParaRPr lang="en-IN" sz="3600" b="1" dirty="0">
              <a:solidFill>
                <a:schemeClr val="tx1"/>
              </a:solidFill>
              <a:latin typeface="Times New Roman" pitchFamily="18" charset="0"/>
            </a:endParaRPr>
          </a:p>
        </p:txBody>
      </p:sp>
      <p:sp>
        <p:nvSpPr>
          <p:cNvPr id="3" name="Content Placeholder 2"/>
          <p:cNvSpPr>
            <a:spLocks noGrp="1"/>
          </p:cNvSpPr>
          <p:nvPr>
            <p:ph sz="quarter" idx="1"/>
          </p:nvPr>
        </p:nvSpPr>
        <p:spPr/>
        <p:txBody>
          <a:bodyPr/>
          <a:lstStyle/>
          <a:p>
            <a:pPr algn="just">
              <a:lnSpc>
                <a:spcPct val="150000"/>
              </a:lnSpc>
              <a:buNone/>
            </a:pPr>
            <a:r>
              <a:rPr lang="en-US" dirty="0"/>
              <a:t>	</a:t>
            </a:r>
            <a:r>
              <a:rPr lang="en-GB" sz="2000" dirty="0">
                <a:latin typeface="Times New Roman" pitchFamily="18" charset="0"/>
              </a:rPr>
              <a:t> The Hospitality sector further involves hotel, restaurants, amusement parks, casinos, tourism-related services, etc., which encourage visitors to stay safe and live luxurious and comfortable lifestyle at low cost. This project is based Gatsby Grange as being the part for small chain of Boutique situated at United Kingdom and Northern Ireland. This project monitors and estimates financial performance of hotel industry from the concept of accounting ratios. </a:t>
            </a:r>
            <a:endParaRPr lang="en-IN" sz="2000" dirty="0">
              <a:latin typeface="Times New Roman" pitchFamily="18" charset="0"/>
            </a:endParaRPr>
          </a:p>
          <a:p>
            <a:pPr>
              <a:buNone/>
            </a:pP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solidFill>
                  <a:schemeClr val="tx1"/>
                </a:solidFill>
                <a:latin typeface="Times New Roman" pitchFamily="18" charset="0"/>
              </a:rPr>
              <a:t>LIQUIDITY RATIOS</a:t>
            </a:r>
            <a:endParaRPr lang="en-IN" sz="3600" b="1" dirty="0">
              <a:solidFill>
                <a:schemeClr val="tx1"/>
              </a:solidFill>
              <a:latin typeface="Times New Roman" pitchFamily="18" charset="0"/>
            </a:endParaRPr>
          </a:p>
        </p:txBody>
      </p:sp>
      <p:sp>
        <p:nvSpPr>
          <p:cNvPr id="3" name="Content Placeholder 2"/>
          <p:cNvSpPr>
            <a:spLocks noGrp="1"/>
          </p:cNvSpPr>
          <p:nvPr>
            <p:ph sz="quarter" idx="1"/>
          </p:nvPr>
        </p:nvSpPr>
        <p:spPr/>
        <p:txBody>
          <a:bodyPr>
            <a:normAutofit/>
          </a:bodyPr>
          <a:lstStyle/>
          <a:p>
            <a:pPr algn="just">
              <a:lnSpc>
                <a:spcPct val="150000"/>
              </a:lnSpc>
              <a:buNone/>
            </a:pPr>
            <a:r>
              <a:rPr lang="en-GB" dirty="0"/>
              <a:t>	</a:t>
            </a:r>
            <a:r>
              <a:rPr lang="en-GB" sz="2000" dirty="0">
                <a:latin typeface="Times New Roman" pitchFamily="18" charset="0"/>
              </a:rPr>
              <a:t>The liquidity or solvency ratios that includes current, quick, debt to equity and interest coverage ratios. It is most important for an organisation to estimate these concepts within business administration to minimise the available long-term debts which leads to increase liabilities. The managers of Gatsby Grange are highly motivated and inspired in developing good employment relations for achieving their goals and objectives within certain date that leads company to gain competitive advantages. </a:t>
            </a:r>
            <a:endParaRPr lang="en-IN" sz="2000" dirty="0">
              <a:latin typeface="Times New Roman" pitchFamily="18" charset="0"/>
            </a:endParaRPr>
          </a:p>
          <a:p>
            <a:pPr>
              <a:buNone/>
            </a:pP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solidFill>
                  <a:schemeClr val="tx1"/>
                </a:solidFill>
                <a:latin typeface="Times New Roman" pitchFamily="18" charset="0"/>
              </a:rPr>
              <a:t>TURNOVER RATIOS</a:t>
            </a:r>
            <a:endParaRPr lang="en-IN" sz="3600" b="1" dirty="0">
              <a:solidFill>
                <a:schemeClr val="tx1"/>
              </a:solidFill>
              <a:latin typeface="Times New Roman" pitchFamily="18" charset="0"/>
            </a:endParaRPr>
          </a:p>
        </p:txBody>
      </p:sp>
      <p:sp>
        <p:nvSpPr>
          <p:cNvPr id="3" name="Content Placeholder 2"/>
          <p:cNvSpPr>
            <a:spLocks noGrp="1"/>
          </p:cNvSpPr>
          <p:nvPr>
            <p:ph sz="quarter" idx="1"/>
          </p:nvPr>
        </p:nvSpPr>
        <p:spPr/>
        <p:txBody>
          <a:bodyPr>
            <a:normAutofit/>
          </a:bodyPr>
          <a:lstStyle/>
          <a:p>
            <a:pPr lvl="1" algn="just">
              <a:lnSpc>
                <a:spcPct val="150000"/>
              </a:lnSpc>
              <a:buNone/>
            </a:pPr>
            <a:r>
              <a:rPr lang="en-GB" dirty="0"/>
              <a:t>	</a:t>
            </a:r>
            <a:r>
              <a:rPr lang="en-GB" sz="2000" dirty="0">
                <a:latin typeface="Times New Roman" pitchFamily="18" charset="0"/>
              </a:rPr>
              <a:t>The Gatsby Grange managers emphasize on increasing their turnover ratios for improving the financial position of company at competitive market for challenging with rivalries. It is very essential for hospitality industry to adopt such strategies within the organisation that consists of Total assets, debtors and fixed assets turnover ratio. The Company further takes necessary steps to improve their qualitative services for satisfying the changing demands of customers by good interior designing with differentiated amenities, gyms, spas, travel and tourism services, etc. </a:t>
            </a:r>
            <a:endParaRPr lang="en-IN" sz="2000" dirty="0">
              <a:latin typeface="Times New Roman" pitchFamily="18" charset="0"/>
            </a:endParaRPr>
          </a:p>
          <a:p>
            <a:pPr lvl="1">
              <a:buNone/>
            </a:pP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solidFill>
                  <a:schemeClr val="tx1"/>
                </a:solidFill>
                <a:latin typeface="Times New Roman" pitchFamily="18" charset="0"/>
              </a:rPr>
              <a:t>PROFITABILITY RATIOS</a:t>
            </a:r>
            <a:endParaRPr lang="en-IN" sz="3600" b="1" dirty="0">
              <a:solidFill>
                <a:schemeClr val="tx1"/>
              </a:solidFill>
              <a:latin typeface="Times New Roman" pitchFamily="18" charset="0"/>
            </a:endParaRPr>
          </a:p>
        </p:txBody>
      </p:sp>
      <p:sp>
        <p:nvSpPr>
          <p:cNvPr id="3" name="Content Placeholder 2"/>
          <p:cNvSpPr>
            <a:spLocks noGrp="1"/>
          </p:cNvSpPr>
          <p:nvPr>
            <p:ph sz="quarter" idx="1"/>
          </p:nvPr>
        </p:nvSpPr>
        <p:spPr/>
        <p:txBody>
          <a:bodyPr>
            <a:normAutofit/>
          </a:bodyPr>
          <a:lstStyle/>
          <a:p>
            <a:pPr algn="just">
              <a:lnSpc>
                <a:spcPct val="150000"/>
              </a:lnSpc>
              <a:buNone/>
            </a:pPr>
            <a:r>
              <a:rPr lang="en-GB" dirty="0"/>
              <a:t>	</a:t>
            </a:r>
            <a:r>
              <a:rPr lang="en-GB" sz="2000" dirty="0">
                <a:latin typeface="Times New Roman" pitchFamily="18" charset="0"/>
              </a:rPr>
              <a:t>The main aim for managers of hospitality industry is to generate high profit-margin through enlarging customers by attracting them with various promotional activities. These include digital marketing, print and social media, advertisement, events, etc. The managers of Gatsby Grange further develops competitive strategy through gross profit margin, operating ratios, return on investment, net profit ratio, etc. </a:t>
            </a:r>
            <a:endParaRPr lang="en-IN" sz="2000" dirty="0">
              <a:latin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b="1" dirty="0">
                <a:solidFill>
                  <a:schemeClr val="tx1"/>
                </a:solidFill>
                <a:latin typeface="Times New Roman" pitchFamily="18" charset="0"/>
              </a:rPr>
              <a:t>MONITORING FINANCIAL PERFORMANCE</a:t>
            </a:r>
            <a:endParaRPr lang="en-IN" sz="3600" b="1" dirty="0">
              <a:solidFill>
                <a:schemeClr val="tx1"/>
              </a:solidFill>
              <a:latin typeface="Times New Roman" pitchFamily="18" charset="0"/>
            </a:endParaRPr>
          </a:p>
        </p:txBody>
      </p:sp>
      <p:sp>
        <p:nvSpPr>
          <p:cNvPr id="3" name="Content Placeholder 2"/>
          <p:cNvSpPr>
            <a:spLocks noGrp="1"/>
          </p:cNvSpPr>
          <p:nvPr>
            <p:ph sz="quarter" idx="1"/>
          </p:nvPr>
        </p:nvSpPr>
        <p:spPr/>
        <p:txBody>
          <a:bodyPr>
            <a:normAutofit/>
          </a:bodyPr>
          <a:lstStyle/>
          <a:p>
            <a:pPr algn="just">
              <a:lnSpc>
                <a:spcPct val="150000"/>
              </a:lnSpc>
              <a:buNone/>
            </a:pPr>
            <a:r>
              <a:rPr lang="en-US" dirty="0"/>
              <a:t>	</a:t>
            </a:r>
            <a:r>
              <a:rPr lang="en-GB" sz="2000" dirty="0">
                <a:latin typeface="Times New Roman" pitchFamily="18" charset="0"/>
              </a:rPr>
              <a:t> The managers of hospitality industry further aims to monitor their financial performance for analysing the current position of company in this competitive world. It is most important for an organisation to perform its business activities as per the ability to achieve desired target that result in growth and expansion of company. </a:t>
            </a:r>
            <a:endParaRPr lang="en-IN" sz="2000" dirty="0">
              <a:latin typeface="Times New Roman" pitchFamily="18" charset="0"/>
            </a:endParaRPr>
          </a:p>
          <a:p>
            <a:pPr>
              <a:buNone/>
            </a:pP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b="1" dirty="0">
                <a:solidFill>
                  <a:schemeClr val="tx1"/>
                </a:solidFill>
                <a:latin typeface="Times New Roman" pitchFamily="18" charset="0"/>
              </a:rPr>
              <a:t>ESTIMATING FINANCIAL PEROFRMANCE</a:t>
            </a:r>
            <a:endParaRPr lang="en-IN" sz="3600" b="1" dirty="0">
              <a:solidFill>
                <a:schemeClr val="tx1"/>
              </a:solidFill>
              <a:latin typeface="Times New Roman" pitchFamily="18" charset="0"/>
            </a:endParaRPr>
          </a:p>
        </p:txBody>
      </p:sp>
      <p:sp>
        <p:nvSpPr>
          <p:cNvPr id="3" name="Content Placeholder 2"/>
          <p:cNvSpPr>
            <a:spLocks noGrp="1"/>
          </p:cNvSpPr>
          <p:nvPr>
            <p:ph sz="quarter" idx="1"/>
          </p:nvPr>
        </p:nvSpPr>
        <p:spPr/>
        <p:txBody>
          <a:bodyPr>
            <a:normAutofit/>
          </a:bodyPr>
          <a:lstStyle/>
          <a:p>
            <a:pPr algn="just">
              <a:lnSpc>
                <a:spcPct val="150000"/>
              </a:lnSpc>
              <a:buNone/>
            </a:pPr>
            <a:r>
              <a:rPr lang="en-US" dirty="0"/>
              <a:t>	</a:t>
            </a:r>
            <a:r>
              <a:rPr lang="en-GB" sz="2000" dirty="0">
                <a:latin typeface="Times New Roman" pitchFamily="18" charset="0"/>
              </a:rPr>
              <a:t> The main purpose for managers of hotel industry is to estimate that the financial performance of company describes the true and fair estimation. It is most important for hospitality industry to notify each and every expenditure done on every client and the profit or loss generated from it. The main purpose for managers of Gatsby Grange is to estimate their budget for revenue and expenditure which minimise the unwanted expense that affects its profitability ratios. </a:t>
            </a:r>
            <a:endParaRPr lang="en-IN" sz="2000" dirty="0">
              <a:latin typeface="Times New Roman" pitchFamily="18" charset="0"/>
            </a:endParaRPr>
          </a:p>
          <a:p>
            <a:pPr>
              <a:buNone/>
            </a:pP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solidFill>
                  <a:schemeClr val="tx1"/>
                </a:solidFill>
                <a:latin typeface="Times New Roman" pitchFamily="18" charset="0"/>
              </a:rPr>
              <a:t>EVALUATING FINANCIAL PEROFRMANCE</a:t>
            </a:r>
            <a:endParaRPr lang="en-IN" b="1" dirty="0">
              <a:solidFill>
                <a:schemeClr val="tx1"/>
              </a:solidFill>
              <a:latin typeface="Times New Roman" pitchFamily="18" charset="0"/>
            </a:endParaRPr>
          </a:p>
        </p:txBody>
      </p:sp>
      <p:sp>
        <p:nvSpPr>
          <p:cNvPr id="3" name="Content Placeholder 2"/>
          <p:cNvSpPr>
            <a:spLocks noGrp="1"/>
          </p:cNvSpPr>
          <p:nvPr>
            <p:ph sz="quarter" idx="1"/>
          </p:nvPr>
        </p:nvSpPr>
        <p:spPr/>
        <p:txBody>
          <a:bodyPr>
            <a:normAutofit/>
          </a:bodyPr>
          <a:lstStyle/>
          <a:p>
            <a:pPr algn="just">
              <a:lnSpc>
                <a:spcPct val="150000"/>
              </a:lnSpc>
              <a:buNone/>
            </a:pPr>
            <a:r>
              <a:rPr lang="en-US" dirty="0"/>
              <a:t>	</a:t>
            </a:r>
            <a:r>
              <a:rPr lang="en-GB" sz="2000" dirty="0">
                <a:latin typeface="Times New Roman" pitchFamily="18" charset="0"/>
              </a:rPr>
              <a:t> The basic objectives for managers of hotels and restaurants is to evaluate that the calculations performed for business are accurate and determine the best suitable outcome for company. It must be analysed and evaluated that the financial estimation of company must create opportunity for company to develop futuristic goals and objectives effectively that leads to remain stable and competitive. The managers of Gatsby Grange further emphasize on minimising its expenditure which results in low cost of service that enlarge customers which increase sales and profitability ratios. </a:t>
            </a:r>
            <a:endParaRPr lang="en-IN" sz="2000" dirty="0">
              <a:latin typeface="Times New Roman" pitchFamily="18" charset="0"/>
            </a:endParaRPr>
          </a:p>
          <a:p>
            <a:pPr>
              <a:buNone/>
            </a:pP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US" sz="3600" b="1" dirty="0">
                <a:solidFill>
                  <a:schemeClr val="tx1"/>
                </a:solidFill>
                <a:latin typeface="Times New Roman" pitchFamily="18" charset="0"/>
              </a:rPr>
              <a:t>CONCLUSION</a:t>
            </a:r>
            <a:endParaRPr lang="en-IN" sz="3600" b="1" dirty="0">
              <a:solidFill>
                <a:schemeClr val="tx1"/>
              </a:solidFill>
              <a:latin typeface="Times New Roman" pitchFamily="18" charset="0"/>
            </a:endParaRPr>
          </a:p>
        </p:txBody>
      </p:sp>
      <p:sp>
        <p:nvSpPr>
          <p:cNvPr id="3" name="Content Placeholder 2"/>
          <p:cNvSpPr>
            <a:spLocks noGrp="1"/>
          </p:cNvSpPr>
          <p:nvPr>
            <p:ph sz="quarter" idx="1"/>
          </p:nvPr>
        </p:nvSpPr>
        <p:spPr/>
        <p:txBody>
          <a:bodyPr/>
          <a:lstStyle/>
          <a:p>
            <a:pPr algn="just">
              <a:lnSpc>
                <a:spcPct val="150000"/>
              </a:lnSpc>
              <a:buNone/>
            </a:pPr>
            <a:r>
              <a:rPr lang="en-US" dirty="0"/>
              <a:t>	</a:t>
            </a:r>
            <a:r>
              <a:rPr lang="en-GB" sz="2000" dirty="0">
                <a:latin typeface="Times New Roman" pitchFamily="18" charset="0"/>
              </a:rPr>
              <a:t> From the prescribed project it have been analysed that it is essential for an organisation to perform business activities in financial management as it analyse the current position of company. This project monitors and estimates financial performance of hotel industry from the concept of accounting ratios. </a:t>
            </a:r>
            <a:endParaRPr lang="en-IN" sz="2000" dirty="0">
              <a:latin typeface="Times New Roman" pitchFamily="18" charset="0"/>
            </a:endParaRPr>
          </a:p>
          <a:p>
            <a:pPr>
              <a:buNone/>
            </a:pPr>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US" sz="3600" b="1" dirty="0">
                <a:solidFill>
                  <a:schemeClr val="tx1"/>
                </a:solidFill>
                <a:latin typeface="Times New Roman" pitchFamily="18" charset="0"/>
              </a:rPr>
              <a:t>REFERENCES</a:t>
            </a:r>
            <a:endParaRPr lang="en-IN" sz="3600" b="1" dirty="0">
              <a:solidFill>
                <a:schemeClr val="tx1"/>
              </a:solidFill>
              <a:latin typeface="Times New Roman" pitchFamily="18" charset="0"/>
            </a:endParaRPr>
          </a:p>
        </p:txBody>
      </p:sp>
      <p:sp>
        <p:nvSpPr>
          <p:cNvPr id="3" name="Content Placeholder 2"/>
          <p:cNvSpPr>
            <a:spLocks noGrp="1"/>
          </p:cNvSpPr>
          <p:nvPr>
            <p:ph sz="quarter" idx="1"/>
          </p:nvPr>
        </p:nvSpPr>
        <p:spPr/>
        <p:txBody>
          <a:bodyPr>
            <a:normAutofit lnSpcReduction="10000"/>
          </a:bodyPr>
          <a:lstStyle/>
          <a:p>
            <a:pPr algn="just">
              <a:lnSpc>
                <a:spcPct val="150000"/>
              </a:lnSpc>
            </a:pPr>
            <a:r>
              <a:rPr lang="en-GB" sz="2000" dirty="0" err="1">
                <a:latin typeface="Times New Roman" pitchFamily="18" charset="0"/>
              </a:rPr>
              <a:t>Mandi</a:t>
            </a:r>
            <a:r>
              <a:rPr lang="en-GB" sz="2000" dirty="0">
                <a:latin typeface="Times New Roman" pitchFamily="18" charset="0"/>
              </a:rPr>
              <a:t>, A. K., </a:t>
            </a:r>
            <a:r>
              <a:rPr lang="en-GB" sz="2000" dirty="0" err="1">
                <a:latin typeface="Times New Roman" pitchFamily="18" charset="0"/>
              </a:rPr>
              <a:t>Onyango</a:t>
            </a:r>
            <a:r>
              <a:rPr lang="en-GB" sz="2000" dirty="0">
                <a:latin typeface="Times New Roman" pitchFamily="18" charset="0"/>
              </a:rPr>
              <a:t>, M. and </a:t>
            </a:r>
            <a:r>
              <a:rPr lang="en-GB" sz="2000" dirty="0" err="1">
                <a:latin typeface="Times New Roman" pitchFamily="18" charset="0"/>
              </a:rPr>
              <a:t>Okelo</a:t>
            </a:r>
            <a:r>
              <a:rPr lang="en-GB" sz="2000" dirty="0">
                <a:latin typeface="Times New Roman" pitchFamily="18" charset="0"/>
              </a:rPr>
              <a:t>, B. N., 2017. Influence of service quality on performance of hotel industry in </a:t>
            </a:r>
            <a:r>
              <a:rPr lang="en-GB" sz="2000" dirty="0" err="1">
                <a:latin typeface="Times New Roman" pitchFamily="18" charset="0"/>
              </a:rPr>
              <a:t>Busia</a:t>
            </a:r>
            <a:r>
              <a:rPr lang="en-GB" sz="2000" dirty="0">
                <a:latin typeface="Times New Roman" pitchFamily="18" charset="0"/>
              </a:rPr>
              <a:t> town, Kenya.</a:t>
            </a:r>
            <a:endParaRPr lang="en-IN" sz="2000" dirty="0">
              <a:latin typeface="Times New Roman" pitchFamily="18" charset="0"/>
            </a:endParaRPr>
          </a:p>
          <a:p>
            <a:pPr algn="just">
              <a:lnSpc>
                <a:spcPct val="150000"/>
              </a:lnSpc>
            </a:pPr>
            <a:r>
              <a:rPr lang="en-GB" sz="2000" dirty="0">
                <a:latin typeface="Times New Roman" pitchFamily="18" charset="0"/>
              </a:rPr>
              <a:t>Martin, A., 2017. </a:t>
            </a:r>
            <a:r>
              <a:rPr lang="en-GB" sz="2000" i="1" dirty="0">
                <a:latin typeface="Times New Roman" pitchFamily="18" charset="0"/>
              </a:rPr>
              <a:t>An investigation into contemporary hotel general managers behaviour and activity in the context of private, franchise and chain ownership/business models</a:t>
            </a:r>
            <a:r>
              <a:rPr lang="en-GB" sz="2000" dirty="0">
                <a:latin typeface="Times New Roman" pitchFamily="18" charset="0"/>
              </a:rPr>
              <a:t> (Doctoral dissertation).</a:t>
            </a:r>
            <a:endParaRPr lang="en-IN" sz="2000" dirty="0">
              <a:latin typeface="Times New Roman" pitchFamily="18" charset="0"/>
            </a:endParaRPr>
          </a:p>
          <a:p>
            <a:pPr algn="just">
              <a:lnSpc>
                <a:spcPct val="150000"/>
              </a:lnSpc>
            </a:pPr>
            <a:r>
              <a:rPr lang="en-GB" sz="2000" dirty="0" err="1">
                <a:latin typeface="Times New Roman" pitchFamily="18" charset="0"/>
              </a:rPr>
              <a:t>Miteva</a:t>
            </a:r>
            <a:r>
              <a:rPr lang="en-GB" sz="2000" dirty="0">
                <a:latin typeface="Times New Roman" pitchFamily="18" charset="0"/>
              </a:rPr>
              <a:t>, N. and </a:t>
            </a:r>
            <a:r>
              <a:rPr lang="en-GB" sz="2000" dirty="0" err="1">
                <a:latin typeface="Times New Roman" pitchFamily="18" charset="0"/>
              </a:rPr>
              <a:t>Ackovska</a:t>
            </a:r>
            <a:r>
              <a:rPr lang="en-GB" sz="2000" dirty="0">
                <a:latin typeface="Times New Roman" pitchFamily="18" charset="0"/>
              </a:rPr>
              <a:t>, M., 2017, March. The impact of hotel chains on the customer satisfaction and loyalty. In </a:t>
            </a:r>
            <a:r>
              <a:rPr lang="en-GB" sz="2000" i="1" dirty="0">
                <a:latin typeface="Times New Roman" pitchFamily="18" charset="0"/>
              </a:rPr>
              <a:t>International Scientific Conference on Economics and Management EMAN</a:t>
            </a:r>
            <a:r>
              <a:rPr lang="en-GB" sz="2000" dirty="0">
                <a:latin typeface="Times New Roman" pitchFamily="18" charset="0"/>
              </a:rPr>
              <a:t>. (pp. 856-861). Association of Economics and Managers of the Balkans, Belgrade, Serbia.</a:t>
            </a:r>
            <a:endParaRPr lang="en-IN" sz="2000" dirty="0">
              <a:latin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US" sz="3600" b="1" dirty="0">
                <a:solidFill>
                  <a:schemeClr val="tx1"/>
                </a:solidFill>
                <a:latin typeface="Times New Roman" pitchFamily="18" charset="0"/>
              </a:rPr>
              <a:t>CONTINUE….</a:t>
            </a:r>
            <a:endParaRPr lang="en-IN" sz="3600" b="1" dirty="0">
              <a:solidFill>
                <a:schemeClr val="tx1"/>
              </a:solidFill>
              <a:latin typeface="Times New Roman" pitchFamily="18" charset="0"/>
            </a:endParaRPr>
          </a:p>
        </p:txBody>
      </p:sp>
      <p:sp>
        <p:nvSpPr>
          <p:cNvPr id="3" name="Content Placeholder 2"/>
          <p:cNvSpPr>
            <a:spLocks noGrp="1"/>
          </p:cNvSpPr>
          <p:nvPr>
            <p:ph sz="quarter" idx="1"/>
          </p:nvPr>
        </p:nvSpPr>
        <p:spPr/>
        <p:txBody>
          <a:bodyPr>
            <a:normAutofit lnSpcReduction="10000"/>
          </a:bodyPr>
          <a:lstStyle/>
          <a:p>
            <a:pPr algn="just">
              <a:lnSpc>
                <a:spcPct val="150000"/>
              </a:lnSpc>
            </a:pPr>
            <a:r>
              <a:rPr lang="en-GB" sz="2000" dirty="0">
                <a:latin typeface="Times New Roman" pitchFamily="18" charset="0"/>
              </a:rPr>
              <a:t>Subramanian, N., </a:t>
            </a:r>
            <a:r>
              <a:rPr lang="en-GB" sz="2000" dirty="0" err="1">
                <a:latin typeface="Times New Roman" pitchFamily="18" charset="0"/>
              </a:rPr>
              <a:t>Gunasekaran</a:t>
            </a:r>
            <a:r>
              <a:rPr lang="en-GB" sz="2000" dirty="0">
                <a:latin typeface="Times New Roman" pitchFamily="18" charset="0"/>
              </a:rPr>
              <a:t>, A. and </a:t>
            </a:r>
            <a:r>
              <a:rPr lang="en-GB" sz="2000" dirty="0" err="1">
                <a:latin typeface="Times New Roman" pitchFamily="18" charset="0"/>
              </a:rPr>
              <a:t>Gao</a:t>
            </a:r>
            <a:r>
              <a:rPr lang="en-GB" sz="2000" dirty="0">
                <a:latin typeface="Times New Roman" pitchFamily="18" charset="0"/>
              </a:rPr>
              <a:t>, Y., 2016. Innovative service satisfaction and customer promotion behaviour in the Chinese budget hotel: an empirical study. </a:t>
            </a:r>
            <a:r>
              <a:rPr lang="en-GB" sz="2000" i="1" dirty="0">
                <a:latin typeface="Times New Roman" pitchFamily="18" charset="0"/>
              </a:rPr>
              <a:t>International Journal of Production Economics</a:t>
            </a:r>
            <a:r>
              <a:rPr lang="en-GB" sz="2000" dirty="0">
                <a:latin typeface="Times New Roman" pitchFamily="18" charset="0"/>
              </a:rPr>
              <a:t>. 171. pp. 201-210.</a:t>
            </a:r>
            <a:endParaRPr lang="en-IN" sz="2000" dirty="0">
              <a:latin typeface="Times New Roman" pitchFamily="18" charset="0"/>
            </a:endParaRPr>
          </a:p>
          <a:p>
            <a:pPr algn="just">
              <a:lnSpc>
                <a:spcPct val="150000"/>
              </a:lnSpc>
            </a:pPr>
            <a:r>
              <a:rPr lang="en-GB" sz="2000" dirty="0" err="1">
                <a:latin typeface="Times New Roman" pitchFamily="18" charset="0"/>
              </a:rPr>
              <a:t>Trianasari</a:t>
            </a:r>
            <a:r>
              <a:rPr lang="en-GB" sz="2000" dirty="0">
                <a:latin typeface="Times New Roman" pitchFamily="18" charset="0"/>
              </a:rPr>
              <a:t>, N., Butcher, K. and Sparks, B., 2018. Understanding guest tolerance and the role of cultural familiarity in hotel service failures. </a:t>
            </a:r>
            <a:r>
              <a:rPr lang="en-GB" sz="2000" i="1" dirty="0">
                <a:latin typeface="Times New Roman" pitchFamily="18" charset="0"/>
              </a:rPr>
              <a:t>Journal of Hospitality Marketing &amp; Management</a:t>
            </a:r>
            <a:r>
              <a:rPr lang="en-GB" sz="2000" dirty="0">
                <a:latin typeface="Times New Roman" pitchFamily="18" charset="0"/>
              </a:rPr>
              <a:t>. 27(1). pp. 21-40.</a:t>
            </a:r>
            <a:endParaRPr lang="en-IN" sz="2000" dirty="0">
              <a:latin typeface="Times New Roman" pitchFamily="18" charset="0"/>
            </a:endParaRPr>
          </a:p>
          <a:p>
            <a:pPr algn="just">
              <a:lnSpc>
                <a:spcPct val="150000"/>
              </a:lnSpc>
            </a:pPr>
            <a:r>
              <a:rPr lang="en-GB" sz="2000" dirty="0" err="1">
                <a:latin typeface="Times New Roman" pitchFamily="18" charset="0"/>
              </a:rPr>
              <a:t>Vellas</a:t>
            </a:r>
            <a:r>
              <a:rPr lang="en-GB" sz="2000" dirty="0">
                <a:latin typeface="Times New Roman" pitchFamily="18" charset="0"/>
              </a:rPr>
              <a:t>, F., 2016. </a:t>
            </a:r>
            <a:r>
              <a:rPr lang="en-GB" sz="2000" i="1" dirty="0">
                <a:latin typeface="Times New Roman" pitchFamily="18" charset="0"/>
              </a:rPr>
              <a:t>The international marketing of travel and tourism: A strategic approach</a:t>
            </a:r>
            <a:r>
              <a:rPr lang="en-GB" sz="2000" dirty="0">
                <a:latin typeface="Times New Roman" pitchFamily="18" charset="0"/>
              </a:rPr>
              <a:t>. Macmillan International Higher Education.</a:t>
            </a:r>
            <a:endParaRPr lang="en-IN" sz="2000" dirty="0">
              <a:latin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0298" y="1643050"/>
            <a:ext cx="4429156" cy="2286016"/>
          </a:xfrm>
        </p:spPr>
        <p:txBody>
          <a:bodyPr>
            <a:normAutofit/>
          </a:bodyPr>
          <a:lstStyle/>
          <a:p>
            <a:pPr algn="just"/>
            <a:r>
              <a:rPr lang="en-US" sz="3600" b="1" dirty="0">
                <a:solidFill>
                  <a:schemeClr val="tx1"/>
                </a:solidFill>
                <a:latin typeface="Times New Roman" pitchFamily="18" charset="0"/>
              </a:rPr>
              <a:t>THANK YOU</a:t>
            </a:r>
            <a:endParaRPr lang="en-IN" sz="3600" b="1" dirty="0">
              <a:solidFill>
                <a:schemeClr val="tx1"/>
              </a:solidFill>
              <a:latin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23</TotalTime>
  <Words>437</Words>
  <Application>Microsoft Office PowerPoint</Application>
  <PresentationFormat>Expunere pe ecran (4:3)</PresentationFormat>
  <Paragraphs>61</Paragraphs>
  <Slides>14</Slides>
  <Notes>8</Notes>
  <HiddenSlides>0</HiddenSlides>
  <MMClips>0</MMClip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Equity</vt:lpstr>
      <vt:lpstr>INTERNATIONAL  HOTEL MANAGEMENT</vt:lpstr>
      <vt:lpstr>EXECUTIVE SUMMARY</vt:lpstr>
      <vt:lpstr>TABLE OF CONTENTS</vt:lpstr>
      <vt:lpstr>INTRODUCTION</vt:lpstr>
      <vt:lpstr>LIQUIDITY RATIOS</vt:lpstr>
      <vt:lpstr>TURNOVER RATIOS</vt:lpstr>
      <vt:lpstr>PROFITABILITY RATIOS</vt:lpstr>
      <vt:lpstr>MONITORING FINANCIAL PERFORMANCE</vt:lpstr>
      <vt:lpstr>ESTIMATING FINANCIAL PEROFRMANCE</vt:lpstr>
      <vt:lpstr>EVALUATING FINANCIAL PEROFRMANCE</vt:lpstr>
      <vt:lpstr>CONCLUSION</vt:lpstr>
      <vt:lpstr>REFERENCES</vt:lpstr>
      <vt:lpstr>CONTINUE….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WB-4</dc:creator>
  <cp:lastModifiedBy>Eliza Brozban</cp:lastModifiedBy>
  <cp:revision>39</cp:revision>
  <dcterms:created xsi:type="dcterms:W3CDTF">2020-07-03T12:36:39Z</dcterms:created>
  <dcterms:modified xsi:type="dcterms:W3CDTF">2020-07-03T14:03:24Z</dcterms:modified>
</cp:coreProperties>
</file>