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07"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3" autoAdjust="0"/>
    <p:restoredTop sz="95859" autoAdjust="0"/>
  </p:normalViewPr>
  <p:slideViewPr>
    <p:cSldViewPr>
      <p:cViewPr varScale="1">
        <p:scale>
          <a:sx n="21" d="100"/>
          <a:sy n="21" d="100"/>
        </p:scale>
        <p:origin x="264" y="54"/>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 y="3657598"/>
            <a:ext cx="38394800" cy="256032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38935104" y="3657598"/>
            <a:ext cx="12286336" cy="25603205"/>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493362" y="6232551"/>
            <a:ext cx="30723840" cy="15625267"/>
          </a:xfrm>
        </p:spPr>
        <p:txBody>
          <a:bodyPr anchor="b">
            <a:normAutofit/>
          </a:bodyPr>
          <a:lstStyle>
            <a:lvl1pPr algn="l">
              <a:defRPr sz="24780" spc="-4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4620063" y="22417181"/>
            <a:ext cx="30723840" cy="4389120"/>
          </a:xfrm>
        </p:spPr>
        <p:txBody>
          <a:bodyPr anchor="t">
            <a:normAutofit/>
          </a:bodyPr>
          <a:lstStyle>
            <a:lvl1pPr marL="0" indent="0" algn="l">
              <a:buNone/>
              <a:defRPr sz="9240" cap="none" spc="0" baseline="0">
                <a:solidFill>
                  <a:schemeClr val="accent1">
                    <a:lumMod val="20000"/>
                    <a:lumOff val="80000"/>
                  </a:schemeClr>
                </a:solidFill>
              </a:defRPr>
            </a:lvl1pPr>
            <a:lvl2pPr marL="1920240" indent="0" algn="ctr">
              <a:buNone/>
              <a:defRPr sz="9240"/>
            </a:lvl2pPr>
            <a:lvl3pPr marL="3840480" indent="0" algn="ctr">
              <a:buNone/>
              <a:defRPr sz="9240"/>
            </a:lvl3pPr>
            <a:lvl4pPr marL="5760720" indent="0" algn="ctr">
              <a:buNone/>
              <a:defRPr sz="8400"/>
            </a:lvl4pPr>
            <a:lvl5pPr marL="7680960" indent="0" algn="ctr">
              <a:buNone/>
              <a:defRPr sz="8400"/>
            </a:lvl5pPr>
            <a:lvl6pPr marL="9601200" indent="0" algn="ctr">
              <a:buNone/>
              <a:defRPr sz="8400"/>
            </a:lvl6pPr>
            <a:lvl7pPr marL="11521440" indent="0" algn="ctr">
              <a:buNone/>
              <a:defRPr sz="8400"/>
            </a:lvl7pPr>
            <a:lvl8pPr marL="13441680" indent="0" algn="ctr">
              <a:buNone/>
              <a:defRPr sz="8400"/>
            </a:lvl8pPr>
            <a:lvl9pPr marL="15361920" indent="0" algn="ctr">
              <a:buNone/>
              <a:defRPr sz="8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525342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4469E15D-24AA-5B4F-954F-58FF741F8464}" type="slidenum">
              <a:rPr lang="en-US" altLang="en-US" smtClean="0"/>
              <a:pPr/>
              <a:t>‹#›</a:t>
            </a:fld>
            <a:endParaRPr lang="en-US" altLang="en-US"/>
          </a:p>
        </p:txBody>
      </p:sp>
    </p:spTree>
    <p:extLst>
      <p:ext uri="{BB962C8B-B14F-4D97-AF65-F5344CB8AC3E}">
        <p14:creationId xmlns:p14="http://schemas.microsoft.com/office/powerpoint/2010/main" val="3137294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245230" y="6232551"/>
            <a:ext cx="30723840" cy="15625267"/>
          </a:xfrm>
        </p:spPr>
        <p:txBody>
          <a:bodyPr anchor="b">
            <a:normAutofit/>
          </a:bodyPr>
          <a:lstStyle>
            <a:lvl1pPr>
              <a:defRPr sz="24780" b="0" spc="-42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6322040" y="22428403"/>
            <a:ext cx="30723840" cy="4389120"/>
          </a:xfrm>
        </p:spPr>
        <p:txBody>
          <a:bodyPr anchor="t">
            <a:normAutofit/>
          </a:bodyPr>
          <a:lstStyle>
            <a:lvl1pPr marL="0" indent="0">
              <a:buNone/>
              <a:defRPr sz="9240" cap="none" spc="0" baseline="0">
                <a:solidFill>
                  <a:schemeClr val="tx1">
                    <a:lumMod val="65000"/>
                    <a:lumOff val="35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1940989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245230" y="4169664"/>
            <a:ext cx="14593824" cy="24579072"/>
          </a:xfrm>
        </p:spPr>
        <p:txBody>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2836104" y="4169664"/>
            <a:ext cx="14593824" cy="24579072"/>
          </a:xfrm>
        </p:spPr>
        <p:txBody>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endParaRPr lang="en-GB" altLang="en-US"/>
          </a:p>
        </p:txBody>
      </p:sp>
      <p:sp>
        <p:nvSpPr>
          <p:cNvPr id="9" name="Footer Placeholder 8"/>
          <p:cNvSpPr>
            <a:spLocks noGrp="1"/>
          </p:cNvSpPr>
          <p:nvPr>
            <p:ph type="ftr" sz="quarter" idx="11"/>
          </p:nvPr>
        </p:nvSpPr>
        <p:spPr/>
        <p:txBody>
          <a:bodyPr/>
          <a:lstStyle/>
          <a:p>
            <a:endParaRPr lang="en-GB" altLang="en-US"/>
          </a:p>
        </p:txBody>
      </p:sp>
      <p:sp>
        <p:nvSpPr>
          <p:cNvPr id="10" name="Slide Number Placeholder 9"/>
          <p:cNvSpPr>
            <a:spLocks noGrp="1"/>
          </p:cNvSpPr>
          <p:nvPr>
            <p:ph type="sldNum" sz="quarter" idx="12"/>
          </p:nvPr>
        </p:nvSpPr>
        <p:spPr/>
        <p:txBody>
          <a:bodyPr/>
          <a:lstStyle/>
          <a:p>
            <a:fld id="{33281B96-9A65-CA4E-A5BF-5A26F46C6227}" type="slidenum">
              <a:rPr lang="en-US" altLang="en-US" smtClean="0"/>
              <a:pPr/>
              <a:t>‹#›</a:t>
            </a:fld>
            <a:endParaRPr lang="en-US" altLang="en-US"/>
          </a:p>
        </p:txBody>
      </p:sp>
    </p:spTree>
    <p:extLst>
      <p:ext uri="{BB962C8B-B14F-4D97-AF65-F5344CB8AC3E}">
        <p14:creationId xmlns:p14="http://schemas.microsoft.com/office/powerpoint/2010/main" val="1725640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6245230" y="4913213"/>
            <a:ext cx="14593824" cy="3877056"/>
          </a:xfrm>
        </p:spPr>
        <p:txBody>
          <a:bodyPr anchor="b">
            <a:normAutofit/>
          </a:bodyPr>
          <a:lstStyle>
            <a:lvl1pPr marL="0" indent="0">
              <a:spcBef>
                <a:spcPts val="0"/>
              </a:spcBef>
              <a:buNone/>
              <a:defRPr sz="8400" b="1">
                <a:solidFill>
                  <a:schemeClr val="tx1">
                    <a:lumMod val="65000"/>
                    <a:lumOff val="35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16245230" y="9268493"/>
            <a:ext cx="14593824" cy="19312128"/>
          </a:xfrm>
        </p:spPr>
        <p:txBody>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2837545" y="4913215"/>
            <a:ext cx="14593824" cy="3903221"/>
          </a:xfrm>
        </p:spPr>
        <p:txBody>
          <a:bodyPr anchor="b">
            <a:normAutofit/>
          </a:bodyPr>
          <a:lstStyle>
            <a:lvl1pPr marL="0" indent="0">
              <a:spcBef>
                <a:spcPts val="0"/>
              </a:spcBef>
              <a:buNone/>
              <a:defRPr sz="8400" b="1">
                <a:solidFill>
                  <a:schemeClr val="tx1">
                    <a:lumMod val="65000"/>
                    <a:lumOff val="35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32837545" y="9268493"/>
            <a:ext cx="14593824" cy="19312128"/>
          </a:xfrm>
        </p:spPr>
        <p:txBody>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endParaRPr lang="en-GB" altLang="en-US"/>
          </a:p>
        </p:txBody>
      </p:sp>
      <p:sp>
        <p:nvSpPr>
          <p:cNvPr id="11" name="Footer Placeholder 10"/>
          <p:cNvSpPr>
            <a:spLocks noGrp="1"/>
          </p:cNvSpPr>
          <p:nvPr>
            <p:ph type="ftr" sz="quarter" idx="11"/>
          </p:nvPr>
        </p:nvSpPr>
        <p:spPr/>
        <p:txBody>
          <a:bodyPr/>
          <a:lstStyle/>
          <a:p>
            <a:endParaRPr lang="en-GB" altLang="en-US"/>
          </a:p>
        </p:txBody>
      </p:sp>
      <p:sp>
        <p:nvSpPr>
          <p:cNvPr id="12" name="Slide Number Placeholder 11"/>
          <p:cNvSpPr>
            <a:spLocks noGrp="1"/>
          </p:cNvSpPr>
          <p:nvPr>
            <p:ph type="sldNum" sz="quarter" idx="12"/>
          </p:nvPr>
        </p:nvSpPr>
        <p:spPr/>
        <p:txBody>
          <a:bodyPr/>
          <a:lstStyle/>
          <a:p>
            <a:fld id="{AF757C87-9A4B-7849-ACBA-4BE9C7866101}" type="slidenum">
              <a:rPr lang="en-US" altLang="en-US" smtClean="0"/>
              <a:pPr/>
              <a:t>‹#›</a:t>
            </a:fld>
            <a:endParaRPr lang="en-US" altLang="en-US"/>
          </a:p>
        </p:txBody>
      </p:sp>
    </p:spTree>
    <p:extLst>
      <p:ext uri="{BB962C8B-B14F-4D97-AF65-F5344CB8AC3E}">
        <p14:creationId xmlns:p14="http://schemas.microsoft.com/office/powerpoint/2010/main" val="1100387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endParaRPr lang="en-GB" altLang="en-US"/>
          </a:p>
        </p:txBody>
      </p:sp>
      <p:sp>
        <p:nvSpPr>
          <p:cNvPr id="7" name="Footer Placeholder 6"/>
          <p:cNvSpPr>
            <a:spLocks noGrp="1"/>
          </p:cNvSpPr>
          <p:nvPr>
            <p:ph type="ftr" sz="quarter" idx="11"/>
          </p:nvPr>
        </p:nvSpPr>
        <p:spPr/>
        <p:txBody>
          <a:bodyPr/>
          <a:lstStyle/>
          <a:p>
            <a:endParaRPr lang="en-GB" altLang="en-US"/>
          </a:p>
        </p:txBody>
      </p:sp>
      <p:sp>
        <p:nvSpPr>
          <p:cNvPr id="8" name="Slide Number Placeholder 7"/>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138575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472022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5334" y="5486400"/>
            <a:ext cx="11905488" cy="11411712"/>
          </a:xfrm>
        </p:spPr>
        <p:txBody>
          <a:bodyPr anchor="b">
            <a:normAutofit/>
          </a:bodyPr>
          <a:lstStyle>
            <a:lvl1pPr>
              <a:defRPr sz="13440" b="0" baseline="0"/>
            </a:lvl1pPr>
          </a:lstStyle>
          <a:p>
            <a:r>
              <a:rPr lang="en-US"/>
              <a:t>Click to edit Master title style</a:t>
            </a:r>
            <a:endParaRPr lang="en-US" dirty="0"/>
          </a:p>
        </p:txBody>
      </p:sp>
      <p:sp>
        <p:nvSpPr>
          <p:cNvPr id="3" name="Content Placeholder 2"/>
          <p:cNvSpPr>
            <a:spLocks noGrp="1"/>
          </p:cNvSpPr>
          <p:nvPr>
            <p:ph idx="1"/>
          </p:nvPr>
        </p:nvSpPr>
        <p:spPr>
          <a:xfrm>
            <a:off x="16245230" y="4169664"/>
            <a:ext cx="30723840" cy="24579072"/>
          </a:xfrm>
        </p:spPr>
        <p:txBody>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5334" y="16772045"/>
            <a:ext cx="11905488" cy="11145552"/>
          </a:xfrm>
        </p:spPr>
        <p:txBody>
          <a:bodyPr anchor="t">
            <a:normAutofit/>
          </a:bodyPr>
          <a:lstStyle>
            <a:lvl1pPr marL="0" indent="0">
              <a:lnSpc>
                <a:spcPct val="100000"/>
              </a:lnSpc>
              <a:buNone/>
              <a:defRPr sz="5880">
                <a:solidFill>
                  <a:srgbClr val="FFFFFF"/>
                </a:solidFill>
              </a:defRPr>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8" name="Date Placeholder 7"/>
          <p:cNvSpPr>
            <a:spLocks noGrp="1"/>
          </p:cNvSpPr>
          <p:nvPr>
            <p:ph type="dt" sz="half" idx="10"/>
          </p:nvPr>
        </p:nvSpPr>
        <p:spPr/>
        <p:txBody>
          <a:bodyPr/>
          <a:lstStyle/>
          <a:p>
            <a:endParaRPr lang="en-GB" altLang="en-US"/>
          </a:p>
        </p:txBody>
      </p:sp>
      <p:sp>
        <p:nvSpPr>
          <p:cNvPr id="9" name="Footer Placeholder 8"/>
          <p:cNvSpPr>
            <a:spLocks noGrp="1"/>
          </p:cNvSpPr>
          <p:nvPr>
            <p:ph type="ftr" sz="quarter" idx="11"/>
          </p:nvPr>
        </p:nvSpPr>
        <p:spPr/>
        <p:txBody>
          <a:bodyPr/>
          <a:lstStyle/>
          <a:p>
            <a:endParaRPr lang="en-GB" altLang="en-US"/>
          </a:p>
        </p:txBody>
      </p:sp>
      <p:sp>
        <p:nvSpPr>
          <p:cNvPr id="10" name="Slide Number Placeholder 9"/>
          <p:cNvSpPr>
            <a:spLocks noGrp="1"/>
          </p:cNvSpPr>
          <p:nvPr>
            <p:ph type="sldNum" sz="quarter" idx="12"/>
          </p:nvPr>
        </p:nvSpPr>
        <p:spPr/>
        <p:txBody>
          <a:bodyPr/>
          <a:lstStyle/>
          <a:p>
            <a:fld id="{3C35636F-4C12-694B-9ABC-179D5476D679}" type="slidenum">
              <a:rPr lang="en-US" altLang="en-US" smtClean="0"/>
              <a:pPr/>
              <a:t>‹#›</a:t>
            </a:fld>
            <a:endParaRPr lang="en-US" altLang="en-US"/>
          </a:p>
        </p:txBody>
      </p:sp>
    </p:spTree>
    <p:extLst>
      <p:ext uri="{BB962C8B-B14F-4D97-AF65-F5344CB8AC3E}">
        <p14:creationId xmlns:p14="http://schemas.microsoft.com/office/powerpoint/2010/main" val="2228670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5334" y="5486400"/>
            <a:ext cx="11905488" cy="11411712"/>
          </a:xfrm>
        </p:spPr>
        <p:txBody>
          <a:bodyPr anchor="b">
            <a:normAutofit/>
          </a:bodyPr>
          <a:lstStyle>
            <a:lvl1pPr>
              <a:defRPr sz="1344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4996705" y="3683611"/>
            <a:ext cx="34083966" cy="25588570"/>
          </a:xfrm>
          <a:solidFill>
            <a:schemeClr val="bg1">
              <a:lumMod val="75000"/>
            </a:schemeClr>
          </a:solidFill>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a:t>Click icon to add picture</a:t>
            </a:r>
            <a:endParaRPr lang="en-US" dirty="0"/>
          </a:p>
        </p:txBody>
      </p:sp>
      <p:sp>
        <p:nvSpPr>
          <p:cNvPr id="4" name="Text Placeholder 3"/>
          <p:cNvSpPr>
            <a:spLocks noGrp="1"/>
          </p:cNvSpPr>
          <p:nvPr>
            <p:ph type="body" sz="half" idx="2"/>
          </p:nvPr>
        </p:nvSpPr>
        <p:spPr>
          <a:xfrm>
            <a:off x="1075334" y="16766438"/>
            <a:ext cx="11905488" cy="11148365"/>
          </a:xfrm>
        </p:spPr>
        <p:txBody>
          <a:bodyPr anchor="t">
            <a:normAutofit/>
          </a:bodyPr>
          <a:lstStyle>
            <a:lvl1pPr marL="0" indent="0">
              <a:lnSpc>
                <a:spcPct val="100000"/>
              </a:lnSpc>
              <a:buNone/>
              <a:defRPr sz="5880">
                <a:solidFill>
                  <a:srgbClr val="FFFFFF"/>
                </a:solidFill>
              </a:defRPr>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8" name="Date Placeholder 7"/>
          <p:cNvSpPr>
            <a:spLocks noGrp="1"/>
          </p:cNvSpPr>
          <p:nvPr>
            <p:ph type="dt" sz="half" idx="10"/>
          </p:nvPr>
        </p:nvSpPr>
        <p:spPr/>
        <p:txBody>
          <a:bodyPr/>
          <a:lstStyle/>
          <a:p>
            <a:endParaRPr lang="en-GB" altLang="en-US"/>
          </a:p>
        </p:txBody>
      </p:sp>
      <p:sp>
        <p:nvSpPr>
          <p:cNvPr id="9" name="Footer Placeholder 8"/>
          <p:cNvSpPr>
            <a:spLocks noGrp="1"/>
          </p:cNvSpPr>
          <p:nvPr>
            <p:ph type="ftr" sz="quarter" idx="11"/>
          </p:nvPr>
        </p:nvSpPr>
        <p:spPr>
          <a:xfrm>
            <a:off x="14696227" y="30510482"/>
            <a:ext cx="24828371" cy="1752600"/>
          </a:xfrm>
        </p:spPr>
        <p:txBody>
          <a:bodyPr/>
          <a:lstStyle/>
          <a:p>
            <a:endParaRPr lang="en-GB" altLang="en-US"/>
          </a:p>
        </p:txBody>
      </p:sp>
      <p:sp>
        <p:nvSpPr>
          <p:cNvPr id="10" name="Slide Number Placeholder 9"/>
          <p:cNvSpPr>
            <a:spLocks noGrp="1"/>
          </p:cNvSpPr>
          <p:nvPr>
            <p:ph type="sldNum" sz="quarter" idx="12"/>
          </p:nvPr>
        </p:nvSpPr>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4018875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DCCEFCC5-019C-494B-A2FB-424A8D175E87}" type="slidenum">
              <a:rPr lang="en-US" altLang="en-US" smtClean="0"/>
              <a:pPr/>
              <a:t>‹#›</a:t>
            </a:fld>
            <a:endParaRPr lang="en-US" altLang="en-US"/>
          </a:p>
        </p:txBody>
      </p:sp>
    </p:spTree>
    <p:extLst>
      <p:ext uri="{BB962C8B-B14F-4D97-AF65-F5344CB8AC3E}">
        <p14:creationId xmlns:p14="http://schemas.microsoft.com/office/powerpoint/2010/main" val="4133042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00200" y="4754880"/>
            <a:ext cx="11841480" cy="23774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245230" y="4169664"/>
            <a:ext cx="30723840" cy="2457907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6C473701-BD89-BF49-A6A0-2BAE5214F5C1}" type="slidenum">
              <a:rPr lang="en-US" altLang="en-US" smtClean="0"/>
              <a:pPr/>
              <a:t>‹#›</a:t>
            </a:fld>
            <a:endParaRPr lang="en-US" altLang="en-US"/>
          </a:p>
        </p:txBody>
      </p:sp>
    </p:spTree>
    <p:extLst>
      <p:ext uri="{BB962C8B-B14F-4D97-AF65-F5344CB8AC3E}">
        <p14:creationId xmlns:p14="http://schemas.microsoft.com/office/powerpoint/2010/main" val="4029554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4" y="3642969"/>
            <a:ext cx="14463078" cy="2558857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62260" y="5394420"/>
            <a:ext cx="12379424" cy="2208567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49626629" y="3642969"/>
            <a:ext cx="1613002" cy="25588570"/>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16250926" y="4147718"/>
            <a:ext cx="30723840" cy="24579072"/>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02353" y="30510482"/>
            <a:ext cx="11521440" cy="1752600"/>
          </a:xfrm>
          <a:prstGeom prst="rect">
            <a:avLst/>
          </a:prstGeom>
        </p:spPr>
        <p:txBody>
          <a:bodyPr vert="horz" lIns="91440" tIns="45720" rIns="91440" bIns="45720" rtlCol="0" anchor="ctr"/>
          <a:lstStyle>
            <a:lvl1pPr algn="l">
              <a:defRPr sz="4620">
                <a:solidFill>
                  <a:schemeClr val="tx1">
                    <a:lumMod val="50000"/>
                    <a:lumOff val="50000"/>
                  </a:schemeClr>
                </a:solidFill>
              </a:defRPr>
            </a:lvl1pPr>
          </a:lstStyle>
          <a:p>
            <a:endParaRPr lang="en-GB" altLang="en-US"/>
          </a:p>
        </p:txBody>
      </p:sp>
      <p:sp>
        <p:nvSpPr>
          <p:cNvPr id="5" name="Footer Placeholder 4"/>
          <p:cNvSpPr>
            <a:spLocks noGrp="1"/>
          </p:cNvSpPr>
          <p:nvPr>
            <p:ph type="ftr" sz="quarter" idx="3"/>
          </p:nvPr>
        </p:nvSpPr>
        <p:spPr>
          <a:xfrm>
            <a:off x="16250928" y="30510482"/>
            <a:ext cx="24828371" cy="1752600"/>
          </a:xfrm>
          <a:prstGeom prst="rect">
            <a:avLst/>
          </a:prstGeom>
        </p:spPr>
        <p:txBody>
          <a:bodyPr vert="horz" lIns="91440" tIns="45720" rIns="91440" bIns="45720" rtlCol="0" anchor="ctr"/>
          <a:lstStyle>
            <a:lvl1pPr algn="l">
              <a:defRPr sz="4620">
                <a:solidFill>
                  <a:schemeClr val="tx1">
                    <a:lumMod val="50000"/>
                    <a:lumOff val="50000"/>
                  </a:schemeClr>
                </a:solidFill>
              </a:defRPr>
            </a:lvl1pPr>
          </a:lstStyle>
          <a:p>
            <a:endParaRPr lang="en-GB" altLang="en-US"/>
          </a:p>
        </p:txBody>
      </p:sp>
      <p:sp>
        <p:nvSpPr>
          <p:cNvPr id="6" name="Slide Number Placeholder 5"/>
          <p:cNvSpPr>
            <a:spLocks noGrp="1"/>
          </p:cNvSpPr>
          <p:nvPr>
            <p:ph type="sldNum" sz="quarter" idx="4"/>
          </p:nvPr>
        </p:nvSpPr>
        <p:spPr>
          <a:xfrm>
            <a:off x="44663369" y="30510482"/>
            <a:ext cx="6429893" cy="1752600"/>
          </a:xfrm>
          <a:prstGeom prst="rect">
            <a:avLst/>
          </a:prstGeom>
        </p:spPr>
        <p:txBody>
          <a:bodyPr vert="horz" lIns="91440" tIns="45720" rIns="91440" bIns="45720" rtlCol="0" anchor="ctr"/>
          <a:lstStyle>
            <a:lvl1pPr algn="r">
              <a:defRPr sz="5040" b="1">
                <a:solidFill>
                  <a:schemeClr val="accent1"/>
                </a:solidFill>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21606281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3840480" rtl="0" eaLnBrk="1" latinLnBrk="0" hangingPunct="1">
        <a:lnSpc>
          <a:spcPct val="90000"/>
        </a:lnSpc>
        <a:spcBef>
          <a:spcPct val="0"/>
        </a:spcBef>
        <a:buNone/>
        <a:defRPr sz="15120" kern="1200" spc="-252" baseline="0">
          <a:solidFill>
            <a:srgbClr val="FFFFFF"/>
          </a:solidFill>
          <a:latin typeface="+mj-lt"/>
          <a:ea typeface="+mj-ea"/>
          <a:cs typeface="+mj-cs"/>
        </a:defRPr>
      </a:lvl1pPr>
    </p:titleStyle>
    <p:bodyStyle>
      <a:lvl1pPr marL="768096" indent="-768096" algn="l" defTabSz="3840480" rtl="0" eaLnBrk="1" latinLnBrk="0" hangingPunct="1">
        <a:lnSpc>
          <a:spcPct val="90000"/>
        </a:lnSpc>
        <a:spcBef>
          <a:spcPts val="5040"/>
        </a:spcBef>
        <a:buClr>
          <a:schemeClr val="accent1"/>
        </a:buClr>
        <a:buFont typeface="Wingdings 2" pitchFamily="18" charset="2"/>
        <a:buChar char=""/>
        <a:defRPr sz="8400" kern="1200">
          <a:solidFill>
            <a:schemeClr val="tx1">
              <a:lumMod val="65000"/>
              <a:lumOff val="35000"/>
            </a:schemeClr>
          </a:solidFill>
          <a:latin typeface="+mn-lt"/>
          <a:ea typeface="+mn-ea"/>
          <a:cs typeface="+mn-cs"/>
        </a:defRPr>
      </a:lvl1pPr>
      <a:lvl2pPr marL="2880360" indent="-768096" algn="l" defTabSz="3840480" rtl="0" eaLnBrk="1" latinLnBrk="0" hangingPunct="1">
        <a:lnSpc>
          <a:spcPct val="90000"/>
        </a:lnSpc>
        <a:spcBef>
          <a:spcPts val="1050"/>
        </a:spcBef>
        <a:spcAft>
          <a:spcPts val="1050"/>
        </a:spcAft>
        <a:buClr>
          <a:schemeClr val="accent1"/>
        </a:buClr>
        <a:buFont typeface="Wingdings 2" pitchFamily="18" charset="2"/>
        <a:buChar char=""/>
        <a:defRPr sz="7560" kern="1200">
          <a:solidFill>
            <a:schemeClr val="tx1">
              <a:lumMod val="65000"/>
              <a:lumOff val="35000"/>
            </a:schemeClr>
          </a:solidFill>
          <a:latin typeface="+mn-lt"/>
          <a:ea typeface="+mn-ea"/>
          <a:cs typeface="+mn-cs"/>
        </a:defRPr>
      </a:lvl2pPr>
      <a:lvl3pPr marL="4800600" indent="-768096" algn="l" defTabSz="3840480" rtl="0" eaLnBrk="1" latinLnBrk="0" hangingPunct="1">
        <a:lnSpc>
          <a:spcPct val="90000"/>
        </a:lnSpc>
        <a:spcBef>
          <a:spcPts val="1050"/>
        </a:spcBef>
        <a:spcAft>
          <a:spcPts val="1050"/>
        </a:spcAft>
        <a:buClr>
          <a:schemeClr val="accent1"/>
        </a:buClr>
        <a:buFont typeface="Wingdings 2" pitchFamily="18" charset="2"/>
        <a:buChar char=""/>
        <a:defRPr sz="6720" kern="1200">
          <a:solidFill>
            <a:schemeClr val="tx1">
              <a:lumMod val="65000"/>
              <a:lumOff val="35000"/>
            </a:schemeClr>
          </a:solidFill>
          <a:latin typeface="+mn-lt"/>
          <a:ea typeface="+mn-ea"/>
          <a:cs typeface="+mn-cs"/>
        </a:defRPr>
      </a:lvl3pPr>
      <a:lvl4pPr marL="6720840" indent="-768096" algn="l" defTabSz="3840480" rtl="0" eaLnBrk="1" latinLnBrk="0" hangingPunct="1">
        <a:lnSpc>
          <a:spcPct val="90000"/>
        </a:lnSpc>
        <a:spcBef>
          <a:spcPts val="1050"/>
        </a:spcBef>
        <a:spcAft>
          <a:spcPts val="1050"/>
        </a:spcAft>
        <a:buClr>
          <a:schemeClr val="accent1"/>
        </a:buClr>
        <a:buFont typeface="Wingdings 2" pitchFamily="18" charset="2"/>
        <a:buChar char=""/>
        <a:defRPr sz="5880" kern="1200">
          <a:solidFill>
            <a:schemeClr val="tx1">
              <a:lumMod val="65000"/>
              <a:lumOff val="35000"/>
            </a:schemeClr>
          </a:solidFill>
          <a:latin typeface="+mn-lt"/>
          <a:ea typeface="+mn-ea"/>
          <a:cs typeface="+mn-cs"/>
        </a:defRPr>
      </a:lvl4pPr>
      <a:lvl5pPr marL="8641080" indent="-768096" algn="l" defTabSz="3840480" rtl="0" eaLnBrk="1" latinLnBrk="0" hangingPunct="1">
        <a:lnSpc>
          <a:spcPct val="90000"/>
        </a:lnSpc>
        <a:spcBef>
          <a:spcPts val="1050"/>
        </a:spcBef>
        <a:spcAft>
          <a:spcPts val="1050"/>
        </a:spcAft>
        <a:buClr>
          <a:schemeClr val="accent1"/>
        </a:buClr>
        <a:buFont typeface="Wingdings 2" pitchFamily="18" charset="2"/>
        <a:buChar char=""/>
        <a:defRPr sz="5880" kern="1200">
          <a:solidFill>
            <a:schemeClr val="tx1">
              <a:lumMod val="65000"/>
              <a:lumOff val="35000"/>
            </a:schemeClr>
          </a:solidFill>
          <a:latin typeface="+mn-lt"/>
          <a:ea typeface="+mn-ea"/>
          <a:cs typeface="+mn-cs"/>
        </a:defRPr>
      </a:lvl5pPr>
      <a:lvl6pPr marL="10561320" indent="-960120" algn="l" defTabSz="3840480" rtl="0" eaLnBrk="1" latinLnBrk="0" hangingPunct="1">
        <a:lnSpc>
          <a:spcPct val="90000"/>
        </a:lnSpc>
        <a:spcBef>
          <a:spcPts val="1050"/>
        </a:spcBef>
        <a:spcAft>
          <a:spcPts val="1050"/>
        </a:spcAft>
        <a:buClr>
          <a:schemeClr val="accent1"/>
        </a:buClr>
        <a:buFont typeface="Wingdings 2" pitchFamily="18" charset="2"/>
        <a:buChar char=""/>
        <a:defRPr sz="5880" kern="1200">
          <a:solidFill>
            <a:schemeClr val="tx1">
              <a:lumMod val="65000"/>
              <a:lumOff val="35000"/>
            </a:schemeClr>
          </a:solidFill>
          <a:latin typeface="+mn-lt"/>
          <a:ea typeface="+mn-ea"/>
          <a:cs typeface="+mn-cs"/>
        </a:defRPr>
      </a:lvl6pPr>
      <a:lvl7pPr marL="12481560" indent="-960120" algn="l" defTabSz="3840480" rtl="0" eaLnBrk="1" latinLnBrk="0" hangingPunct="1">
        <a:lnSpc>
          <a:spcPct val="90000"/>
        </a:lnSpc>
        <a:spcBef>
          <a:spcPts val="1050"/>
        </a:spcBef>
        <a:spcAft>
          <a:spcPts val="1050"/>
        </a:spcAft>
        <a:buClr>
          <a:schemeClr val="accent1"/>
        </a:buClr>
        <a:buFont typeface="Wingdings 2" pitchFamily="18" charset="2"/>
        <a:buChar char=""/>
        <a:defRPr sz="5880" kern="1200">
          <a:solidFill>
            <a:schemeClr val="tx1">
              <a:lumMod val="65000"/>
              <a:lumOff val="35000"/>
            </a:schemeClr>
          </a:solidFill>
          <a:latin typeface="+mn-lt"/>
          <a:ea typeface="+mn-ea"/>
          <a:cs typeface="+mn-cs"/>
        </a:defRPr>
      </a:lvl7pPr>
      <a:lvl8pPr marL="14401800" indent="-960120" algn="l" defTabSz="3840480" rtl="0" eaLnBrk="1" latinLnBrk="0" hangingPunct="1">
        <a:lnSpc>
          <a:spcPct val="90000"/>
        </a:lnSpc>
        <a:spcBef>
          <a:spcPts val="1050"/>
        </a:spcBef>
        <a:spcAft>
          <a:spcPts val="1050"/>
        </a:spcAft>
        <a:buClr>
          <a:schemeClr val="accent1"/>
        </a:buClr>
        <a:buFont typeface="Wingdings 2" pitchFamily="18" charset="2"/>
        <a:buChar char=""/>
        <a:defRPr sz="5880" kern="1200">
          <a:solidFill>
            <a:schemeClr val="tx1">
              <a:lumMod val="65000"/>
              <a:lumOff val="35000"/>
            </a:schemeClr>
          </a:solidFill>
          <a:latin typeface="+mn-lt"/>
          <a:ea typeface="+mn-ea"/>
          <a:cs typeface="+mn-cs"/>
        </a:defRPr>
      </a:lvl8pPr>
      <a:lvl9pPr marL="16322040" indent="-960120" algn="l" defTabSz="3840480" rtl="0" eaLnBrk="1" latinLnBrk="0" hangingPunct="1">
        <a:lnSpc>
          <a:spcPct val="90000"/>
        </a:lnSpc>
        <a:spcBef>
          <a:spcPts val="1050"/>
        </a:spcBef>
        <a:spcAft>
          <a:spcPts val="1050"/>
        </a:spcAft>
        <a:buClr>
          <a:schemeClr val="accent1"/>
        </a:buClr>
        <a:buFont typeface="Wingdings 2" pitchFamily="18" charset="2"/>
        <a:buChar char=""/>
        <a:defRPr sz="5880" kern="1200">
          <a:solidFill>
            <a:schemeClr val="tx1">
              <a:lumMod val="65000"/>
              <a:lumOff val="35000"/>
            </a:schemeClr>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https://doi.org/10.1016/s1440-2440(00)80035-3" TargetMode="External"/><Relationship Id="rId7"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jpeg"/><Relationship Id="rId5" Type="http://schemas.openxmlformats.org/officeDocument/2006/relationships/hyperlink" Target="https://netball.sport/game/the-rules-of-netball/" TargetMode="External"/><Relationship Id="rId10" Type="http://schemas.openxmlformats.org/officeDocument/2006/relationships/image" Target="../media/image5.jpeg"/><Relationship Id="rId4" Type="http://schemas.openxmlformats.org/officeDocument/2006/relationships/hyperlink" Target="https://www.sportni.net/performance/governing-bodies/what-is-a-governing-body/" TargetMode="External"/><Relationship Id="rId9"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553472" y="3020764"/>
            <a:ext cx="17581436" cy="1769954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Introduction</a:t>
            </a:r>
            <a:endParaRPr lang="en-GB" altLang="en-US" sz="4000" dirty="0">
              <a:latin typeface="Arial" panose="020B0604020202020204" pitchFamily="34" charset="0"/>
              <a:cs typeface="+mn-cs"/>
            </a:endParaRPr>
          </a:p>
          <a:p>
            <a:pPr algn="ctr">
              <a:lnSpc>
                <a:spcPct val="80000"/>
              </a:lnSpc>
              <a:spcBef>
                <a:spcPct val="50000"/>
              </a:spcBef>
            </a:pPr>
            <a:r>
              <a:rPr lang="en-US" sz="4400" dirty="0">
                <a:effectLst/>
                <a:latin typeface="Arial" panose="020B0604020202020204" pitchFamily="34" charset="0"/>
                <a:ea typeface="Times New Roman" panose="02020603050405020304" pitchFamily="18" charset="0"/>
              </a:rPr>
              <a:t>An essential and non-negotiable part of all regulated sports is the Governing Body. The purpose of a Governing Body (GB) or National Governing Body (NGB, the governors on a national basis) is to deliver functions within its area of jurisdiction that control, administer, and regulate the environment as well as the practice and participation of its sport. One of the key aspects of a governing body is to manage the rules and regulations of the sport. Netball is one of the only globally </a:t>
            </a:r>
            <a:r>
              <a:rPr lang="en-US" sz="4400" dirty="0" err="1">
                <a:effectLst/>
                <a:latin typeface="Arial" panose="020B0604020202020204" pitchFamily="34" charset="0"/>
                <a:ea typeface="Times New Roman" panose="02020603050405020304" pitchFamily="18" charset="0"/>
              </a:rPr>
              <a:t>recognised</a:t>
            </a:r>
            <a:r>
              <a:rPr lang="en-US" sz="4400" dirty="0">
                <a:effectLst/>
                <a:latin typeface="Arial" panose="020B0604020202020204" pitchFamily="34" charset="0"/>
                <a:ea typeface="Times New Roman" panose="02020603050405020304" pitchFamily="18" charset="0"/>
              </a:rPr>
              <a:t> sports, whose overarching governing body is the International Federation of Netball (IFN), in which there isn’t a strict set of rules regarding footwear within the regulation's handbook. The International Federation of Netball (IFN) (and interchangeably the International Netball Federation, INF) 2020 rulebook, section 5.1.1 Players states that suitable sports footwear (spiked soles are not allowed) is to be worn. This rule allows mass interpretation of ‘suitable’ footwear, leading to multiple brands, styles, and types of footwear worn whilst playing netball. Netball is predominantly a sport played on indoor courts at elite and professional levels, although there are exceptions where netball may be played outdoors at lower participation levels (usually primary and secondary school ages). Typically, players will be aware of what court surface they will be playing on (indoor or outdoor) before they arrive at their match location, which allows for the preparation of the most suitable footwear to be worn during the game. Wearing unsuitable footwear, indoor playing wearing outdoor shoes and vice versa, can pose multiple issues for players that may, as a worst-case scenario, result in injury. With the nature of netball being a fast high high-paced game, requiring lots of repetitive change in direction runs, jumping, twisting, and landing, it is surprising that the International Federation of Netball has such generic lax rules around footwear regulations. </a:t>
            </a:r>
            <a:endParaRPr lang="en-GB" altLang="en-US" sz="4400" dirty="0">
              <a:latin typeface="Arial" panose="020B0604020202020204" pitchFamily="34" charset="0"/>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472408" y="20853294"/>
            <a:ext cx="18591733" cy="1207646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Aims </a:t>
            </a:r>
          </a:p>
          <a:p>
            <a:pPr algn="ctr">
              <a:lnSpc>
                <a:spcPct val="80000"/>
              </a:lnSpc>
              <a:spcBef>
                <a:spcPct val="50000"/>
              </a:spcBef>
            </a:pPr>
            <a:r>
              <a:rPr lang="en-GB" altLang="en-US" sz="4400" dirty="0">
                <a:latin typeface="Arial" panose="020B0604020202020204" pitchFamily="34" charset="0"/>
              </a:rPr>
              <a:t>This study aims to investigate whether the use of netball-specific footwear has any association with reduced incidences and severity of sport-related injuries in netball players. The research seeks to contribute to current literature (evidence-based) guiding footwear recommendations to netball players to provide possible injury prevention strategies. The International Federation of Netball (IFN) has such lax rules around footwear regulations, leaving open-ended interpretation around the wording used in the players’ regulation handbook. The implications of this study are significant as they could provide evidence supporting the research hypothesis that sport-specific footwear reduces the risk of injuries.</a:t>
            </a:r>
          </a:p>
          <a:p>
            <a:pPr algn="ctr">
              <a:lnSpc>
                <a:spcPct val="80000"/>
              </a:lnSpc>
              <a:spcBef>
                <a:spcPct val="50000"/>
              </a:spcBef>
            </a:pPr>
            <a:r>
              <a:rPr lang="en-GB" altLang="en-US" sz="5400" u="sng" dirty="0">
                <a:latin typeface="Arial" panose="020B0604020202020204" pitchFamily="34" charset="0"/>
              </a:rPr>
              <a:t>Method</a:t>
            </a:r>
          </a:p>
          <a:p>
            <a:pPr algn="ctr">
              <a:lnSpc>
                <a:spcPct val="80000"/>
              </a:lnSpc>
              <a:spcBef>
                <a:spcPct val="50000"/>
              </a:spcBef>
            </a:pPr>
            <a:r>
              <a:rPr lang="en-GB" altLang="en-US" sz="4400" dirty="0">
                <a:latin typeface="Arial" panose="020B0604020202020204" pitchFamily="34" charset="0"/>
              </a:rPr>
              <a:t>Conduct a comprehensive search or evidence-based research available using database search engines to find relevant, accurate literature. Critically evaluate the sources available to determine their credibility, relevancy, and quality to support the research question. Literature discussing lower-limb injuries and sport-specific footwear is the priority in this search.</a:t>
            </a: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9060336" y="3020764"/>
            <a:ext cx="15893370" cy="1891833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Results</a:t>
            </a:r>
          </a:p>
          <a:p>
            <a:pPr algn="ctr">
              <a:lnSpc>
                <a:spcPct val="80000"/>
              </a:lnSpc>
              <a:spcBef>
                <a:spcPct val="50000"/>
              </a:spcBef>
            </a:pPr>
            <a:r>
              <a:rPr lang="en-GB" altLang="en-US" sz="4400" dirty="0">
                <a:latin typeface="Arial" panose="020B0604020202020204" pitchFamily="34" charset="0"/>
              </a:rPr>
              <a:t>It is hypothesized that netball players who wear sport-specific netball trainers will demonstrate a reduction in injury occurrence compared to those players who choose to wear standardised regular trainers. This review produced results showing that sport-specific netball footwear isn’t the main contributing factor to injury occurrence within the sport. The study demonstrated that with netball being an incredibly fast-paced sport, demanding incredible athletic ability, there are unfortunately a vast number of factors contributing to injury prevalence within the sport. The amalgamation of high landing loads, hard court surfaces, and frequent pivoting, stopping, and jumping are the most common themes associated in literature regarding injury rates within the sport. </a:t>
            </a:r>
          </a:p>
          <a:p>
            <a:pPr algn="ctr">
              <a:lnSpc>
                <a:spcPct val="80000"/>
              </a:lnSpc>
              <a:spcBef>
                <a:spcPct val="50000"/>
              </a:spcBef>
            </a:pPr>
            <a:r>
              <a:rPr lang="en-GB" altLang="en-US" sz="4400" dirty="0">
                <a:latin typeface="Arial" panose="020B0604020202020204" pitchFamily="34" charset="0"/>
              </a:rPr>
              <a:t>However, there is hard evidence that underpins the support that netball-specific trainers provide to the ankle and lower limbs versus regular footwear when injuries occur. Netball-specific footwear provides better cushioning and stability to the ankle, which absorbs the impact between the foot and hard-court surface, as well as increased lateral ankle support, which in turn reduces the risk of lateral ankle injuries such as sprains. </a:t>
            </a:r>
          </a:p>
          <a:p>
            <a:pPr algn="ctr">
              <a:lnSpc>
                <a:spcPct val="80000"/>
              </a:lnSpc>
              <a:spcBef>
                <a:spcPct val="50000"/>
              </a:spcBef>
            </a:pPr>
            <a:r>
              <a:rPr lang="en-GB" altLang="en-US" sz="4400" dirty="0">
                <a:latin typeface="Arial" panose="020B0604020202020204" pitchFamily="34" charset="0"/>
              </a:rPr>
              <a:t>Research shows that regular minimalist footwear has a lack of lateral ankle and high ankle cushioning support, which creates higher impact loads on the hard-court surfaces, leading to unfortunate increased ankle eversion injuries. Netball-specific footwear has been designed with improved traction via the soles of the shoes, providing greater grip on hard courts, aiding quick change in direction and pivoting movements, mechanisms in which a lot of ankle and knee injuries occur in netball. </a:t>
            </a: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5435715" y="4517617"/>
            <a:ext cx="15571493" cy="20001712"/>
          </a:xfrm>
          <a:prstGeom prst="rect">
            <a:avLst/>
          </a:prstGeom>
          <a:no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pPr>
              <a:lnSpc>
                <a:spcPct val="80000"/>
              </a:lnSpc>
              <a:spcBef>
                <a:spcPct val="50000"/>
              </a:spcBef>
            </a:pPr>
            <a:r>
              <a:rPr lang="en-GB" altLang="en-US" sz="4400" dirty="0">
                <a:latin typeface="Arial" panose="020B0604020202020204" pitchFamily="34" charset="0"/>
              </a:rPr>
              <a:t>The evidence shows there is a role for netball-specific footwear in the reduction of injury rates within the sport, and the obligation is on the governing body, the International Federation of Netball, to create a safer sporting environment. Literature shows a correlation with socio-economic factors putting increased risk on injury prevalence in the younger netball population, especially within countries with a low economic background, as netball-specific trainers come with an increased price tag compared to regular minimalist footwear. Enforcement practicality within grassroots netball could be difficult without administrative oversight, however, netball-specific trainers are specific and obvious in their design, and checks are made to players ahead of them taking the court, which includes nails and jewellery, and could implement footwear checks too. </a:t>
            </a:r>
          </a:p>
          <a:p>
            <a:pPr>
              <a:lnSpc>
                <a:spcPct val="80000"/>
              </a:lnSpc>
              <a:spcBef>
                <a:spcPct val="50000"/>
              </a:spcBef>
            </a:pPr>
            <a:r>
              <a:rPr lang="en-GB" altLang="en-US" sz="4400" dirty="0">
                <a:latin typeface="Arial" panose="020B0604020202020204" pitchFamily="34" charset="0"/>
              </a:rPr>
              <a:t>Access to equipment is not typically a barrier at the Elite competition level, mandating that netball-specific footwear is used in environments where injury prevention and performance are critical. Issuing formal guidelines surrounding footwear at lower competition levels would help ensure safer practice within the sport. A formal stance from the federation would help raise awareness among players, coaches, and supporters around the consistency in safety standards, around the awareness of injury prevalence within the sport, compared to how other sports ensure consistent safety standards in things such as helmets in skateboarding, or studded footwear in rugby union. </a:t>
            </a:r>
          </a:p>
          <a:p>
            <a:pPr>
              <a:lnSpc>
                <a:spcPct val="80000"/>
              </a:lnSpc>
              <a:spcBef>
                <a:spcPct val="50000"/>
              </a:spcBef>
            </a:pPr>
            <a:r>
              <a:rPr lang="en-GB" altLang="en-US" sz="4400" dirty="0">
                <a:latin typeface="Arial" panose="020B0604020202020204" pitchFamily="34" charset="0"/>
              </a:rPr>
              <a:t>The literature is clear in evidence-based sport governance that the federation should commit to updating the guidelines would reflect the continued commitment to player welfare.</a:t>
            </a:r>
            <a:endParaRPr lang="en-GB" altLang="en-US" sz="44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6038168" y="25602151"/>
            <a:ext cx="14362889" cy="653341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2800" u="sng" dirty="0">
                <a:latin typeface="Arial" panose="020B0604020202020204" pitchFamily="34" charset="0"/>
              </a:rPr>
              <a:t>References</a:t>
            </a:r>
          </a:p>
          <a:p>
            <a:pPr>
              <a:lnSpc>
                <a:spcPct val="80000"/>
              </a:lnSpc>
              <a:spcBef>
                <a:spcPct val="50000"/>
              </a:spcBef>
            </a:pPr>
            <a:r>
              <a:rPr lang="en-GB" sz="2400" b="0" i="1" dirty="0">
                <a:effectLst/>
                <a:latin typeface="Arial" panose="020B0604020202020204" pitchFamily="34" charset="0"/>
              </a:rPr>
              <a:t> </a:t>
            </a:r>
            <a:r>
              <a:rPr lang="en-GB" sz="2000" b="0" i="0" dirty="0">
                <a:effectLst/>
                <a:latin typeface="Arial" panose="020B0604020202020204" pitchFamily="34" charset="0"/>
              </a:rPr>
              <a:t>Downs, C., Snodgrass, S.J., Weerasekara, I. </a:t>
            </a:r>
            <a:r>
              <a:rPr lang="en-GB" sz="2000" b="0" i="1" dirty="0">
                <a:effectLst/>
                <a:latin typeface="Arial" panose="020B0604020202020204" pitchFamily="34" charset="0"/>
              </a:rPr>
              <a:t>et al.</a:t>
            </a:r>
            <a:r>
              <a:rPr lang="en-GB" sz="2000" b="0" i="0" dirty="0">
                <a:effectLst/>
                <a:latin typeface="Arial" panose="020B0604020202020204" pitchFamily="34" charset="0"/>
              </a:rPr>
              <a:t> Injuries in Netball-A Systematic Review. </a:t>
            </a:r>
            <a:r>
              <a:rPr lang="en-GB" sz="2000" b="0" i="1" dirty="0">
                <a:effectLst/>
                <a:latin typeface="Arial" panose="020B0604020202020204" pitchFamily="34" charset="0"/>
              </a:rPr>
              <a:t>Sports Med - Open</a:t>
            </a:r>
            <a:r>
              <a:rPr lang="en-GB" sz="2000" b="0" i="0" dirty="0">
                <a:effectLst/>
                <a:latin typeface="Arial" panose="020B0604020202020204" pitchFamily="34" charset="0"/>
              </a:rPr>
              <a:t> </a:t>
            </a:r>
            <a:r>
              <a:rPr lang="en-GB" sz="2000" b="1" i="0" dirty="0">
                <a:effectLst/>
                <a:latin typeface="Arial" panose="020B0604020202020204" pitchFamily="34" charset="0"/>
              </a:rPr>
              <a:t>7</a:t>
            </a:r>
            <a:r>
              <a:rPr lang="en-GB" sz="2000" b="0" i="0" dirty="0">
                <a:effectLst/>
                <a:latin typeface="Arial" panose="020B0604020202020204" pitchFamily="34" charset="0"/>
              </a:rPr>
              <a:t>, 3 (2021). https://doi.org/10.1186/s40798-020-00290-7</a:t>
            </a:r>
            <a:endParaRPr lang="en-GB" sz="2000" b="0" i="1" dirty="0">
              <a:effectLst/>
              <a:latin typeface="Arial" panose="020B0604020202020204" pitchFamily="34" charset="0"/>
            </a:endParaRPr>
          </a:p>
          <a:p>
            <a:pPr>
              <a:lnSpc>
                <a:spcPct val="80000"/>
              </a:lnSpc>
              <a:spcBef>
                <a:spcPct val="50000"/>
              </a:spcBef>
            </a:pPr>
            <a:r>
              <a:rPr lang="en-GB" sz="2000" b="0" i="1" dirty="0">
                <a:effectLst/>
                <a:latin typeface="Arial" panose="020B0604020202020204" pitchFamily="34" charset="0"/>
              </a:rPr>
              <a:t>Equipment and Kit | England Touch</a:t>
            </a:r>
            <a:r>
              <a:rPr lang="en-GB" sz="2000" b="0" i="0" dirty="0">
                <a:effectLst/>
                <a:latin typeface="Arial" panose="020B0604020202020204" pitchFamily="34" charset="0"/>
              </a:rPr>
              <a:t> (2025) </a:t>
            </a:r>
            <a:r>
              <a:rPr lang="en-GB" sz="2000" b="0" i="1" dirty="0">
                <a:effectLst/>
                <a:latin typeface="Arial" panose="020B0604020202020204" pitchFamily="34" charset="0"/>
              </a:rPr>
              <a:t>England Touch</a:t>
            </a:r>
            <a:r>
              <a:rPr lang="en-GB" sz="2000" b="0" i="0" dirty="0">
                <a:effectLst/>
                <a:latin typeface="Arial" panose="020B0604020202020204" pitchFamily="34" charset="0"/>
              </a:rPr>
              <a:t>. Available at: https://www.englandtouch.org.uk/play/how-to-play/equipment-and-kit/ (Accessed: 8 May 2025).</a:t>
            </a:r>
          </a:p>
          <a:p>
            <a:pPr>
              <a:lnSpc>
                <a:spcPct val="80000"/>
              </a:lnSpc>
              <a:spcBef>
                <a:spcPct val="50000"/>
              </a:spcBef>
            </a:pPr>
            <a:r>
              <a:rPr lang="en-GB" sz="2000" b="0" i="0" dirty="0" err="1">
                <a:effectLst/>
                <a:latin typeface="Arial" panose="020B0604020202020204" pitchFamily="34" charset="0"/>
              </a:rPr>
              <a:t>McPoil</a:t>
            </a:r>
            <a:r>
              <a:rPr lang="en-GB" sz="2000" b="0" i="0" dirty="0">
                <a:effectLst/>
                <a:latin typeface="Arial" panose="020B0604020202020204" pitchFamily="34" charset="0"/>
              </a:rPr>
              <a:t>, T.G. (2000) ‘Athletic footwear: Design, performance and selection issues’, </a:t>
            </a:r>
            <a:r>
              <a:rPr lang="en-GB" sz="2000" b="0" i="1" dirty="0">
                <a:effectLst/>
                <a:latin typeface="Arial" panose="020B0604020202020204" pitchFamily="34" charset="0"/>
              </a:rPr>
              <a:t>Journal of Science and Medicine in Sport</a:t>
            </a:r>
            <a:r>
              <a:rPr lang="en-GB" sz="2000" b="0" i="0" dirty="0">
                <a:effectLst/>
                <a:latin typeface="Arial" panose="020B0604020202020204" pitchFamily="34" charset="0"/>
              </a:rPr>
              <a:t>, 3(3), pp. 260–267. Available at: </a:t>
            </a:r>
            <a:r>
              <a:rPr lang="en-GB" sz="2000" b="0" i="0" dirty="0">
                <a:effectLst/>
                <a:latin typeface="Arial" panose="020B0604020202020204" pitchFamily="34" charset="0"/>
                <a:hlinkClick r:id="rId3">
                  <a:extLst>
                    <a:ext uri="{A12FA001-AC4F-418D-AE19-62706E023703}">
                      <ahyp:hlinkClr xmlns:ahyp="http://schemas.microsoft.com/office/drawing/2018/hyperlinkcolor" val="tx"/>
                    </a:ext>
                  </a:extLst>
                </a:hlinkClick>
              </a:rPr>
              <a:t>https://doi.org/10.1016/s1440-2440(00)80035-3</a:t>
            </a:r>
            <a:r>
              <a:rPr lang="en-GB" sz="2000" b="0" i="0" dirty="0">
                <a:effectLst/>
                <a:latin typeface="Arial" panose="020B0604020202020204" pitchFamily="34" charset="0"/>
              </a:rPr>
              <a:t>.</a:t>
            </a:r>
          </a:p>
          <a:p>
            <a:pPr>
              <a:lnSpc>
                <a:spcPct val="80000"/>
              </a:lnSpc>
              <a:spcBef>
                <a:spcPct val="50000"/>
              </a:spcBef>
            </a:pPr>
            <a:r>
              <a:rPr lang="en-GB" sz="2000" b="0" i="0" dirty="0">
                <a:effectLst/>
                <a:latin typeface="Arial" panose="020B0604020202020204" pitchFamily="34" charset="0"/>
              </a:rPr>
              <a:t>Rowe, P.L., Bryant, A.L. &amp; Paterson, K.L. Current ankle sprain prevention and management strategies of netball athletes: a scoping review of the literature and comparison with best-practice recommendations. </a:t>
            </a:r>
            <a:r>
              <a:rPr lang="en-GB" sz="2000" b="0" i="1" dirty="0">
                <a:effectLst/>
                <a:latin typeface="Arial" panose="020B0604020202020204" pitchFamily="34" charset="0"/>
              </a:rPr>
              <a:t>BMC Sports Sci Med </a:t>
            </a:r>
            <a:r>
              <a:rPr lang="en-GB" sz="2000" b="0" i="1" dirty="0" err="1">
                <a:effectLst/>
                <a:latin typeface="Arial" panose="020B0604020202020204" pitchFamily="34" charset="0"/>
              </a:rPr>
              <a:t>Rehabil</a:t>
            </a:r>
            <a:r>
              <a:rPr lang="en-GB" sz="2000" b="0" i="0" dirty="0">
                <a:effectLst/>
                <a:latin typeface="Arial" panose="020B0604020202020204" pitchFamily="34" charset="0"/>
              </a:rPr>
              <a:t> </a:t>
            </a:r>
            <a:r>
              <a:rPr lang="en-GB" sz="2000" b="1" i="0" dirty="0">
                <a:effectLst/>
                <a:latin typeface="Arial" panose="020B0604020202020204" pitchFamily="34" charset="0"/>
              </a:rPr>
              <a:t>13</a:t>
            </a:r>
            <a:r>
              <a:rPr lang="en-GB" sz="2000" b="0" i="0" dirty="0">
                <a:effectLst/>
                <a:latin typeface="Arial" panose="020B0604020202020204" pitchFamily="34" charset="0"/>
              </a:rPr>
              <a:t>, 113 (2021). https://doi.org/10.1186/s13102-021-00342-9</a:t>
            </a:r>
          </a:p>
          <a:p>
            <a:pPr>
              <a:lnSpc>
                <a:spcPct val="80000"/>
              </a:lnSpc>
              <a:spcBef>
                <a:spcPct val="50000"/>
              </a:spcBef>
            </a:pPr>
            <a:r>
              <a:rPr lang="en-GB" sz="2000" b="0" i="0" dirty="0">
                <a:effectLst/>
                <a:latin typeface="Arial" panose="020B0604020202020204" pitchFamily="34" charset="0"/>
              </a:rPr>
              <a:t>Sinclair, J. </a:t>
            </a:r>
            <a:r>
              <a:rPr lang="en-GB" sz="2000" b="0" i="1" dirty="0">
                <a:effectLst/>
                <a:latin typeface="Arial" panose="020B0604020202020204" pitchFamily="34" charset="0"/>
              </a:rPr>
              <a:t>et al.</a:t>
            </a:r>
            <a:r>
              <a:rPr lang="en-GB" sz="2000" b="0" i="0" dirty="0">
                <a:effectLst/>
                <a:latin typeface="Arial" panose="020B0604020202020204" pitchFamily="34" charset="0"/>
              </a:rPr>
              <a:t> (2014) ‘The effects of sport-specific and minimalist footwear on the kinetics and kinematics of three netball-specific movements’, </a:t>
            </a:r>
            <a:r>
              <a:rPr lang="en-GB" sz="2000" b="0" i="1" dirty="0">
                <a:effectLst/>
                <a:latin typeface="Arial" panose="020B0604020202020204" pitchFamily="34" charset="0"/>
              </a:rPr>
              <a:t>Footwear Science</a:t>
            </a:r>
            <a:r>
              <a:rPr lang="en-GB" sz="2000" b="0" i="0" dirty="0">
                <a:effectLst/>
                <a:latin typeface="Arial" panose="020B0604020202020204" pitchFamily="34" charset="0"/>
              </a:rPr>
              <a:t>, 7(1), pp. 31–36. Available at: https://doi.org/10.1080/19424280.2014.983445.</a:t>
            </a:r>
          </a:p>
          <a:p>
            <a:pPr>
              <a:lnSpc>
                <a:spcPct val="80000"/>
              </a:lnSpc>
              <a:spcBef>
                <a:spcPct val="50000"/>
              </a:spcBef>
            </a:pPr>
            <a:r>
              <a:rPr lang="en-GB" sz="2000" b="0" i="0" dirty="0">
                <a:effectLst/>
                <a:latin typeface="Arial" panose="020B0604020202020204" pitchFamily="34" charset="0"/>
              </a:rPr>
              <a:t>Smyth, E.A. </a:t>
            </a:r>
            <a:r>
              <a:rPr lang="en-GB" sz="2000" b="0" i="1" dirty="0">
                <a:effectLst/>
                <a:latin typeface="Arial" panose="020B0604020202020204" pitchFamily="34" charset="0"/>
              </a:rPr>
              <a:t>et al.</a:t>
            </a:r>
            <a:r>
              <a:rPr lang="en-GB" sz="2000" b="0" i="0" dirty="0">
                <a:effectLst/>
                <a:latin typeface="Arial" panose="020B0604020202020204" pitchFamily="34" charset="0"/>
              </a:rPr>
              <a:t> (2020) ‘A prospective study of health problems at the 2018 17/U and 19/U Australian National Netball Championships with comparison of surveillance methodology’, </a:t>
            </a:r>
            <a:r>
              <a:rPr lang="en-GB" sz="2000" b="0" i="1" dirty="0">
                <a:effectLst/>
                <a:latin typeface="Arial" panose="020B0604020202020204" pitchFamily="34" charset="0"/>
              </a:rPr>
              <a:t>Journal of Science and Medicine in Sport</a:t>
            </a:r>
            <a:r>
              <a:rPr lang="en-GB" sz="2000" b="0" i="0" dirty="0">
                <a:effectLst/>
                <a:latin typeface="Arial" panose="020B0604020202020204" pitchFamily="34" charset="0"/>
              </a:rPr>
              <a:t>, 23(3), pp. 215–221. Available at: https://doi.org/10.1016/j.jsams.2019.10.004.</a:t>
            </a:r>
            <a:endParaRPr lang="en-GB" sz="2000" b="0" i="0" u="sng" dirty="0">
              <a:effectLst/>
              <a:latin typeface="Arial" panose="020B0604020202020204" pitchFamily="34" charset="0"/>
            </a:endParaRPr>
          </a:p>
          <a:p>
            <a:pPr>
              <a:lnSpc>
                <a:spcPct val="80000"/>
              </a:lnSpc>
              <a:spcBef>
                <a:spcPct val="50000"/>
              </a:spcBef>
            </a:pPr>
            <a:r>
              <a:rPr lang="en-GB" sz="2000" b="0" i="0" u="sng" dirty="0">
                <a:effectLst/>
                <a:latin typeface="Arial" panose="020B0604020202020204" pitchFamily="34" charset="0"/>
              </a:rPr>
              <a:t> Sport NI (2023) </a:t>
            </a:r>
            <a:r>
              <a:rPr lang="en-GB" sz="2000" b="0" i="1" u="sng" dirty="0">
                <a:effectLst/>
                <a:latin typeface="Arial" panose="020B0604020202020204" pitchFamily="34" charset="0"/>
              </a:rPr>
              <a:t>What is a Governing Body? | Sport NI</a:t>
            </a:r>
            <a:r>
              <a:rPr lang="en-GB" sz="2000" b="0" i="0" u="sng" dirty="0">
                <a:effectLst/>
                <a:latin typeface="Arial" panose="020B0604020202020204" pitchFamily="34" charset="0"/>
              </a:rPr>
              <a:t>, </a:t>
            </a:r>
            <a:r>
              <a:rPr lang="en-GB" sz="2000" b="0" i="1" u="sng" dirty="0">
                <a:effectLst/>
                <a:latin typeface="Arial" panose="020B0604020202020204" pitchFamily="34" charset="0"/>
              </a:rPr>
              <a:t>Sportni.net</a:t>
            </a:r>
            <a:r>
              <a:rPr lang="en-GB" sz="2000" b="0" i="0" u="sng" dirty="0">
                <a:effectLst/>
                <a:latin typeface="Arial" panose="020B0604020202020204" pitchFamily="34" charset="0"/>
              </a:rPr>
              <a:t>. Available at: </a:t>
            </a:r>
            <a:r>
              <a:rPr lang="en-GB" sz="2000" b="0" i="0" u="sng" dirty="0">
                <a:effectLst/>
                <a:latin typeface="Arial" panose="020B0604020202020204" pitchFamily="34" charset="0"/>
                <a:hlinkClick r:id="rId4">
                  <a:extLst>
                    <a:ext uri="{A12FA001-AC4F-418D-AE19-62706E023703}">
                      <ahyp:hlinkClr xmlns:ahyp="http://schemas.microsoft.com/office/drawing/2018/hyperlinkcolor" val="tx"/>
                    </a:ext>
                  </a:extLst>
                </a:hlinkClick>
              </a:rPr>
              <a:t>https://www.sportni.net/performance/governing-bodies/what-is-a-governing-body/</a:t>
            </a:r>
            <a:endParaRPr lang="en-GB" sz="2000" b="0" i="0" u="sng" dirty="0">
              <a:effectLst/>
              <a:latin typeface="Arial" panose="020B0604020202020204" pitchFamily="34" charset="0"/>
            </a:endParaRPr>
          </a:p>
          <a:p>
            <a:pPr>
              <a:lnSpc>
                <a:spcPct val="80000"/>
              </a:lnSpc>
              <a:spcBef>
                <a:spcPct val="50000"/>
              </a:spcBef>
            </a:pPr>
            <a:r>
              <a:rPr lang="en-GB" sz="2000" b="0" i="0" dirty="0">
                <a:effectLst/>
                <a:latin typeface="Arial" panose="020B0604020202020204" pitchFamily="34" charset="0"/>
              </a:rPr>
              <a:t>. World Netball (2023) </a:t>
            </a:r>
            <a:r>
              <a:rPr lang="en-GB" sz="2000" b="0" i="1" dirty="0">
                <a:effectLst/>
                <a:latin typeface="Arial" panose="020B0604020202020204" pitchFamily="34" charset="0"/>
              </a:rPr>
              <a:t>The Rules of Netball</a:t>
            </a:r>
            <a:r>
              <a:rPr lang="en-GB" sz="2000" b="0" i="0" dirty="0">
                <a:effectLst/>
                <a:latin typeface="Arial" panose="020B0604020202020204" pitchFamily="34" charset="0"/>
              </a:rPr>
              <a:t>, </a:t>
            </a:r>
            <a:r>
              <a:rPr lang="en-GB" sz="2000" b="0" i="1" dirty="0">
                <a:effectLst/>
                <a:latin typeface="Arial" panose="020B0604020202020204" pitchFamily="34" charset="0"/>
              </a:rPr>
              <a:t>World Netball</a:t>
            </a:r>
            <a:r>
              <a:rPr lang="en-GB" sz="2000" b="0" i="0" dirty="0">
                <a:effectLst/>
                <a:latin typeface="Arial" panose="020B0604020202020204" pitchFamily="34" charset="0"/>
              </a:rPr>
              <a:t>. Available at: </a:t>
            </a:r>
            <a:r>
              <a:rPr lang="en-GB" sz="2000" b="0" i="0" dirty="0">
                <a:effectLst/>
                <a:latin typeface="Arial" panose="020B0604020202020204" pitchFamily="34" charset="0"/>
                <a:hlinkClick r:id="rId5">
                  <a:extLst>
                    <a:ext uri="{A12FA001-AC4F-418D-AE19-62706E023703}">
                      <ahyp:hlinkClr xmlns:ahyp="http://schemas.microsoft.com/office/drawing/2018/hyperlinkcolor" val="tx"/>
                    </a:ext>
                  </a:extLst>
                </a:hlinkClick>
              </a:rPr>
              <a:t>https://netball.sport/game/the-rules-of-netball/</a:t>
            </a:r>
            <a:r>
              <a:rPr lang="en-GB" sz="2000" b="0" i="0" dirty="0">
                <a:effectLst/>
                <a:latin typeface="Arial" panose="020B0604020202020204" pitchFamily="34" charset="0"/>
              </a:rPr>
              <a:t>.</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472408" y="582717"/>
            <a:ext cx="37444160" cy="20706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600" dirty="0">
                <a:latin typeface="Arial" panose="020B0604020202020204" pitchFamily="34" charset="0"/>
                <a:cs typeface="Al Bayan Plain" pitchFamily="2" charset="-78"/>
              </a:rPr>
              <a:t>A Literature Review of the Use of Sport-Specific Netball Trainers Versus Regular Minimalist Trainers in Reducing the Risk of Injury.</a:t>
            </a:r>
          </a:p>
        </p:txBody>
      </p:sp>
      <p:pic>
        <p:nvPicPr>
          <p:cNvPr id="1026" name="Picture 2" descr="University of Wales Trinity Saint David launches ‘One Planet ...">
            <a:extLst>
              <a:ext uri="{FF2B5EF4-FFF2-40B4-BE49-F238E27FC236}">
                <a16:creationId xmlns:a16="http://schemas.microsoft.com/office/drawing/2014/main" id="{FE77EF9E-1CF9-646E-03B0-72C8BFA817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161492" y="135097"/>
            <a:ext cx="8572500" cy="42862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iversity of Wales Trinity Saint David in The United Kingdom : Reviews ...">
            <a:extLst>
              <a:ext uri="{FF2B5EF4-FFF2-40B4-BE49-F238E27FC236}">
                <a16:creationId xmlns:a16="http://schemas.microsoft.com/office/drawing/2014/main" id="{73D7BE65-EE07-9D10-C6AF-BCEB628F2D4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544511" y="23358081"/>
            <a:ext cx="3725502" cy="380167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niversity of Wales Trinity Saint David Logo">
            <a:extLst>
              <a:ext uri="{FF2B5EF4-FFF2-40B4-BE49-F238E27FC236}">
                <a16:creationId xmlns:a16="http://schemas.microsoft.com/office/drawing/2014/main" id="{24C073C8-0A5D-5559-69F0-EFBA715D0AC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215849" y="492467"/>
            <a:ext cx="3646361" cy="381819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SICS Netburner Super FF Women's Netball Shoes - SS20 - 40% Off ...">
            <a:extLst>
              <a:ext uri="{FF2B5EF4-FFF2-40B4-BE49-F238E27FC236}">
                <a16:creationId xmlns:a16="http://schemas.microsoft.com/office/drawing/2014/main" id="{069EC75A-4D33-A852-166B-E12174D95724}"/>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4640" t="25051" r="4640" b="29588"/>
          <a:stretch/>
        </p:blipFill>
        <p:spPr bwMode="auto">
          <a:xfrm>
            <a:off x="19432954" y="22306500"/>
            <a:ext cx="5738200" cy="380167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Nike Free 5.0 TR Fit 4 Print Women's Training Shoes - HO14 ...">
            <a:extLst>
              <a:ext uri="{FF2B5EF4-FFF2-40B4-BE49-F238E27FC236}">
                <a16:creationId xmlns:a16="http://schemas.microsoft.com/office/drawing/2014/main" id="{B1420CF4-08BB-56AE-A329-7B8AF78B74C4}"/>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4339" t="22180" r="3431" b="27018"/>
          <a:stretch/>
        </p:blipFill>
        <p:spPr bwMode="auto">
          <a:xfrm>
            <a:off x="29808964" y="25258920"/>
            <a:ext cx="5620951" cy="38016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FD8F6F1-C955-CD2B-C478-6F65575072B6}"/>
              </a:ext>
            </a:extLst>
          </p:cNvPr>
          <p:cNvSpPr txBox="1"/>
          <p:nvPr/>
        </p:nvSpPr>
        <p:spPr>
          <a:xfrm>
            <a:off x="19432954" y="29581016"/>
            <a:ext cx="16514784" cy="2554545"/>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The left: Asics Netball-specific shoes, high ankle and arch support, soles designed to grip the playing courts.</a:t>
            </a:r>
          </a:p>
          <a:p>
            <a:r>
              <a:rPr lang="en-GB" sz="4000" dirty="0">
                <a:latin typeface="Arial" panose="020B0604020202020204" pitchFamily="34" charset="0"/>
                <a:cs typeface="Arial" panose="020B0604020202020204" pitchFamily="34" charset="0"/>
              </a:rPr>
              <a:t> The right: Regular Nike trainers with a flat sole designed for regular everyday use</a:t>
            </a:r>
            <a:r>
              <a:rPr lang="en-GB" sz="3600" dirty="0">
                <a:latin typeface="Arial" panose="020B0604020202020204" pitchFamily="34" charset="0"/>
                <a:cs typeface="Arial" panose="020B0604020202020204" pitchFamily="34" charset="0"/>
              </a:rPr>
              <a:t>. </a:t>
            </a:r>
          </a:p>
        </p:txBody>
      </p:sp>
    </p:spTree>
  </p:cSld>
  <p:clrMapOvr>
    <a:masterClrMapping/>
  </p:clrMapOvr>
  <p:transition/>
</p:sld>
</file>

<file path=ppt/theme/theme1.xml><?xml version="1.0" encoding="utf-8"?>
<a:theme xmlns:a="http://schemas.openxmlformats.org/drawingml/2006/main" name="Fra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6510</TotalTime>
  <Pages>1</Pages>
  <Words>1484</Words>
  <Application>Microsoft Office PowerPoint</Application>
  <PresentationFormat>Custom</PresentationFormat>
  <Paragraphs>26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Corbel</vt:lpstr>
      <vt:lpstr>Wingdings 2</vt:lpstr>
      <vt:lpstr>Frame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Taya Gibbons (1803025)</cp:lastModifiedBy>
  <cp:revision>159</cp:revision>
  <cp:lastPrinted>2002-10-23T01:36:31Z</cp:lastPrinted>
  <dcterms:created xsi:type="dcterms:W3CDTF">1997-03-12T11:49:38Z</dcterms:created>
  <dcterms:modified xsi:type="dcterms:W3CDTF">2025-05-08T19:05:27Z</dcterms:modified>
  <cp:category/>
</cp:coreProperties>
</file>