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75" r:id="rId1"/>
  </p:sldMasterIdLst>
  <p:notesMasterIdLst>
    <p:notesMasterId r:id="rId39"/>
  </p:notesMasterIdLst>
  <p:sldIdLst>
    <p:sldId id="382" r:id="rId2"/>
    <p:sldId id="386" r:id="rId3"/>
    <p:sldId id="399" r:id="rId4"/>
    <p:sldId id="398" r:id="rId5"/>
    <p:sldId id="400" r:id="rId6"/>
    <p:sldId id="397" r:id="rId7"/>
    <p:sldId id="412" r:id="rId8"/>
    <p:sldId id="410" r:id="rId9"/>
    <p:sldId id="390" r:id="rId10"/>
    <p:sldId id="402" r:id="rId11"/>
    <p:sldId id="388" r:id="rId12"/>
    <p:sldId id="392" r:id="rId13"/>
    <p:sldId id="394" r:id="rId14"/>
    <p:sldId id="403" r:id="rId15"/>
    <p:sldId id="396" r:id="rId16"/>
    <p:sldId id="404" r:id="rId17"/>
    <p:sldId id="355" r:id="rId18"/>
    <p:sldId id="380" r:id="rId19"/>
    <p:sldId id="405" r:id="rId20"/>
    <p:sldId id="407" r:id="rId21"/>
    <p:sldId id="408" r:id="rId22"/>
    <p:sldId id="406" r:id="rId23"/>
    <p:sldId id="354" r:id="rId24"/>
    <p:sldId id="376" r:id="rId25"/>
    <p:sldId id="333" r:id="rId26"/>
    <p:sldId id="335" r:id="rId27"/>
    <p:sldId id="337" r:id="rId28"/>
    <p:sldId id="336" r:id="rId29"/>
    <p:sldId id="338" r:id="rId30"/>
    <p:sldId id="346" r:id="rId31"/>
    <p:sldId id="341" r:id="rId32"/>
    <p:sldId id="401" r:id="rId33"/>
    <p:sldId id="342" r:id="rId34"/>
    <p:sldId id="411" r:id="rId35"/>
    <p:sldId id="359" r:id="rId36"/>
    <p:sldId id="409" r:id="rId37"/>
    <p:sldId id="413" r:id="rId3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Higman, Josie" initials="HJ" lastIdx="1" clrIdx="0"/>
</p:cmAuthorLst>
</file>

<file path=ppt/presProps.xml><?xml version="1.0" encoding="utf-8"?>
<p:presentationPr xmlns:a="http://schemas.openxmlformats.org/drawingml/2006/main" xmlns:r="http://schemas.openxmlformats.org/officeDocument/2006/relationships" xmlns:p="http://schemas.openxmlformats.org/presentationml/2006/main">
  <p:showPr loop="1"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7DC3"/>
    <a:srgbClr val="8A8AA3"/>
    <a:srgbClr val="ABE1FF"/>
    <a:srgbClr val="007BC1"/>
    <a:srgbClr val="DA0033"/>
    <a:srgbClr val="FF6600"/>
    <a:srgbClr val="FF9933"/>
    <a:srgbClr val="64AA7A"/>
    <a:srgbClr val="4D4D4D"/>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4" autoAdjust="0"/>
  </p:normalViewPr>
  <p:slideViewPr>
    <p:cSldViewPr>
      <p:cViewPr varScale="1">
        <p:scale>
          <a:sx n="105" d="100"/>
          <a:sy n="105" d="100"/>
        </p:scale>
        <p:origin x="1830" y="78"/>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notesMaster" Target="notesMasters/notesMaster1.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commentAuthors" Target="commentAuthor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heme" Target="theme/theme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2FD7DD5-27F3-48E2-ADB6-7E154B5C892A}" type="doc">
      <dgm:prSet loTypeId="urn:microsoft.com/office/officeart/2005/8/layout/venn1" loCatId="relationship" qsTypeId="urn:microsoft.com/office/officeart/2005/8/quickstyle/simple5" qsCatId="simple" csTypeId="urn:microsoft.com/office/officeart/2005/8/colors/colorful5" csCatId="colorful" phldr="1"/>
      <dgm:spPr/>
    </dgm:pt>
    <dgm:pt modelId="{65ADA97C-81BC-4180-ACE5-44C4CBE4EDA0}">
      <dgm:prSet phldrT="[Text]" custT="1">
        <dgm:style>
          <a:lnRef idx="0">
            <a:schemeClr val="accent5"/>
          </a:lnRef>
          <a:fillRef idx="3">
            <a:schemeClr val="accent5"/>
          </a:fillRef>
          <a:effectRef idx="3">
            <a:schemeClr val="accent5"/>
          </a:effectRef>
          <a:fontRef idx="minor">
            <a:schemeClr val="lt1"/>
          </a:fontRef>
        </dgm:style>
      </dgm:prSet>
      <dgm:spPr>
        <a:ln/>
      </dgm:spPr>
      <dgm:t>
        <a:bodyPr/>
        <a:lstStyle/>
        <a:p>
          <a:r>
            <a:rPr lang="en-GB" sz="2000" b="1" dirty="0">
              <a:solidFill>
                <a:schemeClr val="bg1"/>
              </a:solidFill>
            </a:rPr>
            <a:t>Financial capital</a:t>
          </a:r>
        </a:p>
      </dgm:t>
    </dgm:pt>
    <dgm:pt modelId="{C1978E6E-22BB-4298-82FF-B64E89EA91EE}" type="parTrans" cxnId="{106EB231-4278-4687-AF45-19AA14F4B89F}">
      <dgm:prSet/>
      <dgm:spPr/>
      <dgm:t>
        <a:bodyPr/>
        <a:lstStyle/>
        <a:p>
          <a:endParaRPr lang="en-GB"/>
        </a:p>
      </dgm:t>
    </dgm:pt>
    <dgm:pt modelId="{5724EBD1-0AEA-4D53-9A58-60AEE929EDD4}" type="sibTrans" cxnId="{106EB231-4278-4687-AF45-19AA14F4B89F}">
      <dgm:prSet/>
      <dgm:spPr/>
      <dgm:t>
        <a:bodyPr/>
        <a:lstStyle/>
        <a:p>
          <a:endParaRPr lang="en-GB"/>
        </a:p>
      </dgm:t>
    </dgm:pt>
    <dgm:pt modelId="{29CB3B67-5199-48EF-B311-7594DB2A05C5}">
      <dgm:prSet phldrT="[Text]" custT="1">
        <dgm:style>
          <a:lnRef idx="0">
            <a:schemeClr val="accent1"/>
          </a:lnRef>
          <a:fillRef idx="3">
            <a:schemeClr val="accent1"/>
          </a:fillRef>
          <a:effectRef idx="3">
            <a:schemeClr val="accent1"/>
          </a:effectRef>
          <a:fontRef idx="minor">
            <a:schemeClr val="lt1"/>
          </a:fontRef>
        </dgm:style>
      </dgm:prSet>
      <dgm:spPr>
        <a:ln/>
      </dgm:spPr>
      <dgm:t>
        <a:bodyPr/>
        <a:lstStyle/>
        <a:p>
          <a:r>
            <a:rPr lang="en-GB" sz="2000" b="1" dirty="0">
              <a:solidFill>
                <a:schemeClr val="bg1"/>
              </a:solidFill>
            </a:rPr>
            <a:t>Social capital</a:t>
          </a:r>
        </a:p>
      </dgm:t>
    </dgm:pt>
    <dgm:pt modelId="{A9F5F8EA-D3BD-4DA3-A68D-A7737F56EB7F}" type="parTrans" cxnId="{1EE76B7E-87DE-4642-B535-2189006C7B9A}">
      <dgm:prSet/>
      <dgm:spPr/>
      <dgm:t>
        <a:bodyPr/>
        <a:lstStyle/>
        <a:p>
          <a:endParaRPr lang="en-GB"/>
        </a:p>
      </dgm:t>
    </dgm:pt>
    <dgm:pt modelId="{4D0C65D5-E3EB-4E4A-8E50-FC1B42E402FA}" type="sibTrans" cxnId="{1EE76B7E-87DE-4642-B535-2189006C7B9A}">
      <dgm:prSet/>
      <dgm:spPr/>
      <dgm:t>
        <a:bodyPr/>
        <a:lstStyle/>
        <a:p>
          <a:endParaRPr lang="en-GB"/>
        </a:p>
      </dgm:t>
    </dgm:pt>
    <dgm:pt modelId="{7E83A629-84EB-4A06-9F2E-DF5A7ABDE8EE}">
      <dgm:prSet phldrT="[Text]" custT="1">
        <dgm:style>
          <a:lnRef idx="0">
            <a:schemeClr val="accent6"/>
          </a:lnRef>
          <a:fillRef idx="3">
            <a:schemeClr val="accent6"/>
          </a:fillRef>
          <a:effectRef idx="3">
            <a:schemeClr val="accent6"/>
          </a:effectRef>
          <a:fontRef idx="minor">
            <a:schemeClr val="lt1"/>
          </a:fontRef>
        </dgm:style>
      </dgm:prSet>
      <dgm:spPr>
        <a:solidFill>
          <a:schemeClr val="accent4">
            <a:lumMod val="75000"/>
          </a:schemeClr>
        </a:solidFill>
        <a:ln/>
      </dgm:spPr>
      <dgm:t>
        <a:bodyPr/>
        <a:lstStyle/>
        <a:p>
          <a:r>
            <a:rPr lang="en-GB" sz="2000" b="1" dirty="0">
              <a:solidFill>
                <a:schemeClr val="bg1"/>
              </a:solidFill>
            </a:rPr>
            <a:t>Human capital</a:t>
          </a:r>
        </a:p>
      </dgm:t>
    </dgm:pt>
    <dgm:pt modelId="{F3D49B6B-0A84-467A-9208-FF0C4867481A}" type="parTrans" cxnId="{889FE478-CE0E-4799-84A4-F16671B4A187}">
      <dgm:prSet/>
      <dgm:spPr/>
      <dgm:t>
        <a:bodyPr/>
        <a:lstStyle/>
        <a:p>
          <a:endParaRPr lang="en-GB"/>
        </a:p>
      </dgm:t>
    </dgm:pt>
    <dgm:pt modelId="{CF0860C8-5A86-492E-822D-EEEC24D5F7D0}" type="sibTrans" cxnId="{889FE478-CE0E-4799-84A4-F16671B4A187}">
      <dgm:prSet/>
      <dgm:spPr/>
      <dgm:t>
        <a:bodyPr/>
        <a:lstStyle/>
        <a:p>
          <a:endParaRPr lang="en-GB"/>
        </a:p>
      </dgm:t>
    </dgm:pt>
    <dgm:pt modelId="{9AA3D303-E588-4126-A816-D66B78992780}" type="pres">
      <dgm:prSet presAssocID="{A2FD7DD5-27F3-48E2-ADB6-7E154B5C892A}" presName="compositeShape" presStyleCnt="0">
        <dgm:presLayoutVars>
          <dgm:chMax val="7"/>
          <dgm:dir/>
          <dgm:resizeHandles val="exact"/>
        </dgm:presLayoutVars>
      </dgm:prSet>
      <dgm:spPr/>
    </dgm:pt>
    <dgm:pt modelId="{397B3FA0-E655-4FF8-B8DE-9D39DFBBB7F2}" type="pres">
      <dgm:prSet presAssocID="{65ADA97C-81BC-4180-ACE5-44C4CBE4EDA0}" presName="circ1" presStyleLbl="vennNode1" presStyleIdx="0" presStyleCnt="3"/>
      <dgm:spPr/>
    </dgm:pt>
    <dgm:pt modelId="{EB91004D-85C6-4ACC-91FC-B26831A69941}" type="pres">
      <dgm:prSet presAssocID="{65ADA97C-81BC-4180-ACE5-44C4CBE4EDA0}" presName="circ1Tx" presStyleLbl="revTx" presStyleIdx="0" presStyleCnt="0">
        <dgm:presLayoutVars>
          <dgm:chMax val="0"/>
          <dgm:chPref val="0"/>
          <dgm:bulletEnabled val="1"/>
        </dgm:presLayoutVars>
      </dgm:prSet>
      <dgm:spPr/>
    </dgm:pt>
    <dgm:pt modelId="{84C6CA8D-AC53-43B1-BC4A-F3E47422284A}" type="pres">
      <dgm:prSet presAssocID="{29CB3B67-5199-48EF-B311-7594DB2A05C5}" presName="circ2" presStyleLbl="vennNode1" presStyleIdx="1" presStyleCnt="3" custLinFactNeighborX="-5022" custLinFactNeighborY="-358"/>
      <dgm:spPr/>
    </dgm:pt>
    <dgm:pt modelId="{821C2C0F-8942-454F-950B-CBB68584A7DD}" type="pres">
      <dgm:prSet presAssocID="{29CB3B67-5199-48EF-B311-7594DB2A05C5}" presName="circ2Tx" presStyleLbl="revTx" presStyleIdx="0" presStyleCnt="0">
        <dgm:presLayoutVars>
          <dgm:chMax val="0"/>
          <dgm:chPref val="0"/>
          <dgm:bulletEnabled val="1"/>
        </dgm:presLayoutVars>
      </dgm:prSet>
      <dgm:spPr/>
    </dgm:pt>
    <dgm:pt modelId="{BB00D224-8EB5-45F7-AA25-020583B88B62}" type="pres">
      <dgm:prSet presAssocID="{7E83A629-84EB-4A06-9F2E-DF5A7ABDE8EE}" presName="circ3" presStyleLbl="vennNode1" presStyleIdx="2" presStyleCnt="3"/>
      <dgm:spPr/>
    </dgm:pt>
    <dgm:pt modelId="{AEA77ABF-05C3-4B85-AA28-67ED0AAED27E}" type="pres">
      <dgm:prSet presAssocID="{7E83A629-84EB-4A06-9F2E-DF5A7ABDE8EE}" presName="circ3Tx" presStyleLbl="revTx" presStyleIdx="0" presStyleCnt="0">
        <dgm:presLayoutVars>
          <dgm:chMax val="0"/>
          <dgm:chPref val="0"/>
          <dgm:bulletEnabled val="1"/>
        </dgm:presLayoutVars>
      </dgm:prSet>
      <dgm:spPr/>
    </dgm:pt>
  </dgm:ptLst>
  <dgm:cxnLst>
    <dgm:cxn modelId="{1F541502-E4D4-457C-B6B8-E451855E80A6}" type="presOf" srcId="{29CB3B67-5199-48EF-B311-7594DB2A05C5}" destId="{821C2C0F-8942-454F-950B-CBB68584A7DD}" srcOrd="1" destOrd="0" presId="urn:microsoft.com/office/officeart/2005/8/layout/venn1"/>
    <dgm:cxn modelId="{784A2105-715F-4880-983F-BB0AB46EDF0B}" type="presOf" srcId="{65ADA97C-81BC-4180-ACE5-44C4CBE4EDA0}" destId="{EB91004D-85C6-4ACC-91FC-B26831A69941}" srcOrd="1" destOrd="0" presId="urn:microsoft.com/office/officeart/2005/8/layout/venn1"/>
    <dgm:cxn modelId="{BBAC270A-75BE-4035-BC63-9FBDF72065EA}" type="presOf" srcId="{A2FD7DD5-27F3-48E2-ADB6-7E154B5C892A}" destId="{9AA3D303-E588-4126-A816-D66B78992780}" srcOrd="0" destOrd="0" presId="urn:microsoft.com/office/officeart/2005/8/layout/venn1"/>
    <dgm:cxn modelId="{106EB231-4278-4687-AF45-19AA14F4B89F}" srcId="{A2FD7DD5-27F3-48E2-ADB6-7E154B5C892A}" destId="{65ADA97C-81BC-4180-ACE5-44C4CBE4EDA0}" srcOrd="0" destOrd="0" parTransId="{C1978E6E-22BB-4298-82FF-B64E89EA91EE}" sibTransId="{5724EBD1-0AEA-4D53-9A58-60AEE929EDD4}"/>
    <dgm:cxn modelId="{0B025D3B-5286-4203-B6F9-0F3D8AC00D54}" type="presOf" srcId="{7E83A629-84EB-4A06-9F2E-DF5A7ABDE8EE}" destId="{BB00D224-8EB5-45F7-AA25-020583B88B62}" srcOrd="0" destOrd="0" presId="urn:microsoft.com/office/officeart/2005/8/layout/venn1"/>
    <dgm:cxn modelId="{889FE478-CE0E-4799-84A4-F16671B4A187}" srcId="{A2FD7DD5-27F3-48E2-ADB6-7E154B5C892A}" destId="{7E83A629-84EB-4A06-9F2E-DF5A7ABDE8EE}" srcOrd="2" destOrd="0" parTransId="{F3D49B6B-0A84-467A-9208-FF0C4867481A}" sibTransId="{CF0860C8-5A86-492E-822D-EEEC24D5F7D0}"/>
    <dgm:cxn modelId="{1EE76B7E-87DE-4642-B535-2189006C7B9A}" srcId="{A2FD7DD5-27F3-48E2-ADB6-7E154B5C892A}" destId="{29CB3B67-5199-48EF-B311-7594DB2A05C5}" srcOrd="1" destOrd="0" parTransId="{A9F5F8EA-D3BD-4DA3-A68D-A7737F56EB7F}" sibTransId="{4D0C65D5-E3EB-4E4A-8E50-FC1B42E402FA}"/>
    <dgm:cxn modelId="{62E94EE3-2D98-4151-AA5E-90CD8651877B}" type="presOf" srcId="{7E83A629-84EB-4A06-9F2E-DF5A7ABDE8EE}" destId="{AEA77ABF-05C3-4B85-AA28-67ED0AAED27E}" srcOrd="1" destOrd="0" presId="urn:microsoft.com/office/officeart/2005/8/layout/venn1"/>
    <dgm:cxn modelId="{1EA0ADF1-D9B0-4B56-9ABD-91B4CFF76C73}" type="presOf" srcId="{65ADA97C-81BC-4180-ACE5-44C4CBE4EDA0}" destId="{397B3FA0-E655-4FF8-B8DE-9D39DFBBB7F2}" srcOrd="0" destOrd="0" presId="urn:microsoft.com/office/officeart/2005/8/layout/venn1"/>
    <dgm:cxn modelId="{929EDBFD-85C8-4F2F-A3BC-41176046A285}" type="presOf" srcId="{29CB3B67-5199-48EF-B311-7594DB2A05C5}" destId="{84C6CA8D-AC53-43B1-BC4A-F3E47422284A}" srcOrd="0" destOrd="0" presId="urn:microsoft.com/office/officeart/2005/8/layout/venn1"/>
    <dgm:cxn modelId="{4F177DE0-C3E8-439E-9784-50FB39D83DFC}" type="presParOf" srcId="{9AA3D303-E588-4126-A816-D66B78992780}" destId="{397B3FA0-E655-4FF8-B8DE-9D39DFBBB7F2}" srcOrd="0" destOrd="0" presId="urn:microsoft.com/office/officeart/2005/8/layout/venn1"/>
    <dgm:cxn modelId="{1CB7C66C-A688-4839-A3B2-FEA605BAE028}" type="presParOf" srcId="{9AA3D303-E588-4126-A816-D66B78992780}" destId="{EB91004D-85C6-4ACC-91FC-B26831A69941}" srcOrd="1" destOrd="0" presId="urn:microsoft.com/office/officeart/2005/8/layout/venn1"/>
    <dgm:cxn modelId="{C31CCE18-8BEC-4D5B-9B91-0185CDA21A91}" type="presParOf" srcId="{9AA3D303-E588-4126-A816-D66B78992780}" destId="{84C6CA8D-AC53-43B1-BC4A-F3E47422284A}" srcOrd="2" destOrd="0" presId="urn:microsoft.com/office/officeart/2005/8/layout/venn1"/>
    <dgm:cxn modelId="{3A3FE16D-D95E-4214-87AB-185E08761857}" type="presParOf" srcId="{9AA3D303-E588-4126-A816-D66B78992780}" destId="{821C2C0F-8942-454F-950B-CBB68584A7DD}" srcOrd="3" destOrd="0" presId="urn:microsoft.com/office/officeart/2005/8/layout/venn1"/>
    <dgm:cxn modelId="{74597F3D-8C67-4694-9CA9-BA616ADEC40B}" type="presParOf" srcId="{9AA3D303-E588-4126-A816-D66B78992780}" destId="{BB00D224-8EB5-45F7-AA25-020583B88B62}" srcOrd="4" destOrd="0" presId="urn:microsoft.com/office/officeart/2005/8/layout/venn1"/>
    <dgm:cxn modelId="{44E0F781-1EE8-46FF-8017-1FCA819F5A89}" type="presParOf" srcId="{9AA3D303-E588-4126-A816-D66B78992780}" destId="{AEA77ABF-05C3-4B85-AA28-67ED0AAED27E}" srcOrd="5" destOrd="0" presId="urn:microsoft.com/office/officeart/2005/8/layout/venn1"/>
  </dgm:cxnLst>
  <dgm:bg>
    <a:noFill/>
  </dgm:bg>
  <dgm:whole>
    <a:ln>
      <a:noFill/>
    </a:ln>
  </dgm:whole>
  <dgm:extLst>
    <a:ext uri="http://schemas.microsoft.com/office/drawing/2008/diagram">
      <dsp:dataModelExt xmlns:dsp="http://schemas.microsoft.com/office/drawing/2008/diagram" relId="rId7" minVer="http://schemas.openxmlformats.org/drawingml/2006/diagram"/>
    </a:ext>
    <a:ext uri="{C62137D5-CB1D-491B-B009-E17868A290BF}">
      <dgm14:recolorImg xmlns:dgm14="http://schemas.microsoft.com/office/drawing/2010/diagram" val="1"/>
    </a:ext>
  </dgm:extLst>
</dgm:dataModel>
</file>

<file path=ppt/diagrams/data2.xml><?xml version="1.0" encoding="utf-8"?>
<dgm:dataModel xmlns:dgm="http://schemas.openxmlformats.org/drawingml/2006/diagram" xmlns:a="http://schemas.openxmlformats.org/drawingml/2006/main">
  <dgm:ptLst>
    <dgm:pt modelId="{47763603-93CB-4F95-992E-9584AD25FE28}" type="doc">
      <dgm:prSet loTypeId="urn:microsoft.com/office/officeart/2005/8/layout/venn2" loCatId="relationship" qsTypeId="urn:microsoft.com/office/officeart/2005/8/quickstyle/simple5" qsCatId="simple" csTypeId="urn:microsoft.com/office/officeart/2005/8/colors/colorful4" csCatId="colorful" phldr="1"/>
      <dgm:spPr/>
      <dgm:t>
        <a:bodyPr/>
        <a:lstStyle/>
        <a:p>
          <a:endParaRPr lang="en-GB"/>
        </a:p>
      </dgm:t>
    </dgm:pt>
    <dgm:pt modelId="{4F5C949F-C6D4-4122-ACF2-F322D7F27868}">
      <dgm:prSet phldrT="[Text]" custT="1"/>
      <dgm:spPr>
        <a:scene3d>
          <a:camera prst="orthographicFront">
            <a:rot lat="0" lon="0" rev="0"/>
          </a:camera>
          <a:lightRig rig="glow" dir="t">
            <a:rot lat="0" lon="0" rev="4800000"/>
          </a:lightRig>
        </a:scene3d>
        <a:sp3d prstMaterial="matte">
          <a:bevelT w="127000" h="63500"/>
        </a:sp3d>
      </dgm:spPr>
      <dgm:t>
        <a:bodyPr/>
        <a:lstStyle/>
        <a:p>
          <a:r>
            <a:rPr lang="en-GB" sz="2000" b="1" dirty="0"/>
            <a:t>Situational factors</a:t>
          </a:r>
        </a:p>
      </dgm:t>
    </dgm:pt>
    <dgm:pt modelId="{A56255AD-8D82-4AA3-B1B8-4503F40225CA}" type="parTrans" cxnId="{0E2AEF25-44CD-4057-8424-E1ADA0E9B2F1}">
      <dgm:prSet/>
      <dgm:spPr/>
      <dgm:t>
        <a:bodyPr/>
        <a:lstStyle/>
        <a:p>
          <a:endParaRPr lang="en-GB"/>
        </a:p>
      </dgm:t>
    </dgm:pt>
    <dgm:pt modelId="{8024A473-AC16-4358-9B8A-A0E2F46021CB}" type="sibTrans" cxnId="{0E2AEF25-44CD-4057-8424-E1ADA0E9B2F1}">
      <dgm:prSet/>
      <dgm:spPr/>
      <dgm:t>
        <a:bodyPr/>
        <a:lstStyle/>
        <a:p>
          <a:endParaRPr lang="en-GB"/>
        </a:p>
      </dgm:t>
    </dgm:pt>
    <dgm:pt modelId="{E98A57ED-3267-402A-92CE-6CE4AAADD192}">
      <dgm:prSet phldrT="[Text]" custT="1">
        <dgm:style>
          <a:lnRef idx="1">
            <a:schemeClr val="accent1"/>
          </a:lnRef>
          <a:fillRef idx="3">
            <a:schemeClr val="accent1"/>
          </a:fillRef>
          <a:effectRef idx="2">
            <a:schemeClr val="accent1"/>
          </a:effectRef>
          <a:fontRef idx="minor">
            <a:schemeClr val="lt1"/>
          </a:fontRef>
        </dgm:style>
      </dgm:prSet>
      <dgm:spPr>
        <a:scene3d>
          <a:camera prst="orthographicFront">
            <a:rot lat="0" lon="0" rev="0"/>
          </a:camera>
          <a:lightRig rig="glow" dir="t">
            <a:rot lat="0" lon="0" rev="4800000"/>
          </a:lightRig>
        </a:scene3d>
        <a:sp3d prstMaterial="matte">
          <a:bevelT w="127000" h="63500"/>
        </a:sp3d>
      </dgm:spPr>
      <dgm:t>
        <a:bodyPr/>
        <a:lstStyle/>
        <a:p>
          <a:endParaRPr lang="en-GB" sz="2000" b="1" dirty="0"/>
        </a:p>
        <a:p>
          <a:r>
            <a:rPr lang="en-GB" sz="2000" b="1" dirty="0"/>
            <a:t>Cultures &amp; sub-cultures</a:t>
          </a:r>
        </a:p>
      </dgm:t>
    </dgm:pt>
    <dgm:pt modelId="{E51F1411-105E-4B05-8B17-E7F7A7A746A4}" type="parTrans" cxnId="{56434424-AB61-4369-B9E7-EBE76979ECB3}">
      <dgm:prSet/>
      <dgm:spPr/>
      <dgm:t>
        <a:bodyPr/>
        <a:lstStyle/>
        <a:p>
          <a:endParaRPr lang="en-GB"/>
        </a:p>
      </dgm:t>
    </dgm:pt>
    <dgm:pt modelId="{5AFD10E4-30ED-4A82-88E9-A2AF4233A6E5}" type="sibTrans" cxnId="{56434424-AB61-4369-B9E7-EBE76979ECB3}">
      <dgm:prSet/>
      <dgm:spPr/>
      <dgm:t>
        <a:bodyPr/>
        <a:lstStyle/>
        <a:p>
          <a:endParaRPr lang="en-GB"/>
        </a:p>
      </dgm:t>
    </dgm:pt>
    <dgm:pt modelId="{F1A52574-4623-4A83-BAC6-2FD036B16E2C}">
      <dgm:prSet phldrT="[Text]" custT="1"/>
      <dgm:spPr>
        <a:scene3d>
          <a:camera prst="orthographicFront">
            <a:rot lat="0" lon="0" rev="0"/>
          </a:camera>
          <a:lightRig rig="glow" dir="t">
            <a:rot lat="0" lon="0" rev="4800000"/>
          </a:lightRig>
        </a:scene3d>
        <a:sp3d prstMaterial="matte">
          <a:bevelT w="127000" h="63500"/>
        </a:sp3d>
      </dgm:spPr>
      <dgm:t>
        <a:bodyPr/>
        <a:lstStyle/>
        <a:p>
          <a:r>
            <a:rPr lang="en-GB" sz="2000" b="1" dirty="0"/>
            <a:t>Personal character traits</a:t>
          </a:r>
        </a:p>
      </dgm:t>
    </dgm:pt>
    <dgm:pt modelId="{3A545B4C-9689-4B23-ABC7-E02333A6F054}" type="parTrans" cxnId="{50D5868A-AA08-4E52-92DE-901C342C9C4F}">
      <dgm:prSet/>
      <dgm:spPr/>
      <dgm:t>
        <a:bodyPr/>
        <a:lstStyle/>
        <a:p>
          <a:endParaRPr lang="en-GB"/>
        </a:p>
      </dgm:t>
    </dgm:pt>
    <dgm:pt modelId="{B995A79E-F364-4283-9DA8-2516439B37AB}" type="sibTrans" cxnId="{50D5868A-AA08-4E52-92DE-901C342C9C4F}">
      <dgm:prSet/>
      <dgm:spPr/>
      <dgm:t>
        <a:bodyPr/>
        <a:lstStyle/>
        <a:p>
          <a:endParaRPr lang="en-GB"/>
        </a:p>
      </dgm:t>
    </dgm:pt>
    <dgm:pt modelId="{6F7933F8-A85C-4070-862D-46BCB9E1A50A}" type="pres">
      <dgm:prSet presAssocID="{47763603-93CB-4F95-992E-9584AD25FE28}" presName="Name0" presStyleCnt="0">
        <dgm:presLayoutVars>
          <dgm:chMax val="7"/>
          <dgm:resizeHandles val="exact"/>
        </dgm:presLayoutVars>
      </dgm:prSet>
      <dgm:spPr/>
    </dgm:pt>
    <dgm:pt modelId="{6075A9E9-39D5-4F62-87D4-3D41554EF17A}" type="pres">
      <dgm:prSet presAssocID="{47763603-93CB-4F95-992E-9584AD25FE28}" presName="comp1" presStyleCnt="0"/>
      <dgm:spPr/>
    </dgm:pt>
    <dgm:pt modelId="{1BB22FEC-95F9-4125-94BE-C453835BE76B}" type="pres">
      <dgm:prSet presAssocID="{47763603-93CB-4F95-992E-9584AD25FE28}" presName="circle1" presStyleLbl="node1" presStyleIdx="0" presStyleCnt="3" custScaleX="112921"/>
      <dgm:spPr/>
    </dgm:pt>
    <dgm:pt modelId="{378C9A5A-4339-4C0D-A6BE-E3FD1274BFC0}" type="pres">
      <dgm:prSet presAssocID="{47763603-93CB-4F95-992E-9584AD25FE28}" presName="c1text" presStyleLbl="node1" presStyleIdx="0" presStyleCnt="3">
        <dgm:presLayoutVars>
          <dgm:bulletEnabled val="1"/>
        </dgm:presLayoutVars>
      </dgm:prSet>
      <dgm:spPr/>
    </dgm:pt>
    <dgm:pt modelId="{C6D11421-28D8-4989-966F-6148EA3C6B4B}" type="pres">
      <dgm:prSet presAssocID="{47763603-93CB-4F95-992E-9584AD25FE28}" presName="comp2" presStyleCnt="0"/>
      <dgm:spPr/>
    </dgm:pt>
    <dgm:pt modelId="{B64F6AC8-D7E5-4ED2-9865-99B7BA70486C}" type="pres">
      <dgm:prSet presAssocID="{47763603-93CB-4F95-992E-9584AD25FE28}" presName="circle2" presStyleLbl="node1" presStyleIdx="1" presStyleCnt="3"/>
      <dgm:spPr/>
    </dgm:pt>
    <dgm:pt modelId="{55FA567D-FCF7-45DD-BF70-CD8323302F3D}" type="pres">
      <dgm:prSet presAssocID="{47763603-93CB-4F95-992E-9584AD25FE28}" presName="c2text" presStyleLbl="node1" presStyleIdx="1" presStyleCnt="3">
        <dgm:presLayoutVars>
          <dgm:bulletEnabled val="1"/>
        </dgm:presLayoutVars>
      </dgm:prSet>
      <dgm:spPr/>
    </dgm:pt>
    <dgm:pt modelId="{B245DA13-51E2-4CEE-AA26-11324D5ECEF6}" type="pres">
      <dgm:prSet presAssocID="{47763603-93CB-4F95-992E-9584AD25FE28}" presName="comp3" presStyleCnt="0"/>
      <dgm:spPr/>
    </dgm:pt>
    <dgm:pt modelId="{77F602F8-6DB0-48E8-AF95-EB67739F62CB}" type="pres">
      <dgm:prSet presAssocID="{47763603-93CB-4F95-992E-9584AD25FE28}" presName="circle3" presStyleLbl="node1" presStyleIdx="2" presStyleCnt="3"/>
      <dgm:spPr/>
    </dgm:pt>
    <dgm:pt modelId="{65202D20-639A-4C60-9A5C-627D7EC177CA}" type="pres">
      <dgm:prSet presAssocID="{47763603-93CB-4F95-992E-9584AD25FE28}" presName="c3text" presStyleLbl="node1" presStyleIdx="2" presStyleCnt="3">
        <dgm:presLayoutVars>
          <dgm:bulletEnabled val="1"/>
        </dgm:presLayoutVars>
      </dgm:prSet>
      <dgm:spPr/>
    </dgm:pt>
  </dgm:ptLst>
  <dgm:cxnLst>
    <dgm:cxn modelId="{56434424-AB61-4369-B9E7-EBE76979ECB3}" srcId="{47763603-93CB-4F95-992E-9584AD25FE28}" destId="{E98A57ED-3267-402A-92CE-6CE4AAADD192}" srcOrd="1" destOrd="0" parTransId="{E51F1411-105E-4B05-8B17-E7F7A7A746A4}" sibTransId="{5AFD10E4-30ED-4A82-88E9-A2AF4233A6E5}"/>
    <dgm:cxn modelId="{0E2AEF25-44CD-4057-8424-E1ADA0E9B2F1}" srcId="{47763603-93CB-4F95-992E-9584AD25FE28}" destId="{4F5C949F-C6D4-4122-ACF2-F322D7F27868}" srcOrd="0" destOrd="0" parTransId="{A56255AD-8D82-4AA3-B1B8-4503F40225CA}" sibTransId="{8024A473-AC16-4358-9B8A-A0E2F46021CB}"/>
    <dgm:cxn modelId="{B87FCD39-2FFA-4680-AEBE-241057CFE407}" type="presOf" srcId="{F1A52574-4623-4A83-BAC6-2FD036B16E2C}" destId="{77F602F8-6DB0-48E8-AF95-EB67739F62CB}" srcOrd="0" destOrd="0" presId="urn:microsoft.com/office/officeart/2005/8/layout/venn2"/>
    <dgm:cxn modelId="{84D3184F-7910-4C81-A611-809CD38575E9}" type="presOf" srcId="{4F5C949F-C6D4-4122-ACF2-F322D7F27868}" destId="{1BB22FEC-95F9-4125-94BE-C453835BE76B}" srcOrd="0" destOrd="0" presId="urn:microsoft.com/office/officeart/2005/8/layout/venn2"/>
    <dgm:cxn modelId="{BE5DA25A-668D-48A9-9B5E-0762F5DB9E54}" type="presOf" srcId="{E98A57ED-3267-402A-92CE-6CE4AAADD192}" destId="{55FA567D-FCF7-45DD-BF70-CD8323302F3D}" srcOrd="1" destOrd="0" presId="urn:microsoft.com/office/officeart/2005/8/layout/venn2"/>
    <dgm:cxn modelId="{50D5868A-AA08-4E52-92DE-901C342C9C4F}" srcId="{47763603-93CB-4F95-992E-9584AD25FE28}" destId="{F1A52574-4623-4A83-BAC6-2FD036B16E2C}" srcOrd="2" destOrd="0" parTransId="{3A545B4C-9689-4B23-ABC7-E02333A6F054}" sibTransId="{B995A79E-F364-4283-9DA8-2516439B37AB}"/>
    <dgm:cxn modelId="{1D869C91-4758-4DA4-927C-5D50C27AE7FC}" type="presOf" srcId="{4F5C949F-C6D4-4122-ACF2-F322D7F27868}" destId="{378C9A5A-4339-4C0D-A6BE-E3FD1274BFC0}" srcOrd="1" destOrd="0" presId="urn:microsoft.com/office/officeart/2005/8/layout/venn2"/>
    <dgm:cxn modelId="{AA9BF09B-660D-48AA-9938-D2382E73FC97}" type="presOf" srcId="{E98A57ED-3267-402A-92CE-6CE4AAADD192}" destId="{B64F6AC8-D7E5-4ED2-9865-99B7BA70486C}" srcOrd="0" destOrd="0" presId="urn:microsoft.com/office/officeart/2005/8/layout/venn2"/>
    <dgm:cxn modelId="{DA1006BD-D079-44E1-9DEA-ACDE8E46A363}" type="presOf" srcId="{F1A52574-4623-4A83-BAC6-2FD036B16E2C}" destId="{65202D20-639A-4C60-9A5C-627D7EC177CA}" srcOrd="1" destOrd="0" presId="urn:microsoft.com/office/officeart/2005/8/layout/venn2"/>
    <dgm:cxn modelId="{AC5CCBC1-94B7-4411-AA91-543FE3714BA8}" type="presOf" srcId="{47763603-93CB-4F95-992E-9584AD25FE28}" destId="{6F7933F8-A85C-4070-862D-46BCB9E1A50A}" srcOrd="0" destOrd="0" presId="urn:microsoft.com/office/officeart/2005/8/layout/venn2"/>
    <dgm:cxn modelId="{A3AF904A-00C5-4A4E-BCBC-FF48ED97C6EC}" type="presParOf" srcId="{6F7933F8-A85C-4070-862D-46BCB9E1A50A}" destId="{6075A9E9-39D5-4F62-87D4-3D41554EF17A}" srcOrd="0" destOrd="0" presId="urn:microsoft.com/office/officeart/2005/8/layout/venn2"/>
    <dgm:cxn modelId="{E814BD46-1497-4736-B718-70DDCF300E59}" type="presParOf" srcId="{6075A9E9-39D5-4F62-87D4-3D41554EF17A}" destId="{1BB22FEC-95F9-4125-94BE-C453835BE76B}" srcOrd="0" destOrd="0" presId="urn:microsoft.com/office/officeart/2005/8/layout/venn2"/>
    <dgm:cxn modelId="{645B0510-E3F8-4230-AF67-99D1FC115A85}" type="presParOf" srcId="{6075A9E9-39D5-4F62-87D4-3D41554EF17A}" destId="{378C9A5A-4339-4C0D-A6BE-E3FD1274BFC0}" srcOrd="1" destOrd="0" presId="urn:microsoft.com/office/officeart/2005/8/layout/venn2"/>
    <dgm:cxn modelId="{6E3BC4E1-2D61-405A-9D18-05CF0805C990}" type="presParOf" srcId="{6F7933F8-A85C-4070-862D-46BCB9E1A50A}" destId="{C6D11421-28D8-4989-966F-6148EA3C6B4B}" srcOrd="1" destOrd="0" presId="urn:microsoft.com/office/officeart/2005/8/layout/venn2"/>
    <dgm:cxn modelId="{FE38E339-E43A-46A9-8E63-7232D52C5B66}" type="presParOf" srcId="{C6D11421-28D8-4989-966F-6148EA3C6B4B}" destId="{B64F6AC8-D7E5-4ED2-9865-99B7BA70486C}" srcOrd="0" destOrd="0" presId="urn:microsoft.com/office/officeart/2005/8/layout/venn2"/>
    <dgm:cxn modelId="{7366EA56-674D-4F7A-A164-0740495FB443}" type="presParOf" srcId="{C6D11421-28D8-4989-966F-6148EA3C6B4B}" destId="{55FA567D-FCF7-45DD-BF70-CD8323302F3D}" srcOrd="1" destOrd="0" presId="urn:microsoft.com/office/officeart/2005/8/layout/venn2"/>
    <dgm:cxn modelId="{FE9D5C2F-9F42-4D3D-8DB2-2406B36FFF70}" type="presParOf" srcId="{6F7933F8-A85C-4070-862D-46BCB9E1A50A}" destId="{B245DA13-51E2-4CEE-AA26-11324D5ECEF6}" srcOrd="2" destOrd="0" presId="urn:microsoft.com/office/officeart/2005/8/layout/venn2"/>
    <dgm:cxn modelId="{53771A6C-FEA2-464C-8CF3-29EDAD52C49E}" type="presParOf" srcId="{B245DA13-51E2-4CEE-AA26-11324D5ECEF6}" destId="{77F602F8-6DB0-48E8-AF95-EB67739F62CB}" srcOrd="0" destOrd="0" presId="urn:microsoft.com/office/officeart/2005/8/layout/venn2"/>
    <dgm:cxn modelId="{0ECCF467-FF94-4231-BFD9-524F10B244A7}" type="presParOf" srcId="{B245DA13-51E2-4CEE-AA26-11324D5ECEF6}" destId="{65202D20-639A-4C60-9A5C-627D7EC177CA}" srcOrd="1" destOrd="0" presId="urn:microsoft.com/office/officeart/2005/8/layout/venn2"/>
  </dgm:cxnLst>
  <dgm:bg>
    <a:noFill/>
  </dgm:bg>
  <dgm:whole>
    <a:ln>
      <a:noFill/>
    </a:ln>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97B3FA0-E655-4FF8-B8DE-9D39DFBBB7F2}">
      <dsp:nvSpPr>
        <dsp:cNvPr id="0" name=""/>
        <dsp:cNvSpPr/>
      </dsp:nvSpPr>
      <dsp:spPr>
        <a:xfrm>
          <a:off x="859501" y="31722"/>
          <a:ext cx="1522677" cy="1522677"/>
        </a:xfrm>
        <a:prstGeom prst="ellipse">
          <a:avLst/>
        </a:prstGeom>
        <a:gradFill rotWithShape="1">
          <a:gsLst>
            <a:gs pos="0">
              <a:schemeClr val="accent5">
                <a:shade val="51000"/>
                <a:satMod val="130000"/>
              </a:schemeClr>
            </a:gs>
            <a:gs pos="80000">
              <a:schemeClr val="accent5">
                <a:shade val="93000"/>
                <a:satMod val="130000"/>
              </a:schemeClr>
            </a:gs>
            <a:gs pos="100000">
              <a:schemeClr val="accent5">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hemeClr val="accent5"/>
        </a:lnRef>
        <a:fillRef idx="3">
          <a:schemeClr val="accent5"/>
        </a:fillRef>
        <a:effectRef idx="3">
          <a:schemeClr val="accent5"/>
        </a:effectRef>
        <a:fontRef idx="minor">
          <a:schemeClr val="lt1"/>
        </a:fontRef>
      </dsp:style>
      <dsp:txBody>
        <a:bodyPr spcFirstLastPara="0" vert="horz" wrap="square" lIns="0" tIns="0" rIns="0" bIns="0" numCol="1" spcCol="1270" anchor="ctr" anchorCtr="0">
          <a:noAutofit/>
        </a:bodyPr>
        <a:lstStyle/>
        <a:p>
          <a:pPr marL="0" lvl="0" indent="0" algn="ctr" defTabSz="889000">
            <a:lnSpc>
              <a:spcPct val="90000"/>
            </a:lnSpc>
            <a:spcBef>
              <a:spcPct val="0"/>
            </a:spcBef>
            <a:spcAft>
              <a:spcPct val="35000"/>
            </a:spcAft>
            <a:buNone/>
          </a:pPr>
          <a:r>
            <a:rPr lang="en-GB" sz="2000" b="1" kern="1200" dirty="0">
              <a:solidFill>
                <a:schemeClr val="bg1"/>
              </a:solidFill>
            </a:rPr>
            <a:t>Financial capital</a:t>
          </a:r>
        </a:p>
      </dsp:txBody>
      <dsp:txXfrm>
        <a:off x="1062524" y="298191"/>
        <a:ext cx="1116630" cy="685204"/>
      </dsp:txXfrm>
    </dsp:sp>
    <dsp:sp modelId="{84C6CA8D-AC53-43B1-BC4A-F3E47422284A}">
      <dsp:nvSpPr>
        <dsp:cNvPr id="0" name=""/>
        <dsp:cNvSpPr/>
      </dsp:nvSpPr>
      <dsp:spPr>
        <a:xfrm>
          <a:off x="1332465" y="977944"/>
          <a:ext cx="1522677" cy="1522677"/>
        </a:xfrm>
        <a:prstGeom prst="ellipse">
          <a:avLst/>
        </a:prstGeom>
        <a:gradFill rotWithShape="1">
          <a:gsLst>
            <a:gs pos="0">
              <a:schemeClr val="accent1">
                <a:shade val="51000"/>
                <a:satMod val="130000"/>
              </a:schemeClr>
            </a:gs>
            <a:gs pos="80000">
              <a:schemeClr val="accent1">
                <a:shade val="93000"/>
                <a:satMod val="130000"/>
              </a:schemeClr>
            </a:gs>
            <a:gs pos="100000">
              <a:schemeClr val="accent1">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hemeClr val="accent1"/>
        </a:lnRef>
        <a:fillRef idx="3">
          <a:schemeClr val="accent1"/>
        </a:fillRef>
        <a:effectRef idx="3">
          <a:schemeClr val="accent1"/>
        </a:effectRef>
        <a:fontRef idx="minor">
          <a:schemeClr val="lt1"/>
        </a:fontRef>
      </dsp:style>
      <dsp:txBody>
        <a:bodyPr spcFirstLastPara="0" vert="horz" wrap="square" lIns="0" tIns="0" rIns="0" bIns="0" numCol="1" spcCol="1270" anchor="ctr" anchorCtr="0">
          <a:noAutofit/>
        </a:bodyPr>
        <a:lstStyle/>
        <a:p>
          <a:pPr marL="0" lvl="0" indent="0" algn="ctr" defTabSz="889000">
            <a:lnSpc>
              <a:spcPct val="90000"/>
            </a:lnSpc>
            <a:spcBef>
              <a:spcPct val="0"/>
            </a:spcBef>
            <a:spcAft>
              <a:spcPct val="35000"/>
            </a:spcAft>
            <a:buNone/>
          </a:pPr>
          <a:r>
            <a:rPr lang="en-GB" sz="2000" b="1" kern="1200" dirty="0">
              <a:solidFill>
                <a:schemeClr val="bg1"/>
              </a:solidFill>
            </a:rPr>
            <a:t>Social capital</a:t>
          </a:r>
        </a:p>
      </dsp:txBody>
      <dsp:txXfrm>
        <a:off x="1798150" y="1371303"/>
        <a:ext cx="913606" cy="837472"/>
      </dsp:txXfrm>
    </dsp:sp>
    <dsp:sp modelId="{BB00D224-8EB5-45F7-AA25-020583B88B62}">
      <dsp:nvSpPr>
        <dsp:cNvPr id="0" name=""/>
        <dsp:cNvSpPr/>
      </dsp:nvSpPr>
      <dsp:spPr>
        <a:xfrm>
          <a:off x="310068" y="983395"/>
          <a:ext cx="1522677" cy="1522677"/>
        </a:xfrm>
        <a:prstGeom prst="ellipse">
          <a:avLst/>
        </a:prstGeom>
        <a:solidFill>
          <a:schemeClr val="accent4">
            <a:lumMod val="75000"/>
          </a:schemeClr>
        </a:soli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hemeClr val="accent6"/>
        </a:lnRef>
        <a:fillRef idx="3">
          <a:schemeClr val="accent6"/>
        </a:fillRef>
        <a:effectRef idx="3">
          <a:schemeClr val="accent6"/>
        </a:effectRef>
        <a:fontRef idx="minor">
          <a:schemeClr val="lt1"/>
        </a:fontRef>
      </dsp:style>
      <dsp:txBody>
        <a:bodyPr spcFirstLastPara="0" vert="horz" wrap="square" lIns="0" tIns="0" rIns="0" bIns="0" numCol="1" spcCol="1270" anchor="ctr" anchorCtr="0">
          <a:noAutofit/>
        </a:bodyPr>
        <a:lstStyle/>
        <a:p>
          <a:pPr marL="0" lvl="0" indent="0" algn="ctr" defTabSz="889000">
            <a:lnSpc>
              <a:spcPct val="90000"/>
            </a:lnSpc>
            <a:spcBef>
              <a:spcPct val="0"/>
            </a:spcBef>
            <a:spcAft>
              <a:spcPct val="35000"/>
            </a:spcAft>
            <a:buNone/>
          </a:pPr>
          <a:r>
            <a:rPr lang="en-GB" sz="2000" b="1" kern="1200" dirty="0">
              <a:solidFill>
                <a:schemeClr val="bg1"/>
              </a:solidFill>
            </a:rPr>
            <a:t>Human capital</a:t>
          </a:r>
        </a:p>
      </dsp:txBody>
      <dsp:txXfrm>
        <a:off x="453453" y="1376754"/>
        <a:ext cx="913606" cy="83747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BB22FEC-95F9-4125-94BE-C453835BE76B}">
      <dsp:nvSpPr>
        <dsp:cNvPr id="0" name=""/>
        <dsp:cNvSpPr/>
      </dsp:nvSpPr>
      <dsp:spPr>
        <a:xfrm>
          <a:off x="-269820" y="439936"/>
          <a:ext cx="4716104" cy="4176464"/>
        </a:xfrm>
        <a:prstGeom prst="ellipse">
          <a:avLst/>
        </a:prstGeom>
        <a:gradFill rotWithShape="0">
          <a:gsLst>
            <a:gs pos="0">
              <a:schemeClr val="accent4">
                <a:hueOff val="0"/>
                <a:satOff val="0"/>
                <a:lumOff val="0"/>
                <a:alphaOff val="0"/>
                <a:shade val="51000"/>
                <a:satMod val="130000"/>
              </a:schemeClr>
            </a:gs>
            <a:gs pos="80000">
              <a:schemeClr val="accent4">
                <a:hueOff val="0"/>
                <a:satOff val="0"/>
                <a:lumOff val="0"/>
                <a:alphaOff val="0"/>
                <a:shade val="93000"/>
                <a:satMod val="130000"/>
              </a:schemeClr>
            </a:gs>
            <a:gs pos="100000">
              <a:schemeClr val="accent4">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glow" dir="t">
            <a:rot lat="0" lon="0" rev="4800000"/>
          </a:lightRig>
        </a:scene3d>
        <a:sp3d prstMaterial="matte">
          <a:bevelT w="127000" h="63500"/>
        </a:sp3d>
      </dsp:spPr>
      <dsp:style>
        <a:lnRef idx="0">
          <a:scrgbClr r="0" g="0" b="0"/>
        </a:lnRef>
        <a:fillRef idx="3">
          <a:scrgbClr r="0" g="0" b="0"/>
        </a:fillRef>
        <a:effectRef idx="3">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GB" sz="2000" b="1" kern="1200" dirty="0"/>
            <a:t>Situational factors</a:t>
          </a:r>
        </a:p>
      </dsp:txBody>
      <dsp:txXfrm>
        <a:off x="1264092" y="648759"/>
        <a:ext cx="1648278" cy="626469"/>
      </dsp:txXfrm>
    </dsp:sp>
    <dsp:sp modelId="{B64F6AC8-D7E5-4ED2-9865-99B7BA70486C}">
      <dsp:nvSpPr>
        <dsp:cNvPr id="0" name=""/>
        <dsp:cNvSpPr/>
      </dsp:nvSpPr>
      <dsp:spPr>
        <a:xfrm>
          <a:off x="522057" y="1484051"/>
          <a:ext cx="3132348" cy="3132348"/>
        </a:xfrm>
        <a:prstGeom prst="ellipse">
          <a:avLst/>
        </a:prstGeom>
        <a:gradFill rotWithShape="1">
          <a:gsLst>
            <a:gs pos="0">
              <a:schemeClr val="accent1">
                <a:shade val="51000"/>
                <a:satMod val="130000"/>
              </a:schemeClr>
            </a:gs>
            <a:gs pos="80000">
              <a:schemeClr val="accent1">
                <a:shade val="93000"/>
                <a:satMod val="130000"/>
              </a:schemeClr>
            </a:gs>
            <a:gs pos="100000">
              <a:schemeClr val="accent1">
                <a:shade val="94000"/>
                <a:satMod val="135000"/>
              </a:schemeClr>
            </a:gs>
          </a:gsLst>
          <a:lin ang="16200000" scaled="0"/>
        </a:gradFill>
        <a:ln w="9525" cap="flat" cmpd="sng" algn="ctr">
          <a:solidFill>
            <a:schemeClr val="accent1">
              <a:shade val="95000"/>
              <a:satMod val="105000"/>
            </a:schemeClr>
          </a:solidFill>
          <a:prstDash val="solid"/>
        </a:ln>
        <a:effectLst>
          <a:outerShdw blurRad="40000" dist="23000" dir="5400000" rotWithShape="0">
            <a:srgbClr val="000000">
              <a:alpha val="35000"/>
            </a:srgbClr>
          </a:outerShdw>
        </a:effectLst>
        <a:scene3d>
          <a:camera prst="orthographicFront">
            <a:rot lat="0" lon="0" rev="0"/>
          </a:camera>
          <a:lightRig rig="glow" dir="t">
            <a:rot lat="0" lon="0" rev="4800000"/>
          </a:lightRig>
        </a:scene3d>
        <a:sp3d prstMaterial="matte">
          <a:bevelT w="127000" h="63500"/>
        </a:sp3d>
      </dsp:spPr>
      <dsp:style>
        <a:lnRef idx="1">
          <a:schemeClr val="accent1"/>
        </a:lnRef>
        <a:fillRef idx="3">
          <a:schemeClr val="accent1"/>
        </a:fillRef>
        <a:effectRef idx="2">
          <a:schemeClr val="accent1"/>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endParaRPr lang="en-GB" sz="2000" b="1" kern="1200" dirty="0"/>
        </a:p>
        <a:p>
          <a:pPr marL="0" lvl="0" indent="0" algn="ctr" defTabSz="889000">
            <a:lnSpc>
              <a:spcPct val="90000"/>
            </a:lnSpc>
            <a:spcBef>
              <a:spcPct val="0"/>
            </a:spcBef>
            <a:spcAft>
              <a:spcPct val="35000"/>
            </a:spcAft>
            <a:buNone/>
          </a:pPr>
          <a:r>
            <a:rPr lang="en-GB" sz="2000" b="1" kern="1200" dirty="0"/>
            <a:t>Cultures &amp; sub-cultures</a:t>
          </a:r>
        </a:p>
      </dsp:txBody>
      <dsp:txXfrm>
        <a:off x="1358394" y="1679823"/>
        <a:ext cx="1459674" cy="587315"/>
      </dsp:txXfrm>
    </dsp:sp>
    <dsp:sp modelId="{77F602F8-6DB0-48E8-AF95-EB67739F62CB}">
      <dsp:nvSpPr>
        <dsp:cNvPr id="0" name=""/>
        <dsp:cNvSpPr/>
      </dsp:nvSpPr>
      <dsp:spPr>
        <a:xfrm>
          <a:off x="1044116" y="2528168"/>
          <a:ext cx="2088232" cy="2088232"/>
        </a:xfrm>
        <a:prstGeom prst="ellipse">
          <a:avLst/>
        </a:prstGeom>
        <a:gradFill rotWithShape="0">
          <a:gsLst>
            <a:gs pos="0">
              <a:schemeClr val="accent4">
                <a:hueOff val="-4464770"/>
                <a:satOff val="26899"/>
                <a:lumOff val="2156"/>
                <a:alphaOff val="0"/>
                <a:shade val="51000"/>
                <a:satMod val="130000"/>
              </a:schemeClr>
            </a:gs>
            <a:gs pos="80000">
              <a:schemeClr val="accent4">
                <a:hueOff val="-4464770"/>
                <a:satOff val="26899"/>
                <a:lumOff val="2156"/>
                <a:alphaOff val="0"/>
                <a:shade val="93000"/>
                <a:satMod val="130000"/>
              </a:schemeClr>
            </a:gs>
            <a:gs pos="100000">
              <a:schemeClr val="accent4">
                <a:hueOff val="-4464770"/>
                <a:satOff val="26899"/>
                <a:lumOff val="2156"/>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glow" dir="t">
            <a:rot lat="0" lon="0" rev="4800000"/>
          </a:lightRig>
        </a:scene3d>
        <a:sp3d prstMaterial="matte">
          <a:bevelT w="127000" h="63500"/>
        </a:sp3d>
      </dsp:spPr>
      <dsp:style>
        <a:lnRef idx="0">
          <a:scrgbClr r="0" g="0" b="0"/>
        </a:lnRef>
        <a:fillRef idx="3">
          <a:scrgbClr r="0" g="0" b="0"/>
        </a:fillRef>
        <a:effectRef idx="3">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GB" sz="2000" b="1" kern="1200" dirty="0"/>
            <a:t>Personal character traits</a:t>
          </a:r>
        </a:p>
      </dsp:txBody>
      <dsp:txXfrm>
        <a:off x="1349930" y="3050226"/>
        <a:ext cx="1476603" cy="1044116"/>
      </dsp:txXfrm>
    </dsp:sp>
  </dsp:spTree>
</dsp:drawing>
</file>

<file path=ppt/diagrams/layout1.xml><?xml version="1.0" encoding="utf-8"?>
<dgm:layoutDef xmlns:dgm="http://schemas.openxmlformats.org/drawingml/2006/diagram" xmlns:a="http://schemas.openxmlformats.org/drawingml/2006/main" uniqueId="urn:microsoft.com/office/officeart/2005/8/layout/venn1">
  <dgm:title val=""/>
  <dgm:desc val=""/>
  <dgm:catLst>
    <dgm:cat type="relationship" pri="28000"/>
    <dgm:cat type="convert" pri="19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Lst>
      <dgm:cxnLst>
        <dgm:cxn modelId="7" srcId="0" destId="1" srcOrd="0" destOrd="0"/>
        <dgm:cxn modelId="8" srcId="0" destId="2" srcOrd="1" destOrd="0"/>
        <dgm:cxn modelId="9" srcId="0" destId="3" srcOrd="2" destOrd="0"/>
        <dgm:cxn modelId="10" srcId="0" destId="4" srcOrd="3" destOrd="0"/>
      </dgm:cxnLst>
      <dgm:bg/>
      <dgm:whole/>
    </dgm:dataModel>
  </dgm:clrData>
  <dgm:layoutNode name="compositeShape">
    <dgm:varLst>
      <dgm:chMax val="7"/>
      <dgm:dir/>
      <dgm:resizeHandles val="exact"/>
    </dgm:varLst>
    <dgm:choose name="Name0">
      <dgm:if name="Name1" axis="ch" ptType="node" func="cnt" op="equ" val="1">
        <dgm:alg type="composite">
          <dgm:param type="ar" val="1"/>
        </dgm:alg>
      </dgm:if>
      <dgm:if name="Name2" axis="ch" ptType="node" func="cnt" op="equ" val="2">
        <dgm:alg type="composite">
          <dgm:param type="ar" val="1.792"/>
        </dgm:alg>
      </dgm:if>
      <dgm:if name="Name3" axis="ch" ptType="node" func="cnt" op="equ" val="3">
        <dgm:alg type="composite">
          <dgm:param type="ar" val="1"/>
        </dgm:alg>
      </dgm:if>
      <dgm:if name="Name4" axis="ch" ptType="node" func="cnt" op="equ" val="4">
        <dgm:alg type="composite">
          <dgm:param type="ar" val="1"/>
        </dgm:alg>
      </dgm:if>
      <dgm:if name="Name5" axis="ch" ptType="node" func="cnt" op="equ" val="5">
        <dgm:alg type="composite">
          <dgm:param type="ar" val="1.4"/>
        </dgm:alg>
      </dgm:if>
      <dgm:if name="Name6" axis="ch" ptType="node" func="cnt" op="equ" val="6">
        <dgm:alg type="composite">
          <dgm:param type="ar" val="1.285"/>
        </dgm:alg>
      </dgm:if>
      <dgm:if name="Name7" axis="ch" ptType="node" func="cnt" op="equ" val="7">
        <dgm:alg type="composite">
          <dgm:param type="ar" val="1.359"/>
        </dgm:alg>
      </dgm:if>
      <dgm:else name="Name8">
        <dgm:alg type="composite">
          <dgm:param type="ar" val="1.359"/>
        </dgm:alg>
      </dgm:else>
    </dgm:choose>
    <dgm:shape xmlns:r="http://schemas.openxmlformats.org/officeDocument/2006/relationships" r:blip="">
      <dgm:adjLst/>
    </dgm:shape>
    <dgm:presOf/>
    <dgm:choose name="Name9">
      <dgm:if name="Name10" axis="ch" ptType="node" func="cnt" op="equ" val="1">
        <dgm:constrLst>
          <dgm:constr type="ctrX" for="ch" forName="circ1TxSh" refType="w" fact="0.5"/>
          <dgm:constr type="ctrY" for="ch" forName="circ1TxSh" refType="h" fact="0.5"/>
          <dgm:constr type="w" for="ch" forName="circ1TxSh" refType="w"/>
          <dgm:constr type="h" for="ch" forName="circ1TxSh" refType="h"/>
          <dgm:constr type="primFontSz" for="ch" ptType="node" op="equ"/>
        </dgm:constrLst>
      </dgm:if>
      <dgm:if name="Name11" axis="ch" ptType="node" func="cnt" op="equ" val="2">
        <dgm:constrLst>
          <dgm:constr type="ctrX" for="ch" forName="circ1" refType="w" fact="0.3"/>
          <dgm:constr type="ctrY" for="ch" forName="circ1" refType="h" fact="0.5"/>
          <dgm:constr type="w" for="ch" forName="circ1" refType="w" fact="0.555"/>
          <dgm:constr type="h" for="ch" forName="circ1" refType="h" fact="0.99456"/>
          <dgm:constr type="l" for="ch" forName="circ1Tx" refType="w" fact="0.1"/>
          <dgm:constr type="t" for="ch" forName="circ1Tx" refType="h" fact="0.12"/>
          <dgm:constr type="w" for="ch" forName="circ1Tx" refType="w" fact="0.32"/>
          <dgm:constr type="h" for="ch" forName="circ1Tx" refType="h" fact="0.76"/>
          <dgm:constr type="ctrX" for="ch" forName="circ2" refType="w" fact="0.7"/>
          <dgm:constr type="ctrY" for="ch" forName="circ2" refType="h" fact="0.5"/>
          <dgm:constr type="w" for="ch" forName="circ2" refType="w" fact="0.555"/>
          <dgm:constr type="h" for="ch" forName="circ2" refType="h" fact="0.99456"/>
          <dgm:constr type="l" for="ch" forName="circ2Tx" refType="w" fact="0.58"/>
          <dgm:constr type="t" for="ch" forName="circ2Tx" refType="h" fact="0.12"/>
          <dgm:constr type="w" for="ch" forName="circ2Tx" refType="w" fact="0.32"/>
          <dgm:constr type="h" for="ch" forName="circ2Tx" refType="h" fact="0.76"/>
          <dgm:constr type="primFontSz" for="ch" ptType="node" op="equ"/>
        </dgm:constrLst>
      </dgm:if>
      <dgm:if name="Name12" axis="ch" ptType="node" func="cnt" op="equ" val="3">
        <dgm:constrLst>
          <dgm:constr type="ctrX" for="ch" forName="circ1" refType="w" fact="0.5"/>
          <dgm:constr type="ctrY" for="ch" forName="circ1" refType="w" fact="0.25"/>
          <dgm:constr type="w" for="ch" forName="circ1" refType="w" fact="0.6"/>
          <dgm:constr type="h" for="ch" forName="circ1" refType="h" fact="0.6"/>
          <dgm:constr type="l" for="ch" forName="circ1Tx" refType="w" fact="0.28"/>
          <dgm:constr type="t" for="ch" forName="circ1Tx" refType="h" fact="0.055"/>
          <dgm:constr type="w" for="ch" forName="circ1Tx" refType="w" fact="0.44"/>
          <dgm:constr type="h" for="ch" forName="circ1Tx" refType="h" fact="0.27"/>
          <dgm:constr type="ctrX" for="ch" forName="circ2" refType="w" fact="0.7165"/>
          <dgm:constr type="ctrY" for="ch" forName="circ2" refType="w" fact="0.625"/>
          <dgm:constr type="w" for="ch" forName="circ2" refType="w" fact="0.6"/>
          <dgm:constr type="h" for="ch" forName="circ2" refType="h" fact="0.6"/>
          <dgm:constr type="l" for="ch" forName="circ2Tx" refType="w" fact="0.6"/>
          <dgm:constr type="t" for="ch" forName="circ2Tx" refType="h" fact="0.48"/>
          <dgm:constr type="w" for="ch" forName="circ2Tx" refType="w" fact="0.36"/>
          <dgm:constr type="h" for="ch" forName="circ2Tx" refType="h" fact="0.33"/>
          <dgm:constr type="ctrX" for="ch" forName="circ3" refType="w" fact="0.2835"/>
          <dgm:constr type="ctrY" for="ch" forName="circ3" refType="w" fact="0.625"/>
          <dgm:constr type="w" for="ch" forName="circ3" refType="w" fact="0.6"/>
          <dgm:constr type="h" for="ch" forName="circ3" refType="h" fact="0.6"/>
          <dgm:constr type="l" for="ch" forName="circ3Tx" refType="w" fact="0.04"/>
          <dgm:constr type="t" for="ch" forName="circ3Tx" refType="h" fact="0.48"/>
          <dgm:constr type="w" for="ch" forName="circ3Tx" refType="w" fact="0.36"/>
          <dgm:constr type="h" for="ch" forName="circ3Tx" refType="h" fact="0.33"/>
          <dgm:constr type="primFontSz" for="ch" ptType="node" op="equ"/>
        </dgm:constrLst>
      </dgm:if>
      <dgm:if name="Name13" axis="ch" ptType="node" func="cnt" op="equ" val="4">
        <dgm:constrLst>
          <dgm:constr type="ctrX" for="ch" forName="circ1" refType="w" fact="0.5"/>
          <dgm:constr type="ctrY" for="ch" forName="circ1" refType="w" fact="0.27"/>
          <dgm:constr type="w" for="ch" forName="circ1" refType="w" fact="0.52"/>
          <dgm:constr type="h" for="ch" forName="circ1" refType="h" fact="0.52"/>
          <dgm:constr type="l" for="ch" forName="circ1Tx" refType="w" fact="0.3"/>
          <dgm:constr type="t" for="ch" forName="circ1Tx" refType="h" fact="0.08"/>
          <dgm:constr type="w" for="ch" forName="circ1Tx" refType="w" fact="0.4"/>
          <dgm:constr type="h" for="ch" forName="circ1Tx" refType="h" fact="0.165"/>
          <dgm:constr type="ctrX" for="ch" forName="circ2" refType="w" fact="0.73"/>
          <dgm:constr type="ctrY" for="ch" forName="circ2" refType="w" fact="0.5"/>
          <dgm:constr type="w" for="ch" forName="circ2" refType="w" fact="0.52"/>
          <dgm:constr type="h" for="ch" forName="circ2" refType="h" fact="0.52"/>
          <dgm:constr type="r" for="ch" forName="circ2Tx" refType="w" fact="0.95"/>
          <dgm:constr type="t" for="ch" forName="circ2Tx" refType="h" fact="0.3"/>
          <dgm:constr type="w" for="ch" forName="circ2Tx" refType="w" fact="0.2"/>
          <dgm:constr type="h" for="ch" forName="circ2Tx" refType="h" fact="0.4"/>
          <dgm:constr type="ctrX" for="ch" forName="circ3" refType="w" fact="0.5"/>
          <dgm:constr type="ctrY" for="ch" forName="circ3" refType="w" fact="0.73"/>
          <dgm:constr type="w" for="ch" forName="circ3" refType="w" fact="0.52"/>
          <dgm:constr type="h" for="ch" forName="circ3" refType="h" fact="0.52"/>
          <dgm:constr type="l" for="ch" forName="circ3Tx" refType="w" fact="0.3"/>
          <dgm:constr type="b" for="ch" forName="circ3Tx" refType="h" fact="0.92"/>
          <dgm:constr type="w" for="ch" forName="circ3Tx" refType="w" fact="0.4"/>
          <dgm:constr type="h" for="ch" forName="circ3Tx" refType="h" fact="0.165"/>
          <dgm:constr type="ctrX" for="ch" forName="circ4" refType="w" fact="0.27"/>
          <dgm:constr type="ctrY" for="ch" forName="circ4" refType="h" fact="0.5"/>
          <dgm:constr type="w" for="ch" forName="circ4" refType="w" fact="0.52"/>
          <dgm:constr type="h" for="ch" forName="circ4" refType="h" fact="0.52"/>
          <dgm:constr type="l" for="ch" forName="circ4Tx" refType="w" fact="0.05"/>
          <dgm:constr type="t" for="ch" forName="circ4Tx" refType="h" fact="0.3"/>
          <dgm:constr type="w" for="ch" forName="circ4Tx" refType="w" fact="0.2"/>
          <dgm:constr type="h" for="ch" forName="circ4Tx" refType="h" fact="0.4"/>
          <dgm:constr type="primFontSz" for="ch" ptType="node" op="equ"/>
        </dgm:constrLst>
      </dgm:if>
      <dgm:if name="Name14" axis="ch" ptType="node" func="cnt" op="equ" val="5">
        <dgm:constrLst>
          <dgm:constr type="ctrX" for="ch" forName="circ1" refType="w" fact="0.5"/>
          <dgm:constr type="ctrY" for="ch" forName="circ1" refType="h" fact="0.46"/>
          <dgm:constr type="w" for="ch" forName="circ1" refType="w" fact="0.25"/>
          <dgm:constr type="h" for="ch" forName="circ1" refType="h" fact="0.35"/>
          <dgm:constr type="l" for="ch" forName="circ1Tx" refType="w" fact="0.355"/>
          <dgm:constr type="t" for="ch" forName="circ1Tx"/>
          <dgm:constr type="w" for="ch" forName="circ1Tx" refType="w" fact="0.29"/>
          <dgm:constr type="h" for="ch" forName="circ1Tx" refType="h" fact="0.235"/>
          <dgm:constr type="ctrX" for="ch" forName="circ2" refType="w" fact="0.5951"/>
          <dgm:constr type="ctrY" for="ch" forName="circ2" refType="h" fact="0.5567"/>
          <dgm:constr type="w" for="ch" forName="circ2" refType="w" fact="0.25"/>
          <dgm:constr type="h" for="ch" forName="circ2" refType="h" fact="0.35"/>
          <dgm:constr type="l" for="ch" forName="circ2Tx" refType="w" fact="0.74"/>
          <dgm:constr type="t" for="ch" forName="circ2Tx" refType="h" fact="0.31"/>
          <dgm:constr type="w" for="ch" forName="circ2Tx" refType="w" fact="0.26"/>
          <dgm:constr type="h" for="ch" forName="circ2Tx" refType="h" fact="0.255"/>
          <dgm:constr type="ctrX" for="ch" forName="circ3" refType="w" fact="0.5588"/>
          <dgm:constr type="ctrY" for="ch" forName="circ3" refType="h" fact="0.7133"/>
          <dgm:constr type="w" for="ch" forName="circ3" refType="w" fact="0.25"/>
          <dgm:constr type="h" for="ch" forName="circ3" refType="h" fact="0.35"/>
          <dgm:constr type="l" for="ch" forName="circ3Tx" refType="w" fact="0.7"/>
          <dgm:constr type="t" for="ch" forName="circ3Tx" refType="h" fact="0.745"/>
          <dgm:constr type="w" for="ch" forName="circ3Tx" refType="w" fact="0.26"/>
          <dgm:constr type="h" for="ch" forName="circ3Tx" refType="h" fact="0.255"/>
          <dgm:constr type="ctrX" for="ch" forName="circ4" refType="w" fact="0.4412"/>
          <dgm:constr type="ctrY" for="ch" forName="circ4" refType="h" fact="0.7133"/>
          <dgm:constr type="w" for="ch" forName="circ4" refType="w" fact="0.25"/>
          <dgm:constr type="h" for="ch" forName="circ4" refType="h" fact="0.35"/>
          <dgm:constr type="l" for="ch" forName="circ4Tx" refType="w" fact="0.04"/>
          <dgm:constr type="t" for="ch" forName="circ4Tx" refType="h" fact="0.745"/>
          <dgm:constr type="w" for="ch" forName="circ4Tx" refType="w" fact="0.26"/>
          <dgm:constr type="h" for="ch" forName="circ4Tx" refType="h" fact="0.255"/>
          <dgm:constr type="ctrX" for="ch" forName="circ5" refType="w" fact="0.4049"/>
          <dgm:constr type="ctrY" for="ch" forName="circ5" refType="h" fact="0.5567"/>
          <dgm:constr type="w" for="ch" forName="circ5" refType="w" fact="0.25"/>
          <dgm:constr type="h" for="ch" forName="circ5" refType="h" fact="0.35"/>
          <dgm:constr type="l" for="ch" forName="circ5Tx"/>
          <dgm:constr type="t" for="ch" forName="circ5Tx" refType="h" fact="0.31"/>
          <dgm:constr type="w" for="ch" forName="circ5Tx" refType="w" fact="0.26"/>
          <dgm:constr type="h" for="ch" forName="circ5Tx" refType="h" fact="0.255"/>
          <dgm:constr type="primFontSz" for="ch" ptType="node" op="equ"/>
        </dgm:constrLst>
      </dgm:if>
      <dgm:if name="Name15" axis="ch" ptType="node" func="cnt" op="equ" val="6">
        <dgm:constrLst>
          <dgm:constr type="ctrX" for="ch" forName="circ1" refType="w" fact="0.5"/>
          <dgm:constr type="ctrY" for="ch" forName="circ1" refType="h" fact="0.3844"/>
          <dgm:constr type="w" for="ch" forName="circ1" refType="w" fact="0.24"/>
          <dgm:constr type="h" for="ch" forName="circ1" refType="h" fact="0.3084"/>
          <dgm:constr type="l" for="ch" forName="circ1Tx" refType="w" fact="0.35"/>
          <dgm:constr type="t" for="ch" forName="circ1Tx"/>
          <dgm:constr type="w" for="ch" forName="circ1Tx" refType="w" fact="0.3"/>
          <dgm:constr type="h" for="ch" forName="circ1Tx" refType="h" fact="0.21"/>
          <dgm:constr type="ctrX" for="ch" forName="circ2" refType="w" fact="0.5779"/>
          <dgm:constr type="ctrY" for="ch" forName="circ2" refType="h" fact="0.4422"/>
          <dgm:constr type="w" for="ch" forName="circ2" refType="w" fact="0.24"/>
          <dgm:constr type="h" for="ch" forName="circ2" refType="h" fact="0.3084"/>
          <dgm:constr type="l" for="ch" forName="circ2Tx" refType="w" fact="0.7157"/>
          <dgm:constr type="t" for="ch" forName="circ2Tx" refType="h" fact="0.2"/>
          <dgm:constr type="w" for="ch" forName="circ2Tx" refType="w" fact="0.2843"/>
          <dgm:constr type="h" for="ch" forName="circ2Tx" refType="h" fact="0.23"/>
          <dgm:constr type="ctrX" for="ch" forName="circ3" refType="w" fact="0.5779"/>
          <dgm:constr type="ctrY" for="ch" forName="circ3" refType="h" fact="0.5578"/>
          <dgm:constr type="w" for="ch" forName="circ3" refType="w" fact="0.24"/>
          <dgm:constr type="h" for="ch" forName="circ3" refType="h" fact="0.3084"/>
          <dgm:constr type="l" for="ch" forName="circ3Tx" refType="w" fact="0.7157"/>
          <dgm:constr type="t" for="ch" forName="circ3Tx" refType="h" fact="0.543"/>
          <dgm:constr type="w" for="ch" forName="circ3Tx" refType="w" fact="0.2843"/>
          <dgm:constr type="h" for="ch" forName="circ3Tx" refType="h" fact="0.257"/>
          <dgm:constr type="ctrX" for="ch" forName="circ4" refType="w" fact="0.5"/>
          <dgm:constr type="ctrY" for="ch" forName="circ4" refType="h" fact="0.6157"/>
          <dgm:constr type="w" for="ch" forName="circ4" refType="w" fact="0.24"/>
          <dgm:constr type="h" for="ch" forName="circ4" refType="h" fact="0.3084"/>
          <dgm:constr type="l" for="ch" forName="circ4Tx" refType="w" fact="0.35"/>
          <dgm:constr type="t" for="ch" forName="circ4Tx" refType="h" fact="0.79"/>
          <dgm:constr type="w" for="ch" forName="circ4Tx" refType="w" fact="0.3"/>
          <dgm:constr type="h" for="ch" forName="circ4Tx" refType="h" fact="0.21"/>
          <dgm:constr type="ctrX" for="ch" forName="circ5" refType="w" fact="0.4221"/>
          <dgm:constr type="ctrY" for="ch" forName="circ5" refType="h" fact="0.5578"/>
          <dgm:constr type="w" for="ch" forName="circ5" refType="w" fact="0.24"/>
          <dgm:constr type="h" for="ch" forName="circ5" refType="h" fact="0.3084"/>
          <dgm:constr type="l" for="ch" forName="circ5Tx" refType="w" fact="0"/>
          <dgm:constr type="t" for="ch" forName="circ5Tx" refType="h" fact="0.543"/>
          <dgm:constr type="w" for="ch" forName="circ5Tx" refType="w" fact="0.2843"/>
          <dgm:constr type="h" for="ch" forName="circ5Tx" refType="h" fact="0.257"/>
          <dgm:constr type="ctrX" for="ch" forName="circ6" refType="w" fact="0.4221"/>
          <dgm:constr type="ctrY" for="ch" forName="circ6" refType="h" fact="0.4422"/>
          <dgm:constr type="w" for="ch" forName="circ6" refType="w" fact="0.24"/>
          <dgm:constr type="h" for="ch" forName="circ6" refType="h" fact="0.3084"/>
          <dgm:constr type="l" for="ch" forName="circ6Tx" refType="w" fact="0"/>
          <dgm:constr type="t" for="ch" forName="circ6Tx" refType="h" fact="0.2"/>
          <dgm:constr type="w" for="ch" forName="circ6Tx" refType="w" fact="0.2843"/>
          <dgm:constr type="h" for="ch" forName="circ6Tx" refType="h" fact="0.257"/>
          <dgm:constr type="primFontSz" for="ch" ptType="node" op="equ"/>
        </dgm:constrLst>
      </dgm:if>
      <dgm:else name="Name16">
        <dgm:constrLst>
          <dgm:constr type="ctrX" for="ch" forName="circ1" refType="w" fact="0.5"/>
          <dgm:constr type="ctrY" for="ch" forName="circ1" refType="h" fact="0.4177"/>
          <dgm:constr type="w" for="ch" forName="circ1" refType="w" fact="0.24"/>
          <dgm:constr type="h" for="ch" forName="circ1" refType="h" fact="0.3262"/>
          <dgm:constr type="l" for="ch" forName="circ1Tx" refType="w" fact="0.3625"/>
          <dgm:constr type="t" for="ch" forName="circ1Tx"/>
          <dgm:constr type="w" for="ch" forName="circ1Tx" refType="w" fact="0.275"/>
          <dgm:constr type="h" for="ch" forName="circ1Tx" refType="h" fact="0.2"/>
          <dgm:constr type="ctrX" for="ch" forName="circ2" refType="w" fact="0.5704"/>
          <dgm:constr type="ctrY" for="ch" forName="circ2" refType="h" fact="0.4637"/>
          <dgm:constr type="w" for="ch" forName="circ2" refType="w" fact="0.24"/>
          <dgm:constr type="h" for="ch" forName="circ2" refType="h" fact="0.3262"/>
          <dgm:constr type="l" for="ch" forName="circ2Tx" refType="w" fact="0.72"/>
          <dgm:constr type="t" for="ch" forName="circ2Tx" refType="h" fact="0.19"/>
          <dgm:constr type="w" for="ch" forName="circ2Tx" refType="w" fact="0.26"/>
          <dgm:constr type="h" for="ch" forName="circ2Tx" refType="h" fact="0.22"/>
          <dgm:constr type="ctrX" for="ch" forName="circ3" refType="w" fact="0.5877"/>
          <dgm:constr type="ctrY" for="ch" forName="circ3" refType="h" fact="0.5672"/>
          <dgm:constr type="w" for="ch" forName="circ3" refType="w" fact="0.24"/>
          <dgm:constr type="h" for="ch" forName="circ3" refType="h" fact="0.3262"/>
          <dgm:constr type="l" for="ch" forName="circ3Tx" refType="w" fact="0.745"/>
          <dgm:constr type="t" for="ch" forName="circ3Tx" refType="h" fact="0.47"/>
          <dgm:constr type="w" for="ch" forName="circ3Tx" refType="w" fact="0.255"/>
          <dgm:constr type="h" for="ch" forName="circ3Tx" refType="h" fact="0.235"/>
          <dgm:constr type="ctrX" for="ch" forName="circ4" refType="w" fact="0.539"/>
          <dgm:constr type="ctrY" for="ch" forName="circ4" refType="h" fact="0.6502"/>
          <dgm:constr type="w" for="ch" forName="circ4" refType="w" fact="0.24"/>
          <dgm:constr type="h" for="ch" forName="circ4" refType="h" fact="0.3262"/>
          <dgm:constr type="l" for="ch" forName="circ4Tx" refType="w" fact="0.635"/>
          <dgm:constr type="t" for="ch" forName="circ4Tx" refType="h" fact="0.785"/>
          <dgm:constr type="w" for="ch" forName="circ4Tx" refType="w" fact="0.275"/>
          <dgm:constr type="h" for="ch" forName="circ4Tx" refType="h" fact="0.215"/>
          <dgm:constr type="ctrX" for="ch" forName="circ5" refType="w" fact="0.461"/>
          <dgm:constr type="ctrY" for="ch" forName="circ5" refType="h" fact="0.6502"/>
          <dgm:constr type="w" for="ch" forName="circ5" refType="w" fact="0.24"/>
          <dgm:constr type="h" for="ch" forName="circ5" refType="h" fact="0.3262"/>
          <dgm:constr type="l" for="ch" forName="circ5Tx" refType="w" fact="0.09"/>
          <dgm:constr type="t" for="ch" forName="circ5Tx" refType="h" fact="0.785"/>
          <dgm:constr type="w" for="ch" forName="circ5Tx" refType="w" fact="0.275"/>
          <dgm:constr type="h" for="ch" forName="circ5Tx" refType="h" fact="0.215"/>
          <dgm:constr type="ctrX" for="ch" forName="circ6" refType="w" fact="0.4123"/>
          <dgm:constr type="ctrY" for="ch" forName="circ6" refType="h" fact="0.5672"/>
          <dgm:constr type="w" for="ch" forName="circ6" refType="w" fact="0.24"/>
          <dgm:constr type="h" for="ch" forName="circ6" refType="h" fact="0.3262"/>
          <dgm:constr type="l" for="ch" forName="circ6Tx"/>
          <dgm:constr type="t" for="ch" forName="circ6Tx" refType="h" fact="0.47"/>
          <dgm:constr type="w" for="ch" forName="circ6Tx" refType="w" fact="0.255"/>
          <dgm:constr type="h" for="ch" forName="circ6Tx" refType="h" fact="0.235"/>
          <dgm:constr type="ctrX" for="ch" forName="circ7" refType="w" fact="0.4296"/>
          <dgm:constr type="ctrY" for="ch" forName="circ7" refType="h" fact="0.4637"/>
          <dgm:constr type="w" for="ch" forName="circ7" refType="w" fact="0.24"/>
          <dgm:constr type="h" for="ch" forName="circ7" refType="h" fact="0.3262"/>
          <dgm:constr type="l" for="ch" forName="circ7Tx" refType="w" fact="0.02"/>
          <dgm:constr type="t" for="ch" forName="circ7Tx" refType="h" fact="0.19"/>
          <dgm:constr type="w" for="ch" forName="circ7Tx" refType="w" fact="0.26"/>
          <dgm:constr type="h" for="ch" forName="circ7Tx" refType="h" fact="0.22"/>
          <dgm:constr type="primFontSz" for="ch" ptType="node" op="equ"/>
        </dgm:constrLst>
      </dgm:else>
    </dgm:choose>
    <dgm:ruleLst/>
    <dgm:forEach name="Name17" axis="ch" ptType="node" cnt="1">
      <dgm:choose name="Name18">
        <dgm:if name="Name19" axis="root ch" ptType="all node" func="cnt" op="equ" val="1">
          <dgm:layoutNode name="circ1TxSh" styleLbl="vennNode1">
            <dgm:alg type="tx">
              <dgm:param type="txAnchorHorzCh" val="ctr"/>
              <dgm:param type="txAnchorVertCh" val="mid"/>
            </dgm:alg>
            <dgm:shape xmlns:r="http://schemas.openxmlformats.org/officeDocument/2006/relationships" type="ellipse" r:blip="">
              <dgm:adjLst/>
            </dgm:shape>
            <dgm:choose name="Name20">
              <dgm:if name="Name21" func="var" arg="dir" op="equ" val="norm">
                <dgm:choose name="Name22">
                  <dgm:if name="Name23" axis="root ch" ptType="all node" func="cnt" op="lte" val="4">
                    <dgm:presOf axis="desOrSelf" ptType="node"/>
                  </dgm:if>
                  <dgm:else name="Name24">
                    <dgm:presOf/>
                  </dgm:else>
                </dgm:choose>
              </dgm:if>
              <dgm:else name="Name25">
                <dgm:choose name="Name26">
                  <dgm:if name="Name27" axis="root ch" ptType="all node" func="cnt" op="equ" val="2">
                    <dgm:presOf axis="root ch desOrSelf" ptType="all node node" st="1 2 1" cnt="1 1 0"/>
                  </dgm:if>
                  <dgm:else name="Name28">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if>
        <dgm:else name="Name29">
          <dgm:layoutNode name="circ1" styleLbl="vennNode1">
            <dgm:alg type="sp"/>
            <dgm:shape xmlns:r="http://schemas.openxmlformats.org/officeDocument/2006/relationships" type="ellipse" r:blip="">
              <dgm:adjLst/>
            </dgm:shape>
            <dgm:choose name="Name30">
              <dgm:if name="Name31" func="var" arg="dir" op="equ" val="norm">
                <dgm:choose name="Name32">
                  <dgm:if name="Name33" axis="root ch" ptType="all node" func="cnt" op="lte" val="4">
                    <dgm:presOf axis="desOrSelf" ptType="node"/>
                  </dgm:if>
                  <dgm:else name="Name34">
                    <dgm:presOf/>
                  </dgm:else>
                </dgm:choose>
              </dgm:if>
              <dgm:else name="Name35">
                <dgm:choose name="Name36">
                  <dgm:if name="Name37" axis="root ch" ptType="all node" func="cnt" op="equ" val="2">
                    <dgm:presOf axis="root ch desOrSelf" ptType="all node node" st="1 2 1" cnt="1 1 0"/>
                  </dgm:if>
                  <dgm:else name="Name38">
                    <dgm:choose name="Name39">
                      <dgm:if name="Name40" axis="root ch" ptType="all node" func="cnt" op="lte" val="4">
                        <dgm:presOf axis="desOrSelf" ptType="node"/>
                      </dgm:if>
                      <dgm:else name="Name41">
                        <dgm:presOf/>
                      </dgm:else>
                    </dgm:choose>
                  </dgm:else>
                </dgm:choose>
              </dgm:else>
            </dgm:choose>
            <dgm:constrLst/>
            <dgm:ruleLst/>
          </dgm:layoutNode>
          <dgm:layoutNode name="circ1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42">
              <dgm:if name="Name43" func="var" arg="dir" op="equ" val="norm">
                <dgm:presOf axis="desOrSelf" ptType="node"/>
              </dgm:if>
              <dgm:else name="Name44">
                <dgm:choose name="Name45">
                  <dgm:if name="Name46" axis="root ch" ptType="all node" func="cnt" op="equ" val="2">
                    <dgm:presOf axis="root ch desOrSelf" ptType="all node node" st="1 2 1" cnt="1 1 0"/>
                  </dgm:if>
                  <dgm:else name="Name47">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else>
      </dgm:choose>
    </dgm:forEach>
    <dgm:forEach name="Name48" axis="ch" ptType="node" st="2" cnt="1">
      <dgm:layoutNode name="circ2" styleLbl="vennNode1">
        <dgm:alg type="sp"/>
        <dgm:shape xmlns:r="http://schemas.openxmlformats.org/officeDocument/2006/relationships" type="ellipse" r:blip="">
          <dgm:adjLst/>
        </dgm:shape>
        <dgm:choose name="Name49">
          <dgm:if name="Name50" func="var" arg="dir" op="equ" val="norm">
            <dgm:choose name="Name51">
              <dgm:if name="Name52" axis="root ch" ptType="all node" func="cnt" op="lte" val="4">
                <dgm:presOf axis="desOrSelf" ptType="node"/>
              </dgm:if>
              <dgm:else name="Name53">
                <dgm:presOf/>
              </dgm:else>
            </dgm:choose>
          </dgm:if>
          <dgm:else name="Name54">
            <dgm:choose name="Name55">
              <dgm:if name="Name56" axis="root ch" ptType="all node" func="cnt" op="equ" val="2">
                <dgm:presOf axis="root ch desOrSelf" ptType="all node node" st="1 1 1" cnt="1 1 0"/>
              </dgm:if>
              <dgm:if name="Name57" axis="root ch" ptType="all node" func="cnt" op="equ" val="3">
                <dgm:presOf axis="root ch desOrSelf" ptType="all node node" st="1 3 1" cnt="1 1 0"/>
              </dgm:if>
              <dgm:if name="Name58" axis="root ch" ptType="all node" func="cnt" op="equ" val="4">
                <dgm:presOf axis="root ch desOrSelf" ptType="all node node" st="1 4 1" cnt="1 1 0"/>
              </dgm:if>
              <dgm:else name="Name59">
                <dgm:presOf/>
              </dgm:else>
            </dgm:choose>
          </dgm:else>
        </dgm:choose>
        <dgm:constrLst/>
        <dgm:ruleLst/>
      </dgm:layoutNode>
      <dgm:layoutNode name="circ2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60">
          <dgm:if name="Name61" func="var" arg="dir" op="equ" val="norm">
            <dgm:presOf axis="desOrSelf" ptType="node"/>
          </dgm:if>
          <dgm:else name="Name62">
            <dgm:choose name="Name63">
              <dgm:if name="Name64" axis="root ch" ptType="all node" func="cnt" op="equ" val="2">
                <dgm:presOf axis="root ch desOrSelf" ptType="all node node" st="1 1 1" cnt="1 1 0"/>
              </dgm:if>
              <dgm:if name="Name65" axis="root ch" ptType="all node" func="cnt" op="equ" val="3">
                <dgm:presOf axis="root ch desOrSelf" ptType="all node node" st="1 3 1" cnt="1 1 0"/>
              </dgm:if>
              <dgm:if name="Name66" axis="root ch" ptType="all node" func="cnt" op="equ" val="4">
                <dgm:presOf axis="root ch desOrSelf" ptType="all node node" st="1 4 1" cnt="1 1 0"/>
              </dgm:if>
              <dgm:if name="Name67" axis="root ch" ptType="all node" func="cnt" op="equ" val="5">
                <dgm:presOf axis="root ch desOrSelf" ptType="all node node" st="1 5 1" cnt="1 1 0"/>
              </dgm:if>
              <dgm:if name="Name68" axis="root ch" ptType="all node" func="cnt" op="equ" val="6">
                <dgm:presOf axis="root ch desOrSelf" ptType="all node node" st="1 6 1" cnt="1 1 0"/>
              </dgm:if>
              <dgm:else name="Name69">
                <dgm:presOf axis="root ch desOrSelf" ptType="all node node" st="1 7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70" axis="ch" ptType="node" st="3" cnt="1">
      <dgm:layoutNode name="circ3" styleLbl="vennNode1">
        <dgm:alg type="sp"/>
        <dgm:shape xmlns:r="http://schemas.openxmlformats.org/officeDocument/2006/relationships" type="ellipse" r:blip="">
          <dgm:adjLst/>
        </dgm:shape>
        <dgm:choose name="Name71">
          <dgm:if name="Name72" func="var" arg="dir" op="equ" val="norm">
            <dgm:choose name="Name73">
              <dgm:if name="Name74" axis="root ch" ptType="all node" func="cnt" op="lte" val="4">
                <dgm:presOf axis="desOrSelf" ptType="node"/>
              </dgm:if>
              <dgm:else name="Name75">
                <dgm:presOf/>
              </dgm:else>
            </dgm:choose>
          </dgm:if>
          <dgm:else name="Name76">
            <dgm:choose name="Name77">
              <dgm:if name="Name78" axis="root ch" ptType="all node" func="cnt" op="equ" val="3">
                <dgm:presOf axis="root ch desOrSelf" ptType="all node node" st="1 2 1" cnt="1 1 0"/>
              </dgm:if>
              <dgm:if name="Name79" axis="root ch" ptType="all node" func="cnt" op="equ" val="4">
                <dgm:presOf axis="root ch desOrSelf" ptType="all node node" st="1 3 1" cnt="1 1 0"/>
              </dgm:if>
              <dgm:else name="Name80">
                <dgm:presOf/>
              </dgm:else>
            </dgm:choose>
          </dgm:else>
        </dgm:choose>
        <dgm:constrLst/>
        <dgm:ruleLst/>
      </dgm:layoutNode>
      <dgm:layoutNode name="circ3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81">
          <dgm:if name="Name82" func="var" arg="dir" op="equ" val="norm">
            <dgm:presOf axis="desOrSelf" ptType="node"/>
          </dgm:if>
          <dgm:else name="Name83">
            <dgm:choose name="Name84">
              <dgm:if name="Name85" axis="root ch" ptType="all node" func="cnt" op="equ" val="3">
                <dgm:presOf axis="root ch desOrSelf" ptType="all node node" st="1 2 1" cnt="1 1 0"/>
              </dgm:if>
              <dgm:if name="Name86" axis="root ch" ptType="all node" func="cnt" op="equ" val="4">
                <dgm:presOf axis="root ch desOrSelf" ptType="all node node" st="1 3 1" cnt="1 1 0"/>
              </dgm:if>
              <dgm:if name="Name87" axis="root ch" ptType="all node" func="cnt" op="equ" val="5">
                <dgm:presOf axis="root ch desOrSelf" ptType="all node node" st="1 4 1" cnt="1 1 0"/>
              </dgm:if>
              <dgm:if name="Name88" axis="root ch" ptType="all node" func="cnt" op="equ" val="6">
                <dgm:presOf axis="root ch desOrSelf" ptType="all node node" st="1 5 1" cnt="1 1 0"/>
              </dgm:if>
              <dgm:else name="Name89">
                <dgm:presOf axis="root ch desOrSelf" ptType="all node node" st="1 6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90" axis="ch" ptType="node" st="4" cnt="1">
      <dgm:layoutNode name="circ4" styleLbl="vennNode1">
        <dgm:alg type="sp"/>
        <dgm:shape xmlns:r="http://schemas.openxmlformats.org/officeDocument/2006/relationships" type="ellipse" r:blip="">
          <dgm:adjLst/>
        </dgm:shape>
        <dgm:choose name="Name91">
          <dgm:if name="Name92" func="var" arg="dir" op="equ" val="norm">
            <dgm:choose name="Name93">
              <dgm:if name="Name94" axis="root ch" ptType="all node" func="cnt" op="lte" val="4">
                <dgm:presOf axis="desOrSelf" ptType="node"/>
              </dgm:if>
              <dgm:else name="Name95">
                <dgm:presOf/>
              </dgm:else>
            </dgm:choose>
          </dgm:if>
          <dgm:else name="Name96">
            <dgm:choose name="Name97">
              <dgm:if name="Name98" axis="root ch" ptType="all node" func="cnt" op="equ" val="4">
                <dgm:presOf axis="root ch desOrSelf" ptType="all node node" st="1 2 1" cnt="1 1 0"/>
              </dgm:if>
              <dgm:else name="Name99">
                <dgm:presOf/>
              </dgm:else>
            </dgm:choose>
          </dgm:else>
        </dgm:choose>
        <dgm:constrLst/>
        <dgm:ruleLst/>
      </dgm:layoutNode>
      <dgm:layoutNode name="circ4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0">
          <dgm:if name="Name101" func="var" arg="dir" op="equ" val="norm">
            <dgm:presOf axis="desOrSelf" ptType="node"/>
          </dgm:if>
          <dgm:else name="Name102">
            <dgm:choose name="Name103">
              <dgm:if name="Name104" axis="root ch" ptType="all node" func="cnt" op="equ" val="4">
                <dgm:presOf axis="root ch desOrSelf" ptType="all node node" st="1 2 1" cnt="1 1 0"/>
              </dgm:if>
              <dgm:if name="Name105" axis="root ch" ptType="all node" func="cnt" op="equ" val="5">
                <dgm:presOf axis="root ch desOrSelf" ptType="all node node" st="1 3 1" cnt="1 1 0"/>
              </dgm:if>
              <dgm:if name="Name106" axis="root ch" ptType="all node" func="cnt" op="equ" val="6">
                <dgm:presOf axis="root ch desOrSelf" ptType="all node node" st="1 4 1" cnt="1 1 0"/>
              </dgm:if>
              <dgm:else name="Name107">
                <dgm:presOf axis="root ch desOrSelf" ptType="all node node" st="1 5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08" axis="ch" ptType="node" st="5" cnt="1">
      <dgm:layoutNode name="circ5" styleLbl="vennNode1">
        <dgm:alg type="sp"/>
        <dgm:shape xmlns:r="http://schemas.openxmlformats.org/officeDocument/2006/relationships" type="ellipse" r:blip="">
          <dgm:adjLst/>
        </dgm:shape>
        <dgm:presOf/>
        <dgm:constrLst/>
        <dgm:ruleLst/>
      </dgm:layoutNode>
      <dgm:layoutNode name="circ5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9">
          <dgm:if name="Name110" func="var" arg="dir" op="equ" val="norm">
            <dgm:presOf axis="desOrSelf" ptType="node"/>
          </dgm:if>
          <dgm:else name="Name111">
            <dgm:choose name="Name112">
              <dgm:if name="Name113" axis="root ch" ptType="all node" func="cnt" op="equ" val="5">
                <dgm:presOf axis="root ch desOrSelf" ptType="all node node" st="1 2 1" cnt="1 1 0"/>
              </dgm:if>
              <dgm:if name="Name114" axis="root ch" ptType="all node" func="cnt" op="equ" val="6">
                <dgm:presOf axis="root ch desOrSelf" ptType="all node node" st="1 3 1" cnt="1 1 0"/>
              </dgm:if>
              <dgm:else name="Name115">
                <dgm:presOf axis="root ch desOrSelf" ptType="all node node" st="1 4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16" axis="ch" ptType="node" st="6" cnt="1">
      <dgm:layoutNode name="circ6" styleLbl="vennNode1">
        <dgm:alg type="sp"/>
        <dgm:shape xmlns:r="http://schemas.openxmlformats.org/officeDocument/2006/relationships" type="ellipse" r:blip="">
          <dgm:adjLst/>
        </dgm:shape>
        <dgm:presOf/>
        <dgm:constrLst/>
        <dgm:ruleLst/>
      </dgm:layoutNode>
      <dgm:layoutNode name="circ6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17">
          <dgm:if name="Name118" func="var" arg="dir" op="equ" val="norm">
            <dgm:presOf axis="desOrSelf" ptType="node"/>
          </dgm:if>
          <dgm:else name="Name119">
            <dgm:choose name="Name120">
              <dgm:if name="Name121" axis="root ch" ptType="all node" func="cnt" op="equ" val="6">
                <dgm:presOf axis="root ch desOrSelf" ptType="all node node" st="1 2 1" cnt="1 1 0"/>
              </dgm:if>
              <dgm:else name="Name122">
                <dgm:presOf axis="root ch desOrSelf" ptType="all node node" st="1 3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23" axis="ch" ptType="node" st="7" cnt="1">
      <dgm:layoutNode name="circ7" styleLbl="vennNode1">
        <dgm:alg type="sp"/>
        <dgm:shape xmlns:r="http://schemas.openxmlformats.org/officeDocument/2006/relationships" type="ellipse" r:blip="">
          <dgm:adjLst/>
        </dgm:shape>
        <dgm:presOf/>
        <dgm:constrLst/>
        <dgm:ruleLst/>
      </dgm:layoutNode>
      <dgm:layoutNode name="circ7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24">
          <dgm:if name="Name125" func="var" arg="dir" op="equ" val="norm">
            <dgm:presOf axis="desOrSelf" ptType="node"/>
          </dgm:if>
          <dgm:else name="Name126">
            <dgm:presOf axis="root ch desOrSelf" ptType="all node node" st="1 2 1" cnt="1 1 0"/>
          </dgm:else>
        </dgm:choose>
        <dgm:constrLst>
          <dgm:constr type="tMarg"/>
          <dgm:constr type="bMarg"/>
          <dgm:constr type="lMarg"/>
          <dgm:constr type="rMarg"/>
          <dgm:constr type="primFontSz" val="65"/>
        </dgm:constrLst>
        <dgm:ruleLst>
          <dgm:rule type="primFontSz" val="5" fact="NaN" max="NaN"/>
        </dgm:ruleLst>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venn2">
  <dgm:title val=""/>
  <dgm:desc val=""/>
  <dgm:catLst>
    <dgm:cat type="relationship" pri="30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resizeHandles val="exact"/>
    </dgm:varLst>
    <dgm:alg type="composite">
      <dgm:param type="ar" val="1"/>
    </dgm:alg>
    <dgm:shape xmlns:r="http://schemas.openxmlformats.org/officeDocument/2006/relationships" r:blip="">
      <dgm:adjLst/>
    </dgm:shape>
    <dgm:presOf/>
    <dgm:choose name="Name1">
      <dgm:if name="Name2" axis="ch" ptType="node" func="cnt" op="lte" val="3">
        <dgm:constrLst>
          <dgm:constr type="w" for="ch" forName="comp1" refType="w"/>
          <dgm:constr type="h" for="ch" forName="comp1" refType="w" refFor="ch" refForName="comp1"/>
          <dgm:constr type="w" for="ch" forName="comp2" refType="w" fact="0.75"/>
          <dgm:constr type="h" for="ch" forName="comp2" refType="w" refFor="ch" refForName="comp2"/>
          <dgm:constr type="ctrX" for="ch" forName="comp2" refType="ctrX" refFor="ch" refForName="comp1"/>
          <dgm:constr type="b" for="ch" forName="comp2" refType="b" refFor="ch" refForName="comp1"/>
          <dgm:constr type="w" for="ch" forName="comp3" refType="w" fact="0.5"/>
          <dgm:constr type="h" for="ch" forName="comp3" refType="w" refFor="ch" refForName="comp3"/>
          <dgm:constr type="ctrX" for="ch" forName="comp3" refType="ctrX" refFor="ch" refForName="comp1"/>
          <dgm:constr type="b" for="ch" forName="comp3" refType="b" refFor="ch" refForName="comp1"/>
          <dgm:constr type="primFontSz" for="des" ptType="node" op="equ" val="65"/>
        </dgm:constrLst>
      </dgm:if>
      <dgm:if name="Name3" axis="ch" ptType="node" func="cnt" op="equ" val="4">
        <dgm:constrLst>
          <dgm:constr type="w" for="ch" forName="comp1" refType="w"/>
          <dgm:constr type="h" for="ch" forName="comp1" refType="w" refFor="ch" refForName="comp1"/>
          <dgm:constr type="w" for="ch" forName="comp2" refType="w" fact="0.8"/>
          <dgm:constr type="h" for="ch" forName="comp2" refType="w" refFor="ch" refForName="comp2"/>
          <dgm:constr type="ctrX" for="ch" forName="comp2" refType="ctrX" refFor="ch" refForName="comp1"/>
          <dgm:constr type="b" for="ch" forName="comp2" refType="b" refFor="ch" refForName="comp1"/>
          <dgm:constr type="w" for="ch" forName="comp3" refType="w" fact="0.6"/>
          <dgm:constr type="h" for="ch" forName="comp3" refType="w" refFor="ch" refForName="comp3"/>
          <dgm:constr type="ctrX" for="ch" forName="comp3" refType="ctrX" refFor="ch" refForName="comp1"/>
          <dgm:constr type="b" for="ch" forName="comp3" refType="b" refFor="ch" refForName="comp1"/>
          <dgm:constr type="w" for="ch" forName="comp4" refType="w" fact="0.4"/>
          <dgm:constr type="h" for="ch" forName="comp4" refType="w" refFor="ch" refForName="comp4"/>
          <dgm:constr type="ctrX" for="ch" forName="comp4" refType="ctrX" refFor="ch" refForName="comp1"/>
          <dgm:constr type="b" for="ch" forName="comp4" refType="b" refFor="ch" refForName="comp1"/>
          <dgm:constr type="primFontSz" for="des" ptType="node" op="equ" val="65"/>
        </dgm:constrLst>
      </dgm:if>
      <dgm:else name="Name4">
        <dgm:constrLst>
          <dgm:constr type="w" for="ch" forName="comp1" refType="w"/>
          <dgm:constr type="h" for="ch" forName="comp1" refType="w" refFor="ch" refForName="comp1"/>
          <dgm:constr type="w" for="ch" forName="comp2" refType="w" fact="0.85"/>
          <dgm:constr type="h" for="ch" forName="comp2" refType="w" refFor="ch" refForName="comp2"/>
          <dgm:constr type="ctrX" for="ch" forName="comp2" refType="ctrX" refFor="ch" refForName="comp1"/>
          <dgm:constr type="b" for="ch" forName="comp2" refType="b" refFor="ch" refForName="comp1"/>
          <dgm:constr type="w" for="ch" forName="comp3" refType="w" fact="0.7"/>
          <dgm:constr type="h" for="ch" forName="comp3" refType="w" refFor="ch" refForName="comp3"/>
          <dgm:constr type="ctrX" for="ch" forName="comp3" refType="ctrX" refFor="ch" refForName="comp1"/>
          <dgm:constr type="b" for="ch" forName="comp3" refType="b" refFor="ch" refForName="comp1"/>
          <dgm:constr type="w" for="ch" forName="comp4" refType="w" fact="0.55"/>
          <dgm:constr type="h" for="ch" forName="comp4" refType="w" refFor="ch" refForName="comp4"/>
          <dgm:constr type="ctrX" for="ch" forName="comp4" refType="ctrX" refFor="ch" refForName="comp1"/>
          <dgm:constr type="b" for="ch" forName="comp4" refType="b" refFor="ch" refForName="comp1"/>
          <dgm:constr type="w" for="ch" forName="comp5" refType="w" fact="0.4"/>
          <dgm:constr type="h" for="ch" forName="comp5" refType="w" refFor="ch" refForName="comp5"/>
          <dgm:constr type="ctrX" for="ch" forName="comp5" refType="ctrX" refFor="ch" refForName="comp1"/>
          <dgm:constr type="b" for="ch" forName="comp5" refType="b" refFor="ch" refForName="comp1"/>
          <dgm:constr type="w" for="ch" forName="comp6" refType="w" fact="0.25"/>
          <dgm:constr type="h" for="ch" forName="comp6" refType="w" refFor="ch" refForName="comp6"/>
          <dgm:constr type="ctrX" for="ch" forName="comp6" refType="ctrX" refFor="ch" refForName="comp1"/>
          <dgm:constr type="b" for="ch" forName="comp6" refType="b" refFor="ch" refForName="comp1"/>
          <dgm:constr type="w" for="ch" forName="comp7" refType="w" fact="0.15"/>
          <dgm:constr type="h" for="ch" forName="comp7" refType="w" refFor="ch" refForName="comp7"/>
          <dgm:constr type="ctrX" for="ch" forName="comp7" refType="ctrX" refFor="ch" refForName="comp1"/>
          <dgm:constr type="b" for="ch" forName="comp7" refType="b" refFor="ch" refForName="comp1"/>
          <dgm:constr type="primFontSz" for="des" ptType="node" op="equ" val="65"/>
        </dgm:constrLst>
      </dgm:else>
    </dgm:choose>
    <dgm:ruleLst/>
    <dgm:choose name="Name5">
      <dgm:if name="Name6" axis="ch" ptType="node" func="cnt" op="gte" val="1">
        <dgm:layoutNode name="comp1">
          <dgm:alg type="composite"/>
          <dgm:shape xmlns:r="http://schemas.openxmlformats.org/officeDocument/2006/relationships" r:blip="">
            <dgm:adjLst/>
          </dgm:shape>
          <dgm:presOf/>
          <dgm:choose name="Name7">
            <dgm:if name="Name8" axis="ch" ptType="node" func="cnt" op="equ" val="1">
              <dgm:constrLst>
                <dgm:constr type="w" for="ch" forName="circle1" refType="w"/>
                <dgm:constr type="h" for="ch" forName="circle1" refType="h"/>
                <dgm:constr type="ctrX" for="ch" forName="circle1" refType="w" fact="0.5"/>
                <dgm:constr type="ctrY" for="ch" forName="circle1" refType="h" fact="0.5"/>
                <dgm:constr type="ctrX" for="ch" forName="c1text" refType="w" fact="0.5"/>
                <dgm:constr type="ctrY" for="ch" forName="c1text" refType="h" fact="0.5"/>
                <dgm:constr type="w" for="ch" forName="c1text" refType="w" refFor="ch" refForName="circle1" fact="0.70711"/>
                <dgm:constr type="h" for="ch" forName="c1text" refType="h" refFor="ch" refForName="circle1" fact="0.5"/>
              </dgm:constrLst>
            </dgm:if>
            <dgm:if name="Name9" axis="ch" ptType="node" func="cnt" op="equ" val="2">
              <dgm:constrLst>
                <dgm:constr type="w" for="ch" forName="circle1" refType="w"/>
                <dgm:constr type="h" for="ch" forName="circle1" refType="h"/>
                <dgm:constr type="ctrX" for="ch" forName="circle1" refType="w" fact="0.5"/>
                <dgm:constr type="ctrY" for="ch" forName="circle1" refType="h" fact="0.5"/>
                <dgm:constr type="ctrX" for="ch" forName="c1text" refType="w" fact="0.5"/>
                <dgm:constr type="ctrY" for="ch" forName="c1text" refType="h" fact="0.16"/>
                <dgm:constr type="w" for="ch" forName="c1text" refType="w" refFor="ch" refForName="circle1" fact="0.525"/>
                <dgm:constr type="h" for="ch" forName="c1text" refType="h" refFor="ch" refForName="circle1" fact="0.17"/>
              </dgm:constrLst>
            </dgm:if>
            <dgm:if name="Name10" axis="ch" ptType="node" func="cnt" op="equ" val="3">
              <dgm:constrLst>
                <dgm:constr type="w" for="ch" forName="circle1" refType="w"/>
                <dgm:constr type="h" for="ch" forName="circle1" refType="h"/>
                <dgm:constr type="ctrX" for="ch" forName="circle1" refType="w" fact="0.5"/>
                <dgm:constr type="ctrY" for="ch" forName="circle1" refType="h" fact="0.5"/>
                <dgm:constr type="ctrX" for="ch" forName="c1text" refType="w" fact="0.5"/>
                <dgm:constr type="ctrY" for="ch" forName="c1text" refType="h" fact="0.125"/>
                <dgm:constr type="w" for="ch" forName="c1text" refType="w" refFor="ch" refForName="circle1" fact="0.3495"/>
                <dgm:constr type="h" for="ch" forName="c1text" refType="h" refFor="ch" refForName="circle1" fact="0.15"/>
              </dgm:constrLst>
            </dgm:if>
            <dgm:if name="Name11" axis="ch" ptType="node" func="cnt" op="equ" val="4">
              <dgm:constrLst>
                <dgm:constr type="w" for="ch" forName="circle1" refType="w"/>
                <dgm:constr type="h" for="ch" forName="circle1" refType="h"/>
                <dgm:constr type="ctrX" for="ch" forName="circle1" refType="w" fact="0.5"/>
                <dgm:constr type="ctrY" for="ch" forName="circle1" refType="h" fact="0.5"/>
                <dgm:constr type="ctrX" for="ch" forName="c1text" refType="w" fact="0.5"/>
                <dgm:constr type="ctrY" for="ch" forName="c1text" refType="h" fact="0.125"/>
                <dgm:constr type="w" for="ch" forName="c1text" refType="w" refFor="ch" refForName="circle1" fact="0.2796"/>
                <dgm:constr type="h" for="ch" forName="c1text" refType="h" refFor="ch" refForName="circle1" fact="0.15"/>
              </dgm:constrLst>
            </dgm:if>
            <dgm:if name="Name12" axis="ch" ptType="node" func="cnt" op="gte" val="5">
              <dgm:constrLst>
                <dgm:constr type="w" for="ch" forName="circle1" refType="w"/>
                <dgm:constr type="h" for="ch" forName="circle1" refType="h"/>
                <dgm:constr type="ctrX" for="ch" forName="circle1" refType="w" fact="0.5"/>
                <dgm:constr type="ctrY" for="ch" forName="circle1" refType="h" fact="0.5"/>
                <dgm:constr type="ctrX" for="ch" forName="c1text" refType="w" fact="0.5"/>
                <dgm:constr type="ctrY" for="ch" forName="c1text" refType="h" fact="0.1"/>
                <dgm:constr type="w" for="ch" forName="c1text" refType="w" refFor="ch" refForName="circle1" fact="0.375"/>
                <dgm:constr type="h" for="ch" forName="c1text" refType="h" refFor="ch" refForName="circle1" fact="0.1"/>
              </dgm:constrLst>
            </dgm:if>
            <dgm:else name="Name13"/>
          </dgm:choose>
          <dgm:ruleLst/>
          <dgm:layoutNode name="circle1" styleLbl="node1">
            <dgm:alg type="sp"/>
            <dgm:shape xmlns:r="http://schemas.openxmlformats.org/officeDocument/2006/relationships" type="ellipse" r:blip="">
              <dgm:adjLst/>
            </dgm:shape>
            <dgm:presOf axis="ch desOrSelf" ptType="node node" st="1 1" cnt="1 0"/>
            <dgm:constrLst>
              <dgm:constr type="h" refType="w"/>
            </dgm:constrLst>
            <dgm:ruleLst/>
          </dgm:layoutNode>
          <dgm:layoutNode name="c1text">
            <dgm:varLst>
              <dgm:bulletEnabled val="1"/>
            </dgm:varLst>
            <dgm:alg type="tx"/>
            <dgm:shape xmlns:r="http://schemas.openxmlformats.org/officeDocument/2006/relationships" type="rect" r:blip="" hideGeom="1">
              <dgm:adjLst/>
            </dgm:shape>
            <dgm:presOf axis="ch desOrSelf" ptType="node node" st="1 1" cnt="1 0"/>
            <dgm:constrLst/>
            <dgm:ruleLst>
              <dgm:rule type="primFontSz" val="5" fact="NaN" max="NaN"/>
            </dgm:ruleLst>
          </dgm:layoutNode>
        </dgm:layoutNode>
      </dgm:if>
      <dgm:else name="Name14"/>
    </dgm:choose>
    <dgm:choose name="Name15">
      <dgm:if name="Name16" axis="ch" ptType="node" func="cnt" op="gte" val="2">
        <dgm:layoutNode name="comp2">
          <dgm:alg type="composite"/>
          <dgm:shape xmlns:r="http://schemas.openxmlformats.org/officeDocument/2006/relationships" r:blip="">
            <dgm:adjLst/>
          </dgm:shape>
          <dgm:presOf/>
          <dgm:choose name="Name17">
            <dgm:if name="Name18" axis="ch" ptType="node" func="cnt" op="equ" val="2">
              <dgm:constrLst>
                <dgm:constr type="w" for="ch" forName="circle2" refType="w"/>
                <dgm:constr type="h" for="ch" forName="circle2" refType="h"/>
                <dgm:constr type="ctrX" for="ch" forName="circle2" refType="w" fact="0.5"/>
                <dgm:constr type="ctrY" for="ch" forName="circle2" refType="h" fact="0.5"/>
                <dgm:constr type="ctrX" for="ch" forName="c2text" refType="w" fact="0.5"/>
                <dgm:constr type="ctrY" for="ch" forName="c2text" refType="h" fact="0.5"/>
                <dgm:constr type="w" for="ch" forName="c2text" refType="w" refFor="ch" refForName="circle2" fact="0.70711"/>
                <dgm:constr type="h" for="ch" forName="c2text" refType="h" refFor="ch" refForName="circle2" fact="0.5"/>
              </dgm:constrLst>
            </dgm:if>
            <dgm:if name="Name19" axis="ch" ptType="node" func="cnt" op="equ" val="3">
              <dgm:constrLst>
                <dgm:constr type="w" for="ch" forName="circle2" refType="w"/>
                <dgm:constr type="h" for="ch" forName="circle2" refType="h"/>
                <dgm:constr type="ctrX" for="ch" forName="circle2" refType="w" fact="0.5"/>
                <dgm:constr type="ctrY" for="ch" forName="circle2" refType="h" fact="0.5"/>
                <dgm:constr type="ctrX" for="ch" forName="c2text" refType="w" fact="0.5"/>
                <dgm:constr type="ctrY" for="ch" forName="c2text" refType="h" fact="0.15625"/>
                <dgm:constr type="w" for="ch" forName="c2text" refType="w" refFor="ch" refForName="circle2" fact="0.466"/>
                <dgm:constr type="h" for="ch" forName="c2text" refType="h" refFor="ch" refForName="circle2" fact="0.1875"/>
              </dgm:constrLst>
            </dgm:if>
            <dgm:if name="Name20" axis="ch" ptType="node" func="cnt" op="equ" val="4">
              <dgm:constrLst>
                <dgm:constr type="w" for="ch" forName="circle2" refType="w"/>
                <dgm:constr type="h" for="ch" forName="circle2" refType="h"/>
                <dgm:constr type="ctrX" for="ch" forName="circle2" refType="w" fact="0.5"/>
                <dgm:constr type="ctrY" for="ch" forName="circle2" refType="h" fact="0.5"/>
                <dgm:constr type="ctrX" for="ch" forName="c2text" refType="w" fact="0.5"/>
                <dgm:constr type="ctrY" for="ch" forName="c2text" refType="h" fact="0.15"/>
                <dgm:constr type="w" for="ch" forName="c2text" refType="w" refFor="ch" refForName="circle2" fact="0.3495"/>
                <dgm:constr type="h" for="ch" forName="c2text" refType="h" refFor="ch" refForName="circle2" fact="0.18"/>
              </dgm:constrLst>
            </dgm:if>
            <dgm:if name="Name21" axis="ch" ptType="node" func="cnt" op="gte" val="5">
              <dgm:constrLst>
                <dgm:constr type="w" for="ch" forName="circle2" refType="w"/>
                <dgm:constr type="h" for="ch" forName="circle2" refType="h"/>
                <dgm:constr type="ctrX" for="ch" forName="circle2" refType="w" fact="0.5"/>
                <dgm:constr type="ctrY" for="ch" forName="circle2" refType="h" fact="0.5"/>
                <dgm:constr type="ctrX" for="ch" forName="c2text" refType="w" fact="0.5"/>
                <dgm:constr type="ctrY" for="ch" forName="c2text" refType="h" fact="0.115"/>
                <dgm:constr type="w" for="ch" forName="c2text" refType="w" refFor="ch" refForName="circle2" fact="0.43125"/>
                <dgm:constr type="h" for="ch" forName="c2text" refType="h" refFor="ch" refForName="circle2" fact="0.115"/>
              </dgm:constrLst>
            </dgm:if>
            <dgm:else name="Name22"/>
          </dgm:choose>
          <dgm:ruleLst/>
          <dgm:layoutNode name="circle2" styleLbl="node1">
            <dgm:alg type="sp"/>
            <dgm:shape xmlns:r="http://schemas.openxmlformats.org/officeDocument/2006/relationships" type="ellipse" r:blip="">
              <dgm:adjLst/>
            </dgm:shape>
            <dgm:presOf axis="ch desOrSelf" ptType="node node" st="2 1" cnt="1 0"/>
            <dgm:constrLst>
              <dgm:constr type="h" refType="w"/>
            </dgm:constrLst>
            <dgm:ruleLst/>
          </dgm:layoutNode>
          <dgm:layoutNode name="c2text">
            <dgm:varLst>
              <dgm:bulletEnabled val="1"/>
            </dgm:varLst>
            <dgm:alg type="tx"/>
            <dgm:shape xmlns:r="http://schemas.openxmlformats.org/officeDocument/2006/relationships" type="rect" r:blip="" hideGeom="1">
              <dgm:adjLst/>
            </dgm:shape>
            <dgm:presOf axis="ch desOrSelf" ptType="node node" st="2 1" cnt="1 0"/>
            <dgm:constrLst/>
            <dgm:ruleLst>
              <dgm:rule type="primFontSz" val="5" fact="NaN" max="NaN"/>
            </dgm:ruleLst>
          </dgm:layoutNode>
        </dgm:layoutNode>
      </dgm:if>
      <dgm:else name="Name23"/>
    </dgm:choose>
    <dgm:choose name="Name24">
      <dgm:if name="Name25" axis="ch" ptType="node" func="cnt" op="gte" val="3">
        <dgm:layoutNode name="comp3">
          <dgm:alg type="composite"/>
          <dgm:shape xmlns:r="http://schemas.openxmlformats.org/officeDocument/2006/relationships" r:blip="">
            <dgm:adjLst/>
          </dgm:shape>
          <dgm:presOf/>
          <dgm:choose name="Name26">
            <dgm:if name="Name27" axis="ch" ptType="node" func="cnt" op="equ" val="3">
              <dgm:constrLst>
                <dgm:constr type="w" for="ch" forName="circle3" refType="w"/>
                <dgm:constr type="h" for="ch" forName="circle3" refType="h"/>
                <dgm:constr type="ctrX" for="ch" forName="circle3" refType="w" fact="0.5"/>
                <dgm:constr type="ctrY" for="ch" forName="circle3" refType="h" fact="0.5"/>
                <dgm:constr type="ctrX" for="ch" forName="c3text" refType="w" fact="0.5"/>
                <dgm:constr type="ctrY" for="ch" forName="c3text" refType="h" fact="0.5"/>
                <dgm:constr type="w" for="ch" forName="c3text" refType="w" refFor="ch" refForName="circle3" fact="0.70711"/>
                <dgm:constr type="h" for="ch" forName="c3text" refType="h" refFor="ch" refForName="circle3" fact="0.5"/>
              </dgm:constrLst>
            </dgm:if>
            <dgm:if name="Name28" axis="ch" ptType="node" func="cnt" op="equ" val="4">
              <dgm:constrLst>
                <dgm:constr type="w" for="ch" forName="circle3" refType="w"/>
                <dgm:constr type="h" for="ch" forName="circle3" refType="h"/>
                <dgm:constr type="ctrX" for="ch" forName="circle3" refType="w" fact="0.5"/>
                <dgm:constr type="ctrY" for="ch" forName="circle3" refType="h" fact="0.5"/>
                <dgm:constr type="ctrX" for="ch" forName="c3text" refType="w" fact="0.5"/>
                <dgm:constr type="ctrY" for="ch" forName="c3text" refType="h" fact="0.1875"/>
                <dgm:constr type="w" for="ch" forName="c3text" refType="w" refFor="ch" refForName="circle3" fact="0.466"/>
                <dgm:constr type="h" for="ch" forName="c3text" refType="h" refFor="ch" refForName="circle3" fact="0.225"/>
              </dgm:constrLst>
            </dgm:if>
            <dgm:if name="Name29" axis="ch" ptType="node" func="cnt" op="gte" val="5">
              <dgm:constrLst>
                <dgm:constr type="w" for="ch" forName="circle3" refType="w"/>
                <dgm:constr type="h" for="ch" forName="circle3" refType="h"/>
                <dgm:constr type="ctrX" for="ch" forName="circle3" refType="w" fact="0.5"/>
                <dgm:constr type="ctrY" for="ch" forName="circle3" refType="h" fact="0.5"/>
                <dgm:constr type="ctrX" for="ch" forName="c3text" refType="w" fact="0.5"/>
                <dgm:constr type="ctrY" for="ch" forName="c3text" refType="h" fact="0.138"/>
                <dgm:constr type="w" for="ch" forName="c3text" refType="w" refFor="ch" refForName="circle3" fact="0.5175"/>
                <dgm:constr type="h" for="ch" forName="c3text" refType="h" refFor="ch" refForName="circle3" fact="0.138"/>
              </dgm:constrLst>
            </dgm:if>
            <dgm:else name="Name30"/>
          </dgm:choose>
          <dgm:ruleLst/>
          <dgm:layoutNode name="circle3" styleLbl="node1">
            <dgm:alg type="sp"/>
            <dgm:shape xmlns:r="http://schemas.openxmlformats.org/officeDocument/2006/relationships" type="ellipse" r:blip="">
              <dgm:adjLst/>
            </dgm:shape>
            <dgm:presOf axis="ch desOrSelf" ptType="node node" st="3 1" cnt="1 0"/>
            <dgm:constrLst>
              <dgm:constr type="h" refType="w"/>
            </dgm:constrLst>
            <dgm:ruleLst/>
          </dgm:layoutNode>
          <dgm:layoutNode name="c3text">
            <dgm:varLst>
              <dgm:bulletEnabled val="1"/>
            </dgm:varLst>
            <dgm:alg type="tx"/>
            <dgm:shape xmlns:r="http://schemas.openxmlformats.org/officeDocument/2006/relationships" type="rect" r:blip="" hideGeom="1">
              <dgm:adjLst/>
            </dgm:shape>
            <dgm:presOf axis="ch desOrSelf" ptType="node node" st="3 1" cnt="1 0"/>
            <dgm:constrLst/>
            <dgm:ruleLst>
              <dgm:rule type="primFontSz" val="5" fact="NaN" max="NaN"/>
            </dgm:ruleLst>
          </dgm:layoutNode>
        </dgm:layoutNode>
      </dgm:if>
      <dgm:else name="Name31"/>
    </dgm:choose>
    <dgm:choose name="Name32">
      <dgm:if name="Name33" axis="ch" ptType="node" func="cnt" op="gte" val="4">
        <dgm:layoutNode name="comp4">
          <dgm:alg type="composite"/>
          <dgm:shape xmlns:r="http://schemas.openxmlformats.org/officeDocument/2006/relationships" r:blip="">
            <dgm:adjLst/>
          </dgm:shape>
          <dgm:presOf/>
          <dgm:choose name="Name34">
            <dgm:if name="Name35" axis="ch" ptType="node" func="cnt" op="equ" val="4">
              <dgm:constrLst>
                <dgm:constr type="w" for="ch" forName="circle4" refType="w"/>
                <dgm:constr type="h" for="ch" forName="circle4" refType="h"/>
                <dgm:constr type="ctrX" for="ch" forName="circle4" refType="w" fact="0.5"/>
                <dgm:constr type="ctrY" for="ch" forName="circle4" refType="h" fact="0.5"/>
                <dgm:constr type="ctrX" for="ch" forName="c4text" refType="w" fact="0.5"/>
                <dgm:constr type="ctrY" for="ch" forName="c4text" refType="h" fact="0.5"/>
                <dgm:constr type="w" for="ch" forName="c4text" refType="w" refFor="ch" refForName="circle4" fact="0.70711"/>
                <dgm:constr type="h" for="ch" forName="c4text" refType="h" refFor="ch" refForName="circle4" fact="0.5"/>
              </dgm:constrLst>
            </dgm:if>
            <dgm:if name="Name36" axis="ch" ptType="node" func="cnt" op="gte" val="5">
              <dgm:constrLst>
                <dgm:constr type="w" for="ch" forName="circle4" refType="w"/>
                <dgm:constr type="h" for="ch" forName="circle4" refType="h"/>
                <dgm:constr type="ctrX" for="ch" forName="circle4" refType="w" fact="0.5"/>
                <dgm:constr type="ctrY" for="ch" forName="circle4" refType="h" fact="0.5"/>
                <dgm:constr type="ctrX" for="ch" forName="c4text" refType="w" fact="0.5"/>
                <dgm:constr type="ctrY" for="ch" forName="c4text" refType="h" fact="0.18"/>
                <dgm:constr type="w" for="ch" forName="c4text" refType="w" refFor="ch" refForName="circle4" fact="0.54"/>
                <dgm:constr type="h" for="ch" forName="c4text" refType="h" refFor="ch" refForName="circle4" fact="0.18"/>
              </dgm:constrLst>
            </dgm:if>
            <dgm:else name="Name37"/>
          </dgm:choose>
          <dgm:ruleLst/>
          <dgm:layoutNode name="circle4" styleLbl="node1">
            <dgm:alg type="sp"/>
            <dgm:shape xmlns:r="http://schemas.openxmlformats.org/officeDocument/2006/relationships" type="ellipse" r:blip="">
              <dgm:adjLst/>
            </dgm:shape>
            <dgm:presOf axis="ch desOrSelf" ptType="node node" st="4 1" cnt="1 0"/>
            <dgm:constrLst>
              <dgm:constr type="h" refType="w"/>
            </dgm:constrLst>
            <dgm:ruleLst/>
          </dgm:layoutNode>
          <dgm:layoutNode name="c4text">
            <dgm:varLst>
              <dgm:bulletEnabled val="1"/>
            </dgm:varLst>
            <dgm:alg type="tx"/>
            <dgm:shape xmlns:r="http://schemas.openxmlformats.org/officeDocument/2006/relationships" type="rect" r:blip="" hideGeom="1">
              <dgm:adjLst/>
            </dgm:shape>
            <dgm:presOf axis="ch desOrSelf" ptType="node node" st="4 1" cnt="1 0"/>
            <dgm:constrLst/>
            <dgm:ruleLst>
              <dgm:rule type="primFontSz" val="5" fact="NaN" max="NaN"/>
            </dgm:ruleLst>
          </dgm:layoutNode>
        </dgm:layoutNode>
      </dgm:if>
      <dgm:else name="Name38"/>
    </dgm:choose>
    <dgm:choose name="Name39">
      <dgm:if name="Name40" axis="ch" ptType="node" func="cnt" op="gte" val="5">
        <dgm:layoutNode name="comp5">
          <dgm:alg type="composite"/>
          <dgm:shape xmlns:r="http://schemas.openxmlformats.org/officeDocument/2006/relationships" r:blip="">
            <dgm:adjLst/>
          </dgm:shape>
          <dgm:presOf/>
          <dgm:choose name="Name41">
            <dgm:if name="Name42" axis="ch" ptType="node" func="cnt" op="equ" val="5">
              <dgm:constrLst>
                <dgm:constr type="w" for="ch" forName="circle5" refType="w"/>
                <dgm:constr type="h" for="ch" forName="circle5" refType="h"/>
                <dgm:constr type="ctrX" for="ch" forName="circle5" refType="w" fact="0.5"/>
                <dgm:constr type="ctrY" for="ch" forName="circle5" refType="h" fact="0.5"/>
                <dgm:constr type="ctrX" for="ch" forName="c5text" refType="w" fact="0.5"/>
                <dgm:constr type="ctrY" for="ch" forName="c5text" refType="h" fact="0.5"/>
                <dgm:constr type="w" for="ch" forName="c5text" refType="w" refFor="ch" refForName="circle5" fact="0.70711"/>
                <dgm:constr type="h" for="ch" forName="c5text" refType="h" refFor="ch" refForName="circle5" fact="0.5"/>
              </dgm:constrLst>
            </dgm:if>
            <dgm:if name="Name43" axis="ch" ptType="node" func="cnt" op="gte" val="6">
              <dgm:constrLst>
                <dgm:constr type="w" for="ch" forName="circle5" refType="w"/>
                <dgm:constr type="h" for="ch" forName="circle5" refType="h"/>
                <dgm:constr type="ctrX" for="ch" forName="circle5" refType="w" fact="0.5"/>
                <dgm:constr type="ctrY" for="ch" forName="circle5" refType="h" fact="0.5"/>
                <dgm:constr type="ctrX" for="ch" forName="c5text" refType="w" fact="0.5"/>
                <dgm:constr type="ctrY" for="ch" forName="c5text" refType="h" fact="0.25"/>
                <dgm:constr type="w" for="ch" forName="c5text" refType="w" refFor="ch" refForName="circle5" fact="0.65"/>
                <dgm:constr type="h" for="ch" forName="c5text" refType="h" refFor="ch" refForName="circle5" fact="0.25"/>
              </dgm:constrLst>
            </dgm:if>
            <dgm:else name="Name44"/>
          </dgm:choose>
          <dgm:ruleLst/>
          <dgm:layoutNode name="circle5" styleLbl="node1">
            <dgm:alg type="sp"/>
            <dgm:shape xmlns:r="http://schemas.openxmlformats.org/officeDocument/2006/relationships" type="ellipse" r:blip="">
              <dgm:adjLst/>
            </dgm:shape>
            <dgm:presOf axis="ch desOrSelf" ptType="node node" st="5 1" cnt="1 0"/>
            <dgm:constrLst>
              <dgm:constr type="h" refType="w"/>
            </dgm:constrLst>
            <dgm:ruleLst/>
          </dgm:layoutNode>
          <dgm:layoutNode name="c5text">
            <dgm:varLst>
              <dgm:bulletEnabled val="1"/>
            </dgm:varLst>
            <dgm:alg type="tx"/>
            <dgm:shape xmlns:r="http://schemas.openxmlformats.org/officeDocument/2006/relationships" type="rect" r:blip="" hideGeom="1">
              <dgm:adjLst/>
            </dgm:shape>
            <dgm:presOf axis="ch desOrSelf" ptType="node node" st="5 1" cnt="1 0"/>
            <dgm:constrLst/>
            <dgm:ruleLst>
              <dgm:rule type="primFontSz" val="5" fact="NaN" max="NaN"/>
            </dgm:ruleLst>
          </dgm:layoutNode>
        </dgm:layoutNode>
      </dgm:if>
      <dgm:else name="Name45"/>
    </dgm:choose>
    <dgm:choose name="Name46">
      <dgm:if name="Name47" axis="ch" ptType="node" func="cnt" op="gte" val="6">
        <dgm:layoutNode name="comp6">
          <dgm:alg type="composite"/>
          <dgm:shape xmlns:r="http://schemas.openxmlformats.org/officeDocument/2006/relationships" r:blip="">
            <dgm:adjLst/>
          </dgm:shape>
          <dgm:presOf/>
          <dgm:choose name="Name48">
            <dgm:if name="Name49" axis="ch" ptType="node" func="cnt" op="equ" val="6">
              <dgm:constrLst>
                <dgm:constr type="w" for="ch" forName="circle6" refType="w"/>
                <dgm:constr type="h" for="ch" forName="circle6" refType="h"/>
                <dgm:constr type="ctrX" for="ch" forName="circle6" refType="w" fact="0.5"/>
                <dgm:constr type="ctrY" for="ch" forName="circle6" refType="h" fact="0.5"/>
                <dgm:constr type="ctrX" for="ch" forName="c6text" refType="w" fact="0.5"/>
                <dgm:constr type="ctrY" for="ch" forName="c6text" refType="h" fact="0.5"/>
                <dgm:constr type="w" for="ch" forName="c6text" refType="w" refFor="ch" refForName="circle6" fact="0.70711"/>
                <dgm:constr type="h" for="ch" forName="c6text" refType="h" refFor="ch" refForName="circle6" fact="0.5"/>
              </dgm:constrLst>
            </dgm:if>
            <dgm:if name="Name50" axis="ch" ptType="node" func="cnt" op="gte" val="7">
              <dgm:constrLst>
                <dgm:constr type="w" for="ch" forName="circle6" refType="w"/>
                <dgm:constr type="h" for="ch" forName="circle6" refType="h"/>
                <dgm:constr type="ctrX" for="ch" forName="circle6" refType="w" fact="0.5"/>
                <dgm:constr type="ctrY" for="ch" forName="circle6" refType="h" fact="0.5"/>
                <dgm:constr type="ctrX" for="ch" forName="c6text" refType="w" fact="0.5"/>
                <dgm:constr type="ctrY" for="ch" forName="c6text" refType="h" fact="0.27"/>
                <dgm:constr type="w" for="ch" forName="c6text" refType="w" refFor="ch" refForName="circle6" fact="0.68"/>
                <dgm:constr type="h" for="ch" forName="c6text" refType="h" refFor="ch" refForName="circle6" fact="0.241"/>
              </dgm:constrLst>
            </dgm:if>
            <dgm:else name="Name51"/>
          </dgm:choose>
          <dgm:ruleLst/>
          <dgm:layoutNode name="circle6" styleLbl="node1">
            <dgm:alg type="sp"/>
            <dgm:shape xmlns:r="http://schemas.openxmlformats.org/officeDocument/2006/relationships" type="ellipse" r:blip="">
              <dgm:adjLst/>
            </dgm:shape>
            <dgm:presOf axis="ch desOrSelf" ptType="node node" st="6 1" cnt="1 0"/>
            <dgm:constrLst>
              <dgm:constr type="h" refType="w"/>
            </dgm:constrLst>
            <dgm:ruleLst/>
          </dgm:layoutNode>
          <dgm:layoutNode name="c6text">
            <dgm:varLst>
              <dgm:bulletEnabled val="1"/>
            </dgm:varLst>
            <dgm:alg type="tx"/>
            <dgm:shape xmlns:r="http://schemas.openxmlformats.org/officeDocument/2006/relationships" type="rect" r:blip="" hideGeom="1">
              <dgm:adjLst/>
            </dgm:shape>
            <dgm:presOf axis="ch desOrSelf" ptType="node node" st="6 1" cnt="1 0"/>
            <dgm:constrLst/>
            <dgm:ruleLst>
              <dgm:rule type="primFontSz" val="5" fact="NaN" max="NaN"/>
            </dgm:ruleLst>
          </dgm:layoutNode>
        </dgm:layoutNode>
      </dgm:if>
      <dgm:else name="Name52"/>
    </dgm:choose>
    <dgm:choose name="Name53">
      <dgm:if name="Name54" axis="ch" ptType="node" func="cnt" op="gte" val="7">
        <dgm:layoutNode name="comp7">
          <dgm:alg type="composite"/>
          <dgm:shape xmlns:r="http://schemas.openxmlformats.org/officeDocument/2006/relationships" r:blip="">
            <dgm:adjLst/>
          </dgm:shape>
          <dgm:presOf/>
          <dgm:constrLst>
            <dgm:constr type="w" for="ch" forName="circle7" refType="w"/>
            <dgm:constr type="h" for="ch" forName="circle7" refType="h"/>
            <dgm:constr type="ctrX" for="ch" forName="circle7" refType="w" fact="0.5"/>
            <dgm:constr type="ctrY" for="ch" forName="circle7" refType="h" fact="0.5"/>
            <dgm:constr type="ctrX" for="ch" forName="c7text" refType="w" fact="0.5"/>
            <dgm:constr type="ctrY" for="ch" forName="c7text" refType="h" fact="0.5"/>
            <dgm:constr type="w" for="ch" forName="c7text" refType="w" refFor="ch" refForName="circle7" fact="0.70711"/>
            <dgm:constr type="h" for="ch" forName="c7text" refType="h" refFor="ch" refForName="circle7" fact="0.5"/>
          </dgm:constrLst>
          <dgm:ruleLst/>
          <dgm:layoutNode name="circle7" styleLbl="node1">
            <dgm:alg type="sp"/>
            <dgm:shape xmlns:r="http://schemas.openxmlformats.org/officeDocument/2006/relationships" type="ellipse" r:blip="">
              <dgm:adjLst/>
            </dgm:shape>
            <dgm:presOf axis="ch desOrSelf" ptType="node node" st="7 1" cnt="1 0"/>
            <dgm:constrLst>
              <dgm:constr type="h" refType="w"/>
            </dgm:constrLst>
            <dgm:ruleLst/>
          </dgm:layoutNode>
          <dgm:layoutNode name="c7text">
            <dgm:varLst>
              <dgm:bulletEnabled val="1"/>
            </dgm:varLst>
            <dgm:alg type="tx"/>
            <dgm:shape xmlns:r="http://schemas.openxmlformats.org/officeDocument/2006/relationships" type="rect" r:blip="" hideGeom="1">
              <dgm:adjLst/>
            </dgm:shape>
            <dgm:presOf axis="ch desOrSelf" ptType="node node" st="7 1" cnt="1 0"/>
            <dgm:constrLst/>
            <dgm:ruleLst>
              <dgm:rule type="primFontSz" val="5" fact="NaN" max="NaN"/>
            </dgm:ruleLst>
          </dgm:layoutNode>
        </dgm:layoutNode>
      </dgm:if>
      <dgm:else name="Name55"/>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B7A126F7-C520-466E-8A08-C83A624AAD89}" type="datetimeFigureOut">
              <a:rPr lang="en-GB" smtClean="0"/>
              <a:pPr/>
              <a:t>25/05/2022</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D3BD075C-D0CD-4F41-93C9-0B6DF6D55B16}" type="slidenum">
              <a:rPr lang="en-GB" smtClean="0"/>
              <a:pPr/>
              <a:t>‹#›</a:t>
            </a:fld>
            <a:endParaRPr lang="en-GB"/>
          </a:p>
        </p:txBody>
      </p:sp>
    </p:spTree>
    <p:extLst>
      <p:ext uri="{BB962C8B-B14F-4D97-AF65-F5344CB8AC3E}">
        <p14:creationId xmlns:p14="http://schemas.microsoft.com/office/powerpoint/2010/main" val="122008448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D405C60C-1E5A-46C2-A66A-64AF1ACF3156}" type="slidenum">
              <a:rPr lang="en-GB" smtClean="0"/>
              <a:pPr/>
              <a:t>15</a:t>
            </a:fld>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D405C60C-1E5A-46C2-A66A-64AF1ACF3156}" type="slidenum">
              <a:rPr lang="en-GB" smtClean="0"/>
              <a:pPr/>
              <a:t>16</a:t>
            </a:fld>
            <a:endParaRPr lang="en-GB"/>
          </a:p>
        </p:txBody>
      </p:sp>
    </p:spTree>
    <p:extLst>
      <p:ext uri="{BB962C8B-B14F-4D97-AF65-F5344CB8AC3E}">
        <p14:creationId xmlns:p14="http://schemas.microsoft.com/office/powerpoint/2010/main" val="109645561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E676F669-8439-4D19-85BD-66DAD230D8BE}" type="slidenum">
              <a:rPr lang="en-US" altLang="en-US"/>
              <a:pPr/>
              <a:t>17</a:t>
            </a:fld>
            <a:endParaRPr lang="en-US" altLang="en-US"/>
          </a:p>
        </p:txBody>
      </p:sp>
      <p:sp>
        <p:nvSpPr>
          <p:cNvPr id="370690" name="Rectangle 2"/>
          <p:cNvSpPr>
            <a:spLocks noGrp="1" noRot="1" noChangeAspect="1" noChangeArrowheads="1" noTextEdit="1"/>
          </p:cNvSpPr>
          <p:nvPr>
            <p:ph type="sldImg"/>
          </p:nvPr>
        </p:nvSpPr>
        <p:spPr>
          <a:ln/>
        </p:spPr>
      </p:sp>
      <p:sp>
        <p:nvSpPr>
          <p:cNvPr id="370691" name="Rectangle 3"/>
          <p:cNvSpPr>
            <a:spLocks noGrp="1" noChangeArrowheads="1"/>
          </p:cNvSpPr>
          <p:nvPr>
            <p:ph type="body" idx="1"/>
          </p:nvPr>
        </p:nvSpPr>
        <p:spPr/>
        <p:txBody>
          <a:bodyPr/>
          <a:lstStyle/>
          <a:p>
            <a:endParaRPr lang="en-GB" altLang="en-US"/>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74B2F781-B445-4BD2-8B2A-689947A0B480}" type="datetime1">
              <a:rPr lang="en-GB" smtClean="0"/>
              <a:pPr/>
              <a:t>25/05/2022</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838188386"/>
      </p:ext>
    </p:extLst>
  </p:cSld>
  <p:clrMapOvr>
    <a:masterClrMapping/>
  </p:clrMapOvr>
  <p:transition>
    <p:dissolve/>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8E32E50-136A-4496-B4FF-7C83C21E682A}" type="datetime1">
              <a:rPr lang="en-GB" smtClean="0"/>
              <a:pPr/>
              <a:t>25/05/2022</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a:p>
        </p:txBody>
      </p:sp>
    </p:spTree>
    <p:extLst>
      <p:ext uri="{BB962C8B-B14F-4D97-AF65-F5344CB8AC3E}">
        <p14:creationId xmlns:p14="http://schemas.microsoft.com/office/powerpoint/2010/main" val="3612720440"/>
      </p:ext>
    </p:extLst>
  </p:cSld>
  <p:clrMapOvr>
    <a:masterClrMapping/>
  </p:clrMapOvr>
  <p:hf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E6D76745-32FB-4C91-A25B-63A85D072CAB}" type="datetime1">
              <a:rPr lang="en-GB" smtClean="0"/>
              <a:pPr/>
              <a:t>25/05/2022</a:t>
            </a:fld>
            <a:endParaRPr lang="en-GB"/>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3520448319"/>
      </p:ext>
    </p:extLst>
  </p:cSld>
  <p:clrMapOvr>
    <a:masterClrMapping/>
  </p:clrMapOvr>
  <p:transition>
    <p:dissolve/>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D8E32E50-136A-4496-B4FF-7C83C21E682A}" type="datetime1">
              <a:rPr lang="en-GB" smtClean="0"/>
              <a:pPr/>
              <a:t>25/05/2022</a:t>
            </a:fld>
            <a:endParaRPr lang="en-GB"/>
          </a:p>
        </p:txBody>
      </p:sp>
      <p:sp>
        <p:nvSpPr>
          <p:cNvPr id="7" name="Slide Number Placeholder 6"/>
          <p:cNvSpPr>
            <a:spLocks noGrp="1"/>
          </p:cNvSpPr>
          <p:nvPr>
            <p:ph type="sldNum" sz="quarter" idx="12"/>
          </p:nvPr>
        </p:nvSpPr>
        <p:spPr/>
        <p:txBody>
          <a:bodyPr/>
          <a:lstStyle/>
          <a:p>
            <a:fld id="{C3F65BB1-9206-4D7F-97F9-47DCC7DC6334}" type="slidenum">
              <a:rPr lang="en-GB" smtClean="0"/>
              <a:pPr/>
              <a:t>‹#›</a:t>
            </a:fld>
            <a:endParaRPr lang="en-GB"/>
          </a:p>
        </p:txBody>
      </p:sp>
    </p:spTree>
    <p:extLst>
      <p:ext uri="{BB962C8B-B14F-4D97-AF65-F5344CB8AC3E}">
        <p14:creationId xmlns:p14="http://schemas.microsoft.com/office/powerpoint/2010/main" val="2438738303"/>
      </p:ext>
    </p:extLst>
  </p:cSld>
  <p:clrMapOvr>
    <a:masterClrMapping/>
  </p:clrMapOvr>
  <p:hf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D8E32E50-136A-4496-B4FF-7C83C21E682A}" type="datetime1">
              <a:rPr lang="en-GB" smtClean="0"/>
              <a:pPr/>
              <a:t>25/05/2022</a:t>
            </a:fld>
            <a:endParaRPr lang="en-GB"/>
          </a:p>
        </p:txBody>
      </p:sp>
      <p:sp>
        <p:nvSpPr>
          <p:cNvPr id="9" name="Slide Number Placeholder 8"/>
          <p:cNvSpPr>
            <a:spLocks noGrp="1"/>
          </p:cNvSpPr>
          <p:nvPr>
            <p:ph type="sldNum" sz="quarter" idx="12"/>
          </p:nvPr>
        </p:nvSpPr>
        <p:spPr/>
        <p:txBody>
          <a:bodyPr/>
          <a:lstStyle/>
          <a:p>
            <a:fld id="{C3F65BB1-9206-4D7F-97F9-47DCC7DC6334}" type="slidenum">
              <a:rPr lang="en-GB" smtClean="0"/>
              <a:pPr/>
              <a:t>‹#›</a:t>
            </a:fld>
            <a:endParaRPr lang="en-GB"/>
          </a:p>
        </p:txBody>
      </p:sp>
    </p:spTree>
    <p:extLst>
      <p:ext uri="{BB962C8B-B14F-4D97-AF65-F5344CB8AC3E}">
        <p14:creationId xmlns:p14="http://schemas.microsoft.com/office/powerpoint/2010/main" val="2736666351"/>
      </p:ext>
    </p:extLst>
  </p:cSld>
  <p:clrMapOvr>
    <a:masterClrMapping/>
  </p:clrMapOvr>
  <p:hf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54F9F918-2B10-433F-BEA4-607AFF3DC02D}" type="datetime1">
              <a:rPr lang="en-GB" smtClean="0"/>
              <a:pPr/>
              <a:t>25/05/2022</a:t>
            </a:fld>
            <a:endParaRPr lang="en-GB"/>
          </a:p>
        </p:txBody>
      </p:sp>
      <p:sp>
        <p:nvSpPr>
          <p:cNvPr id="5" name="Slide Number Placeholder 4"/>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873177553"/>
      </p:ext>
    </p:extLst>
  </p:cSld>
  <p:clrMapOvr>
    <a:masterClrMapping/>
  </p:clrMapOvr>
  <p:transition>
    <p:dissolve/>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F0F9558-83A0-44D4-8BB7-8012104B0C4B}" type="datetime1">
              <a:rPr lang="en-GB" smtClean="0"/>
              <a:pPr/>
              <a:t>25/05/2022</a:t>
            </a:fld>
            <a:endParaRPr lang="en-GB"/>
          </a:p>
        </p:txBody>
      </p:sp>
      <p:sp>
        <p:nvSpPr>
          <p:cNvPr id="4" name="Slide Number Placeholder 3"/>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3165703733"/>
      </p:ext>
    </p:extLst>
  </p:cSld>
  <p:clrMapOvr>
    <a:masterClrMapping/>
  </p:clrMapOvr>
  <p:transition>
    <p:dissolve/>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1F848E86-E565-4C1A-8FF6-FFBF881AFDA2}" type="datetime1">
              <a:rPr lang="en-GB" smtClean="0"/>
              <a:pPr/>
              <a:t>25/05/2022</a:t>
            </a:fld>
            <a:endParaRPr lang="en-GB"/>
          </a:p>
        </p:txBody>
      </p:sp>
      <p:sp>
        <p:nvSpPr>
          <p:cNvPr id="7" name="Slide Number Placeholder 6"/>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2091874486"/>
      </p:ext>
    </p:extLst>
  </p:cSld>
  <p:clrMapOvr>
    <a:masterClrMapping/>
  </p:clrMapOvr>
  <p:transition>
    <p:dissolve/>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A518400C-1BBB-4F63-8D87-0E7EEA0138C9}" type="datetime1">
              <a:rPr lang="en-GB" smtClean="0"/>
              <a:pPr/>
              <a:t>25/05/2022</a:t>
            </a:fld>
            <a:endParaRPr lang="en-GB"/>
          </a:p>
        </p:txBody>
      </p:sp>
      <p:sp>
        <p:nvSpPr>
          <p:cNvPr id="7" name="Slide Number Placeholder 6"/>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92637008"/>
      </p:ext>
    </p:extLst>
  </p:cSld>
  <p:clrMapOvr>
    <a:masterClrMapping/>
  </p:clrMapOvr>
  <p:transition>
    <p:dissolve/>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7CE307F9-FE9E-4ABC-95D4-B51194F73759}" type="datetime1">
              <a:rPr lang="en-GB" smtClean="0"/>
              <a:pPr/>
              <a:t>25/05/2022</a:t>
            </a:fld>
            <a:endParaRPr lang="en-GB"/>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1249975525"/>
      </p:ext>
    </p:extLst>
  </p:cSld>
  <p:clrMapOvr>
    <a:masterClrMapping/>
  </p:clrMapOvr>
  <p:transition>
    <p:dissolve/>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E25F774-4146-4C45-B3A5-262743FB5673}" type="datetime1">
              <a:rPr lang="en-GB" smtClean="0"/>
              <a:pPr/>
              <a:t>25/05/2022</a:t>
            </a:fld>
            <a:endParaRPr lang="en-GB"/>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2153369918"/>
      </p:ext>
    </p:extLst>
  </p:cSld>
  <p:clrMapOvr>
    <a:masterClrMapping/>
  </p:clrMapOvr>
  <p:transition>
    <p:dissolve/>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1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lvl5pPr>
              <a:defRPr/>
            </a:lvl5pPr>
            <a:lvl6pPr>
              <a:defRPr/>
            </a:lvl6pPr>
            <a:lvl7pPr>
              <a:defRPr/>
            </a:lvl7pPr>
            <a:lvl8pPr>
              <a:defRPr/>
            </a:lvl8pPr>
            <a:lvl9pPr>
              <a:buFont typeface="Arial" pitchFamily="34" charset="0"/>
              <a:buChar char="•"/>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A6F69F4-A834-4DA4-AF03-FD14387EC300}" type="datetime1">
              <a:rPr lang="en-GB" smtClean="0"/>
              <a:pPr/>
              <a:t>25/05/2022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8563794" y="9103"/>
            <a:ext cx="561975" cy="365125"/>
          </a:xfrm>
        </p:spPr>
        <p:txBody>
          <a:bodyPr/>
          <a:lstStyle>
            <a:lvl1pPr algn="r">
              <a:defRPr b="1">
                <a:solidFill>
                  <a:schemeClr val="tx2"/>
                </a:solidFill>
                <a:latin typeface="+mj-lt"/>
              </a:defRPr>
            </a:lvl1pPr>
          </a:lstStyle>
          <a:p>
            <a:fld id="{C3F65BB1-9206-4D7F-97F9-47DCC7DC6334}" type="slidenum">
              <a:rPr lang="en-GB" smtClean="0"/>
              <a:pPr/>
              <a:t>‹#›</a:t>
            </a:fld>
            <a:endParaRPr lang="en-GB" dirty="0"/>
          </a:p>
        </p:txBody>
      </p:sp>
      <p:sp>
        <p:nvSpPr>
          <p:cNvPr id="7" name="Title 2"/>
          <p:cNvSpPr txBox="1">
            <a:spLocks/>
          </p:cNvSpPr>
          <p:nvPr userDrawn="1"/>
        </p:nvSpPr>
        <p:spPr>
          <a:xfrm>
            <a:off x="467544" y="152400"/>
            <a:ext cx="8229600" cy="1600200"/>
          </a:xfrm>
          <a:prstGeom prst="rect">
            <a:avLst/>
          </a:prstGeom>
        </p:spPr>
        <p:txBody>
          <a:bodyPr/>
          <a:lstStyle>
            <a:lvl1pPr algn="ctr" defTabSz="914400" rtl="0" eaLnBrk="1" latinLnBrk="0" hangingPunct="1">
              <a:lnSpc>
                <a:spcPts val="5800"/>
              </a:lnSpc>
              <a:spcBef>
                <a:spcPct val="0"/>
              </a:spcBef>
              <a:buNone/>
              <a:defRPr sz="4000" b="1" kern="1200">
                <a:solidFill>
                  <a:schemeClr val="tx2"/>
                </a:solidFill>
                <a:effectLst>
                  <a:outerShdw blurRad="63500" dist="38100" dir="5400000" algn="t" rotWithShape="0">
                    <a:prstClr val="black">
                      <a:alpha val="25000"/>
                    </a:prstClr>
                  </a:outerShdw>
                </a:effectLst>
                <a:latin typeface="+mn-lt"/>
                <a:ea typeface="+mj-ea"/>
                <a:cs typeface="+mj-cs"/>
              </a:defRPr>
            </a:lvl1pPr>
          </a:lstStyle>
          <a:p>
            <a:endParaRPr lang="en-GB" sz="3600" dirty="0"/>
          </a:p>
        </p:txBody>
      </p:sp>
    </p:spTree>
    <p:extLst>
      <p:ext uri="{BB962C8B-B14F-4D97-AF65-F5344CB8AC3E}">
        <p14:creationId xmlns:p14="http://schemas.microsoft.com/office/powerpoint/2010/main" val="2671716037"/>
      </p:ext>
    </p:extLst>
  </p:cSld>
  <p:clrMapOvr>
    <a:masterClrMapping/>
  </p:clrMapOvr>
  <p:transition>
    <p:dissolve/>
  </p:transition>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2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lvl5pPr>
              <a:defRPr/>
            </a:lvl5pPr>
            <a:lvl6pPr>
              <a:defRPr/>
            </a:lvl6pPr>
            <a:lvl7pPr>
              <a:defRPr/>
            </a:lvl7pPr>
            <a:lvl8pPr>
              <a:defRPr/>
            </a:lvl8pPr>
            <a:lvl9pPr>
              <a:buFont typeface="Arial" pitchFamily="34" charset="0"/>
              <a:buChar char="•"/>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A6F69F4-A834-4DA4-AF03-FD14387EC300}" type="datetime1">
              <a:rPr lang="en-GB" smtClean="0"/>
              <a:pPr/>
              <a:t>25/05/2022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8563794" y="9103"/>
            <a:ext cx="561975" cy="365125"/>
          </a:xfrm>
        </p:spPr>
        <p:txBody>
          <a:bodyPr/>
          <a:lstStyle>
            <a:lvl1pPr algn="r">
              <a:defRPr b="1">
                <a:solidFill>
                  <a:schemeClr val="tx2"/>
                </a:solidFill>
                <a:latin typeface="+mj-lt"/>
              </a:defRPr>
            </a:lvl1pPr>
          </a:lstStyle>
          <a:p>
            <a:fld id="{C3F65BB1-9206-4D7F-97F9-47DCC7DC6334}" type="slidenum">
              <a:rPr lang="en-GB" smtClean="0"/>
              <a:pPr/>
              <a:t>‹#›</a:t>
            </a:fld>
            <a:endParaRPr lang="en-GB" dirty="0"/>
          </a:p>
        </p:txBody>
      </p:sp>
      <p:sp>
        <p:nvSpPr>
          <p:cNvPr id="7" name="Title 2"/>
          <p:cNvSpPr txBox="1">
            <a:spLocks/>
          </p:cNvSpPr>
          <p:nvPr userDrawn="1"/>
        </p:nvSpPr>
        <p:spPr>
          <a:xfrm>
            <a:off x="467544" y="152400"/>
            <a:ext cx="8229600" cy="1600200"/>
          </a:xfrm>
          <a:prstGeom prst="rect">
            <a:avLst/>
          </a:prstGeom>
        </p:spPr>
        <p:txBody>
          <a:bodyPr/>
          <a:lstStyle>
            <a:lvl1pPr algn="ctr" defTabSz="914400" rtl="0" eaLnBrk="1" latinLnBrk="0" hangingPunct="1">
              <a:lnSpc>
                <a:spcPts val="5800"/>
              </a:lnSpc>
              <a:spcBef>
                <a:spcPct val="0"/>
              </a:spcBef>
              <a:buNone/>
              <a:defRPr sz="4000" b="1" kern="1200">
                <a:solidFill>
                  <a:schemeClr val="tx2"/>
                </a:solidFill>
                <a:effectLst>
                  <a:outerShdw blurRad="63500" dist="38100" dir="5400000" algn="t" rotWithShape="0">
                    <a:prstClr val="black">
                      <a:alpha val="25000"/>
                    </a:prstClr>
                  </a:outerShdw>
                </a:effectLst>
                <a:latin typeface="+mn-lt"/>
                <a:ea typeface="+mj-ea"/>
                <a:cs typeface="+mj-cs"/>
              </a:defRPr>
            </a:lvl1pPr>
          </a:lstStyle>
          <a:p>
            <a:endParaRPr lang="en-GB" sz="3600" dirty="0"/>
          </a:p>
        </p:txBody>
      </p:sp>
    </p:spTree>
    <p:extLst>
      <p:ext uri="{BB962C8B-B14F-4D97-AF65-F5344CB8AC3E}">
        <p14:creationId xmlns:p14="http://schemas.microsoft.com/office/powerpoint/2010/main" val="3725248866"/>
      </p:ext>
    </p:extLst>
  </p:cSld>
  <p:clrMapOvr>
    <a:masterClrMapping/>
  </p:clrMapOvr>
  <p:transition>
    <p:dissolve/>
  </p:transition>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4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lvl5pPr>
              <a:defRPr/>
            </a:lvl5pPr>
            <a:lvl6pPr>
              <a:defRPr/>
            </a:lvl6pPr>
            <a:lvl7pPr>
              <a:defRPr/>
            </a:lvl7pPr>
            <a:lvl8pPr>
              <a:defRPr/>
            </a:lvl8pPr>
            <a:lvl9pPr>
              <a:buFont typeface="Arial" pitchFamily="34" charset="0"/>
              <a:buChar char="•"/>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05D5B1F-946A-4F5A-8AC8-B2FA636A70F2}" type="datetime1">
              <a:rPr lang="en-GB" smtClean="0"/>
              <a:pPr/>
              <a:t>25/05/2022</a:t>
            </a:fld>
            <a:endParaRPr lang="en-GB"/>
          </a:p>
        </p:txBody>
      </p:sp>
      <p:sp>
        <p:nvSpPr>
          <p:cNvPr id="5" name="Footer Placeholder 4"/>
          <p:cNvSpPr>
            <a:spLocks noGrp="1"/>
          </p:cNvSpPr>
          <p:nvPr>
            <p:ph type="ftr" sz="quarter" idx="11"/>
          </p:nvPr>
        </p:nvSpPr>
        <p:spPr>
          <a:xfrm>
            <a:off x="659165" y="6356350"/>
            <a:ext cx="2847975" cy="365125"/>
          </a:xfrm>
          <a:prstGeom prst="rect">
            <a:avLst/>
          </a:prstGeom>
        </p:spPr>
        <p:txBody>
          <a:bodyPr/>
          <a:lstStyle/>
          <a:p>
            <a:endParaRPr lang="en-GB"/>
          </a:p>
        </p:txBody>
      </p:sp>
      <p:sp>
        <p:nvSpPr>
          <p:cNvPr id="6" name="Slide Number Placeholder 5"/>
          <p:cNvSpPr>
            <a:spLocks noGrp="1"/>
          </p:cNvSpPr>
          <p:nvPr>
            <p:ph type="sldNum" sz="quarter" idx="12"/>
          </p:nvPr>
        </p:nvSpPr>
        <p:spPr>
          <a:xfrm>
            <a:off x="8582025" y="0"/>
            <a:ext cx="561975" cy="365125"/>
          </a:xfrm>
        </p:spPr>
        <p:txBody>
          <a:bodyPr/>
          <a:lstStyle>
            <a:lvl1pPr algn="r">
              <a:defRPr b="1">
                <a:solidFill>
                  <a:schemeClr val="tx2"/>
                </a:solidFill>
                <a:latin typeface="+mj-lt"/>
              </a:defRPr>
            </a:lvl1pPr>
          </a:lstStyle>
          <a:p>
            <a:fld id="{C3F65BB1-9206-4D7F-97F9-47DCC7DC6334}" type="slidenum">
              <a:rPr lang="en-GB" smtClean="0"/>
              <a:pPr/>
              <a:t>‹#›</a:t>
            </a:fld>
            <a:endParaRPr lang="en-GB" dirty="0"/>
          </a:p>
        </p:txBody>
      </p:sp>
      <p:sp>
        <p:nvSpPr>
          <p:cNvPr id="7" name="Title 2"/>
          <p:cNvSpPr txBox="1">
            <a:spLocks/>
          </p:cNvSpPr>
          <p:nvPr userDrawn="1"/>
        </p:nvSpPr>
        <p:spPr>
          <a:xfrm>
            <a:off x="467544" y="152400"/>
            <a:ext cx="8229600" cy="1600200"/>
          </a:xfrm>
          <a:prstGeom prst="rect">
            <a:avLst/>
          </a:prstGeom>
        </p:spPr>
        <p:txBody>
          <a:bodyPr/>
          <a:lstStyle>
            <a:lvl1pPr algn="ctr" defTabSz="914400" rtl="0" eaLnBrk="1" latinLnBrk="0" hangingPunct="1">
              <a:lnSpc>
                <a:spcPts val="5800"/>
              </a:lnSpc>
              <a:spcBef>
                <a:spcPct val="0"/>
              </a:spcBef>
              <a:buNone/>
              <a:defRPr sz="4000" b="1" kern="1200">
                <a:solidFill>
                  <a:schemeClr val="tx2"/>
                </a:solidFill>
                <a:effectLst>
                  <a:outerShdw blurRad="63500" dist="38100" dir="5400000" algn="t" rotWithShape="0">
                    <a:prstClr val="black">
                      <a:alpha val="25000"/>
                    </a:prstClr>
                  </a:outerShdw>
                </a:effectLst>
                <a:latin typeface="+mn-lt"/>
                <a:ea typeface="+mj-ea"/>
                <a:cs typeface="+mj-cs"/>
              </a:defRPr>
            </a:lvl1pPr>
          </a:lstStyle>
          <a:p>
            <a:endParaRPr lang="en-GB" sz="3600" dirty="0"/>
          </a:p>
        </p:txBody>
      </p:sp>
    </p:spTree>
    <p:extLst>
      <p:ext uri="{BB962C8B-B14F-4D97-AF65-F5344CB8AC3E}">
        <p14:creationId xmlns:p14="http://schemas.microsoft.com/office/powerpoint/2010/main" val="1817955075"/>
      </p:ext>
    </p:extLst>
  </p:cSld>
  <p:clrMapOvr>
    <a:masterClrMapping/>
  </p:clrMapOvr>
  <p:transition>
    <p:dissolve/>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image" Target="../media/image2.emf"/><Relationship Id="rId2" Type="http://schemas.openxmlformats.org/officeDocument/2006/relationships/slideLayout" Target="../slideLayouts/slideLayout2.xml"/><Relationship Id="rId16"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6"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D8E32E50-136A-4496-B4FF-7C83C21E682A}" type="datetime1">
              <a:rPr lang="en-GB" smtClean="0"/>
              <a:pPr/>
              <a:t>25/05/2022</a:t>
            </a:fld>
            <a:endParaRPr lang="en-GB"/>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C3F65BB1-9206-4D7F-97F9-47DCC7DC6334}" type="slidenum">
              <a:rPr lang="en-GB" smtClean="0"/>
              <a:pPr/>
              <a:t>‹#›</a:t>
            </a:fld>
            <a:endParaRPr lang="en-GB"/>
          </a:p>
        </p:txBody>
      </p:sp>
      <p:pic>
        <p:nvPicPr>
          <p:cNvPr id="7" name="Picture 6">
            <a:extLst>
              <a:ext uri="{FF2B5EF4-FFF2-40B4-BE49-F238E27FC236}">
                <a16:creationId xmlns:a16="http://schemas.microsoft.com/office/drawing/2014/main" id="{87736A3C-719A-48E3-9AF6-F6A04F7FDA46}"/>
              </a:ext>
            </a:extLst>
          </p:cNvPr>
          <p:cNvPicPr/>
          <p:nvPr userDrawn="1"/>
        </p:nvPicPr>
        <p:blipFill>
          <a:blip r:embed="rId17" cstate="print">
            <a:extLst>
              <a:ext uri="{28A0092B-C50C-407E-A947-70E740481C1C}">
                <a14:useLocalDpi xmlns:a14="http://schemas.microsoft.com/office/drawing/2010/main" val="0"/>
              </a:ext>
            </a:extLst>
          </a:blip>
          <a:srcRect/>
          <a:stretch>
            <a:fillRect/>
          </a:stretch>
        </p:blipFill>
        <p:spPr bwMode="auto">
          <a:xfrm>
            <a:off x="8388496" y="5913368"/>
            <a:ext cx="648000" cy="828000"/>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1990025692"/>
      </p:ext>
    </p:extLst>
  </p:cSld>
  <p:clrMap bg1="lt1" tx1="dk1" bg2="lt2" tx2="dk2" accent1="accent1" accent2="accent2" accent3="accent3" accent4="accent4" accent5="accent5" accent6="accent6" hlink="hlink" folHlink="folHlink"/>
  <p:sldLayoutIdLst>
    <p:sldLayoutId id="2147483676" r:id="rId1"/>
    <p:sldLayoutId id="2147483677" r:id="rId2"/>
    <p:sldLayoutId id="2147483678" r:id="rId3"/>
    <p:sldLayoutId id="2147483679" r:id="rId4"/>
    <p:sldLayoutId id="2147483680" r:id="rId5"/>
    <p:sldLayoutId id="2147483681" r:id="rId6"/>
    <p:sldLayoutId id="2147483682" r:id="rId7"/>
    <p:sldLayoutId id="2147483683" r:id="rId8"/>
    <p:sldLayoutId id="2147483684" r:id="rId9"/>
    <p:sldLayoutId id="2147483685" r:id="rId10"/>
    <p:sldLayoutId id="2147483686" r:id="rId11"/>
    <p:sldLayoutId id="2147483687" r:id="rId12"/>
    <p:sldLayoutId id="2147483688" r:id="rId13"/>
    <p:sldLayoutId id="2147483674" r:id="rId14"/>
  </p:sldLayoutIdLst>
  <p:transition>
    <p:dissolve/>
  </p:transition>
  <p:hf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6.xml"/></Relationships>
</file>

<file path=ppt/slides/_rels/slide2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hyperlink" Target="https://www.youtube.com/watch?v=0RcMzUdXDRQ" TargetMode="External"/><Relationship Id="rId1" Type="http://schemas.openxmlformats.org/officeDocument/2006/relationships/slideLayout" Target="../slideLayouts/slideLayout12.xml"/><Relationship Id="rId5" Type="http://schemas.openxmlformats.org/officeDocument/2006/relationships/image" Target="../media/image13.tiff"/><Relationship Id="rId4" Type="http://schemas.openxmlformats.org/officeDocument/2006/relationships/image" Target="../media/image12.jpeg"/></Relationships>
</file>

<file path=ppt/slides/_rels/slide2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4.jpeg"/><Relationship Id="rId1" Type="http://schemas.openxmlformats.org/officeDocument/2006/relationships/slideLayout" Target="../slideLayouts/slideLayout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6.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hyperlink" Target="http://www.get2test.net/index.html" TargetMode="External"/><Relationship Id="rId1" Type="http://schemas.openxmlformats.org/officeDocument/2006/relationships/slideLayout" Target="../slideLayouts/slideLayout7.xml"/><Relationship Id="rId4" Type="http://schemas.openxmlformats.org/officeDocument/2006/relationships/image" Target="../media/image16.jpeg"/></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30.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1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32.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hyperlink" Target="http://www.get2test.net/" TargetMode="External"/><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8" Type="http://schemas.openxmlformats.org/officeDocument/2006/relationships/image" Target="../media/image18.png"/><Relationship Id="rId3" Type="http://schemas.openxmlformats.org/officeDocument/2006/relationships/diagramLayout" Target="../diagrams/layout2.xml"/><Relationship Id="rId7" Type="http://schemas.openxmlformats.org/officeDocument/2006/relationships/hyperlink" Target="https://www.youtube.com/watch?v=YY6aVyQ-Sw0&amp;index=5&amp;list=PLBD1CD7D618B50521" TargetMode="External"/><Relationship Id="rId2" Type="http://schemas.openxmlformats.org/officeDocument/2006/relationships/diagramData" Target="../diagrams/data2.xml"/><Relationship Id="rId1" Type="http://schemas.openxmlformats.org/officeDocument/2006/relationships/slideLayout" Target="../slideLayouts/slideLayout7.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34.xml.rels><?xml version="1.0" encoding="UTF-8" standalone="yes"?>
<Relationships xmlns="http://schemas.openxmlformats.org/package/2006/relationships"><Relationship Id="rId2" Type="http://schemas.openxmlformats.org/officeDocument/2006/relationships/hyperlink" Target="https://moodle.uwtsd.ac.uk/mod/resource/view.php?id=148256" TargetMode="Externa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hyperlink" Target="http://www.get2test.net/" TargetMode="External"/><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hyperlink" Target="http://www.get2test.net/" TargetMode="External"/><Relationship Id="rId1" Type="http://schemas.openxmlformats.org/officeDocument/2006/relationships/slideLayout" Target="../slideLayouts/slideLayout7.xml"/><Relationship Id="rId4" Type="http://schemas.openxmlformats.org/officeDocument/2006/relationships/image" Target="../media/image19.jp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BA99E7BF-5022-400B-A4A0-5E0D97A1F8F8}"/>
              </a:ext>
            </a:extLst>
          </p:cNvPr>
          <p:cNvSpPr/>
          <p:nvPr/>
        </p:nvSpPr>
        <p:spPr>
          <a:xfrm>
            <a:off x="1691680" y="1977009"/>
            <a:ext cx="6120680" cy="1323439"/>
          </a:xfrm>
          <a:prstGeom prst="rect">
            <a:avLst/>
          </a:prstGeom>
        </p:spPr>
        <p:txBody>
          <a:bodyPr wrap="square" anchor="t">
            <a:spAutoFit/>
          </a:bodyPr>
          <a:lstStyle/>
          <a:p>
            <a:pPr algn="ctr"/>
            <a:endParaRPr lang="en-GB" sz="4000" b="1" dirty="0">
              <a:solidFill>
                <a:srgbClr val="FF0000"/>
              </a:solidFill>
            </a:endParaRPr>
          </a:p>
          <a:p>
            <a:pPr algn="ctr"/>
            <a:r>
              <a:rPr lang="en-GB" sz="4000" b="1" dirty="0">
                <a:solidFill>
                  <a:srgbClr val="FF0000"/>
                </a:solidFill>
              </a:rPr>
              <a:t>Module Introduction</a:t>
            </a:r>
            <a:endParaRPr lang="en-US" dirty="0"/>
          </a:p>
        </p:txBody>
      </p:sp>
      <p:sp>
        <p:nvSpPr>
          <p:cNvPr id="5" name="Rectangle 4">
            <a:extLst>
              <a:ext uri="{FF2B5EF4-FFF2-40B4-BE49-F238E27FC236}">
                <a16:creationId xmlns:a16="http://schemas.microsoft.com/office/drawing/2014/main" id="{DBCF296B-BB79-4206-A198-2F41806854BB}"/>
              </a:ext>
            </a:extLst>
          </p:cNvPr>
          <p:cNvSpPr/>
          <p:nvPr/>
        </p:nvSpPr>
        <p:spPr>
          <a:xfrm>
            <a:off x="2587679" y="3636192"/>
            <a:ext cx="5080665" cy="584775"/>
          </a:xfrm>
          <a:prstGeom prst="rect">
            <a:avLst/>
          </a:prstGeom>
        </p:spPr>
        <p:txBody>
          <a:bodyPr wrap="square" anchor="t">
            <a:spAutoFit/>
          </a:bodyPr>
          <a:lstStyle/>
          <a:p>
            <a:pPr algn="ctr"/>
            <a:r>
              <a:rPr lang="en-GB" sz="3200" b="1" dirty="0"/>
              <a:t>Week 1</a:t>
            </a:r>
            <a:endParaRPr lang="en-US" b="1" dirty="0"/>
          </a:p>
        </p:txBody>
      </p:sp>
      <p:sp>
        <p:nvSpPr>
          <p:cNvPr id="6" name="Rectangle 5">
            <a:extLst>
              <a:ext uri="{FF2B5EF4-FFF2-40B4-BE49-F238E27FC236}">
                <a16:creationId xmlns:a16="http://schemas.microsoft.com/office/drawing/2014/main" id="{2B04BCD5-A62B-4FD2-884E-FF5F62D1504C}"/>
              </a:ext>
            </a:extLst>
          </p:cNvPr>
          <p:cNvSpPr/>
          <p:nvPr/>
        </p:nvSpPr>
        <p:spPr>
          <a:xfrm>
            <a:off x="107504" y="748613"/>
            <a:ext cx="8928992" cy="1569660"/>
          </a:xfrm>
          <a:prstGeom prst="rect">
            <a:avLst/>
          </a:prstGeom>
        </p:spPr>
        <p:txBody>
          <a:bodyPr wrap="square" anchor="t">
            <a:spAutoFit/>
          </a:bodyPr>
          <a:lstStyle/>
          <a:p>
            <a:pPr algn="ctr"/>
            <a:endParaRPr lang="en-GB" sz="3200" b="1" dirty="0"/>
          </a:p>
          <a:p>
            <a:pPr algn="ctr"/>
            <a:r>
              <a:rPr lang="en-GB" sz="3100" b="1" dirty="0"/>
              <a:t>BMSW 4006: Managing Enterprise in the 21st Century</a:t>
            </a:r>
            <a:endParaRPr lang="en-US" sz="3100" dirty="0"/>
          </a:p>
        </p:txBody>
      </p:sp>
    </p:spTree>
    <p:extLst>
      <p:ext uri="{BB962C8B-B14F-4D97-AF65-F5344CB8AC3E}">
        <p14:creationId xmlns:p14="http://schemas.microsoft.com/office/powerpoint/2010/main" val="1416662466"/>
      </p:ext>
    </p:extLst>
  </p:cSld>
  <p:clrMapOvr>
    <a:masterClrMapping/>
  </p:clrMapOvr>
  <p:transition>
    <p:dissolve/>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79512" y="332656"/>
            <a:ext cx="8964488" cy="5184576"/>
          </a:xfrm>
        </p:spPr>
        <p:txBody>
          <a:bodyPr>
            <a:normAutofit/>
          </a:bodyPr>
          <a:lstStyle/>
          <a:p>
            <a:pPr>
              <a:buNone/>
            </a:pPr>
            <a:r>
              <a:rPr lang="en-GB" sz="3800" b="1" dirty="0"/>
              <a:t>Introduction to Module – BMSW 4006</a:t>
            </a:r>
          </a:p>
          <a:p>
            <a:pPr>
              <a:buNone/>
            </a:pPr>
            <a:endParaRPr lang="en-GB" sz="3800" b="1" dirty="0"/>
          </a:p>
          <a:p>
            <a:pPr>
              <a:buFont typeface="Wingdings" pitchFamily="2" charset="2"/>
              <a:buChar char="v"/>
            </a:pPr>
            <a:r>
              <a:rPr lang="en-GB" dirty="0"/>
              <a:t>It is a 20-credit module</a:t>
            </a:r>
          </a:p>
          <a:p>
            <a:pPr>
              <a:buFont typeface="Wingdings" pitchFamily="2" charset="2"/>
              <a:buChar char="v"/>
            </a:pPr>
            <a:r>
              <a:rPr lang="en-GB" dirty="0"/>
              <a:t>Aim(s):</a:t>
            </a:r>
          </a:p>
          <a:p>
            <a:pPr marL="0" indent="0" algn="ctr">
              <a:buNone/>
            </a:pPr>
            <a:r>
              <a:rPr lang="en-GB" dirty="0"/>
              <a:t> </a:t>
            </a:r>
            <a:r>
              <a:rPr lang="en-GB" b="1" dirty="0"/>
              <a:t>To develop the student’s awareness of enterprise, including self-employment and the skills required to set up a successful business.</a:t>
            </a:r>
          </a:p>
          <a:p>
            <a:pPr>
              <a:buFont typeface="Wingdings" pitchFamily="2" charset="2"/>
              <a:buChar char="v"/>
            </a:pPr>
            <a:endParaRPr lang="en-GB" dirty="0"/>
          </a:p>
          <a:p>
            <a:endParaRPr lang="en-GB"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79512" y="332656"/>
            <a:ext cx="8928992" cy="5184576"/>
          </a:xfrm>
        </p:spPr>
        <p:txBody>
          <a:bodyPr>
            <a:normAutofit/>
          </a:bodyPr>
          <a:lstStyle/>
          <a:p>
            <a:pPr>
              <a:buNone/>
            </a:pPr>
            <a:r>
              <a:rPr lang="en-GB" sz="3800" b="1" dirty="0"/>
              <a:t>Introduction to Module – BMSW 4006</a:t>
            </a:r>
          </a:p>
          <a:p>
            <a:pPr marL="0" indent="0">
              <a:buNone/>
            </a:pPr>
            <a:r>
              <a:rPr lang="en-GB" b="1" dirty="0"/>
              <a:t>Module Learning Outcomes:</a:t>
            </a:r>
          </a:p>
          <a:p>
            <a:pPr>
              <a:buFont typeface="Wingdings" pitchFamily="2" charset="2"/>
              <a:buChar char="v"/>
            </a:pPr>
            <a:r>
              <a:rPr lang="en-GB" dirty="0"/>
              <a:t>Upon the successful completion of this module, the student should be able to: </a:t>
            </a:r>
          </a:p>
          <a:p>
            <a:pPr>
              <a:buFontTx/>
              <a:buChar char="-"/>
            </a:pPr>
            <a:r>
              <a:rPr lang="en-GB" dirty="0"/>
              <a:t>Examine and </a:t>
            </a:r>
            <a:r>
              <a:rPr lang="en-GB" dirty="0">
                <a:solidFill>
                  <a:srgbClr val="FF0000"/>
                </a:solidFill>
              </a:rPr>
              <a:t>evaluate a business idea </a:t>
            </a:r>
            <a:r>
              <a:rPr lang="en-GB" dirty="0"/>
              <a:t>and </a:t>
            </a:r>
            <a:r>
              <a:rPr lang="en-GB" dirty="0">
                <a:solidFill>
                  <a:srgbClr val="FF0000"/>
                </a:solidFill>
              </a:rPr>
              <a:t>design an appropriate business plan</a:t>
            </a:r>
            <a:r>
              <a:rPr lang="en-GB" dirty="0"/>
              <a:t>; </a:t>
            </a:r>
          </a:p>
          <a:p>
            <a:pPr>
              <a:buFontTx/>
              <a:buChar char="-"/>
            </a:pPr>
            <a:r>
              <a:rPr lang="en-GB" dirty="0">
                <a:solidFill>
                  <a:srgbClr val="FF0000"/>
                </a:solidFill>
              </a:rPr>
              <a:t>Apply a range of employment skills </a:t>
            </a:r>
            <a:r>
              <a:rPr lang="en-GB" dirty="0"/>
              <a:t>in the completion of a group project. </a:t>
            </a:r>
          </a:p>
          <a:p>
            <a:endParaRPr lang="en-GB" dirty="0"/>
          </a:p>
        </p:txBody>
      </p:sp>
    </p:spTree>
    <p:extLst>
      <p:ext uri="{BB962C8B-B14F-4D97-AF65-F5344CB8AC3E}">
        <p14:creationId xmlns:p14="http://schemas.microsoft.com/office/powerpoint/2010/main" val="406508914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79512" y="332656"/>
            <a:ext cx="8964488" cy="5184576"/>
          </a:xfrm>
        </p:spPr>
        <p:txBody>
          <a:bodyPr>
            <a:normAutofit fontScale="92500" lnSpcReduction="10000"/>
          </a:bodyPr>
          <a:lstStyle/>
          <a:p>
            <a:pPr>
              <a:buNone/>
            </a:pPr>
            <a:r>
              <a:rPr lang="en-GB" sz="3800" b="1" dirty="0"/>
              <a:t>Introduction to Module – BMSW 4006</a:t>
            </a:r>
          </a:p>
          <a:p>
            <a:pPr>
              <a:buFont typeface="Wingdings" pitchFamily="2" charset="2"/>
              <a:buChar char="v"/>
            </a:pPr>
            <a:r>
              <a:rPr lang="en-GB" dirty="0"/>
              <a:t>Detailed module expectations &amp; indicative content. </a:t>
            </a:r>
          </a:p>
          <a:p>
            <a:pPr marL="0" indent="0">
              <a:buNone/>
            </a:pPr>
            <a:r>
              <a:rPr lang="en-GB" sz="2050" b="1" dirty="0"/>
              <a:t>(please refer to module descriptor on the BMSW 4006 Moodle page)</a:t>
            </a:r>
          </a:p>
          <a:p>
            <a:pPr>
              <a:buFont typeface="Wingdings" pitchFamily="2" charset="2"/>
              <a:buChar char="v"/>
            </a:pPr>
            <a:r>
              <a:rPr lang="en-GB" dirty="0"/>
              <a:t>  Group Assessment (3 -5 students)</a:t>
            </a:r>
          </a:p>
          <a:p>
            <a:pPr marL="0" indent="0">
              <a:buNone/>
            </a:pPr>
            <a:r>
              <a:rPr lang="en-GB" sz="2400" b="1" dirty="0"/>
              <a:t>Students in their group settings </a:t>
            </a:r>
            <a:r>
              <a:rPr lang="en-GB" sz="2400" b="1" u="sng" dirty="0"/>
              <a:t>must work collectively </a:t>
            </a:r>
            <a:r>
              <a:rPr lang="en-GB" sz="2400" b="1" dirty="0"/>
              <a:t>to produce Business Plan Power Point (PPT). This will be presented in class in week 10.</a:t>
            </a:r>
            <a:endParaRPr lang="en-GB" sz="2400" dirty="0"/>
          </a:p>
          <a:p>
            <a:pPr>
              <a:buFont typeface="Wingdings" pitchFamily="2" charset="2"/>
              <a:buChar char="v"/>
            </a:pPr>
            <a:r>
              <a:rPr lang="en-GB" dirty="0"/>
              <a:t>Group Assessment </a:t>
            </a:r>
          </a:p>
          <a:p>
            <a:pPr marL="0" indent="0">
              <a:buNone/>
            </a:pPr>
            <a:r>
              <a:rPr lang="en-GB" sz="2400" b="1" dirty="0"/>
              <a:t>(1 written business plan 2000 words </a:t>
            </a:r>
            <a:r>
              <a:rPr lang="en-GB" sz="2400" b="1" u="sng" dirty="0"/>
              <a:t>+</a:t>
            </a:r>
            <a:r>
              <a:rPr lang="en-GB" sz="2400" b="1" dirty="0"/>
              <a:t> 10% &amp; 1 PPT presentation)</a:t>
            </a:r>
          </a:p>
          <a:p>
            <a:pPr>
              <a:buFont typeface="Wingdings" pitchFamily="2" charset="2"/>
              <a:buChar char="v"/>
            </a:pPr>
            <a:r>
              <a:rPr lang="en-GB" dirty="0"/>
              <a:t>Submission deadlines </a:t>
            </a:r>
          </a:p>
          <a:p>
            <a:pPr marL="0" indent="0">
              <a:buNone/>
            </a:pPr>
            <a:r>
              <a:rPr lang="en-GB" sz="2400" b="1" dirty="0"/>
              <a:t>(See the BMSW 4006 Assignment brief Moodle page from week 2)</a:t>
            </a:r>
          </a:p>
          <a:p>
            <a:pPr>
              <a:buFont typeface="Wingdings" pitchFamily="2" charset="2"/>
              <a:buChar char="v"/>
            </a:pPr>
            <a:endParaRPr lang="en-GB" dirty="0"/>
          </a:p>
          <a:p>
            <a:pPr>
              <a:buFont typeface="Wingdings" pitchFamily="2" charset="2"/>
              <a:buChar char="v"/>
            </a:pPr>
            <a:endParaRPr lang="en-GB" dirty="0"/>
          </a:p>
          <a:p>
            <a:endParaRPr lang="en-GB" dirty="0"/>
          </a:p>
        </p:txBody>
      </p:sp>
    </p:spTree>
    <p:extLst>
      <p:ext uri="{BB962C8B-B14F-4D97-AF65-F5344CB8AC3E}">
        <p14:creationId xmlns:p14="http://schemas.microsoft.com/office/powerpoint/2010/main" val="351777730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79512" y="332656"/>
            <a:ext cx="8964488" cy="5184576"/>
          </a:xfrm>
        </p:spPr>
        <p:txBody>
          <a:bodyPr>
            <a:normAutofit/>
          </a:bodyPr>
          <a:lstStyle/>
          <a:p>
            <a:pPr>
              <a:buNone/>
            </a:pPr>
            <a:r>
              <a:rPr lang="en-GB" sz="3800" b="1" dirty="0"/>
              <a:t>Introduction to Module – BMSW 4006</a:t>
            </a:r>
          </a:p>
          <a:p>
            <a:pPr marL="0" indent="0">
              <a:buNone/>
            </a:pPr>
            <a:r>
              <a:rPr lang="en-GB" b="1" dirty="0"/>
              <a:t>So far so good</a:t>
            </a:r>
          </a:p>
          <a:p>
            <a:pPr marL="0" indent="0">
              <a:buNone/>
            </a:pPr>
            <a:r>
              <a:rPr lang="en-GB" dirty="0"/>
              <a:t>Any ……</a:t>
            </a:r>
          </a:p>
          <a:p>
            <a:pPr>
              <a:buFont typeface="Wingdings" pitchFamily="2" charset="2"/>
              <a:buChar char="v"/>
            </a:pPr>
            <a:endParaRPr lang="en-GB" dirty="0"/>
          </a:p>
          <a:p>
            <a:pPr>
              <a:buFont typeface="Wingdings" pitchFamily="2" charset="2"/>
              <a:buChar char="v"/>
            </a:pPr>
            <a:endParaRPr lang="en-GB" dirty="0"/>
          </a:p>
          <a:p>
            <a:endParaRPr lang="en-GB" dirty="0"/>
          </a:p>
        </p:txBody>
      </p:sp>
      <p:pic>
        <p:nvPicPr>
          <p:cNvPr id="4" name="Picture 5" descr="Image result for any questions gif">
            <a:extLst>
              <a:ext uri="{FF2B5EF4-FFF2-40B4-BE49-F238E27FC236}">
                <a16:creationId xmlns:a16="http://schemas.microsoft.com/office/drawing/2014/main" id="{B4E4E8F5-F9AD-4E23-9737-5325DC2CE06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219200" y="2286000"/>
            <a:ext cx="6553200" cy="2895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66032797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5496" y="332656"/>
            <a:ext cx="9108504" cy="5184576"/>
          </a:xfrm>
        </p:spPr>
        <p:txBody>
          <a:bodyPr>
            <a:normAutofit/>
          </a:bodyPr>
          <a:lstStyle/>
          <a:p>
            <a:pPr>
              <a:buNone/>
            </a:pPr>
            <a:r>
              <a:rPr lang="en-GB" sz="3600" b="1" dirty="0"/>
              <a:t>Let’s get started!</a:t>
            </a:r>
          </a:p>
          <a:p>
            <a:pPr>
              <a:buNone/>
            </a:pPr>
            <a:endParaRPr lang="en-US" altLang="en-US" sz="3300" b="1" dirty="0"/>
          </a:p>
          <a:p>
            <a:pPr marL="0" indent="0">
              <a:lnSpc>
                <a:spcPts val="2200"/>
              </a:lnSpc>
              <a:spcAft>
                <a:spcPts val="600"/>
              </a:spcAft>
              <a:buNone/>
            </a:pPr>
            <a:br>
              <a:rPr lang="en-GB" dirty="0"/>
            </a:br>
            <a:r>
              <a:rPr lang="en-GB" dirty="0"/>
              <a:t>     </a:t>
            </a:r>
            <a:endParaRPr lang="en-US" altLang="en-US" dirty="0"/>
          </a:p>
          <a:p>
            <a:endParaRPr lang="en-GB" dirty="0"/>
          </a:p>
        </p:txBody>
      </p:sp>
      <p:pic>
        <p:nvPicPr>
          <p:cNvPr id="4" name="Picture 3">
            <a:extLst>
              <a:ext uri="{FF2B5EF4-FFF2-40B4-BE49-F238E27FC236}">
                <a16:creationId xmlns:a16="http://schemas.microsoft.com/office/drawing/2014/main" id="{E00AB273-AAD0-4641-B1DB-F025A4281894}"/>
              </a:ext>
            </a:extLst>
          </p:cNvPr>
          <p:cNvPicPr>
            <a:picLocks noChangeAspect="1"/>
          </p:cNvPicPr>
          <p:nvPr/>
        </p:nvPicPr>
        <p:blipFill>
          <a:blip r:embed="rId2"/>
          <a:stretch>
            <a:fillRect/>
          </a:stretch>
        </p:blipFill>
        <p:spPr>
          <a:xfrm>
            <a:off x="1115616" y="1628800"/>
            <a:ext cx="6480720" cy="2843109"/>
          </a:xfrm>
          <a:prstGeom prst="rect">
            <a:avLst/>
          </a:prstGeom>
        </p:spPr>
      </p:pic>
    </p:spTree>
    <p:extLst>
      <p:ext uri="{BB962C8B-B14F-4D97-AF65-F5344CB8AC3E}">
        <p14:creationId xmlns:p14="http://schemas.microsoft.com/office/powerpoint/2010/main" val="315333815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07504" y="116632"/>
            <a:ext cx="8928992" cy="5400600"/>
          </a:xfrm>
        </p:spPr>
        <p:txBody>
          <a:bodyPr>
            <a:normAutofit/>
          </a:bodyPr>
          <a:lstStyle/>
          <a:p>
            <a:pPr algn="ctr">
              <a:buNone/>
            </a:pPr>
            <a:r>
              <a:rPr lang="en-US" dirty="0"/>
              <a:t>      </a:t>
            </a:r>
            <a:r>
              <a:rPr lang="en-US" sz="5100" b="1" dirty="0"/>
              <a:t>5 Minutes Challenge!</a:t>
            </a:r>
          </a:p>
          <a:p>
            <a:pPr marL="0" indent="0">
              <a:buNone/>
            </a:pPr>
            <a:r>
              <a:rPr lang="en-GB" b="1" dirty="0"/>
              <a:t>In your own words, </a:t>
            </a:r>
            <a:endParaRPr lang="en-GB" b="1" dirty="0">
              <a:latin typeface="+mn-lt"/>
            </a:endParaRPr>
          </a:p>
          <a:p>
            <a:r>
              <a:rPr lang="en-GB" b="1" dirty="0"/>
              <a:t>What is entrepreneurship?</a:t>
            </a:r>
          </a:p>
          <a:p>
            <a:r>
              <a:rPr lang="en-GB" b="1" dirty="0"/>
              <a:t>What is an enterprise?</a:t>
            </a:r>
          </a:p>
          <a:p>
            <a:r>
              <a:rPr lang="en-GB" b="1" dirty="0"/>
              <a:t>Who is an entrepreneur?</a:t>
            </a:r>
          </a:p>
          <a:p>
            <a:pPr marL="0" indent="0">
              <a:buNone/>
            </a:pPr>
            <a:endParaRPr lang="en-US" b="1" dirty="0">
              <a:latin typeface="+mn-lt"/>
            </a:endParaRPr>
          </a:p>
          <a:p>
            <a:endParaRPr lang="en-US" dirty="0">
              <a:latin typeface="+mn-lt"/>
            </a:endParaRPr>
          </a:p>
          <a:p>
            <a:endParaRPr lang="en-GB" dirty="0"/>
          </a:p>
        </p:txBody>
      </p:sp>
      <p:pic>
        <p:nvPicPr>
          <p:cNvPr id="2" name="Picture 1">
            <a:extLst>
              <a:ext uri="{FF2B5EF4-FFF2-40B4-BE49-F238E27FC236}">
                <a16:creationId xmlns:a16="http://schemas.microsoft.com/office/drawing/2014/main" id="{266EDC73-7D33-4E3D-918A-9F6257B615D3}"/>
              </a:ext>
            </a:extLst>
          </p:cNvPr>
          <p:cNvPicPr>
            <a:picLocks noChangeAspect="1"/>
          </p:cNvPicPr>
          <p:nvPr/>
        </p:nvPicPr>
        <p:blipFill>
          <a:blip r:embed="rId2"/>
          <a:stretch>
            <a:fillRect/>
          </a:stretch>
        </p:blipFill>
        <p:spPr>
          <a:xfrm>
            <a:off x="5669698" y="3284984"/>
            <a:ext cx="3452550" cy="2376265"/>
          </a:xfrm>
          <a:prstGeom prst="rect">
            <a:avLst/>
          </a:prstGeom>
        </p:spPr>
      </p:pic>
    </p:spTree>
    <p:extLst>
      <p:ext uri="{BB962C8B-B14F-4D97-AF65-F5344CB8AC3E}">
        <p14:creationId xmlns:p14="http://schemas.microsoft.com/office/powerpoint/2010/main" val="394966020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5496" y="332656"/>
            <a:ext cx="9108504" cy="5184576"/>
          </a:xfrm>
        </p:spPr>
        <p:txBody>
          <a:bodyPr>
            <a:normAutofit fontScale="70000" lnSpcReduction="20000"/>
          </a:bodyPr>
          <a:lstStyle/>
          <a:p>
            <a:pPr>
              <a:buNone/>
            </a:pPr>
            <a:r>
              <a:rPr lang="en-GB" sz="3300" b="1" dirty="0"/>
              <a:t>At the end of  today’s lecture, we should be able to …..</a:t>
            </a:r>
          </a:p>
          <a:p>
            <a:pPr>
              <a:buNone/>
            </a:pPr>
            <a:endParaRPr lang="en-US" altLang="en-US" sz="3300" b="1" dirty="0"/>
          </a:p>
          <a:p>
            <a:pPr>
              <a:buFont typeface="Wingdings" pitchFamily="2" charset="2"/>
              <a:buChar char="v"/>
            </a:pPr>
            <a:r>
              <a:rPr lang="en-US" altLang="en-US" dirty="0"/>
              <a:t>Define </a:t>
            </a:r>
            <a:r>
              <a:rPr lang="en-GB" dirty="0"/>
              <a:t> entrepreneurship.</a:t>
            </a:r>
          </a:p>
          <a:p>
            <a:pPr>
              <a:buFont typeface="Wingdings" pitchFamily="2" charset="2"/>
              <a:buChar char="v"/>
            </a:pPr>
            <a:endParaRPr lang="en-GB" dirty="0"/>
          </a:p>
          <a:p>
            <a:pPr>
              <a:buFont typeface="Wingdings" pitchFamily="2" charset="2"/>
              <a:buChar char="v"/>
            </a:pPr>
            <a:r>
              <a:rPr lang="en-GB" dirty="0"/>
              <a:t>Understand entrepreneurial activities.</a:t>
            </a:r>
          </a:p>
          <a:p>
            <a:pPr>
              <a:buNone/>
            </a:pPr>
            <a:endParaRPr lang="en-GB" dirty="0"/>
          </a:p>
          <a:p>
            <a:pPr>
              <a:buFont typeface="Wingdings" pitchFamily="2" charset="2"/>
              <a:buChar char="v"/>
            </a:pPr>
            <a:r>
              <a:rPr lang="en-GB" dirty="0"/>
              <a:t>Understand your motivations for wanting to start your own business.</a:t>
            </a:r>
          </a:p>
          <a:p>
            <a:pPr>
              <a:lnSpc>
                <a:spcPts val="2200"/>
              </a:lnSpc>
              <a:spcAft>
                <a:spcPts val="600"/>
              </a:spcAft>
              <a:buNone/>
            </a:pPr>
            <a:endParaRPr lang="en-US" altLang="en-US" dirty="0"/>
          </a:p>
          <a:p>
            <a:pPr>
              <a:lnSpc>
                <a:spcPts val="2200"/>
              </a:lnSpc>
              <a:spcAft>
                <a:spcPts val="600"/>
              </a:spcAft>
              <a:buFont typeface="Wingdings" pitchFamily="2" charset="2"/>
              <a:buChar char="v"/>
            </a:pPr>
            <a:r>
              <a:rPr lang="en-US" altLang="en-US" dirty="0"/>
              <a:t>Identify the different types of  entrepreneurs.</a:t>
            </a:r>
          </a:p>
          <a:p>
            <a:pPr>
              <a:lnSpc>
                <a:spcPts val="2200"/>
              </a:lnSpc>
              <a:spcAft>
                <a:spcPts val="600"/>
              </a:spcAft>
              <a:buFont typeface="Wingdings" pitchFamily="2" charset="2"/>
              <a:buChar char="v"/>
            </a:pPr>
            <a:endParaRPr lang="en-US" altLang="en-US" dirty="0"/>
          </a:p>
          <a:p>
            <a:pPr>
              <a:lnSpc>
                <a:spcPts val="2200"/>
              </a:lnSpc>
              <a:spcAft>
                <a:spcPts val="600"/>
              </a:spcAft>
              <a:buFont typeface="Wingdings" pitchFamily="2" charset="2"/>
              <a:buChar char="v"/>
            </a:pPr>
            <a:r>
              <a:rPr lang="en-GB" dirty="0"/>
              <a:t>Determine the characteristics of successful entrepreneurs</a:t>
            </a:r>
          </a:p>
          <a:p>
            <a:pPr marL="0" indent="0">
              <a:lnSpc>
                <a:spcPts val="2200"/>
              </a:lnSpc>
              <a:spcAft>
                <a:spcPts val="600"/>
              </a:spcAft>
              <a:buNone/>
            </a:pPr>
            <a:br>
              <a:rPr lang="en-GB" dirty="0"/>
            </a:br>
            <a:r>
              <a:rPr lang="en-GB" dirty="0"/>
              <a:t>     </a:t>
            </a:r>
            <a:endParaRPr lang="en-US" altLang="en-US" dirty="0"/>
          </a:p>
          <a:p>
            <a:endParaRPr lang="en-GB" dirty="0"/>
          </a:p>
        </p:txBody>
      </p:sp>
      <p:pic>
        <p:nvPicPr>
          <p:cNvPr id="2" name="Picture 1">
            <a:extLst>
              <a:ext uri="{FF2B5EF4-FFF2-40B4-BE49-F238E27FC236}">
                <a16:creationId xmlns:a16="http://schemas.microsoft.com/office/drawing/2014/main" id="{042C7449-C344-49A6-B373-BAE22D07E34A}"/>
              </a:ext>
            </a:extLst>
          </p:cNvPr>
          <p:cNvPicPr>
            <a:picLocks noChangeAspect="1"/>
          </p:cNvPicPr>
          <p:nvPr/>
        </p:nvPicPr>
        <p:blipFill>
          <a:blip r:embed="rId2"/>
          <a:stretch>
            <a:fillRect/>
          </a:stretch>
        </p:blipFill>
        <p:spPr>
          <a:xfrm>
            <a:off x="6402641" y="4365104"/>
            <a:ext cx="2773920" cy="1358031"/>
          </a:xfrm>
          <a:prstGeom prst="rect">
            <a:avLst/>
          </a:prstGeom>
        </p:spPr>
      </p:pic>
    </p:spTree>
    <p:extLst>
      <p:ext uri="{BB962C8B-B14F-4D97-AF65-F5344CB8AC3E}">
        <p14:creationId xmlns:p14="http://schemas.microsoft.com/office/powerpoint/2010/main" val="21273695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07504" y="188640"/>
            <a:ext cx="8856984" cy="5328592"/>
          </a:xfrm>
        </p:spPr>
        <p:txBody>
          <a:bodyPr>
            <a:normAutofit fontScale="92500" lnSpcReduction="20000"/>
          </a:bodyPr>
          <a:lstStyle/>
          <a:p>
            <a:pPr>
              <a:buNone/>
            </a:pPr>
            <a:r>
              <a:rPr lang="en-US" dirty="0"/>
              <a:t>            </a:t>
            </a:r>
            <a:r>
              <a:rPr lang="en-US" sz="5100" b="1" dirty="0"/>
              <a:t>What is Entrepreneurship? </a:t>
            </a:r>
          </a:p>
          <a:p>
            <a:endParaRPr lang="en-US" dirty="0"/>
          </a:p>
          <a:p>
            <a:r>
              <a:rPr lang="en-US" dirty="0"/>
              <a:t> It involves creative activities (Mariotti &amp; Glackin, 2017).</a:t>
            </a:r>
          </a:p>
          <a:p>
            <a:pPr marL="0" indent="0">
              <a:buNone/>
            </a:pPr>
            <a:endParaRPr lang="en-US" dirty="0"/>
          </a:p>
          <a:p>
            <a:r>
              <a:rPr lang="en-US" dirty="0"/>
              <a:t>…</a:t>
            </a:r>
            <a:r>
              <a:rPr lang="en-US" dirty="0">
                <a:latin typeface="+mn-lt"/>
              </a:rPr>
              <a:t>the transformation of products </a:t>
            </a:r>
            <a:r>
              <a:rPr lang="en-US" dirty="0"/>
              <a:t> </a:t>
            </a:r>
            <a:r>
              <a:rPr lang="en-US" dirty="0">
                <a:latin typeface="+mn-lt"/>
              </a:rPr>
              <a:t>or services into </a:t>
            </a:r>
            <a:r>
              <a:rPr lang="en-US" u="sng" dirty="0">
                <a:latin typeface="+mn-lt"/>
              </a:rPr>
              <a:t>value generating sustainable </a:t>
            </a:r>
            <a:r>
              <a:rPr lang="en-US" u="sng" dirty="0"/>
              <a:t> </a:t>
            </a:r>
            <a:r>
              <a:rPr lang="en-US" dirty="0">
                <a:latin typeface="+mn-lt"/>
              </a:rPr>
              <a:t>enterprises. </a:t>
            </a:r>
          </a:p>
          <a:p>
            <a:pPr marL="0" indent="0">
              <a:buNone/>
            </a:pPr>
            <a:endParaRPr lang="en-US" dirty="0">
              <a:latin typeface="+mn-lt"/>
            </a:endParaRPr>
          </a:p>
          <a:p>
            <a:r>
              <a:rPr lang="en-GB" dirty="0"/>
              <a:t>It focuses not only on the entrepreneur, but on the intersection of that enterprising person and lucrative or entrepreneurial opportunities (Shane &amp; Venkataraman, 2000)</a:t>
            </a:r>
            <a:r>
              <a:rPr lang="en-US" dirty="0">
                <a:latin typeface="+mn-lt"/>
              </a:rPr>
              <a:t> </a:t>
            </a:r>
          </a:p>
          <a:p>
            <a:endParaRPr lang="en-US" dirty="0">
              <a:latin typeface="+mn-lt"/>
            </a:endParaRPr>
          </a:p>
          <a:p>
            <a:endParaRPr lang="en-GB"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07504" y="188640"/>
            <a:ext cx="8856984" cy="5328592"/>
          </a:xfrm>
        </p:spPr>
        <p:txBody>
          <a:bodyPr>
            <a:normAutofit/>
          </a:bodyPr>
          <a:lstStyle/>
          <a:p>
            <a:pPr>
              <a:buNone/>
            </a:pPr>
            <a:r>
              <a:rPr lang="en-US" dirty="0"/>
              <a:t>           </a:t>
            </a:r>
            <a:r>
              <a:rPr lang="en-US" sz="5100" b="1" dirty="0"/>
              <a:t>What is an Enterprise? </a:t>
            </a:r>
          </a:p>
          <a:p>
            <a:endParaRPr lang="en-US" dirty="0"/>
          </a:p>
          <a:p>
            <a:r>
              <a:rPr lang="en-US" dirty="0">
                <a:latin typeface="+mn-lt"/>
              </a:rPr>
              <a:t>An enterprise is  any entity either new or existing that provides new products or services or develops and uses new methods in producing or developing goods and services at affordable prices.</a:t>
            </a:r>
            <a:endParaRPr lang="en-GB" dirty="0"/>
          </a:p>
        </p:txBody>
      </p:sp>
      <p:pic>
        <p:nvPicPr>
          <p:cNvPr id="2" name="Picture 1">
            <a:extLst>
              <a:ext uri="{FF2B5EF4-FFF2-40B4-BE49-F238E27FC236}">
                <a16:creationId xmlns:a16="http://schemas.microsoft.com/office/drawing/2014/main" id="{872FDB65-656F-49A8-A1EF-D550103CBA88}"/>
              </a:ext>
            </a:extLst>
          </p:cNvPr>
          <p:cNvPicPr>
            <a:picLocks noChangeAspect="1"/>
          </p:cNvPicPr>
          <p:nvPr/>
        </p:nvPicPr>
        <p:blipFill>
          <a:blip r:embed="rId2"/>
          <a:stretch>
            <a:fillRect/>
          </a:stretch>
        </p:blipFill>
        <p:spPr>
          <a:xfrm>
            <a:off x="6114025" y="4149080"/>
            <a:ext cx="3029975" cy="1511939"/>
          </a:xfrm>
          <a:prstGeom prst="rect">
            <a:avLst/>
          </a:prstGeom>
        </p:spPr>
      </p:pic>
    </p:spTree>
    <p:extLst>
      <p:ext uri="{BB962C8B-B14F-4D97-AF65-F5344CB8AC3E}">
        <p14:creationId xmlns:p14="http://schemas.microsoft.com/office/powerpoint/2010/main" val="362855163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260648"/>
            <a:ext cx="8507288" cy="5256584"/>
          </a:xfrm>
        </p:spPr>
        <p:txBody>
          <a:bodyPr>
            <a:normAutofit fontScale="92500" lnSpcReduction="10000"/>
          </a:bodyPr>
          <a:lstStyle/>
          <a:p>
            <a:pPr>
              <a:spcAft>
                <a:spcPts val="1200"/>
              </a:spcAft>
              <a:buNone/>
            </a:pPr>
            <a:r>
              <a:rPr lang="en-US" altLang="en-US" sz="4200" dirty="0"/>
              <a:t>           </a:t>
            </a:r>
            <a:r>
              <a:rPr lang="en-US" altLang="en-US" sz="4200" b="1" dirty="0">
                <a:latin typeface="+mn-lt"/>
              </a:rPr>
              <a:t>Who is an Entrepreneur?</a:t>
            </a:r>
          </a:p>
          <a:p>
            <a:pPr>
              <a:spcAft>
                <a:spcPts val="1200"/>
              </a:spcAft>
              <a:buFontTx/>
              <a:buChar char="•"/>
            </a:pPr>
            <a:r>
              <a:rPr lang="en-US" altLang="en-US" dirty="0">
                <a:latin typeface="+mn-lt"/>
              </a:rPr>
              <a:t>An </a:t>
            </a:r>
            <a:r>
              <a:rPr lang="en-US" altLang="en-US" b="1" i="1" dirty="0">
                <a:solidFill>
                  <a:srgbClr val="FF0000"/>
                </a:solidFill>
                <a:latin typeface="+mn-lt"/>
              </a:rPr>
              <a:t>entrepreneur</a:t>
            </a:r>
            <a:r>
              <a:rPr lang="en-US" altLang="en-US" dirty="0">
                <a:latin typeface="+mn-lt"/>
              </a:rPr>
              <a:t> is a person who seeks a profitable opportunity and takes the necessary risks to set up and operate a business.</a:t>
            </a:r>
          </a:p>
          <a:p>
            <a:pPr>
              <a:spcAft>
                <a:spcPts val="1200"/>
              </a:spcAft>
              <a:buFontTx/>
              <a:buChar char="•"/>
            </a:pPr>
            <a:r>
              <a:rPr lang="en-US" altLang="en-US" dirty="0">
                <a:latin typeface="+mn-lt"/>
              </a:rPr>
              <a:t>Differ from many small-business owners in their strong desire to </a:t>
            </a:r>
            <a:r>
              <a:rPr lang="en-US" altLang="en-US" b="1" i="1" dirty="0">
                <a:solidFill>
                  <a:srgbClr val="FF0000"/>
                </a:solidFill>
                <a:latin typeface="+mn-lt"/>
              </a:rPr>
              <a:t>make their business grow</a:t>
            </a:r>
            <a:r>
              <a:rPr lang="en-US" altLang="en-US" dirty="0">
                <a:latin typeface="+mn-lt"/>
              </a:rPr>
              <a:t>.</a:t>
            </a:r>
          </a:p>
          <a:p>
            <a:pPr>
              <a:spcAft>
                <a:spcPts val="1200"/>
              </a:spcAft>
              <a:buFontTx/>
              <a:buChar char="•"/>
            </a:pPr>
            <a:r>
              <a:rPr lang="en-US" altLang="en-US" dirty="0">
                <a:latin typeface="+mn-lt"/>
              </a:rPr>
              <a:t>Differ from managers through their </a:t>
            </a:r>
            <a:r>
              <a:rPr lang="en-US" altLang="en-US" b="1" i="1" dirty="0">
                <a:solidFill>
                  <a:srgbClr val="FF0000"/>
                </a:solidFill>
                <a:latin typeface="+mn-lt"/>
              </a:rPr>
              <a:t>overriding responsibility</a:t>
            </a:r>
            <a:r>
              <a:rPr lang="en-US" altLang="en-US" dirty="0">
                <a:latin typeface="+mn-lt"/>
              </a:rPr>
              <a:t> to use the resources of the organization to accomplish their goals.</a:t>
            </a:r>
          </a:p>
          <a:p>
            <a:pPr>
              <a:buNone/>
            </a:pPr>
            <a:endParaRPr lang="en-GB"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332656"/>
            <a:ext cx="8507288" cy="5040561"/>
          </a:xfrm>
        </p:spPr>
        <p:txBody>
          <a:bodyPr/>
          <a:lstStyle/>
          <a:p>
            <a:pPr>
              <a:buNone/>
            </a:pPr>
            <a:r>
              <a:rPr lang="en-GB" dirty="0"/>
              <a:t>   </a:t>
            </a:r>
            <a:r>
              <a:rPr lang="en-GB" b="1" dirty="0"/>
              <a:t>Understanding  Entrepreneurial Activities</a:t>
            </a:r>
          </a:p>
          <a:p>
            <a:pPr>
              <a:buNone/>
            </a:pPr>
            <a:endParaRPr lang="en-GB" b="1" dirty="0"/>
          </a:p>
          <a:p>
            <a:pPr>
              <a:buFont typeface="Wingdings" pitchFamily="2" charset="2"/>
              <a:buChar char="v"/>
            </a:pPr>
            <a:r>
              <a:rPr lang="en-GB" sz="2000" dirty="0"/>
              <a:t>The entrepreneurs’ activities occur within a business context, which includes industry structures, competition, and national economic structures.</a:t>
            </a:r>
          </a:p>
          <a:p>
            <a:pPr>
              <a:buFont typeface="Wingdings" pitchFamily="2" charset="2"/>
              <a:buChar char="v"/>
            </a:pPr>
            <a:endParaRPr lang="en-GB" sz="2000" dirty="0"/>
          </a:p>
          <a:p>
            <a:pPr fontAlgn="auto">
              <a:buFont typeface="Wingdings" pitchFamily="2" charset="2"/>
              <a:buChar char="v"/>
            </a:pPr>
            <a:r>
              <a:rPr lang="en-GB" sz="2000" dirty="0"/>
              <a:t>This business context is impacted in turn by wider environmental considerations, which include the economic, political, legal, social, cultural, social, and natural settings. </a:t>
            </a:r>
          </a:p>
          <a:p>
            <a:pPr fontAlgn="auto">
              <a:buNone/>
            </a:pPr>
            <a:r>
              <a:rPr lang="en-GB" sz="2000" dirty="0"/>
              <a:t> </a:t>
            </a:r>
          </a:p>
          <a:p>
            <a:pPr>
              <a:buFont typeface="Wingdings" pitchFamily="2" charset="2"/>
              <a:buChar char="v"/>
            </a:pPr>
            <a:r>
              <a:rPr lang="en-GB" sz="2000" dirty="0"/>
              <a:t>In undertaking such entrepreneurial activities, the entrepreneur is endeavouring to create value. </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51520" y="260648"/>
            <a:ext cx="8712968" cy="5328592"/>
          </a:xfrm>
        </p:spPr>
        <p:txBody>
          <a:bodyPr>
            <a:normAutofit/>
          </a:bodyPr>
          <a:lstStyle/>
          <a:p>
            <a:pPr>
              <a:buNone/>
            </a:pPr>
            <a:r>
              <a:rPr lang="en-GB" b="1" dirty="0"/>
              <a:t>        </a:t>
            </a:r>
            <a:r>
              <a:rPr lang="en-GB" sz="3600" b="1" dirty="0"/>
              <a:t>Four Key Entrepreneurial Activities</a:t>
            </a:r>
          </a:p>
          <a:p>
            <a:pPr>
              <a:buNone/>
            </a:pPr>
            <a:br>
              <a:rPr lang="en-GB" sz="2000" b="1" dirty="0"/>
            </a:br>
            <a:r>
              <a:rPr lang="en-GB" sz="2000" b="1" dirty="0"/>
              <a:t>a) Enterprising Human Activity </a:t>
            </a:r>
          </a:p>
          <a:p>
            <a:pPr>
              <a:buNone/>
            </a:pPr>
            <a:endParaRPr lang="en-GB" sz="2000" b="1" dirty="0"/>
          </a:p>
          <a:p>
            <a:pPr fontAlgn="auto"/>
            <a:r>
              <a:rPr lang="en-GB" sz="2000" dirty="0"/>
              <a:t>The entrepreneur “cannot evade the law of the market.  He can succeed only by best serving the consumers.  His profit depends on the approval of his conduct by the consumers.”  </a:t>
            </a:r>
          </a:p>
          <a:p>
            <a:pPr fontAlgn="auto">
              <a:buNone/>
            </a:pPr>
            <a:r>
              <a:rPr lang="en-GB" sz="2000" dirty="0"/>
              <a:t> </a:t>
            </a:r>
          </a:p>
          <a:p>
            <a:pPr fontAlgn="auto"/>
            <a:r>
              <a:rPr lang="en-GB" sz="2000" dirty="0"/>
              <a:t>Understanding the organising process is one of the necessary elements of entrepreneurship: “Entrepreneurs create new organizations through a dynamic process that involves such activities as obtaining equipment, establishing production processes, attracting employees and setting up legal entities” </a:t>
            </a:r>
          </a:p>
          <a:p>
            <a:pPr fontAlgn="auto"/>
            <a:endParaRPr lang="en-GB" sz="1900" dirty="0"/>
          </a:p>
          <a:p>
            <a:pPr>
              <a:buNone/>
            </a:pPr>
            <a:endParaRPr lang="en-GB" dirty="0"/>
          </a:p>
          <a:p>
            <a:pPr>
              <a:buNone/>
            </a:pPr>
            <a:endParaRPr lang="en-GB"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07504" y="260648"/>
            <a:ext cx="8856984" cy="5328592"/>
          </a:xfrm>
        </p:spPr>
        <p:txBody>
          <a:bodyPr>
            <a:normAutofit/>
          </a:bodyPr>
          <a:lstStyle/>
          <a:p>
            <a:pPr>
              <a:buNone/>
            </a:pPr>
            <a:r>
              <a:rPr lang="en-GB" b="1" dirty="0"/>
              <a:t>   </a:t>
            </a:r>
            <a:r>
              <a:rPr lang="en-GB" sz="3600" b="1" dirty="0"/>
              <a:t>Four Key Entrepreneurial Activities</a:t>
            </a:r>
            <a:br>
              <a:rPr lang="en-GB" sz="2000" b="1" dirty="0"/>
            </a:br>
            <a:endParaRPr lang="en-GB" sz="2000" b="1" dirty="0"/>
          </a:p>
          <a:p>
            <a:pPr>
              <a:buNone/>
            </a:pPr>
            <a:r>
              <a:rPr lang="en-GB" sz="2000" b="1" dirty="0"/>
              <a:t>b) Leveraging Creativity, Innovation and/or Opportunity</a:t>
            </a:r>
          </a:p>
          <a:p>
            <a:r>
              <a:rPr lang="en-GB" sz="2000" dirty="0"/>
              <a:t>To organise the human activities, the analysis now explores the nature of entrepreneurial activities, organising the analysis according to resources, capabilities and markets.</a:t>
            </a:r>
          </a:p>
          <a:p>
            <a:pPr marL="0" indent="0">
              <a:buNone/>
            </a:pPr>
            <a:endParaRPr lang="en-GB" sz="2000" dirty="0"/>
          </a:p>
          <a:p>
            <a:pPr fontAlgn="auto"/>
            <a:r>
              <a:rPr lang="en-GB" sz="2000" dirty="0"/>
              <a:t>Changes in these resources can have dramatic implications for firm performance, with changes in these resources typically resulting from creative inventions or discovery. </a:t>
            </a:r>
          </a:p>
          <a:p>
            <a:pPr fontAlgn="auto"/>
            <a:endParaRPr lang="en-GB" sz="1900" dirty="0"/>
          </a:p>
          <a:p>
            <a:pPr>
              <a:buNone/>
            </a:pPr>
            <a:endParaRPr lang="en-GB" dirty="0"/>
          </a:p>
          <a:p>
            <a:pPr>
              <a:buNone/>
            </a:pPr>
            <a:endParaRPr lang="en-GB" dirty="0"/>
          </a:p>
        </p:txBody>
      </p:sp>
      <p:pic>
        <p:nvPicPr>
          <p:cNvPr id="2" name="Picture 1">
            <a:extLst>
              <a:ext uri="{FF2B5EF4-FFF2-40B4-BE49-F238E27FC236}">
                <a16:creationId xmlns:a16="http://schemas.microsoft.com/office/drawing/2014/main" id="{81B37B57-3BE0-4E66-9DBE-FCB3EA90A88D}"/>
              </a:ext>
            </a:extLst>
          </p:cNvPr>
          <p:cNvPicPr>
            <a:picLocks noChangeAspect="1"/>
          </p:cNvPicPr>
          <p:nvPr/>
        </p:nvPicPr>
        <p:blipFill>
          <a:blip r:embed="rId2"/>
          <a:stretch>
            <a:fillRect/>
          </a:stretch>
        </p:blipFill>
        <p:spPr>
          <a:xfrm>
            <a:off x="6260342" y="4149080"/>
            <a:ext cx="2883658" cy="1579001"/>
          </a:xfrm>
          <a:prstGeom prst="rect">
            <a:avLst/>
          </a:prstGeom>
        </p:spPr>
      </p:pic>
    </p:spTree>
    <p:extLst>
      <p:ext uri="{BB962C8B-B14F-4D97-AF65-F5344CB8AC3E}">
        <p14:creationId xmlns:p14="http://schemas.microsoft.com/office/powerpoint/2010/main" val="103963343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07504" y="260648"/>
            <a:ext cx="8784976" cy="5328592"/>
          </a:xfrm>
        </p:spPr>
        <p:txBody>
          <a:bodyPr>
            <a:normAutofit fontScale="85000" lnSpcReduction="20000"/>
          </a:bodyPr>
          <a:lstStyle/>
          <a:p>
            <a:pPr>
              <a:buNone/>
            </a:pPr>
            <a:r>
              <a:rPr lang="en-GB" sz="2000" b="1" dirty="0"/>
              <a:t>  C) </a:t>
            </a:r>
            <a:r>
              <a:rPr lang="en-GB" sz="2600" b="1" dirty="0"/>
              <a:t>Operating in Changing &amp; Uncertain Environment</a:t>
            </a:r>
          </a:p>
          <a:p>
            <a:pPr>
              <a:buNone/>
            </a:pPr>
            <a:r>
              <a:rPr lang="en-GB" sz="2600" b="1" dirty="0"/>
              <a:t> </a:t>
            </a:r>
          </a:p>
          <a:p>
            <a:pPr fontAlgn="auto"/>
            <a:r>
              <a:rPr lang="en-GB" sz="2400" dirty="0"/>
              <a:t>Cultural impacts  are  key consideration of the entire environment affecting entrepreneurial activity.  </a:t>
            </a:r>
          </a:p>
          <a:p>
            <a:pPr marL="0" indent="0" fontAlgn="auto">
              <a:buNone/>
            </a:pPr>
            <a:endParaRPr lang="en-GB" sz="2400" dirty="0"/>
          </a:p>
          <a:p>
            <a:pPr fontAlgn="auto"/>
            <a:r>
              <a:rPr lang="en-GB" sz="2400" dirty="0"/>
              <a:t>These wider environmental impacts include the natural, social and cultural environments.  </a:t>
            </a:r>
          </a:p>
          <a:p>
            <a:pPr marL="0" indent="0" fontAlgn="auto">
              <a:buNone/>
            </a:pPr>
            <a:endParaRPr lang="en-GB" sz="2400" dirty="0"/>
          </a:p>
          <a:p>
            <a:pPr fontAlgn="auto"/>
            <a:r>
              <a:rPr lang="en-GB" sz="2400" dirty="0"/>
              <a:t>One popular framework for analysing these impacts is the PESTLE framework. These environmental impacts are typically outside the control of the entrepreneur, and outside the control of the particular industry participants.  </a:t>
            </a:r>
          </a:p>
          <a:p>
            <a:pPr marL="0" indent="0" fontAlgn="auto">
              <a:buNone/>
            </a:pPr>
            <a:endParaRPr lang="en-GB" sz="2400" dirty="0"/>
          </a:p>
          <a:p>
            <a:pPr fontAlgn="auto"/>
            <a:r>
              <a:rPr lang="en-GB" sz="2400" dirty="0"/>
              <a:t>Business environmental  factors such as  industry structures, impacted by bargaining power, threats and competitive rivalry can impact entrepreneurial activity. </a:t>
            </a:r>
          </a:p>
          <a:p>
            <a:pPr fontAlgn="auto">
              <a:buNone/>
            </a:pPr>
            <a:endParaRPr lang="en-GB" sz="2400" dirty="0"/>
          </a:p>
          <a:p>
            <a:pPr fontAlgn="auto">
              <a:buNone/>
            </a:pPr>
            <a:r>
              <a:rPr lang="en-GB" sz="2400" dirty="0"/>
              <a:t> </a:t>
            </a:r>
          </a:p>
          <a:p>
            <a:pPr>
              <a:buNone/>
            </a:pPr>
            <a:endParaRPr lang="en-GB" sz="2000" b="1" dirty="0"/>
          </a:p>
          <a:p>
            <a:endParaRPr lang="en-GB" sz="2000" dirty="0"/>
          </a:p>
          <a:p>
            <a:endParaRPr lang="en-GB"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260648"/>
            <a:ext cx="8435280" cy="6336704"/>
          </a:xfrm>
        </p:spPr>
        <p:txBody>
          <a:bodyPr>
            <a:normAutofit/>
          </a:bodyPr>
          <a:lstStyle/>
          <a:p>
            <a:pPr fontAlgn="auto">
              <a:buNone/>
            </a:pPr>
            <a:endParaRPr lang="en-GB" sz="2600" dirty="0"/>
          </a:p>
          <a:p>
            <a:pPr>
              <a:buNone/>
            </a:pPr>
            <a:r>
              <a:rPr lang="en-GB" sz="2600" b="1" dirty="0"/>
              <a:t>d) The Creation of Value </a:t>
            </a:r>
          </a:p>
          <a:p>
            <a:pPr fontAlgn="auto"/>
            <a:r>
              <a:rPr lang="en-GB" sz="2600" dirty="0"/>
              <a:t>At the firm and national levels, value can include economic, social or cultural significance. </a:t>
            </a:r>
          </a:p>
          <a:p>
            <a:pPr marL="0" indent="0" fontAlgn="auto">
              <a:buNone/>
            </a:pPr>
            <a:r>
              <a:rPr lang="en-GB" sz="2600" dirty="0"/>
              <a:t> </a:t>
            </a:r>
          </a:p>
          <a:p>
            <a:pPr fontAlgn="auto"/>
            <a:r>
              <a:rPr lang="en-GB" sz="2600" dirty="0"/>
              <a:t>An entrepreneurial undertaking can create social value such as personal relationships, poverty reduction, and enhancement of job satisfaction or the creation of better jobs. </a:t>
            </a:r>
          </a:p>
          <a:p>
            <a:pPr marL="0" indent="0" fontAlgn="auto">
              <a:buNone/>
            </a:pPr>
            <a:endParaRPr lang="en-GB" sz="2600" dirty="0"/>
          </a:p>
          <a:p>
            <a:pPr fontAlgn="auto"/>
            <a:r>
              <a:rPr lang="en-GB" sz="2600" dirty="0"/>
              <a:t> Cultural value, which relates to the development of creative or cultural capital. </a:t>
            </a:r>
          </a:p>
          <a:p>
            <a:pPr>
              <a:buNone/>
            </a:pPr>
            <a:endParaRPr lang="en-GB" sz="2400" dirty="0"/>
          </a:p>
          <a:p>
            <a:pPr fontAlgn="auto">
              <a:buNone/>
            </a:pPr>
            <a:r>
              <a:rPr lang="en-GB" sz="2400" dirty="0"/>
              <a:t> </a:t>
            </a:r>
          </a:p>
          <a:p>
            <a:pPr>
              <a:buNone/>
            </a:pPr>
            <a:endParaRPr lang="en-GB" sz="2000" b="1" dirty="0"/>
          </a:p>
          <a:p>
            <a:endParaRPr lang="en-GB" sz="2000" dirty="0"/>
          </a:p>
          <a:p>
            <a:endParaRPr lang="en-GB" dirty="0"/>
          </a:p>
        </p:txBody>
      </p:sp>
    </p:spTree>
    <p:extLst>
      <p:ext uri="{BB962C8B-B14F-4D97-AF65-F5344CB8AC3E}">
        <p14:creationId xmlns:p14="http://schemas.microsoft.com/office/powerpoint/2010/main" val="230548004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9667" name="Rectangle 3"/>
          <p:cNvSpPr>
            <a:spLocks noGrp="1" noChangeArrowheads="1"/>
          </p:cNvSpPr>
          <p:nvPr>
            <p:ph idx="1"/>
          </p:nvPr>
        </p:nvSpPr>
        <p:spPr>
          <a:xfrm>
            <a:off x="575556" y="908720"/>
            <a:ext cx="7992888" cy="4752528"/>
          </a:xfrm>
        </p:spPr>
        <p:txBody>
          <a:bodyPr>
            <a:normAutofit/>
          </a:bodyPr>
          <a:lstStyle/>
          <a:p>
            <a:pPr>
              <a:buClr>
                <a:srgbClr val="007DC3"/>
              </a:buClr>
              <a:buFont typeface="Wingdings" panose="05000000000000000000" pitchFamily="2" charset="2"/>
              <a:buChar char="Ø"/>
            </a:pPr>
            <a:r>
              <a:rPr lang="en-GB" altLang="en-US" baseline="-25000" dirty="0">
                <a:solidFill>
                  <a:srgbClr val="007DC3"/>
                </a:solidFill>
              </a:rPr>
              <a:t>Technology </a:t>
            </a:r>
          </a:p>
          <a:p>
            <a:pPr lvl="1">
              <a:buClr>
                <a:srgbClr val="007DC3"/>
              </a:buClr>
              <a:buFont typeface="Wingdings" panose="05000000000000000000" pitchFamily="2" charset="2"/>
              <a:buChar char="§"/>
            </a:pPr>
            <a:r>
              <a:rPr lang="en-GB" altLang="en-US" baseline="-25000" dirty="0"/>
              <a:t>A shift from industrial to knowledge-based economies</a:t>
            </a:r>
          </a:p>
          <a:p>
            <a:pPr lvl="1">
              <a:buClr>
                <a:srgbClr val="007DC3"/>
              </a:buClr>
              <a:buFont typeface="Wingdings" panose="05000000000000000000" pitchFamily="2" charset="2"/>
              <a:buChar char="§"/>
            </a:pPr>
            <a:r>
              <a:rPr lang="en-GB" altLang="en-US" baseline="-25000" dirty="0"/>
              <a:t>Global connectivity &amp; communication</a:t>
            </a:r>
          </a:p>
          <a:p>
            <a:pPr lvl="1">
              <a:buClr>
                <a:srgbClr val="007DC3"/>
              </a:buClr>
              <a:buFont typeface="Wingdings" panose="05000000000000000000" pitchFamily="2" charset="2"/>
              <a:buChar char="§"/>
            </a:pPr>
            <a:r>
              <a:rPr lang="en-GB" altLang="en-US" baseline="-25000" dirty="0"/>
              <a:t>Deconstruction of value chains</a:t>
            </a:r>
          </a:p>
          <a:p>
            <a:pPr lvl="1">
              <a:buClr>
                <a:srgbClr val="007DC3"/>
              </a:buClr>
              <a:buFont typeface="Wingdings" panose="05000000000000000000" pitchFamily="2" charset="2"/>
              <a:buChar char="§"/>
            </a:pPr>
            <a:r>
              <a:rPr lang="en-GB" altLang="en-US" baseline="-25000" dirty="0"/>
              <a:t>Decreasing fixed costs in some industries</a:t>
            </a:r>
          </a:p>
          <a:p>
            <a:pPr lvl="1">
              <a:buClr>
                <a:srgbClr val="007DC3"/>
              </a:buClr>
              <a:buFont typeface="Wingdings" panose="05000000000000000000" pitchFamily="2" charset="2"/>
              <a:buChar char="§"/>
            </a:pPr>
            <a:r>
              <a:rPr lang="en-GB" altLang="en-US" baseline="-25000" dirty="0"/>
              <a:t>Increasing complexity</a:t>
            </a:r>
          </a:p>
          <a:p>
            <a:pPr>
              <a:buClr>
                <a:srgbClr val="007DC3"/>
              </a:buClr>
              <a:buFont typeface="Wingdings" panose="05000000000000000000" pitchFamily="2" charset="2"/>
              <a:buChar char="Ø"/>
            </a:pPr>
            <a:r>
              <a:rPr lang="en-GB" altLang="en-US" baseline="-25000" dirty="0">
                <a:solidFill>
                  <a:srgbClr val="007DC3"/>
                </a:solidFill>
              </a:rPr>
              <a:t>Increased competition</a:t>
            </a:r>
          </a:p>
          <a:p>
            <a:pPr lvl="1">
              <a:buClr>
                <a:srgbClr val="007DC3"/>
              </a:buClr>
              <a:buFont typeface="Wingdings" panose="05000000000000000000" pitchFamily="2" charset="2"/>
              <a:buChar char="§"/>
            </a:pPr>
            <a:r>
              <a:rPr lang="en-GB" altLang="en-US" baseline="-25000" dirty="0"/>
              <a:t>Global competition</a:t>
            </a:r>
          </a:p>
          <a:p>
            <a:pPr lvl="1">
              <a:buClr>
                <a:srgbClr val="007DC3"/>
              </a:buClr>
              <a:buFont typeface="Wingdings" panose="05000000000000000000" pitchFamily="2" charset="2"/>
              <a:buChar char="§"/>
            </a:pPr>
            <a:r>
              <a:rPr lang="en-GB" altLang="en-US" baseline="-25000" dirty="0"/>
              <a:t>Moving from economies of scale to economies of scope &amp; market niches</a:t>
            </a:r>
          </a:p>
          <a:p>
            <a:pPr>
              <a:buClr>
                <a:srgbClr val="007DC3"/>
              </a:buClr>
              <a:buFont typeface="Wingdings" panose="05000000000000000000" pitchFamily="2" charset="2"/>
              <a:buChar char="Ø"/>
            </a:pPr>
            <a:r>
              <a:rPr lang="en-GB" altLang="en-US" baseline="-25000" dirty="0">
                <a:solidFill>
                  <a:srgbClr val="007DC3"/>
                </a:solidFill>
              </a:rPr>
              <a:t>Social trends</a:t>
            </a:r>
          </a:p>
          <a:p>
            <a:pPr lvl="1">
              <a:buClr>
                <a:srgbClr val="007DC3"/>
              </a:buClr>
              <a:buFont typeface="Wingdings" panose="05000000000000000000" pitchFamily="2" charset="2"/>
              <a:buChar char="§"/>
            </a:pPr>
            <a:r>
              <a:rPr lang="en-GB" altLang="en-US" baseline="-25000" dirty="0"/>
              <a:t>Entrepreneurship as a lifestyle choice</a:t>
            </a:r>
          </a:p>
          <a:p>
            <a:pPr lvl="1">
              <a:buClr>
                <a:srgbClr val="007DC3"/>
              </a:buClr>
              <a:buFont typeface="Wingdings" panose="05000000000000000000" pitchFamily="2" charset="2"/>
              <a:buChar char="§"/>
            </a:pPr>
            <a:r>
              <a:rPr lang="en-GB" altLang="en-US" baseline="-25000" dirty="0"/>
              <a:t>Greater accountability (CSR)</a:t>
            </a:r>
          </a:p>
        </p:txBody>
      </p:sp>
      <p:sp>
        <p:nvSpPr>
          <p:cNvPr id="2" name="Slide Number Placeholder 1"/>
          <p:cNvSpPr>
            <a:spLocks noGrp="1"/>
          </p:cNvSpPr>
          <p:nvPr>
            <p:ph type="sldNum" sz="quarter" idx="12"/>
          </p:nvPr>
        </p:nvSpPr>
        <p:spPr/>
        <p:txBody>
          <a:bodyPr/>
          <a:lstStyle/>
          <a:p>
            <a:fld id="{7ADE8696-1FA9-4DB6-A72F-C4E5ABC90B8D}" type="slidenum">
              <a:rPr lang="en-GB" smtClean="0"/>
              <a:pPr/>
              <a:t>17</a:t>
            </a:fld>
            <a:endParaRPr lang="en-GB" dirty="0"/>
          </a:p>
        </p:txBody>
      </p:sp>
      <p:sp>
        <p:nvSpPr>
          <p:cNvPr id="5" name="Title 2"/>
          <p:cNvSpPr txBox="1">
            <a:spLocks/>
          </p:cNvSpPr>
          <p:nvPr/>
        </p:nvSpPr>
        <p:spPr>
          <a:xfrm>
            <a:off x="421196" y="101728"/>
            <a:ext cx="8301608" cy="662976"/>
          </a:xfrm>
          <a:prstGeom prst="rect">
            <a:avLst/>
          </a:prstGeom>
        </p:spPr>
        <p:txBody>
          <a:bodyPr/>
          <a:lstStyle>
            <a:lvl1pPr algn="ctr" defTabSz="914400" rtl="0" eaLnBrk="1" latinLnBrk="0" hangingPunct="1">
              <a:lnSpc>
                <a:spcPts val="5800"/>
              </a:lnSpc>
              <a:spcBef>
                <a:spcPct val="0"/>
              </a:spcBef>
              <a:buNone/>
              <a:defRPr sz="4000" b="1" kern="1200">
                <a:solidFill>
                  <a:schemeClr val="tx2"/>
                </a:solidFill>
                <a:effectLst>
                  <a:outerShdw blurRad="63500" dist="38100" dir="5400000" algn="t" rotWithShape="0">
                    <a:prstClr val="black">
                      <a:alpha val="25000"/>
                    </a:prstClr>
                  </a:outerShdw>
                </a:effectLst>
                <a:latin typeface="+mn-lt"/>
                <a:ea typeface="+mj-ea"/>
                <a:cs typeface="+mj-cs"/>
              </a:defRPr>
            </a:lvl1pPr>
          </a:lstStyle>
          <a:p>
            <a:r>
              <a:rPr lang="en-GB" sz="3600" dirty="0">
                <a:solidFill>
                  <a:schemeClr val="tx1"/>
                </a:solidFill>
                <a:effectLst/>
              </a:rPr>
              <a:t>Causes of Change</a:t>
            </a:r>
          </a:p>
        </p:txBody>
      </p:sp>
    </p:spTree>
    <p:extLst>
      <p:ext uri="{BB962C8B-B14F-4D97-AF65-F5344CB8AC3E}">
        <p14:creationId xmlns:p14="http://schemas.microsoft.com/office/powerpoint/2010/main" val="424496549"/>
      </p:ext>
    </p:extLst>
  </p:cSld>
  <p:clrMapOvr>
    <a:masterClrMapping/>
  </p:clrMapOvr>
  <p:transition>
    <p:dissolv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369667">
                                            <p:txEl>
                                              <p:pRg st="0" end="0"/>
                                            </p:txEl>
                                          </p:spTgt>
                                        </p:tgtEl>
                                        <p:attrNameLst>
                                          <p:attrName>style.visibility</p:attrName>
                                        </p:attrNameLst>
                                      </p:cBhvr>
                                      <p:to>
                                        <p:strVal val="visible"/>
                                      </p:to>
                                    </p:set>
                                    <p:animEffect transition="in" filter="dissolve">
                                      <p:cBhvr>
                                        <p:cTn id="7" dur="500"/>
                                        <p:tgtEl>
                                          <p:spTgt spid="369667">
                                            <p:txEl>
                                              <p:pRg st="0" end="0"/>
                                            </p:txEl>
                                          </p:spTgt>
                                        </p:tgtEl>
                                      </p:cBhvr>
                                    </p:animEffect>
                                  </p:childTnLst>
                                </p:cTn>
                              </p:par>
                              <p:par>
                                <p:cTn id="8" presetID="9" presetClass="entr" presetSubtype="0" fill="hold" grpId="0" nodeType="withEffect">
                                  <p:stCondLst>
                                    <p:cond delay="0"/>
                                  </p:stCondLst>
                                  <p:childTnLst>
                                    <p:set>
                                      <p:cBhvr>
                                        <p:cTn id="9" dur="1" fill="hold">
                                          <p:stCondLst>
                                            <p:cond delay="0"/>
                                          </p:stCondLst>
                                        </p:cTn>
                                        <p:tgtEl>
                                          <p:spTgt spid="369667">
                                            <p:txEl>
                                              <p:pRg st="1" end="1"/>
                                            </p:txEl>
                                          </p:spTgt>
                                        </p:tgtEl>
                                        <p:attrNameLst>
                                          <p:attrName>style.visibility</p:attrName>
                                        </p:attrNameLst>
                                      </p:cBhvr>
                                      <p:to>
                                        <p:strVal val="visible"/>
                                      </p:to>
                                    </p:set>
                                    <p:animEffect transition="in" filter="dissolve">
                                      <p:cBhvr>
                                        <p:cTn id="10" dur="500"/>
                                        <p:tgtEl>
                                          <p:spTgt spid="369667">
                                            <p:txEl>
                                              <p:pRg st="1" end="1"/>
                                            </p:txEl>
                                          </p:spTgt>
                                        </p:tgtEl>
                                      </p:cBhvr>
                                    </p:animEffect>
                                  </p:childTnLst>
                                </p:cTn>
                              </p:par>
                              <p:par>
                                <p:cTn id="11" presetID="9" presetClass="entr" presetSubtype="0" fill="hold" grpId="0" nodeType="withEffect">
                                  <p:stCondLst>
                                    <p:cond delay="0"/>
                                  </p:stCondLst>
                                  <p:childTnLst>
                                    <p:set>
                                      <p:cBhvr>
                                        <p:cTn id="12" dur="1" fill="hold">
                                          <p:stCondLst>
                                            <p:cond delay="0"/>
                                          </p:stCondLst>
                                        </p:cTn>
                                        <p:tgtEl>
                                          <p:spTgt spid="369667">
                                            <p:txEl>
                                              <p:pRg st="2" end="2"/>
                                            </p:txEl>
                                          </p:spTgt>
                                        </p:tgtEl>
                                        <p:attrNameLst>
                                          <p:attrName>style.visibility</p:attrName>
                                        </p:attrNameLst>
                                      </p:cBhvr>
                                      <p:to>
                                        <p:strVal val="visible"/>
                                      </p:to>
                                    </p:set>
                                    <p:animEffect transition="in" filter="dissolve">
                                      <p:cBhvr>
                                        <p:cTn id="13" dur="500"/>
                                        <p:tgtEl>
                                          <p:spTgt spid="369667">
                                            <p:txEl>
                                              <p:pRg st="2" end="2"/>
                                            </p:txEl>
                                          </p:spTgt>
                                        </p:tgtEl>
                                      </p:cBhvr>
                                    </p:animEffect>
                                  </p:childTnLst>
                                </p:cTn>
                              </p:par>
                              <p:par>
                                <p:cTn id="14" presetID="9" presetClass="entr" presetSubtype="0" fill="hold" grpId="0" nodeType="withEffect">
                                  <p:stCondLst>
                                    <p:cond delay="0"/>
                                  </p:stCondLst>
                                  <p:childTnLst>
                                    <p:set>
                                      <p:cBhvr>
                                        <p:cTn id="15" dur="1" fill="hold">
                                          <p:stCondLst>
                                            <p:cond delay="0"/>
                                          </p:stCondLst>
                                        </p:cTn>
                                        <p:tgtEl>
                                          <p:spTgt spid="369667">
                                            <p:txEl>
                                              <p:pRg st="3" end="3"/>
                                            </p:txEl>
                                          </p:spTgt>
                                        </p:tgtEl>
                                        <p:attrNameLst>
                                          <p:attrName>style.visibility</p:attrName>
                                        </p:attrNameLst>
                                      </p:cBhvr>
                                      <p:to>
                                        <p:strVal val="visible"/>
                                      </p:to>
                                    </p:set>
                                    <p:animEffect transition="in" filter="dissolve">
                                      <p:cBhvr>
                                        <p:cTn id="16" dur="500"/>
                                        <p:tgtEl>
                                          <p:spTgt spid="369667">
                                            <p:txEl>
                                              <p:pRg st="3" end="3"/>
                                            </p:txEl>
                                          </p:spTgt>
                                        </p:tgtEl>
                                      </p:cBhvr>
                                    </p:animEffect>
                                  </p:childTnLst>
                                </p:cTn>
                              </p:par>
                              <p:par>
                                <p:cTn id="17" presetID="9" presetClass="entr" presetSubtype="0" fill="hold" grpId="0" nodeType="withEffect">
                                  <p:stCondLst>
                                    <p:cond delay="0"/>
                                  </p:stCondLst>
                                  <p:childTnLst>
                                    <p:set>
                                      <p:cBhvr>
                                        <p:cTn id="18" dur="1" fill="hold">
                                          <p:stCondLst>
                                            <p:cond delay="0"/>
                                          </p:stCondLst>
                                        </p:cTn>
                                        <p:tgtEl>
                                          <p:spTgt spid="369667">
                                            <p:txEl>
                                              <p:pRg st="4" end="4"/>
                                            </p:txEl>
                                          </p:spTgt>
                                        </p:tgtEl>
                                        <p:attrNameLst>
                                          <p:attrName>style.visibility</p:attrName>
                                        </p:attrNameLst>
                                      </p:cBhvr>
                                      <p:to>
                                        <p:strVal val="visible"/>
                                      </p:to>
                                    </p:set>
                                    <p:animEffect transition="in" filter="dissolve">
                                      <p:cBhvr>
                                        <p:cTn id="19" dur="500"/>
                                        <p:tgtEl>
                                          <p:spTgt spid="369667">
                                            <p:txEl>
                                              <p:pRg st="4" end="4"/>
                                            </p:txEl>
                                          </p:spTgt>
                                        </p:tgtEl>
                                      </p:cBhvr>
                                    </p:animEffect>
                                  </p:childTnLst>
                                </p:cTn>
                              </p:par>
                              <p:par>
                                <p:cTn id="20" presetID="9" presetClass="entr" presetSubtype="0" fill="hold" grpId="0" nodeType="withEffect">
                                  <p:stCondLst>
                                    <p:cond delay="0"/>
                                  </p:stCondLst>
                                  <p:childTnLst>
                                    <p:set>
                                      <p:cBhvr>
                                        <p:cTn id="21" dur="1" fill="hold">
                                          <p:stCondLst>
                                            <p:cond delay="0"/>
                                          </p:stCondLst>
                                        </p:cTn>
                                        <p:tgtEl>
                                          <p:spTgt spid="369667">
                                            <p:txEl>
                                              <p:pRg st="5" end="5"/>
                                            </p:txEl>
                                          </p:spTgt>
                                        </p:tgtEl>
                                        <p:attrNameLst>
                                          <p:attrName>style.visibility</p:attrName>
                                        </p:attrNameLst>
                                      </p:cBhvr>
                                      <p:to>
                                        <p:strVal val="visible"/>
                                      </p:to>
                                    </p:set>
                                    <p:animEffect transition="in" filter="dissolve">
                                      <p:cBhvr>
                                        <p:cTn id="22" dur="500"/>
                                        <p:tgtEl>
                                          <p:spTgt spid="369667">
                                            <p:txEl>
                                              <p:pRg st="5" end="5"/>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9" presetClass="entr" presetSubtype="0" fill="hold" grpId="0" nodeType="clickEffect">
                                  <p:stCondLst>
                                    <p:cond delay="0"/>
                                  </p:stCondLst>
                                  <p:childTnLst>
                                    <p:set>
                                      <p:cBhvr>
                                        <p:cTn id="26" dur="1" fill="hold">
                                          <p:stCondLst>
                                            <p:cond delay="0"/>
                                          </p:stCondLst>
                                        </p:cTn>
                                        <p:tgtEl>
                                          <p:spTgt spid="369667">
                                            <p:txEl>
                                              <p:pRg st="6" end="6"/>
                                            </p:txEl>
                                          </p:spTgt>
                                        </p:tgtEl>
                                        <p:attrNameLst>
                                          <p:attrName>style.visibility</p:attrName>
                                        </p:attrNameLst>
                                      </p:cBhvr>
                                      <p:to>
                                        <p:strVal val="visible"/>
                                      </p:to>
                                    </p:set>
                                    <p:animEffect transition="in" filter="dissolve">
                                      <p:cBhvr>
                                        <p:cTn id="27" dur="500"/>
                                        <p:tgtEl>
                                          <p:spTgt spid="369667">
                                            <p:txEl>
                                              <p:pRg st="6" end="6"/>
                                            </p:txEl>
                                          </p:spTgt>
                                        </p:tgtEl>
                                      </p:cBhvr>
                                    </p:animEffect>
                                  </p:childTnLst>
                                </p:cTn>
                              </p:par>
                              <p:par>
                                <p:cTn id="28" presetID="9" presetClass="entr" presetSubtype="0" fill="hold" grpId="0" nodeType="withEffect">
                                  <p:stCondLst>
                                    <p:cond delay="0"/>
                                  </p:stCondLst>
                                  <p:childTnLst>
                                    <p:set>
                                      <p:cBhvr>
                                        <p:cTn id="29" dur="1" fill="hold">
                                          <p:stCondLst>
                                            <p:cond delay="0"/>
                                          </p:stCondLst>
                                        </p:cTn>
                                        <p:tgtEl>
                                          <p:spTgt spid="369667">
                                            <p:txEl>
                                              <p:pRg st="7" end="7"/>
                                            </p:txEl>
                                          </p:spTgt>
                                        </p:tgtEl>
                                        <p:attrNameLst>
                                          <p:attrName>style.visibility</p:attrName>
                                        </p:attrNameLst>
                                      </p:cBhvr>
                                      <p:to>
                                        <p:strVal val="visible"/>
                                      </p:to>
                                    </p:set>
                                    <p:animEffect transition="in" filter="dissolve">
                                      <p:cBhvr>
                                        <p:cTn id="30" dur="500"/>
                                        <p:tgtEl>
                                          <p:spTgt spid="369667">
                                            <p:txEl>
                                              <p:pRg st="7" end="7"/>
                                            </p:txEl>
                                          </p:spTgt>
                                        </p:tgtEl>
                                      </p:cBhvr>
                                    </p:animEffect>
                                  </p:childTnLst>
                                </p:cTn>
                              </p:par>
                              <p:par>
                                <p:cTn id="31" presetID="9" presetClass="entr" presetSubtype="0" fill="hold" grpId="0" nodeType="withEffect">
                                  <p:stCondLst>
                                    <p:cond delay="0"/>
                                  </p:stCondLst>
                                  <p:childTnLst>
                                    <p:set>
                                      <p:cBhvr>
                                        <p:cTn id="32" dur="1" fill="hold">
                                          <p:stCondLst>
                                            <p:cond delay="0"/>
                                          </p:stCondLst>
                                        </p:cTn>
                                        <p:tgtEl>
                                          <p:spTgt spid="369667">
                                            <p:txEl>
                                              <p:pRg st="8" end="8"/>
                                            </p:txEl>
                                          </p:spTgt>
                                        </p:tgtEl>
                                        <p:attrNameLst>
                                          <p:attrName>style.visibility</p:attrName>
                                        </p:attrNameLst>
                                      </p:cBhvr>
                                      <p:to>
                                        <p:strVal val="visible"/>
                                      </p:to>
                                    </p:set>
                                    <p:animEffect transition="in" filter="dissolve">
                                      <p:cBhvr>
                                        <p:cTn id="33" dur="500"/>
                                        <p:tgtEl>
                                          <p:spTgt spid="369667">
                                            <p:txEl>
                                              <p:pRg st="8" end="8"/>
                                            </p:txEl>
                                          </p:spTgt>
                                        </p:tgtEl>
                                      </p:cBhvr>
                                    </p:animEffect>
                                  </p:childTnLst>
                                </p:cTn>
                              </p:par>
                            </p:childTnLst>
                          </p:cTn>
                        </p:par>
                      </p:childTnLst>
                    </p:cTn>
                  </p:par>
                  <p:par>
                    <p:cTn id="34" fill="hold" nodeType="clickPar">
                      <p:stCondLst>
                        <p:cond delay="indefinite"/>
                      </p:stCondLst>
                      <p:childTnLst>
                        <p:par>
                          <p:cTn id="35" fill="hold" nodeType="withGroup">
                            <p:stCondLst>
                              <p:cond delay="0"/>
                            </p:stCondLst>
                            <p:childTnLst>
                              <p:par>
                                <p:cTn id="36" presetID="9" presetClass="entr" presetSubtype="0" fill="hold" grpId="0" nodeType="clickEffect">
                                  <p:stCondLst>
                                    <p:cond delay="0"/>
                                  </p:stCondLst>
                                  <p:childTnLst>
                                    <p:set>
                                      <p:cBhvr>
                                        <p:cTn id="37" dur="1" fill="hold">
                                          <p:stCondLst>
                                            <p:cond delay="0"/>
                                          </p:stCondLst>
                                        </p:cTn>
                                        <p:tgtEl>
                                          <p:spTgt spid="369667">
                                            <p:txEl>
                                              <p:pRg st="9" end="9"/>
                                            </p:txEl>
                                          </p:spTgt>
                                        </p:tgtEl>
                                        <p:attrNameLst>
                                          <p:attrName>style.visibility</p:attrName>
                                        </p:attrNameLst>
                                      </p:cBhvr>
                                      <p:to>
                                        <p:strVal val="visible"/>
                                      </p:to>
                                    </p:set>
                                    <p:animEffect transition="in" filter="dissolve">
                                      <p:cBhvr>
                                        <p:cTn id="38" dur="500"/>
                                        <p:tgtEl>
                                          <p:spTgt spid="369667">
                                            <p:txEl>
                                              <p:pRg st="9" end="9"/>
                                            </p:txEl>
                                          </p:spTgt>
                                        </p:tgtEl>
                                      </p:cBhvr>
                                    </p:animEffect>
                                  </p:childTnLst>
                                </p:cTn>
                              </p:par>
                              <p:par>
                                <p:cTn id="39" presetID="9" presetClass="entr" presetSubtype="0" fill="hold" grpId="0" nodeType="withEffect">
                                  <p:stCondLst>
                                    <p:cond delay="0"/>
                                  </p:stCondLst>
                                  <p:childTnLst>
                                    <p:set>
                                      <p:cBhvr>
                                        <p:cTn id="40" dur="1" fill="hold">
                                          <p:stCondLst>
                                            <p:cond delay="0"/>
                                          </p:stCondLst>
                                        </p:cTn>
                                        <p:tgtEl>
                                          <p:spTgt spid="369667">
                                            <p:txEl>
                                              <p:pRg st="10" end="10"/>
                                            </p:txEl>
                                          </p:spTgt>
                                        </p:tgtEl>
                                        <p:attrNameLst>
                                          <p:attrName>style.visibility</p:attrName>
                                        </p:attrNameLst>
                                      </p:cBhvr>
                                      <p:to>
                                        <p:strVal val="visible"/>
                                      </p:to>
                                    </p:set>
                                    <p:animEffect transition="in" filter="dissolve">
                                      <p:cBhvr>
                                        <p:cTn id="41" dur="500"/>
                                        <p:tgtEl>
                                          <p:spTgt spid="369667">
                                            <p:txEl>
                                              <p:pRg st="10" end="10"/>
                                            </p:txEl>
                                          </p:spTgt>
                                        </p:tgtEl>
                                      </p:cBhvr>
                                    </p:animEffect>
                                  </p:childTnLst>
                                </p:cTn>
                              </p:par>
                              <p:par>
                                <p:cTn id="42" presetID="9" presetClass="entr" presetSubtype="0" fill="hold" grpId="0" nodeType="withEffect">
                                  <p:stCondLst>
                                    <p:cond delay="0"/>
                                  </p:stCondLst>
                                  <p:childTnLst>
                                    <p:set>
                                      <p:cBhvr>
                                        <p:cTn id="43" dur="1" fill="hold">
                                          <p:stCondLst>
                                            <p:cond delay="0"/>
                                          </p:stCondLst>
                                        </p:cTn>
                                        <p:tgtEl>
                                          <p:spTgt spid="369667">
                                            <p:txEl>
                                              <p:pRg st="11" end="11"/>
                                            </p:txEl>
                                          </p:spTgt>
                                        </p:tgtEl>
                                        <p:attrNameLst>
                                          <p:attrName>style.visibility</p:attrName>
                                        </p:attrNameLst>
                                      </p:cBhvr>
                                      <p:to>
                                        <p:strVal val="visible"/>
                                      </p:to>
                                    </p:set>
                                    <p:animEffect transition="in" filter="dissolve">
                                      <p:cBhvr>
                                        <p:cTn id="44" dur="500"/>
                                        <p:tgtEl>
                                          <p:spTgt spid="369667">
                                            <p:txEl>
                                              <p:pRg st="11" end="1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69667"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p:cNvSpPr>
            <a:spLocks noGrp="1"/>
          </p:cNvSpPr>
          <p:nvPr>
            <p:ph idx="1"/>
          </p:nvPr>
        </p:nvSpPr>
        <p:spPr>
          <a:xfrm>
            <a:off x="801924" y="1203190"/>
            <a:ext cx="7560840" cy="4451619"/>
          </a:xfrm>
        </p:spPr>
        <p:txBody>
          <a:bodyPr>
            <a:noAutofit/>
          </a:bodyPr>
          <a:lstStyle/>
          <a:p>
            <a:pPr marL="0" indent="0">
              <a:buClr>
                <a:schemeClr val="tx2"/>
              </a:buClr>
              <a:buNone/>
            </a:pPr>
            <a:r>
              <a:rPr lang="en-GB" sz="2800" dirty="0">
                <a:solidFill>
                  <a:srgbClr val="007DC3"/>
                </a:solidFill>
              </a:rPr>
              <a:t>Social entrepreneur</a:t>
            </a:r>
          </a:p>
          <a:p>
            <a:pPr marL="0" indent="0">
              <a:spcBef>
                <a:spcPts val="0"/>
              </a:spcBef>
              <a:spcAft>
                <a:spcPts val="1200"/>
              </a:spcAft>
              <a:buClr>
                <a:schemeClr val="tx2"/>
              </a:buClr>
              <a:buNone/>
            </a:pPr>
            <a:r>
              <a:rPr lang="en-GB" sz="2800" dirty="0"/>
              <a:t>An entrepreneur working in an enterprise with a social purpose  (non-for profit enterprise).</a:t>
            </a:r>
          </a:p>
          <a:p>
            <a:pPr marL="0" indent="0">
              <a:spcBef>
                <a:spcPts val="1200"/>
              </a:spcBef>
              <a:buClr>
                <a:schemeClr val="tx2"/>
              </a:buClr>
              <a:buNone/>
            </a:pPr>
            <a:r>
              <a:rPr lang="en-GB" sz="2800" dirty="0">
                <a:solidFill>
                  <a:srgbClr val="007DC3"/>
                </a:solidFill>
              </a:rPr>
              <a:t>Public (Civic) entrepreneur</a:t>
            </a:r>
          </a:p>
          <a:p>
            <a:pPr marL="0" indent="0">
              <a:spcBef>
                <a:spcPts val="0"/>
              </a:spcBef>
              <a:spcAft>
                <a:spcPts val="1200"/>
              </a:spcAft>
              <a:buClr>
                <a:schemeClr val="tx2"/>
              </a:buClr>
              <a:buNone/>
            </a:pPr>
            <a:r>
              <a:rPr lang="en-GB" sz="2800" dirty="0"/>
              <a:t>An entrepreneur in a civic organization.</a:t>
            </a:r>
          </a:p>
          <a:p>
            <a:pPr marL="0" indent="0">
              <a:spcBef>
                <a:spcPts val="0"/>
              </a:spcBef>
              <a:buClr>
                <a:schemeClr val="tx2"/>
              </a:buClr>
              <a:buNone/>
            </a:pPr>
            <a:r>
              <a:rPr lang="en-GB" sz="2800" dirty="0">
                <a:solidFill>
                  <a:srgbClr val="007DC3"/>
                </a:solidFill>
              </a:rPr>
              <a:t>Intrapreneur</a:t>
            </a:r>
          </a:p>
          <a:p>
            <a:pPr marL="0" indent="0">
              <a:spcBef>
                <a:spcPts val="0"/>
              </a:spcBef>
              <a:spcAft>
                <a:spcPts val="1200"/>
              </a:spcAft>
              <a:buClr>
                <a:schemeClr val="tx2"/>
              </a:buClr>
              <a:buNone/>
            </a:pPr>
            <a:r>
              <a:rPr lang="en-GB" sz="2800" dirty="0"/>
              <a:t>An entrepreneur working for another commercial organization where the profits go to the organization.</a:t>
            </a:r>
          </a:p>
        </p:txBody>
      </p:sp>
      <p:sp>
        <p:nvSpPr>
          <p:cNvPr id="5" name="Title 2"/>
          <p:cNvSpPr txBox="1">
            <a:spLocks/>
          </p:cNvSpPr>
          <p:nvPr/>
        </p:nvSpPr>
        <p:spPr>
          <a:xfrm>
            <a:off x="467544" y="205310"/>
            <a:ext cx="8229600" cy="808112"/>
          </a:xfrm>
          <a:prstGeom prst="rect">
            <a:avLst/>
          </a:prstGeom>
        </p:spPr>
        <p:txBody>
          <a:bodyPr/>
          <a:lstStyle>
            <a:lvl1pPr algn="ctr" defTabSz="914400" rtl="0" eaLnBrk="1" latinLnBrk="0" hangingPunct="1">
              <a:lnSpc>
                <a:spcPts val="5800"/>
              </a:lnSpc>
              <a:spcBef>
                <a:spcPct val="0"/>
              </a:spcBef>
              <a:buNone/>
              <a:defRPr sz="4000" b="1" kern="1200">
                <a:solidFill>
                  <a:schemeClr val="tx2"/>
                </a:solidFill>
                <a:effectLst>
                  <a:outerShdw blurRad="63500" dist="38100" dir="5400000" algn="t" rotWithShape="0">
                    <a:prstClr val="black">
                      <a:alpha val="25000"/>
                    </a:prstClr>
                  </a:outerShdw>
                </a:effectLst>
                <a:latin typeface="+mn-lt"/>
                <a:ea typeface="+mj-ea"/>
                <a:cs typeface="+mj-cs"/>
              </a:defRPr>
            </a:lvl1pPr>
          </a:lstStyle>
          <a:p>
            <a:pPr>
              <a:lnSpc>
                <a:spcPct val="100000"/>
              </a:lnSpc>
            </a:pPr>
            <a:r>
              <a:rPr lang="en-GB" sz="3600" dirty="0">
                <a:solidFill>
                  <a:schemeClr val="tx1"/>
                </a:solidFill>
                <a:effectLst/>
              </a:rPr>
              <a:t>Other Types of Entrepreneurs</a:t>
            </a:r>
          </a:p>
        </p:txBody>
      </p:sp>
    </p:spTree>
    <p:extLst>
      <p:ext uri="{BB962C8B-B14F-4D97-AF65-F5344CB8AC3E}">
        <p14:creationId xmlns:p14="http://schemas.microsoft.com/office/powerpoint/2010/main" val="3068028113"/>
      </p:ext>
    </p:extLst>
  </p:cSld>
  <p:clrMapOvr>
    <a:masterClrMapping/>
  </p:clrMapOvr>
  <p:transition>
    <p:dissolv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dissolve">
                                      <p:cBhvr>
                                        <p:cTn id="7" dur="500"/>
                                        <p:tgtEl>
                                          <p:spTgt spid="4">
                                            <p:txEl>
                                              <p:pRg st="0" end="0"/>
                                            </p:txEl>
                                          </p:spTgt>
                                        </p:tgtEl>
                                      </p:cBhvr>
                                    </p:animEffect>
                                  </p:childTnLst>
                                </p:cTn>
                              </p:par>
                              <p:par>
                                <p:cTn id="8" presetID="9" presetClass="entr" presetSubtype="0" fill="hold" nodeType="withEffect">
                                  <p:stCondLst>
                                    <p:cond delay="0"/>
                                  </p:stCondLst>
                                  <p:childTnLst>
                                    <p:set>
                                      <p:cBhvr>
                                        <p:cTn id="9" dur="1" fill="hold">
                                          <p:stCondLst>
                                            <p:cond delay="0"/>
                                          </p:stCondLst>
                                        </p:cTn>
                                        <p:tgtEl>
                                          <p:spTgt spid="4">
                                            <p:txEl>
                                              <p:pRg st="1" end="1"/>
                                            </p:txEl>
                                          </p:spTgt>
                                        </p:tgtEl>
                                        <p:attrNameLst>
                                          <p:attrName>style.visibility</p:attrName>
                                        </p:attrNameLst>
                                      </p:cBhvr>
                                      <p:to>
                                        <p:strVal val="visible"/>
                                      </p:to>
                                    </p:set>
                                    <p:animEffect transition="in" filter="dissolve">
                                      <p:cBhvr>
                                        <p:cTn id="10" dur="500"/>
                                        <p:tgtEl>
                                          <p:spTgt spid="4">
                                            <p:txEl>
                                              <p:pRg st="1" end="1"/>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9" presetClass="entr" presetSubtype="0" fill="hold"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animEffect transition="in" filter="dissolve">
                                      <p:cBhvr>
                                        <p:cTn id="15" dur="500"/>
                                        <p:tgtEl>
                                          <p:spTgt spid="4">
                                            <p:txEl>
                                              <p:pRg st="2" end="2"/>
                                            </p:txEl>
                                          </p:spTgt>
                                        </p:tgtEl>
                                      </p:cBhvr>
                                    </p:animEffect>
                                  </p:childTnLst>
                                </p:cTn>
                              </p:par>
                              <p:par>
                                <p:cTn id="16" presetID="9" presetClass="entr" presetSubtype="0" fill="hold" nodeType="withEffect">
                                  <p:stCondLst>
                                    <p:cond delay="0"/>
                                  </p:stCondLst>
                                  <p:childTnLst>
                                    <p:set>
                                      <p:cBhvr>
                                        <p:cTn id="17" dur="1" fill="hold">
                                          <p:stCondLst>
                                            <p:cond delay="0"/>
                                          </p:stCondLst>
                                        </p:cTn>
                                        <p:tgtEl>
                                          <p:spTgt spid="4">
                                            <p:txEl>
                                              <p:pRg st="3" end="3"/>
                                            </p:txEl>
                                          </p:spTgt>
                                        </p:tgtEl>
                                        <p:attrNameLst>
                                          <p:attrName>style.visibility</p:attrName>
                                        </p:attrNameLst>
                                      </p:cBhvr>
                                      <p:to>
                                        <p:strVal val="visible"/>
                                      </p:to>
                                    </p:set>
                                    <p:animEffect transition="in" filter="dissolve">
                                      <p:cBhvr>
                                        <p:cTn id="18" dur="500"/>
                                        <p:tgtEl>
                                          <p:spTgt spid="4">
                                            <p:txEl>
                                              <p:pRg st="3" end="3"/>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9" presetClass="entr" presetSubtype="0" fill="hold" nodeType="clickEffect">
                                  <p:stCondLst>
                                    <p:cond delay="0"/>
                                  </p:stCondLst>
                                  <p:childTnLst>
                                    <p:set>
                                      <p:cBhvr>
                                        <p:cTn id="22" dur="1" fill="hold">
                                          <p:stCondLst>
                                            <p:cond delay="0"/>
                                          </p:stCondLst>
                                        </p:cTn>
                                        <p:tgtEl>
                                          <p:spTgt spid="4">
                                            <p:txEl>
                                              <p:pRg st="4" end="4"/>
                                            </p:txEl>
                                          </p:spTgt>
                                        </p:tgtEl>
                                        <p:attrNameLst>
                                          <p:attrName>style.visibility</p:attrName>
                                        </p:attrNameLst>
                                      </p:cBhvr>
                                      <p:to>
                                        <p:strVal val="visible"/>
                                      </p:to>
                                    </p:set>
                                    <p:animEffect transition="in" filter="dissolve">
                                      <p:cBhvr>
                                        <p:cTn id="23" dur="500"/>
                                        <p:tgtEl>
                                          <p:spTgt spid="4">
                                            <p:txEl>
                                              <p:pRg st="4" end="4"/>
                                            </p:txEl>
                                          </p:spTgt>
                                        </p:tgtEl>
                                      </p:cBhvr>
                                    </p:animEffect>
                                  </p:childTnLst>
                                </p:cTn>
                              </p:par>
                              <p:par>
                                <p:cTn id="24" presetID="9" presetClass="entr" presetSubtype="0" fill="hold" nodeType="withEffect">
                                  <p:stCondLst>
                                    <p:cond delay="0"/>
                                  </p:stCondLst>
                                  <p:childTnLst>
                                    <p:set>
                                      <p:cBhvr>
                                        <p:cTn id="25" dur="1" fill="hold">
                                          <p:stCondLst>
                                            <p:cond delay="0"/>
                                          </p:stCondLst>
                                        </p:cTn>
                                        <p:tgtEl>
                                          <p:spTgt spid="4">
                                            <p:txEl>
                                              <p:pRg st="5" end="5"/>
                                            </p:txEl>
                                          </p:spTgt>
                                        </p:tgtEl>
                                        <p:attrNameLst>
                                          <p:attrName>style.visibility</p:attrName>
                                        </p:attrNameLst>
                                      </p:cBhvr>
                                      <p:to>
                                        <p:strVal val="visible"/>
                                      </p:to>
                                    </p:set>
                                    <p:animEffect transition="in" filter="dissolve">
                                      <p:cBhvr>
                                        <p:cTn id="26" dur="500"/>
                                        <p:tgtEl>
                                          <p:spTgt spid="4">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p:cNvSpPr>
            <a:spLocks noGrp="1"/>
          </p:cNvSpPr>
          <p:nvPr>
            <p:ph idx="1"/>
          </p:nvPr>
        </p:nvSpPr>
        <p:spPr>
          <a:xfrm>
            <a:off x="801924" y="1203191"/>
            <a:ext cx="7802524" cy="3954002"/>
          </a:xfrm>
        </p:spPr>
        <p:txBody>
          <a:bodyPr>
            <a:noAutofit/>
          </a:bodyPr>
          <a:lstStyle/>
          <a:p>
            <a:pPr marL="0" indent="0">
              <a:spcBef>
                <a:spcPts val="1200"/>
              </a:spcBef>
              <a:buClr>
                <a:schemeClr val="tx2"/>
              </a:buClr>
              <a:buNone/>
            </a:pPr>
            <a:r>
              <a:rPr lang="en-GB" sz="2800" b="1" dirty="0"/>
              <a:t>Public (Civic) Entrepreneur:</a:t>
            </a:r>
          </a:p>
          <a:p>
            <a:pPr marL="0" indent="0">
              <a:spcBef>
                <a:spcPts val="1200"/>
              </a:spcBef>
              <a:buClr>
                <a:schemeClr val="tx2"/>
              </a:buClr>
              <a:buNone/>
            </a:pPr>
            <a:endParaRPr lang="en-GB" sz="2800" b="1" dirty="0"/>
          </a:p>
          <a:p>
            <a:pPr algn="just"/>
            <a:r>
              <a:rPr lang="en-GB" sz="2200" dirty="0"/>
              <a:t>Public entrepreneur is an entrepreneur who contributes to building a public organisation or increasing its ability to deliver services and create value (Luc &amp; </a:t>
            </a:r>
            <a:r>
              <a:rPr lang="en-GB" sz="2200" dirty="0" err="1"/>
              <a:t>Taieb</a:t>
            </a:r>
            <a:r>
              <a:rPr lang="en-GB" sz="2200" dirty="0"/>
              <a:t>, 2007).</a:t>
            </a:r>
          </a:p>
          <a:p>
            <a:pPr algn="just"/>
            <a:endParaRPr lang="en-GB" sz="2200" dirty="0"/>
          </a:p>
          <a:p>
            <a:pPr algn="just"/>
            <a:r>
              <a:rPr lang="en-GB" sz="2200" dirty="0"/>
              <a:t>It focuses on new ways of transforming governance and public service delivery in co-production with stakeholders (Liddle &amp; McElwee, 2019).</a:t>
            </a:r>
          </a:p>
          <a:p>
            <a:pPr marL="0" indent="0">
              <a:spcBef>
                <a:spcPts val="1200"/>
              </a:spcBef>
              <a:buClr>
                <a:schemeClr val="tx2"/>
              </a:buClr>
              <a:buNone/>
            </a:pPr>
            <a:endParaRPr lang="en-GB" sz="2800" b="1" dirty="0"/>
          </a:p>
        </p:txBody>
      </p:sp>
      <p:sp>
        <p:nvSpPr>
          <p:cNvPr id="5" name="Title 2"/>
          <p:cNvSpPr txBox="1">
            <a:spLocks/>
          </p:cNvSpPr>
          <p:nvPr/>
        </p:nvSpPr>
        <p:spPr>
          <a:xfrm>
            <a:off x="467544" y="205310"/>
            <a:ext cx="8229600" cy="808112"/>
          </a:xfrm>
          <a:prstGeom prst="rect">
            <a:avLst/>
          </a:prstGeom>
        </p:spPr>
        <p:txBody>
          <a:bodyPr/>
          <a:lstStyle>
            <a:lvl1pPr algn="ctr" defTabSz="914400" rtl="0" eaLnBrk="1" latinLnBrk="0" hangingPunct="1">
              <a:lnSpc>
                <a:spcPts val="5800"/>
              </a:lnSpc>
              <a:spcBef>
                <a:spcPct val="0"/>
              </a:spcBef>
              <a:buNone/>
              <a:defRPr sz="4000" b="1" kern="1200">
                <a:solidFill>
                  <a:schemeClr val="tx2"/>
                </a:solidFill>
                <a:effectLst>
                  <a:outerShdw blurRad="63500" dist="38100" dir="5400000" algn="t" rotWithShape="0">
                    <a:prstClr val="black">
                      <a:alpha val="25000"/>
                    </a:prstClr>
                  </a:outerShdw>
                </a:effectLst>
                <a:latin typeface="+mn-lt"/>
                <a:ea typeface="+mj-ea"/>
                <a:cs typeface="+mj-cs"/>
              </a:defRPr>
            </a:lvl1pPr>
          </a:lstStyle>
          <a:p>
            <a:pPr>
              <a:lnSpc>
                <a:spcPct val="100000"/>
              </a:lnSpc>
            </a:pPr>
            <a:r>
              <a:rPr lang="en-GB" sz="3600" dirty="0">
                <a:solidFill>
                  <a:schemeClr val="tx1"/>
                </a:solidFill>
                <a:effectLst/>
              </a:rPr>
              <a:t>Other Types of Entrepreneurs</a:t>
            </a:r>
          </a:p>
        </p:txBody>
      </p:sp>
    </p:spTree>
    <p:extLst>
      <p:ext uri="{BB962C8B-B14F-4D97-AF65-F5344CB8AC3E}">
        <p14:creationId xmlns:p14="http://schemas.microsoft.com/office/powerpoint/2010/main" val="2372788533"/>
      </p:ext>
    </p:extLst>
  </p:cSld>
  <p:clrMapOvr>
    <a:masterClrMapping/>
  </p:clrMapOvr>
  <p:transition>
    <p:dissolv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dissolve">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nodeType="clickEffect">
                                  <p:stCondLst>
                                    <p:cond delay="0"/>
                                  </p:stCondLst>
                                  <p:childTnLst>
                                    <p:set>
                                      <p:cBhvr>
                                        <p:cTn id="11" dur="1" fill="hold">
                                          <p:stCondLst>
                                            <p:cond delay="0"/>
                                          </p:stCondLst>
                                        </p:cTn>
                                        <p:tgtEl>
                                          <p:spTgt spid="4">
                                            <p:txEl>
                                              <p:pRg st="2" end="2"/>
                                            </p:txEl>
                                          </p:spTgt>
                                        </p:tgtEl>
                                        <p:attrNameLst>
                                          <p:attrName>style.visibility</p:attrName>
                                        </p:attrNameLst>
                                      </p:cBhvr>
                                      <p:to>
                                        <p:strVal val="visible"/>
                                      </p:to>
                                    </p:set>
                                    <p:animEffect transition="in" filter="dissolve">
                                      <p:cBhvr>
                                        <p:cTn id="12" dur="500"/>
                                        <p:tgtEl>
                                          <p:spTgt spid="4">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9" presetClass="entr" presetSubtype="0" fill="hold" nodeType="clickEffect">
                                  <p:stCondLst>
                                    <p:cond delay="0"/>
                                  </p:stCondLst>
                                  <p:childTnLst>
                                    <p:set>
                                      <p:cBhvr>
                                        <p:cTn id="16" dur="1" fill="hold">
                                          <p:stCondLst>
                                            <p:cond delay="0"/>
                                          </p:stCondLst>
                                        </p:cTn>
                                        <p:tgtEl>
                                          <p:spTgt spid="4">
                                            <p:txEl>
                                              <p:pRg st="4" end="4"/>
                                            </p:txEl>
                                          </p:spTgt>
                                        </p:tgtEl>
                                        <p:attrNameLst>
                                          <p:attrName>style.visibility</p:attrName>
                                        </p:attrNameLst>
                                      </p:cBhvr>
                                      <p:to>
                                        <p:strVal val="visible"/>
                                      </p:to>
                                    </p:set>
                                    <p:animEffect transition="in" filter="dissolve">
                                      <p:cBhvr>
                                        <p:cTn id="17" dur="500"/>
                                        <p:tgtEl>
                                          <p:spTgt spid="4">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p:cNvSpPr>
            <a:spLocks noGrp="1"/>
          </p:cNvSpPr>
          <p:nvPr>
            <p:ph idx="1"/>
          </p:nvPr>
        </p:nvSpPr>
        <p:spPr>
          <a:xfrm>
            <a:off x="140015" y="1196752"/>
            <a:ext cx="8568952" cy="4248472"/>
          </a:xfrm>
        </p:spPr>
        <p:txBody>
          <a:bodyPr>
            <a:noAutofit/>
          </a:bodyPr>
          <a:lstStyle/>
          <a:p>
            <a:pPr marL="0" indent="0">
              <a:buNone/>
            </a:pPr>
            <a:r>
              <a:rPr lang="en-GB" b="1" dirty="0"/>
              <a:t>Public (Civic) Entrepreneur:</a:t>
            </a:r>
          </a:p>
          <a:p>
            <a:pPr marL="0" indent="0">
              <a:buNone/>
            </a:pPr>
            <a:r>
              <a:rPr lang="en-GB" b="1" dirty="0"/>
              <a:t>Benefits:</a:t>
            </a:r>
            <a:endParaRPr lang="en-GB" dirty="0"/>
          </a:p>
          <a:p>
            <a:r>
              <a:rPr lang="en-GB" sz="2800" dirty="0"/>
              <a:t>Being entrepreneurial improves their ability to deal more effectively with the rapidly changing conditions they face.</a:t>
            </a:r>
          </a:p>
          <a:p>
            <a:pPr marL="0" indent="0">
              <a:buNone/>
            </a:pPr>
            <a:endParaRPr lang="en-GB" sz="2800" dirty="0"/>
          </a:p>
          <a:p>
            <a:r>
              <a:rPr lang="en-GB" sz="2800" dirty="0"/>
              <a:t>Fiscal (budget/economic) realities also play a role in public sector organizations’ decisions.</a:t>
            </a:r>
          </a:p>
          <a:p>
            <a:pPr marL="0" indent="0">
              <a:spcBef>
                <a:spcPts val="1200"/>
              </a:spcBef>
              <a:buClr>
                <a:schemeClr val="tx2"/>
              </a:buClr>
              <a:buNone/>
            </a:pPr>
            <a:endParaRPr lang="en-GB" sz="2800" b="1" dirty="0"/>
          </a:p>
        </p:txBody>
      </p:sp>
      <p:sp>
        <p:nvSpPr>
          <p:cNvPr id="5" name="Title 2"/>
          <p:cNvSpPr txBox="1">
            <a:spLocks/>
          </p:cNvSpPr>
          <p:nvPr/>
        </p:nvSpPr>
        <p:spPr>
          <a:xfrm>
            <a:off x="467544" y="205310"/>
            <a:ext cx="8229600" cy="808112"/>
          </a:xfrm>
          <a:prstGeom prst="rect">
            <a:avLst/>
          </a:prstGeom>
        </p:spPr>
        <p:txBody>
          <a:bodyPr/>
          <a:lstStyle>
            <a:lvl1pPr algn="ctr" defTabSz="914400" rtl="0" eaLnBrk="1" latinLnBrk="0" hangingPunct="1">
              <a:lnSpc>
                <a:spcPts val="5800"/>
              </a:lnSpc>
              <a:spcBef>
                <a:spcPct val="0"/>
              </a:spcBef>
              <a:buNone/>
              <a:defRPr sz="4000" b="1" kern="1200">
                <a:solidFill>
                  <a:schemeClr val="tx2"/>
                </a:solidFill>
                <a:effectLst>
                  <a:outerShdw blurRad="63500" dist="38100" dir="5400000" algn="t" rotWithShape="0">
                    <a:prstClr val="black">
                      <a:alpha val="25000"/>
                    </a:prstClr>
                  </a:outerShdw>
                </a:effectLst>
                <a:latin typeface="+mn-lt"/>
                <a:ea typeface="+mj-ea"/>
                <a:cs typeface="+mj-cs"/>
              </a:defRPr>
            </a:lvl1pPr>
          </a:lstStyle>
          <a:p>
            <a:pPr>
              <a:lnSpc>
                <a:spcPct val="100000"/>
              </a:lnSpc>
            </a:pPr>
            <a:r>
              <a:rPr lang="en-GB" sz="3600" dirty="0">
                <a:solidFill>
                  <a:schemeClr val="tx1"/>
                </a:solidFill>
                <a:effectLst/>
              </a:rPr>
              <a:t>Other Types of Entrepreneurs</a:t>
            </a:r>
          </a:p>
        </p:txBody>
      </p:sp>
    </p:spTree>
    <p:extLst>
      <p:ext uri="{BB962C8B-B14F-4D97-AF65-F5344CB8AC3E}">
        <p14:creationId xmlns:p14="http://schemas.microsoft.com/office/powerpoint/2010/main" val="4065850056"/>
      </p:ext>
    </p:extLst>
  </p:cSld>
  <p:clrMapOvr>
    <a:masterClrMapping/>
  </p:clrMapOvr>
  <p:transition>
    <p:dissolv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dissolve">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nodeType="clickEffect">
                                  <p:stCondLst>
                                    <p:cond delay="0"/>
                                  </p:stCondLst>
                                  <p:childTnLst>
                                    <p:set>
                                      <p:cBhvr>
                                        <p:cTn id="11" dur="1" fill="hold">
                                          <p:stCondLst>
                                            <p:cond delay="0"/>
                                          </p:stCondLst>
                                        </p:cTn>
                                        <p:tgtEl>
                                          <p:spTgt spid="4">
                                            <p:txEl>
                                              <p:pRg st="1" end="1"/>
                                            </p:txEl>
                                          </p:spTgt>
                                        </p:tgtEl>
                                        <p:attrNameLst>
                                          <p:attrName>style.visibility</p:attrName>
                                        </p:attrNameLst>
                                      </p:cBhvr>
                                      <p:to>
                                        <p:strVal val="visible"/>
                                      </p:to>
                                    </p:set>
                                    <p:animEffect transition="in" filter="dissolve">
                                      <p:cBhvr>
                                        <p:cTn id="12" dur="500"/>
                                        <p:tgtEl>
                                          <p:spTgt spid="4">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9" presetClass="entr" presetSubtype="0" fill="hold" nodeType="clickEffect">
                                  <p:stCondLst>
                                    <p:cond delay="0"/>
                                  </p:stCondLst>
                                  <p:childTnLst>
                                    <p:set>
                                      <p:cBhvr>
                                        <p:cTn id="16" dur="1" fill="hold">
                                          <p:stCondLst>
                                            <p:cond delay="0"/>
                                          </p:stCondLst>
                                        </p:cTn>
                                        <p:tgtEl>
                                          <p:spTgt spid="4">
                                            <p:txEl>
                                              <p:pRg st="2" end="2"/>
                                            </p:txEl>
                                          </p:spTgt>
                                        </p:tgtEl>
                                        <p:attrNameLst>
                                          <p:attrName>style.visibility</p:attrName>
                                        </p:attrNameLst>
                                      </p:cBhvr>
                                      <p:to>
                                        <p:strVal val="visible"/>
                                      </p:to>
                                    </p:set>
                                    <p:animEffect transition="in" filter="dissolve">
                                      <p:cBhvr>
                                        <p:cTn id="17" dur="500"/>
                                        <p:tgtEl>
                                          <p:spTgt spid="4">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9" presetClass="entr" presetSubtype="0" fill="hold" nodeType="clickEffect">
                                  <p:stCondLst>
                                    <p:cond delay="0"/>
                                  </p:stCondLst>
                                  <p:childTnLst>
                                    <p:set>
                                      <p:cBhvr>
                                        <p:cTn id="21" dur="1" fill="hold">
                                          <p:stCondLst>
                                            <p:cond delay="0"/>
                                          </p:stCondLst>
                                        </p:cTn>
                                        <p:tgtEl>
                                          <p:spTgt spid="4">
                                            <p:txEl>
                                              <p:pRg st="4" end="4"/>
                                            </p:txEl>
                                          </p:spTgt>
                                        </p:tgtEl>
                                        <p:attrNameLst>
                                          <p:attrName>style.visibility</p:attrName>
                                        </p:attrNameLst>
                                      </p:cBhvr>
                                      <p:to>
                                        <p:strVal val="visible"/>
                                      </p:to>
                                    </p:set>
                                    <p:animEffect transition="in" filter="dissolve">
                                      <p:cBhvr>
                                        <p:cTn id="22" dur="500"/>
                                        <p:tgtEl>
                                          <p:spTgt spid="4">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p:cNvSpPr>
            <a:spLocks noGrp="1"/>
          </p:cNvSpPr>
          <p:nvPr>
            <p:ph idx="1"/>
          </p:nvPr>
        </p:nvSpPr>
        <p:spPr>
          <a:xfrm>
            <a:off x="35496" y="1203191"/>
            <a:ext cx="8996028" cy="3954002"/>
          </a:xfrm>
        </p:spPr>
        <p:txBody>
          <a:bodyPr>
            <a:noAutofit/>
          </a:bodyPr>
          <a:lstStyle/>
          <a:p>
            <a:pPr marL="0" indent="0">
              <a:spcBef>
                <a:spcPts val="1200"/>
              </a:spcBef>
              <a:buClr>
                <a:schemeClr val="tx2"/>
              </a:buClr>
              <a:buNone/>
            </a:pPr>
            <a:r>
              <a:rPr lang="en-GB" sz="3000" b="1" dirty="0"/>
              <a:t>Public (Civic) Entrepreneur:</a:t>
            </a:r>
          </a:p>
          <a:p>
            <a:pPr marL="0" indent="0">
              <a:buNone/>
            </a:pPr>
            <a:r>
              <a:rPr lang="en-GB" b="1" dirty="0"/>
              <a:t>Challenges:</a:t>
            </a:r>
            <a:endParaRPr lang="en-GB" dirty="0"/>
          </a:p>
          <a:p>
            <a:r>
              <a:rPr lang="en-GB" sz="2800" dirty="0"/>
              <a:t>Public value is difficult to define due to the numerous competing demands, interdependencies, and interrelationships across multiple stakeholder groups.</a:t>
            </a:r>
          </a:p>
          <a:p>
            <a:pPr marL="0" indent="0">
              <a:buNone/>
            </a:pPr>
            <a:endParaRPr lang="en-GB" sz="2800" dirty="0"/>
          </a:p>
          <a:p>
            <a:r>
              <a:rPr lang="en-GB" sz="2800" dirty="0"/>
              <a:t>Bureaucratic barriers to risk taking, innovation, and proactive vs. reactive behaviours</a:t>
            </a:r>
            <a:r>
              <a:rPr lang="en-GB" sz="2400" dirty="0"/>
              <a:t>.</a:t>
            </a:r>
          </a:p>
          <a:p>
            <a:pPr marL="0" indent="0">
              <a:spcBef>
                <a:spcPts val="1200"/>
              </a:spcBef>
              <a:buClr>
                <a:schemeClr val="tx2"/>
              </a:buClr>
              <a:buNone/>
            </a:pPr>
            <a:endParaRPr lang="en-GB" sz="2800" b="1" dirty="0"/>
          </a:p>
        </p:txBody>
      </p:sp>
      <p:sp>
        <p:nvSpPr>
          <p:cNvPr id="5" name="Title 2"/>
          <p:cNvSpPr txBox="1">
            <a:spLocks/>
          </p:cNvSpPr>
          <p:nvPr/>
        </p:nvSpPr>
        <p:spPr>
          <a:xfrm>
            <a:off x="467544" y="205310"/>
            <a:ext cx="8229600" cy="808112"/>
          </a:xfrm>
          <a:prstGeom prst="rect">
            <a:avLst/>
          </a:prstGeom>
        </p:spPr>
        <p:txBody>
          <a:bodyPr/>
          <a:lstStyle>
            <a:lvl1pPr algn="ctr" defTabSz="914400" rtl="0" eaLnBrk="1" latinLnBrk="0" hangingPunct="1">
              <a:lnSpc>
                <a:spcPts val="5800"/>
              </a:lnSpc>
              <a:spcBef>
                <a:spcPct val="0"/>
              </a:spcBef>
              <a:buNone/>
              <a:defRPr sz="4000" b="1" kern="1200">
                <a:solidFill>
                  <a:schemeClr val="tx2"/>
                </a:solidFill>
                <a:effectLst>
                  <a:outerShdw blurRad="63500" dist="38100" dir="5400000" algn="t" rotWithShape="0">
                    <a:prstClr val="black">
                      <a:alpha val="25000"/>
                    </a:prstClr>
                  </a:outerShdw>
                </a:effectLst>
                <a:latin typeface="+mn-lt"/>
                <a:ea typeface="+mj-ea"/>
                <a:cs typeface="+mj-cs"/>
              </a:defRPr>
            </a:lvl1pPr>
          </a:lstStyle>
          <a:p>
            <a:pPr>
              <a:lnSpc>
                <a:spcPct val="100000"/>
              </a:lnSpc>
            </a:pPr>
            <a:r>
              <a:rPr lang="en-GB" sz="3600" dirty="0">
                <a:solidFill>
                  <a:schemeClr val="tx1"/>
                </a:solidFill>
                <a:effectLst/>
              </a:rPr>
              <a:t>Other Types of Entrepreneurs</a:t>
            </a:r>
          </a:p>
        </p:txBody>
      </p:sp>
    </p:spTree>
    <p:extLst>
      <p:ext uri="{BB962C8B-B14F-4D97-AF65-F5344CB8AC3E}">
        <p14:creationId xmlns:p14="http://schemas.microsoft.com/office/powerpoint/2010/main" val="1944350904"/>
      </p:ext>
    </p:extLst>
  </p:cSld>
  <p:clrMapOvr>
    <a:masterClrMapping/>
  </p:clrMapOvr>
  <p:transition>
    <p:dissolv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dissolve">
                                      <p:cBhvr>
                                        <p:cTn id="7" dur="500"/>
                                        <p:tgtEl>
                                          <p:spTgt spid="4">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p:cNvSpPr>
            <a:spLocks noGrp="1"/>
          </p:cNvSpPr>
          <p:nvPr>
            <p:ph idx="1"/>
          </p:nvPr>
        </p:nvSpPr>
        <p:spPr>
          <a:xfrm>
            <a:off x="179512" y="764704"/>
            <a:ext cx="8856984" cy="4890105"/>
          </a:xfrm>
        </p:spPr>
        <p:txBody>
          <a:bodyPr>
            <a:noAutofit/>
          </a:bodyPr>
          <a:lstStyle/>
          <a:p>
            <a:pPr marL="0" indent="0">
              <a:spcBef>
                <a:spcPts val="0"/>
              </a:spcBef>
              <a:buClr>
                <a:schemeClr val="tx2"/>
              </a:buClr>
              <a:buNone/>
            </a:pPr>
            <a:r>
              <a:rPr lang="en-GB" sz="2800" b="1" dirty="0"/>
              <a:t>Intrapreneur:</a:t>
            </a:r>
          </a:p>
          <a:p>
            <a:pPr algn="just">
              <a:spcBef>
                <a:spcPts val="0"/>
              </a:spcBef>
              <a:spcAft>
                <a:spcPts val="1200"/>
              </a:spcAft>
              <a:buClr>
                <a:schemeClr val="tx2"/>
              </a:buClr>
            </a:pPr>
            <a:r>
              <a:rPr lang="en-GB" sz="2600" dirty="0"/>
              <a:t>This an employee in already existing company who actively participate in the identification and exploitation of business ideas for the organisation where he/she works (Bosma et al, 2013).</a:t>
            </a:r>
          </a:p>
          <a:p>
            <a:pPr algn="just">
              <a:spcBef>
                <a:spcPts val="0"/>
              </a:spcBef>
              <a:spcAft>
                <a:spcPts val="1200"/>
              </a:spcAft>
              <a:buClr>
                <a:schemeClr val="tx2"/>
              </a:buClr>
            </a:pPr>
            <a:r>
              <a:rPr lang="en-GB" sz="2600" dirty="0"/>
              <a:t>They are also called intra entrepreneurs or corporate entrepreneurs.</a:t>
            </a:r>
          </a:p>
          <a:p>
            <a:pPr algn="just">
              <a:spcBef>
                <a:spcPts val="0"/>
              </a:spcBef>
              <a:spcAft>
                <a:spcPts val="1200"/>
              </a:spcAft>
              <a:buClr>
                <a:schemeClr val="tx2"/>
              </a:buClr>
            </a:pPr>
            <a:r>
              <a:rPr lang="en-GB" sz="2600" dirty="0"/>
              <a:t>They are involve in intrapreneurial and/or innovative activity that happens within a large, established firm.</a:t>
            </a:r>
          </a:p>
          <a:p>
            <a:pPr algn="just">
              <a:spcBef>
                <a:spcPts val="0"/>
              </a:spcBef>
              <a:spcAft>
                <a:spcPts val="1200"/>
              </a:spcAft>
              <a:buClr>
                <a:schemeClr val="tx2"/>
              </a:buClr>
            </a:pPr>
            <a:r>
              <a:rPr lang="en-GB" sz="2600" dirty="0"/>
              <a:t>However, we will be focusing on entrepreneurs (start-ups) in this module.</a:t>
            </a:r>
          </a:p>
          <a:p>
            <a:pPr algn="just">
              <a:spcBef>
                <a:spcPts val="0"/>
              </a:spcBef>
              <a:spcAft>
                <a:spcPts val="1200"/>
              </a:spcAft>
              <a:buClr>
                <a:schemeClr val="tx2"/>
              </a:buClr>
            </a:pPr>
            <a:endParaRPr lang="en-GB" sz="2600" dirty="0"/>
          </a:p>
          <a:p>
            <a:pPr marL="0" indent="0" algn="just">
              <a:spcBef>
                <a:spcPts val="0"/>
              </a:spcBef>
              <a:spcAft>
                <a:spcPts val="1200"/>
              </a:spcAft>
              <a:buClr>
                <a:schemeClr val="tx2"/>
              </a:buClr>
              <a:buNone/>
            </a:pPr>
            <a:endParaRPr lang="en-GB" sz="2800" dirty="0"/>
          </a:p>
        </p:txBody>
      </p:sp>
      <p:sp>
        <p:nvSpPr>
          <p:cNvPr id="5" name="Title 2"/>
          <p:cNvSpPr txBox="1">
            <a:spLocks/>
          </p:cNvSpPr>
          <p:nvPr/>
        </p:nvSpPr>
        <p:spPr>
          <a:xfrm>
            <a:off x="467544" y="205310"/>
            <a:ext cx="8229600" cy="808112"/>
          </a:xfrm>
          <a:prstGeom prst="rect">
            <a:avLst/>
          </a:prstGeom>
        </p:spPr>
        <p:txBody>
          <a:bodyPr/>
          <a:lstStyle>
            <a:lvl1pPr algn="ctr" defTabSz="914400" rtl="0" eaLnBrk="1" latinLnBrk="0" hangingPunct="1">
              <a:lnSpc>
                <a:spcPts val="5800"/>
              </a:lnSpc>
              <a:spcBef>
                <a:spcPct val="0"/>
              </a:spcBef>
              <a:buNone/>
              <a:defRPr sz="4000" b="1" kern="1200">
                <a:solidFill>
                  <a:schemeClr val="tx2"/>
                </a:solidFill>
                <a:effectLst>
                  <a:outerShdw blurRad="63500" dist="38100" dir="5400000" algn="t" rotWithShape="0">
                    <a:prstClr val="black">
                      <a:alpha val="25000"/>
                    </a:prstClr>
                  </a:outerShdw>
                </a:effectLst>
                <a:latin typeface="+mn-lt"/>
                <a:ea typeface="+mj-ea"/>
                <a:cs typeface="+mj-cs"/>
              </a:defRPr>
            </a:lvl1pPr>
          </a:lstStyle>
          <a:p>
            <a:pPr>
              <a:lnSpc>
                <a:spcPct val="100000"/>
              </a:lnSpc>
            </a:pPr>
            <a:r>
              <a:rPr lang="en-GB" sz="3600" dirty="0">
                <a:solidFill>
                  <a:schemeClr val="tx1"/>
                </a:solidFill>
                <a:effectLst/>
              </a:rPr>
              <a:t>Other Types of Entrepreneurs</a:t>
            </a:r>
          </a:p>
        </p:txBody>
      </p:sp>
    </p:spTree>
    <p:extLst>
      <p:ext uri="{BB962C8B-B14F-4D97-AF65-F5344CB8AC3E}">
        <p14:creationId xmlns:p14="http://schemas.microsoft.com/office/powerpoint/2010/main" val="174863092"/>
      </p:ext>
    </p:extLst>
  </p:cSld>
  <p:clrMapOvr>
    <a:masterClrMapping/>
  </p:clrMapOvr>
  <p:transition>
    <p:dissolv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dissolve">
                                      <p:cBhvr>
                                        <p:cTn id="7" dur="500"/>
                                        <p:tgtEl>
                                          <p:spTgt spid="4">
                                            <p:txEl>
                                              <p:pRg st="0" end="0"/>
                                            </p:txEl>
                                          </p:spTgt>
                                        </p:tgtEl>
                                      </p:cBhvr>
                                    </p:animEffect>
                                  </p:childTnLst>
                                </p:cTn>
                              </p:par>
                              <p:par>
                                <p:cTn id="8" presetID="9" presetClass="entr" presetSubtype="0" fill="hold" nodeType="withEffect">
                                  <p:stCondLst>
                                    <p:cond delay="0"/>
                                  </p:stCondLst>
                                  <p:childTnLst>
                                    <p:set>
                                      <p:cBhvr>
                                        <p:cTn id="9" dur="1" fill="hold">
                                          <p:stCondLst>
                                            <p:cond delay="0"/>
                                          </p:stCondLst>
                                        </p:cTn>
                                        <p:tgtEl>
                                          <p:spTgt spid="4">
                                            <p:txEl>
                                              <p:pRg st="1" end="1"/>
                                            </p:txEl>
                                          </p:spTgt>
                                        </p:tgtEl>
                                        <p:attrNameLst>
                                          <p:attrName>style.visibility</p:attrName>
                                        </p:attrNameLst>
                                      </p:cBhvr>
                                      <p:to>
                                        <p:strVal val="visible"/>
                                      </p:to>
                                    </p:set>
                                    <p:animEffect transition="in" filter="dissolve">
                                      <p:cBhvr>
                                        <p:cTn id="10" dur="500"/>
                                        <p:tgtEl>
                                          <p:spTgt spid="4">
                                            <p:txEl>
                                              <p:pRg st="1" end="1"/>
                                            </p:txEl>
                                          </p:spTgt>
                                        </p:tgtEl>
                                      </p:cBhvr>
                                    </p:animEffect>
                                  </p:childTnLst>
                                </p:cTn>
                              </p:par>
                              <p:par>
                                <p:cTn id="11" presetID="9" presetClass="entr" presetSubtype="0" fill="hold" nodeType="withEffect">
                                  <p:stCondLst>
                                    <p:cond delay="0"/>
                                  </p:stCondLst>
                                  <p:childTnLst>
                                    <p:set>
                                      <p:cBhvr>
                                        <p:cTn id="12" dur="1" fill="hold">
                                          <p:stCondLst>
                                            <p:cond delay="0"/>
                                          </p:stCondLst>
                                        </p:cTn>
                                        <p:tgtEl>
                                          <p:spTgt spid="4">
                                            <p:txEl>
                                              <p:pRg st="2" end="2"/>
                                            </p:txEl>
                                          </p:spTgt>
                                        </p:tgtEl>
                                        <p:attrNameLst>
                                          <p:attrName>style.visibility</p:attrName>
                                        </p:attrNameLst>
                                      </p:cBhvr>
                                      <p:to>
                                        <p:strVal val="visible"/>
                                      </p:to>
                                    </p:set>
                                    <p:animEffect transition="in" filter="dissolve">
                                      <p:cBhvr>
                                        <p:cTn id="13" dur="500"/>
                                        <p:tgtEl>
                                          <p:spTgt spid="4">
                                            <p:txEl>
                                              <p:pRg st="2" end="2"/>
                                            </p:txEl>
                                          </p:spTgt>
                                        </p:tgtEl>
                                      </p:cBhvr>
                                    </p:animEffect>
                                  </p:childTnLst>
                                </p:cTn>
                              </p:par>
                              <p:par>
                                <p:cTn id="14" presetID="9" presetClass="entr" presetSubtype="0" fill="hold" nodeType="withEffect">
                                  <p:stCondLst>
                                    <p:cond delay="0"/>
                                  </p:stCondLst>
                                  <p:childTnLst>
                                    <p:set>
                                      <p:cBhvr>
                                        <p:cTn id="15" dur="1" fill="hold">
                                          <p:stCondLst>
                                            <p:cond delay="0"/>
                                          </p:stCondLst>
                                        </p:cTn>
                                        <p:tgtEl>
                                          <p:spTgt spid="4">
                                            <p:txEl>
                                              <p:pRg st="3" end="3"/>
                                            </p:txEl>
                                          </p:spTgt>
                                        </p:tgtEl>
                                        <p:attrNameLst>
                                          <p:attrName>style.visibility</p:attrName>
                                        </p:attrNameLst>
                                      </p:cBhvr>
                                      <p:to>
                                        <p:strVal val="visible"/>
                                      </p:to>
                                    </p:set>
                                    <p:animEffect transition="in" filter="dissolve">
                                      <p:cBhvr>
                                        <p:cTn id="16" dur="500"/>
                                        <p:tgtEl>
                                          <p:spTgt spid="4">
                                            <p:txEl>
                                              <p:pRg st="3" end="3"/>
                                            </p:txEl>
                                          </p:spTgt>
                                        </p:tgtEl>
                                      </p:cBhvr>
                                    </p:animEffect>
                                  </p:childTnLst>
                                </p:cTn>
                              </p:par>
                              <p:par>
                                <p:cTn id="17" presetID="9" presetClass="entr" presetSubtype="0" fill="hold" nodeType="withEffect">
                                  <p:stCondLst>
                                    <p:cond delay="0"/>
                                  </p:stCondLst>
                                  <p:childTnLst>
                                    <p:set>
                                      <p:cBhvr>
                                        <p:cTn id="18" dur="1" fill="hold">
                                          <p:stCondLst>
                                            <p:cond delay="0"/>
                                          </p:stCondLst>
                                        </p:cTn>
                                        <p:tgtEl>
                                          <p:spTgt spid="4">
                                            <p:txEl>
                                              <p:pRg st="4" end="4"/>
                                            </p:txEl>
                                          </p:spTgt>
                                        </p:tgtEl>
                                        <p:attrNameLst>
                                          <p:attrName>style.visibility</p:attrName>
                                        </p:attrNameLst>
                                      </p:cBhvr>
                                      <p:to>
                                        <p:strVal val="visible"/>
                                      </p:to>
                                    </p:set>
                                    <p:animEffect transition="in" filter="dissolve">
                                      <p:cBhvr>
                                        <p:cTn id="19" dur="500"/>
                                        <p:tgtEl>
                                          <p:spTgt spid="4">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 Box 33"/>
          <p:cNvSpPr txBox="1"/>
          <p:nvPr/>
        </p:nvSpPr>
        <p:spPr>
          <a:xfrm>
            <a:off x="2692450" y="815926"/>
            <a:ext cx="3759100" cy="2660768"/>
          </a:xfrm>
          <a:prstGeom prst="rect">
            <a:avLst/>
          </a:prstGeom>
          <a:ln>
            <a:noFill/>
          </a:ln>
        </p:spPr>
        <p:style>
          <a:lnRef idx="2">
            <a:schemeClr val="dk1"/>
          </a:lnRef>
          <a:fillRef idx="1">
            <a:schemeClr val="lt1"/>
          </a:fillRef>
          <a:effectRef idx="0">
            <a:schemeClr val="dk1"/>
          </a:effectRef>
          <a:fontRef idx="minor">
            <a:schemeClr val="dk1"/>
          </a:fontRef>
        </p:style>
        <p:txBody>
          <a:bodyPr rot="0" spcFirstLastPara="0" vert="horz" wrap="square" lIns="91440" tIns="45720" rIns="91440" bIns="45720" numCol="1" spcCol="0" rtlCol="0" fromWordArt="0" anchor="t" anchorCtr="0" forceAA="0" compatLnSpc="1">
            <a:prstTxWarp prst="textNoShape">
              <a:avLst/>
            </a:prstTxWarp>
            <a:noAutofit/>
          </a:bodyPr>
          <a:lstStyle/>
          <a:p>
            <a:pPr algn="ctr">
              <a:lnSpc>
                <a:spcPct val="115000"/>
              </a:lnSpc>
              <a:spcAft>
                <a:spcPts val="0"/>
              </a:spcAft>
            </a:pPr>
            <a:r>
              <a:rPr lang="en-GB" sz="2400" b="1" dirty="0">
                <a:solidFill>
                  <a:srgbClr val="007BC1"/>
                </a:solidFill>
                <a:ea typeface="Calibri"/>
                <a:cs typeface="Times New Roman"/>
              </a:rPr>
              <a:t>Barriers to start-up</a:t>
            </a:r>
          </a:p>
          <a:p>
            <a:pPr algn="ctr">
              <a:lnSpc>
                <a:spcPct val="115000"/>
              </a:lnSpc>
              <a:spcAft>
                <a:spcPts val="600"/>
              </a:spcAft>
            </a:pPr>
            <a:r>
              <a:rPr lang="en-GB" sz="2000" b="1" dirty="0">
                <a:solidFill>
                  <a:schemeClr val="bg1">
                    <a:lumMod val="50000"/>
                  </a:schemeClr>
                </a:solidFill>
                <a:ea typeface="Calibri"/>
                <a:cs typeface="Times New Roman"/>
              </a:rPr>
              <a:t>(situational &amp; psychological)</a:t>
            </a:r>
          </a:p>
          <a:p>
            <a:pPr marL="342000" lvl="0" indent="-342900">
              <a:spcAft>
                <a:spcPts val="0"/>
              </a:spcAft>
              <a:buClr>
                <a:srgbClr val="007DC3"/>
              </a:buClr>
              <a:buFont typeface="Wingdings"/>
              <a:buChar char=""/>
            </a:pPr>
            <a:r>
              <a:rPr lang="en-US" sz="2000" b="1" dirty="0">
                <a:solidFill>
                  <a:schemeClr val="bg1">
                    <a:lumMod val="50000"/>
                  </a:schemeClr>
                </a:solidFill>
                <a:ea typeface="Calibri"/>
                <a:cs typeface="Times New Roman"/>
              </a:rPr>
              <a:t>Need for regular income</a:t>
            </a:r>
            <a:endParaRPr lang="en-GB" sz="2000" b="1" dirty="0">
              <a:solidFill>
                <a:schemeClr val="bg1">
                  <a:lumMod val="50000"/>
                </a:schemeClr>
              </a:solidFill>
              <a:ea typeface="Calibri"/>
              <a:cs typeface="Times New Roman"/>
            </a:endParaRPr>
          </a:p>
          <a:p>
            <a:pPr marL="342000" lvl="0" indent="-342900">
              <a:spcAft>
                <a:spcPts val="0"/>
              </a:spcAft>
              <a:buClr>
                <a:srgbClr val="007DC3"/>
              </a:buClr>
              <a:buFont typeface="Wingdings"/>
              <a:buChar char=""/>
            </a:pPr>
            <a:r>
              <a:rPr lang="en-US" sz="2000" b="1" dirty="0">
                <a:solidFill>
                  <a:schemeClr val="bg1">
                    <a:lumMod val="50000"/>
                  </a:schemeClr>
                </a:solidFill>
                <a:ea typeface="Calibri"/>
                <a:cs typeface="Times New Roman"/>
              </a:rPr>
              <a:t>Fear of loss of capital</a:t>
            </a:r>
            <a:endParaRPr lang="en-GB" sz="2000" b="1" dirty="0">
              <a:solidFill>
                <a:schemeClr val="bg1">
                  <a:lumMod val="50000"/>
                </a:schemeClr>
              </a:solidFill>
              <a:ea typeface="Calibri"/>
              <a:cs typeface="Times New Roman"/>
            </a:endParaRPr>
          </a:p>
          <a:p>
            <a:pPr marL="342000" lvl="0" indent="-342900">
              <a:spcAft>
                <a:spcPts val="0"/>
              </a:spcAft>
              <a:buClr>
                <a:srgbClr val="007DC3"/>
              </a:buClr>
              <a:buFont typeface="Wingdings"/>
              <a:buChar char=""/>
            </a:pPr>
            <a:r>
              <a:rPr lang="en-US" sz="2000" b="1" dirty="0">
                <a:solidFill>
                  <a:schemeClr val="bg1">
                    <a:lumMod val="50000"/>
                  </a:schemeClr>
                </a:solidFill>
                <a:ea typeface="Calibri"/>
                <a:cs typeface="Times New Roman"/>
              </a:rPr>
              <a:t>No capital</a:t>
            </a:r>
            <a:endParaRPr lang="en-GB" sz="2000" b="1" dirty="0">
              <a:solidFill>
                <a:schemeClr val="bg1">
                  <a:lumMod val="50000"/>
                </a:schemeClr>
              </a:solidFill>
              <a:ea typeface="Calibri"/>
              <a:cs typeface="Times New Roman"/>
            </a:endParaRPr>
          </a:p>
          <a:p>
            <a:pPr marL="342000" lvl="0" indent="-342900">
              <a:spcAft>
                <a:spcPts val="0"/>
              </a:spcAft>
              <a:buClr>
                <a:srgbClr val="007DC3"/>
              </a:buClr>
              <a:buFont typeface="Wingdings"/>
              <a:buChar char=""/>
            </a:pPr>
            <a:r>
              <a:rPr lang="en-US" sz="2000" b="1" dirty="0">
                <a:solidFill>
                  <a:schemeClr val="bg1">
                    <a:lumMod val="50000"/>
                  </a:schemeClr>
                </a:solidFill>
                <a:ea typeface="Calibri"/>
                <a:cs typeface="Times New Roman"/>
              </a:rPr>
              <a:t>Risk averse</a:t>
            </a:r>
            <a:endParaRPr lang="en-GB" sz="2000" b="1" dirty="0">
              <a:solidFill>
                <a:schemeClr val="bg1">
                  <a:lumMod val="50000"/>
                </a:schemeClr>
              </a:solidFill>
              <a:ea typeface="Calibri"/>
              <a:cs typeface="Times New Roman"/>
            </a:endParaRPr>
          </a:p>
          <a:p>
            <a:pPr marL="342000" lvl="0" indent="-342900">
              <a:spcAft>
                <a:spcPts val="0"/>
              </a:spcAft>
              <a:buClr>
                <a:srgbClr val="007DC3"/>
              </a:buClr>
              <a:buFont typeface="Wingdings"/>
              <a:buChar char=""/>
            </a:pPr>
            <a:r>
              <a:rPr lang="en-US" sz="2000" b="1" dirty="0">
                <a:solidFill>
                  <a:schemeClr val="bg1">
                    <a:lumMod val="50000"/>
                  </a:schemeClr>
                </a:solidFill>
                <a:ea typeface="Calibri"/>
                <a:cs typeface="Times New Roman"/>
              </a:rPr>
              <a:t>Doubts about ability</a:t>
            </a:r>
            <a:endParaRPr lang="en-GB" sz="2000" b="1" dirty="0">
              <a:solidFill>
                <a:schemeClr val="bg1">
                  <a:lumMod val="50000"/>
                </a:schemeClr>
              </a:solidFill>
              <a:ea typeface="Calibri"/>
              <a:cs typeface="Times New Roman"/>
            </a:endParaRPr>
          </a:p>
        </p:txBody>
      </p:sp>
      <p:sp>
        <p:nvSpPr>
          <p:cNvPr id="11" name="Text Box 50"/>
          <p:cNvSpPr txBox="1"/>
          <p:nvPr/>
        </p:nvSpPr>
        <p:spPr>
          <a:xfrm>
            <a:off x="573717" y="3290717"/>
            <a:ext cx="2520280" cy="2232248"/>
          </a:xfrm>
          <a:prstGeom prst="rect">
            <a:avLst/>
          </a:prstGeom>
          <a:noFill/>
          <a:ln w="6350">
            <a:noFill/>
          </a:ln>
          <a:effectLst/>
        </p:spPr>
        <p:style>
          <a:lnRef idx="0">
            <a:schemeClr val="accent1"/>
          </a:lnRef>
          <a:fillRef idx="0">
            <a:schemeClr val="accent1"/>
          </a:fillRef>
          <a:effectRef idx="0">
            <a:schemeClr val="accent1"/>
          </a:effectRef>
          <a:fontRef idx="minor">
            <a:schemeClr val="dk1"/>
          </a:fontRef>
        </p:style>
        <p:txBody>
          <a:bodyPr rot="0" spcFirstLastPara="0" vert="horz" wrap="square" lIns="91440" tIns="45720" rIns="91440" bIns="45720" numCol="1" spcCol="0" rtlCol="0" fromWordArt="0" anchor="t" anchorCtr="0" forceAA="0" compatLnSpc="1">
            <a:prstTxWarp prst="textNoShape">
              <a:avLst/>
            </a:prstTxWarp>
            <a:noAutofit/>
          </a:bodyPr>
          <a:lstStyle/>
          <a:p>
            <a:pPr>
              <a:lnSpc>
                <a:spcPct val="115000"/>
              </a:lnSpc>
              <a:spcAft>
                <a:spcPts val="600"/>
              </a:spcAft>
            </a:pPr>
            <a:r>
              <a:rPr lang="en-GB" sz="2400" b="1" dirty="0">
                <a:solidFill>
                  <a:srgbClr val="007BC1"/>
                </a:solidFill>
                <a:ea typeface="Calibri"/>
                <a:cs typeface="Times New Roman"/>
              </a:rPr>
              <a:t>Push factors </a:t>
            </a:r>
            <a:r>
              <a:rPr lang="en-GB" sz="2000" b="1" dirty="0">
                <a:solidFill>
                  <a:schemeClr val="bg1">
                    <a:lumMod val="50000"/>
                  </a:schemeClr>
                </a:solidFill>
                <a:effectLst/>
                <a:ea typeface="Calibri"/>
                <a:cs typeface="Times New Roman"/>
              </a:rPr>
              <a:t>(situational) </a:t>
            </a:r>
          </a:p>
          <a:p>
            <a:pPr marL="342900" lvl="0" indent="-342900">
              <a:spcAft>
                <a:spcPts val="0"/>
              </a:spcAft>
              <a:buClr>
                <a:srgbClr val="007DC3"/>
              </a:buClr>
              <a:buFont typeface="Wingdings"/>
              <a:buChar char=""/>
            </a:pPr>
            <a:r>
              <a:rPr lang="en-US" sz="2000" b="1" dirty="0">
                <a:solidFill>
                  <a:schemeClr val="bg1">
                    <a:lumMod val="50000"/>
                  </a:schemeClr>
                </a:solidFill>
                <a:effectLst/>
                <a:ea typeface="Calibri"/>
                <a:cs typeface="Times New Roman"/>
              </a:rPr>
              <a:t>Unemployment</a:t>
            </a:r>
            <a:endParaRPr lang="en-GB" sz="2000" b="1" dirty="0">
              <a:solidFill>
                <a:schemeClr val="bg1">
                  <a:lumMod val="50000"/>
                </a:schemeClr>
              </a:solidFill>
              <a:effectLst/>
              <a:ea typeface="Calibri"/>
              <a:cs typeface="Times New Roman"/>
            </a:endParaRPr>
          </a:p>
          <a:p>
            <a:pPr marL="342900" lvl="0" indent="-342900">
              <a:spcAft>
                <a:spcPts val="0"/>
              </a:spcAft>
              <a:buClr>
                <a:srgbClr val="007DC3"/>
              </a:buClr>
              <a:buFont typeface="Wingdings"/>
              <a:buChar char=""/>
            </a:pPr>
            <a:r>
              <a:rPr lang="en-US" sz="2000" b="1" dirty="0">
                <a:solidFill>
                  <a:schemeClr val="bg1">
                    <a:lumMod val="50000"/>
                  </a:schemeClr>
                </a:solidFill>
                <a:effectLst/>
                <a:ea typeface="Calibri"/>
                <a:cs typeface="Times New Roman"/>
              </a:rPr>
              <a:t>Disagreements</a:t>
            </a:r>
            <a:endParaRPr lang="en-GB" sz="2000" b="1" dirty="0">
              <a:solidFill>
                <a:schemeClr val="bg1">
                  <a:lumMod val="50000"/>
                </a:schemeClr>
              </a:solidFill>
              <a:effectLst/>
              <a:ea typeface="Calibri"/>
              <a:cs typeface="Times New Roman"/>
            </a:endParaRPr>
          </a:p>
          <a:p>
            <a:pPr marL="342900" lvl="0" indent="-342900">
              <a:spcAft>
                <a:spcPts val="0"/>
              </a:spcAft>
              <a:buClr>
                <a:srgbClr val="007DC3"/>
              </a:buClr>
              <a:buFont typeface="Wingdings"/>
              <a:buChar char=""/>
            </a:pPr>
            <a:r>
              <a:rPr lang="en-US" sz="2000" b="1" dirty="0">
                <a:solidFill>
                  <a:schemeClr val="bg1">
                    <a:lumMod val="50000"/>
                  </a:schemeClr>
                </a:solidFill>
                <a:effectLst/>
                <a:ea typeface="Calibri"/>
                <a:cs typeface="Times New Roman"/>
              </a:rPr>
              <a:t>‘Misfit’</a:t>
            </a:r>
            <a:endParaRPr lang="en-GB" sz="2000" b="1" dirty="0">
              <a:solidFill>
                <a:schemeClr val="bg1">
                  <a:lumMod val="50000"/>
                </a:schemeClr>
              </a:solidFill>
              <a:effectLst/>
              <a:ea typeface="Calibri"/>
              <a:cs typeface="Times New Roman"/>
            </a:endParaRPr>
          </a:p>
          <a:p>
            <a:pPr marL="342900" lvl="0" indent="-342900">
              <a:spcAft>
                <a:spcPts val="0"/>
              </a:spcAft>
              <a:buClr>
                <a:srgbClr val="007DC3"/>
              </a:buClr>
              <a:buFont typeface="Wingdings"/>
              <a:buChar char=""/>
            </a:pPr>
            <a:r>
              <a:rPr lang="en-US" sz="2000" b="1" dirty="0">
                <a:solidFill>
                  <a:schemeClr val="bg1">
                    <a:lumMod val="50000"/>
                  </a:schemeClr>
                </a:solidFill>
                <a:effectLst/>
                <a:ea typeface="Calibri"/>
                <a:cs typeface="Times New Roman"/>
              </a:rPr>
              <a:t>No other option</a:t>
            </a:r>
            <a:endParaRPr lang="en-GB" sz="2000" b="1" dirty="0">
              <a:solidFill>
                <a:schemeClr val="bg1">
                  <a:lumMod val="50000"/>
                </a:schemeClr>
              </a:solidFill>
              <a:effectLst/>
              <a:ea typeface="Calibri"/>
              <a:cs typeface="Times New Roman"/>
            </a:endParaRPr>
          </a:p>
        </p:txBody>
      </p:sp>
      <p:sp>
        <p:nvSpPr>
          <p:cNvPr id="12" name="Text Box 51"/>
          <p:cNvSpPr txBox="1"/>
          <p:nvPr/>
        </p:nvSpPr>
        <p:spPr>
          <a:xfrm>
            <a:off x="6049928" y="3195679"/>
            <a:ext cx="2777886" cy="2422323"/>
          </a:xfrm>
          <a:prstGeom prst="rect">
            <a:avLst/>
          </a:prstGeom>
          <a:noFill/>
          <a:ln w="6350">
            <a:noFill/>
          </a:ln>
          <a:effectLst/>
        </p:spPr>
        <p:style>
          <a:lnRef idx="0">
            <a:schemeClr val="accent1"/>
          </a:lnRef>
          <a:fillRef idx="0">
            <a:schemeClr val="accent1"/>
          </a:fillRef>
          <a:effectRef idx="0">
            <a:schemeClr val="accent1"/>
          </a:effectRef>
          <a:fontRef idx="minor">
            <a:schemeClr val="dk1"/>
          </a:fontRef>
        </p:style>
        <p:txBody>
          <a:bodyPr rot="0" spcFirstLastPara="0" vert="horz" wrap="square" lIns="91440" tIns="45720" rIns="91440" bIns="45720" numCol="1" spcCol="0" rtlCol="0" fromWordArt="0" anchor="t" anchorCtr="0" forceAA="0" compatLnSpc="1">
            <a:prstTxWarp prst="textNoShape">
              <a:avLst/>
            </a:prstTxWarp>
            <a:noAutofit/>
          </a:bodyPr>
          <a:lstStyle/>
          <a:p>
            <a:pPr>
              <a:lnSpc>
                <a:spcPct val="115000"/>
              </a:lnSpc>
              <a:spcAft>
                <a:spcPts val="600"/>
              </a:spcAft>
            </a:pPr>
            <a:r>
              <a:rPr lang="en-GB" sz="2400" b="1" dirty="0">
                <a:solidFill>
                  <a:srgbClr val="007BC1"/>
                </a:solidFill>
                <a:latin typeface="+mj-lt"/>
                <a:ea typeface="Calibri"/>
                <a:cs typeface="Times New Roman"/>
              </a:rPr>
              <a:t>Pull factors </a:t>
            </a:r>
            <a:r>
              <a:rPr lang="en-GB" sz="2000" b="1" dirty="0">
                <a:solidFill>
                  <a:schemeClr val="bg1">
                    <a:lumMod val="50000"/>
                  </a:schemeClr>
                </a:solidFill>
                <a:effectLst/>
                <a:latin typeface="+mj-lt"/>
                <a:ea typeface="Calibri"/>
                <a:cs typeface="Times New Roman"/>
              </a:rPr>
              <a:t>(psychological)</a:t>
            </a:r>
            <a:endParaRPr lang="en-GB" sz="2000" dirty="0">
              <a:solidFill>
                <a:schemeClr val="bg1">
                  <a:lumMod val="50000"/>
                </a:schemeClr>
              </a:solidFill>
              <a:effectLst/>
              <a:latin typeface="+mj-lt"/>
              <a:ea typeface="Calibri"/>
              <a:cs typeface="Times New Roman"/>
            </a:endParaRPr>
          </a:p>
          <a:p>
            <a:pPr marL="342900" lvl="0" indent="-342900">
              <a:spcAft>
                <a:spcPts val="0"/>
              </a:spcAft>
              <a:buClr>
                <a:srgbClr val="007DC3"/>
              </a:buClr>
              <a:buFont typeface="Wingdings"/>
              <a:buChar char=""/>
            </a:pPr>
            <a:r>
              <a:rPr lang="en-US" sz="2000" b="1" dirty="0">
                <a:solidFill>
                  <a:schemeClr val="bg1">
                    <a:lumMod val="50000"/>
                  </a:schemeClr>
                </a:solidFill>
                <a:effectLst/>
                <a:latin typeface="+mj-lt"/>
                <a:ea typeface="Calibri"/>
                <a:cs typeface="Times New Roman"/>
              </a:rPr>
              <a:t>Independence</a:t>
            </a:r>
            <a:endParaRPr lang="en-GB" sz="2000" b="1" dirty="0">
              <a:solidFill>
                <a:schemeClr val="bg1">
                  <a:lumMod val="50000"/>
                </a:schemeClr>
              </a:solidFill>
              <a:effectLst/>
              <a:latin typeface="+mj-lt"/>
              <a:ea typeface="Calibri"/>
              <a:cs typeface="Times New Roman"/>
            </a:endParaRPr>
          </a:p>
          <a:p>
            <a:pPr marL="342900" lvl="0" indent="-342900">
              <a:spcAft>
                <a:spcPts val="0"/>
              </a:spcAft>
              <a:buClr>
                <a:srgbClr val="007DC3"/>
              </a:buClr>
              <a:buFont typeface="Wingdings"/>
              <a:buChar char=""/>
            </a:pPr>
            <a:r>
              <a:rPr lang="en-US" sz="2000" b="1" dirty="0">
                <a:solidFill>
                  <a:schemeClr val="bg1">
                    <a:lumMod val="50000"/>
                  </a:schemeClr>
                </a:solidFill>
                <a:effectLst/>
                <a:latin typeface="+mj-lt"/>
                <a:ea typeface="Calibri"/>
                <a:cs typeface="Times New Roman"/>
              </a:rPr>
              <a:t>Recognition</a:t>
            </a:r>
            <a:endParaRPr lang="en-GB" sz="2000" b="1" dirty="0">
              <a:solidFill>
                <a:schemeClr val="bg1">
                  <a:lumMod val="50000"/>
                </a:schemeClr>
              </a:solidFill>
              <a:effectLst/>
              <a:latin typeface="+mj-lt"/>
              <a:ea typeface="Calibri"/>
              <a:cs typeface="Times New Roman"/>
            </a:endParaRPr>
          </a:p>
          <a:p>
            <a:pPr marL="342900" lvl="0" indent="-342900">
              <a:spcAft>
                <a:spcPts val="0"/>
              </a:spcAft>
              <a:buClr>
                <a:srgbClr val="007DC3"/>
              </a:buClr>
              <a:buFont typeface="Wingdings"/>
              <a:buChar char=""/>
            </a:pPr>
            <a:r>
              <a:rPr lang="en-US" sz="2000" b="1" dirty="0">
                <a:solidFill>
                  <a:schemeClr val="bg1">
                    <a:lumMod val="50000"/>
                  </a:schemeClr>
                </a:solidFill>
                <a:effectLst/>
                <a:latin typeface="+mj-lt"/>
                <a:ea typeface="Calibri"/>
                <a:cs typeface="Times New Roman"/>
              </a:rPr>
              <a:t>Personal development</a:t>
            </a:r>
            <a:endParaRPr lang="en-GB" sz="2000" b="1" dirty="0">
              <a:solidFill>
                <a:schemeClr val="bg1">
                  <a:lumMod val="50000"/>
                </a:schemeClr>
              </a:solidFill>
              <a:effectLst/>
              <a:latin typeface="+mj-lt"/>
              <a:ea typeface="Calibri"/>
              <a:cs typeface="Times New Roman"/>
            </a:endParaRPr>
          </a:p>
          <a:p>
            <a:pPr marL="342900" lvl="0" indent="-342900">
              <a:spcAft>
                <a:spcPts val="0"/>
              </a:spcAft>
              <a:buClr>
                <a:srgbClr val="007DC3"/>
              </a:buClr>
              <a:buFont typeface="Wingdings"/>
              <a:buChar char=""/>
            </a:pPr>
            <a:r>
              <a:rPr lang="en-US" sz="2000" b="1" dirty="0">
                <a:solidFill>
                  <a:schemeClr val="bg1">
                    <a:lumMod val="50000"/>
                  </a:schemeClr>
                </a:solidFill>
                <a:effectLst/>
                <a:latin typeface="+mj-lt"/>
                <a:ea typeface="Calibri"/>
                <a:cs typeface="Times New Roman"/>
              </a:rPr>
              <a:t>Wealth</a:t>
            </a:r>
            <a:endParaRPr lang="en-GB" sz="2000" b="1" dirty="0">
              <a:solidFill>
                <a:schemeClr val="bg1">
                  <a:lumMod val="50000"/>
                </a:schemeClr>
              </a:solidFill>
              <a:effectLst/>
              <a:latin typeface="+mj-lt"/>
              <a:ea typeface="Calibri"/>
              <a:cs typeface="Times New Roman"/>
            </a:endParaRPr>
          </a:p>
        </p:txBody>
      </p:sp>
      <p:sp>
        <p:nvSpPr>
          <p:cNvPr id="16" name="Rectangle 18"/>
          <p:cNvSpPr>
            <a:spLocks noChangeArrowheads="1"/>
          </p:cNvSpPr>
          <p:nvPr/>
        </p:nvSpPr>
        <p:spPr bwMode="auto">
          <a:xfrm>
            <a:off x="152400" y="609600"/>
            <a:ext cx="9144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br>
              <a:rPr kumimoji="0" lang="en-GB" altLang="en-US" sz="1100" b="0" i="0" u="none" strike="noStrike" cap="none" normalizeH="0" baseline="0">
                <a:ln>
                  <a:noFill/>
                </a:ln>
                <a:solidFill>
                  <a:schemeClr val="tx1"/>
                </a:solidFill>
                <a:effectLst/>
                <a:latin typeface="Arial" pitchFamily="34" charset="0"/>
                <a:cs typeface="Arial" pitchFamily="34" charset="0"/>
              </a:rPr>
            </a:br>
            <a:endParaRPr kumimoji="0" lang="en-GB" altLang="en-US" sz="1800" b="0" i="0" u="none" strike="noStrike" cap="none" normalizeH="0" baseline="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800" b="0" i="0" u="none" strike="noStrike" cap="none" normalizeH="0" baseline="0">
              <a:ln>
                <a:noFill/>
              </a:ln>
              <a:solidFill>
                <a:schemeClr val="tx1"/>
              </a:solidFill>
              <a:effectLst/>
              <a:latin typeface="Arial" pitchFamily="34" charset="0"/>
              <a:cs typeface="Arial" pitchFamily="34" charset="0"/>
            </a:endParaRPr>
          </a:p>
        </p:txBody>
      </p:sp>
      <p:sp>
        <p:nvSpPr>
          <p:cNvPr id="17" name="Rectangle 22"/>
          <p:cNvSpPr>
            <a:spLocks noChangeArrowheads="1"/>
          </p:cNvSpPr>
          <p:nvPr/>
        </p:nvSpPr>
        <p:spPr bwMode="auto">
          <a:xfrm>
            <a:off x="152400" y="609600"/>
            <a:ext cx="9144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US" altLang="en-US" sz="1800" b="0" i="0" u="none" strike="noStrike" cap="none" normalizeH="0" baseline="0">
              <a:ln>
                <a:noFill/>
              </a:ln>
              <a:solidFill>
                <a:schemeClr val="tx1"/>
              </a:solidFill>
              <a:effectLst/>
              <a:latin typeface="Arial" pitchFamily="34" charset="0"/>
              <a:cs typeface="Arial" pitchFamily="34" charset="0"/>
            </a:endParaRPr>
          </a:p>
        </p:txBody>
      </p:sp>
      <p:sp>
        <p:nvSpPr>
          <p:cNvPr id="37" name="Title 2"/>
          <p:cNvSpPr txBox="1">
            <a:spLocks/>
          </p:cNvSpPr>
          <p:nvPr/>
        </p:nvSpPr>
        <p:spPr>
          <a:xfrm>
            <a:off x="0" y="77626"/>
            <a:ext cx="9144000" cy="738300"/>
          </a:xfrm>
          <a:prstGeom prst="rect">
            <a:avLst/>
          </a:prstGeom>
          <a:noFill/>
          <a:ln>
            <a:noFill/>
          </a:ln>
        </p:spPr>
        <p:style>
          <a:lnRef idx="2">
            <a:schemeClr val="dk1"/>
          </a:lnRef>
          <a:fillRef idx="1">
            <a:schemeClr val="lt1"/>
          </a:fillRef>
          <a:effectRef idx="0">
            <a:schemeClr val="dk1"/>
          </a:effectRef>
          <a:fontRef idx="minor">
            <a:schemeClr val="dk1"/>
          </a:fontRef>
        </p:style>
        <p:txBody>
          <a:bodyPr/>
          <a:lstStyle>
            <a:lvl1pPr algn="ctr" defTabSz="914400" rtl="0" eaLnBrk="1" latinLnBrk="0" hangingPunct="1">
              <a:lnSpc>
                <a:spcPts val="5800"/>
              </a:lnSpc>
              <a:spcBef>
                <a:spcPct val="0"/>
              </a:spcBef>
              <a:buNone/>
              <a:defRPr sz="4000" b="1" kern="1200">
                <a:solidFill>
                  <a:schemeClr val="tx2"/>
                </a:solidFill>
                <a:effectLst>
                  <a:outerShdw blurRad="63500" dist="38100" dir="5400000" algn="t" rotWithShape="0">
                    <a:prstClr val="black">
                      <a:alpha val="25000"/>
                    </a:prstClr>
                  </a:outerShdw>
                </a:effectLst>
                <a:latin typeface="+mn-lt"/>
                <a:ea typeface="+mj-ea"/>
                <a:cs typeface="+mj-cs"/>
              </a:defRPr>
            </a:lvl1pPr>
          </a:lstStyle>
          <a:p>
            <a:r>
              <a:rPr lang="en-GB" sz="3600" dirty="0">
                <a:solidFill>
                  <a:srgbClr val="007BC1"/>
                </a:solidFill>
                <a:effectLst/>
              </a:rPr>
              <a:t>Barriers &amp; Triggers to Entrepreneurship</a:t>
            </a:r>
          </a:p>
        </p:txBody>
      </p:sp>
      <p:sp>
        <p:nvSpPr>
          <p:cNvPr id="2" name="Slide Number Placeholder 1"/>
          <p:cNvSpPr>
            <a:spLocks noGrp="1"/>
          </p:cNvSpPr>
          <p:nvPr>
            <p:ph type="sldNum" sz="quarter" idx="12"/>
          </p:nvPr>
        </p:nvSpPr>
        <p:spPr/>
        <p:txBody>
          <a:bodyPr/>
          <a:lstStyle/>
          <a:p>
            <a:fld id="{C3F65BB1-9206-4D7F-97F9-47DCC7DC6334}" type="slidenum">
              <a:rPr lang="en-GB" smtClean="0"/>
              <a:pPr/>
              <a:t>23</a:t>
            </a:fld>
            <a:endParaRPr lang="en-GB"/>
          </a:p>
        </p:txBody>
      </p:sp>
      <p:pic>
        <p:nvPicPr>
          <p:cNvPr id="2050"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557550" y="3592240"/>
            <a:ext cx="2028825" cy="18192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328273514"/>
      </p:ext>
    </p:extLst>
  </p:cSld>
  <p:clrMapOvr>
    <a:masterClrMapping/>
  </p:clrMapOvr>
  <p:transition>
    <p:dissolv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9">
                                            <p:txEl>
                                              <p:pRg st="0" end="0"/>
                                            </p:txEl>
                                          </p:spTgt>
                                        </p:tgtEl>
                                        <p:attrNameLst>
                                          <p:attrName>style.visibility</p:attrName>
                                        </p:attrNameLst>
                                      </p:cBhvr>
                                      <p:to>
                                        <p:strVal val="visible"/>
                                      </p:to>
                                    </p:set>
                                    <p:animEffect transition="in" filter="dissolve">
                                      <p:cBhvr>
                                        <p:cTn id="7" dur="500"/>
                                        <p:tgtEl>
                                          <p:spTgt spid="9">
                                            <p:txEl>
                                              <p:pRg st="0" end="0"/>
                                            </p:txEl>
                                          </p:spTgt>
                                        </p:tgtEl>
                                      </p:cBhvr>
                                    </p:animEffect>
                                  </p:childTnLst>
                                </p:cTn>
                              </p:par>
                              <p:par>
                                <p:cTn id="8" presetID="9" presetClass="entr" presetSubtype="0" fill="hold" nodeType="withEffect">
                                  <p:stCondLst>
                                    <p:cond delay="0"/>
                                  </p:stCondLst>
                                  <p:childTnLst>
                                    <p:set>
                                      <p:cBhvr>
                                        <p:cTn id="9" dur="1" fill="hold">
                                          <p:stCondLst>
                                            <p:cond delay="0"/>
                                          </p:stCondLst>
                                        </p:cTn>
                                        <p:tgtEl>
                                          <p:spTgt spid="9">
                                            <p:txEl>
                                              <p:pRg st="1" end="1"/>
                                            </p:txEl>
                                          </p:spTgt>
                                        </p:tgtEl>
                                        <p:attrNameLst>
                                          <p:attrName>style.visibility</p:attrName>
                                        </p:attrNameLst>
                                      </p:cBhvr>
                                      <p:to>
                                        <p:strVal val="visible"/>
                                      </p:to>
                                    </p:set>
                                    <p:animEffect transition="in" filter="dissolve">
                                      <p:cBhvr>
                                        <p:cTn id="10" dur="500"/>
                                        <p:tgtEl>
                                          <p:spTgt spid="9">
                                            <p:txEl>
                                              <p:pRg st="1" end="1"/>
                                            </p:txEl>
                                          </p:spTgt>
                                        </p:tgtEl>
                                      </p:cBhvr>
                                    </p:animEffect>
                                  </p:childTnLst>
                                </p:cTn>
                              </p:par>
                              <p:par>
                                <p:cTn id="11" presetID="9" presetClass="entr" presetSubtype="0" fill="hold" nodeType="withEffect">
                                  <p:stCondLst>
                                    <p:cond delay="0"/>
                                  </p:stCondLst>
                                  <p:childTnLst>
                                    <p:set>
                                      <p:cBhvr>
                                        <p:cTn id="12" dur="1" fill="hold">
                                          <p:stCondLst>
                                            <p:cond delay="0"/>
                                          </p:stCondLst>
                                        </p:cTn>
                                        <p:tgtEl>
                                          <p:spTgt spid="9">
                                            <p:txEl>
                                              <p:pRg st="2" end="2"/>
                                            </p:txEl>
                                          </p:spTgt>
                                        </p:tgtEl>
                                        <p:attrNameLst>
                                          <p:attrName>style.visibility</p:attrName>
                                        </p:attrNameLst>
                                      </p:cBhvr>
                                      <p:to>
                                        <p:strVal val="visible"/>
                                      </p:to>
                                    </p:set>
                                    <p:animEffect transition="in" filter="dissolve">
                                      <p:cBhvr>
                                        <p:cTn id="13" dur="500"/>
                                        <p:tgtEl>
                                          <p:spTgt spid="9">
                                            <p:txEl>
                                              <p:pRg st="2" end="2"/>
                                            </p:txEl>
                                          </p:spTgt>
                                        </p:tgtEl>
                                      </p:cBhvr>
                                    </p:animEffect>
                                  </p:childTnLst>
                                </p:cTn>
                              </p:par>
                              <p:par>
                                <p:cTn id="14" presetID="9" presetClass="entr" presetSubtype="0" fill="hold" nodeType="withEffect">
                                  <p:stCondLst>
                                    <p:cond delay="0"/>
                                  </p:stCondLst>
                                  <p:childTnLst>
                                    <p:set>
                                      <p:cBhvr>
                                        <p:cTn id="15" dur="1" fill="hold">
                                          <p:stCondLst>
                                            <p:cond delay="0"/>
                                          </p:stCondLst>
                                        </p:cTn>
                                        <p:tgtEl>
                                          <p:spTgt spid="9">
                                            <p:txEl>
                                              <p:pRg st="3" end="3"/>
                                            </p:txEl>
                                          </p:spTgt>
                                        </p:tgtEl>
                                        <p:attrNameLst>
                                          <p:attrName>style.visibility</p:attrName>
                                        </p:attrNameLst>
                                      </p:cBhvr>
                                      <p:to>
                                        <p:strVal val="visible"/>
                                      </p:to>
                                    </p:set>
                                    <p:animEffect transition="in" filter="dissolve">
                                      <p:cBhvr>
                                        <p:cTn id="16" dur="500"/>
                                        <p:tgtEl>
                                          <p:spTgt spid="9">
                                            <p:txEl>
                                              <p:pRg st="3" end="3"/>
                                            </p:txEl>
                                          </p:spTgt>
                                        </p:tgtEl>
                                      </p:cBhvr>
                                    </p:animEffect>
                                  </p:childTnLst>
                                </p:cTn>
                              </p:par>
                              <p:par>
                                <p:cTn id="17" presetID="9" presetClass="entr" presetSubtype="0" fill="hold" nodeType="withEffect">
                                  <p:stCondLst>
                                    <p:cond delay="0"/>
                                  </p:stCondLst>
                                  <p:childTnLst>
                                    <p:set>
                                      <p:cBhvr>
                                        <p:cTn id="18" dur="1" fill="hold">
                                          <p:stCondLst>
                                            <p:cond delay="0"/>
                                          </p:stCondLst>
                                        </p:cTn>
                                        <p:tgtEl>
                                          <p:spTgt spid="9">
                                            <p:txEl>
                                              <p:pRg st="4" end="4"/>
                                            </p:txEl>
                                          </p:spTgt>
                                        </p:tgtEl>
                                        <p:attrNameLst>
                                          <p:attrName>style.visibility</p:attrName>
                                        </p:attrNameLst>
                                      </p:cBhvr>
                                      <p:to>
                                        <p:strVal val="visible"/>
                                      </p:to>
                                    </p:set>
                                    <p:animEffect transition="in" filter="dissolve">
                                      <p:cBhvr>
                                        <p:cTn id="19" dur="500"/>
                                        <p:tgtEl>
                                          <p:spTgt spid="9">
                                            <p:txEl>
                                              <p:pRg st="4" end="4"/>
                                            </p:txEl>
                                          </p:spTgt>
                                        </p:tgtEl>
                                      </p:cBhvr>
                                    </p:animEffect>
                                  </p:childTnLst>
                                </p:cTn>
                              </p:par>
                              <p:par>
                                <p:cTn id="20" presetID="9" presetClass="entr" presetSubtype="0" fill="hold" nodeType="withEffect">
                                  <p:stCondLst>
                                    <p:cond delay="0"/>
                                  </p:stCondLst>
                                  <p:childTnLst>
                                    <p:set>
                                      <p:cBhvr>
                                        <p:cTn id="21" dur="1" fill="hold">
                                          <p:stCondLst>
                                            <p:cond delay="0"/>
                                          </p:stCondLst>
                                        </p:cTn>
                                        <p:tgtEl>
                                          <p:spTgt spid="9">
                                            <p:txEl>
                                              <p:pRg st="5" end="5"/>
                                            </p:txEl>
                                          </p:spTgt>
                                        </p:tgtEl>
                                        <p:attrNameLst>
                                          <p:attrName>style.visibility</p:attrName>
                                        </p:attrNameLst>
                                      </p:cBhvr>
                                      <p:to>
                                        <p:strVal val="visible"/>
                                      </p:to>
                                    </p:set>
                                    <p:animEffect transition="in" filter="dissolve">
                                      <p:cBhvr>
                                        <p:cTn id="22" dur="500"/>
                                        <p:tgtEl>
                                          <p:spTgt spid="9">
                                            <p:txEl>
                                              <p:pRg st="5" end="5"/>
                                            </p:txEl>
                                          </p:spTgt>
                                        </p:tgtEl>
                                      </p:cBhvr>
                                    </p:animEffect>
                                  </p:childTnLst>
                                </p:cTn>
                              </p:par>
                              <p:par>
                                <p:cTn id="23" presetID="9" presetClass="entr" presetSubtype="0" fill="hold" nodeType="withEffect">
                                  <p:stCondLst>
                                    <p:cond delay="0"/>
                                  </p:stCondLst>
                                  <p:childTnLst>
                                    <p:set>
                                      <p:cBhvr>
                                        <p:cTn id="24" dur="1" fill="hold">
                                          <p:stCondLst>
                                            <p:cond delay="0"/>
                                          </p:stCondLst>
                                        </p:cTn>
                                        <p:tgtEl>
                                          <p:spTgt spid="9">
                                            <p:txEl>
                                              <p:pRg st="6" end="6"/>
                                            </p:txEl>
                                          </p:spTgt>
                                        </p:tgtEl>
                                        <p:attrNameLst>
                                          <p:attrName>style.visibility</p:attrName>
                                        </p:attrNameLst>
                                      </p:cBhvr>
                                      <p:to>
                                        <p:strVal val="visible"/>
                                      </p:to>
                                    </p:set>
                                    <p:animEffect transition="in" filter="dissolve">
                                      <p:cBhvr>
                                        <p:cTn id="25" dur="500"/>
                                        <p:tgtEl>
                                          <p:spTgt spid="9">
                                            <p:txEl>
                                              <p:pRg st="6" end="6"/>
                                            </p:txEl>
                                          </p:spTgt>
                                        </p:tgtEl>
                                      </p:cBhvr>
                                    </p:animEffect>
                                  </p:childTnLst>
                                </p:cTn>
                              </p:par>
                              <p:par>
                                <p:cTn id="26" presetID="9" presetClass="entr" presetSubtype="0" fill="hold" grpId="0" nodeType="withEffect">
                                  <p:stCondLst>
                                    <p:cond delay="0"/>
                                  </p:stCondLst>
                                  <p:childTnLst>
                                    <p:set>
                                      <p:cBhvr>
                                        <p:cTn id="27" dur="1" fill="hold">
                                          <p:stCondLst>
                                            <p:cond delay="0"/>
                                          </p:stCondLst>
                                        </p:cTn>
                                        <p:tgtEl>
                                          <p:spTgt spid="11"/>
                                        </p:tgtEl>
                                        <p:attrNameLst>
                                          <p:attrName>style.visibility</p:attrName>
                                        </p:attrNameLst>
                                      </p:cBhvr>
                                      <p:to>
                                        <p:strVal val="visible"/>
                                      </p:to>
                                    </p:set>
                                    <p:animEffect transition="in" filter="dissolve">
                                      <p:cBhvr>
                                        <p:cTn id="28" dur="500"/>
                                        <p:tgtEl>
                                          <p:spTgt spid="11"/>
                                        </p:tgtEl>
                                      </p:cBhvr>
                                    </p:animEffect>
                                  </p:childTnLst>
                                </p:cTn>
                              </p:par>
                              <p:par>
                                <p:cTn id="29" presetID="9" presetClass="entr" presetSubtype="0" fill="hold" nodeType="withEffect">
                                  <p:stCondLst>
                                    <p:cond delay="0"/>
                                  </p:stCondLst>
                                  <p:childTnLst>
                                    <p:set>
                                      <p:cBhvr>
                                        <p:cTn id="30" dur="1" fill="hold">
                                          <p:stCondLst>
                                            <p:cond delay="0"/>
                                          </p:stCondLst>
                                        </p:cTn>
                                        <p:tgtEl>
                                          <p:spTgt spid="12">
                                            <p:txEl>
                                              <p:pRg st="0" end="0"/>
                                            </p:txEl>
                                          </p:spTgt>
                                        </p:tgtEl>
                                        <p:attrNameLst>
                                          <p:attrName>style.visibility</p:attrName>
                                        </p:attrNameLst>
                                      </p:cBhvr>
                                      <p:to>
                                        <p:strVal val="visible"/>
                                      </p:to>
                                    </p:set>
                                    <p:animEffect transition="in" filter="dissolve">
                                      <p:cBhvr>
                                        <p:cTn id="31" dur="500"/>
                                        <p:tgtEl>
                                          <p:spTgt spid="12">
                                            <p:txEl>
                                              <p:pRg st="0" end="0"/>
                                            </p:txEl>
                                          </p:spTgt>
                                        </p:tgtEl>
                                      </p:cBhvr>
                                    </p:animEffect>
                                  </p:childTnLst>
                                </p:cTn>
                              </p:par>
                              <p:par>
                                <p:cTn id="32" presetID="9" presetClass="entr" presetSubtype="0" fill="hold" nodeType="withEffect">
                                  <p:stCondLst>
                                    <p:cond delay="0"/>
                                  </p:stCondLst>
                                  <p:childTnLst>
                                    <p:set>
                                      <p:cBhvr>
                                        <p:cTn id="33" dur="1" fill="hold">
                                          <p:stCondLst>
                                            <p:cond delay="0"/>
                                          </p:stCondLst>
                                        </p:cTn>
                                        <p:tgtEl>
                                          <p:spTgt spid="12">
                                            <p:txEl>
                                              <p:pRg st="1" end="1"/>
                                            </p:txEl>
                                          </p:spTgt>
                                        </p:tgtEl>
                                        <p:attrNameLst>
                                          <p:attrName>style.visibility</p:attrName>
                                        </p:attrNameLst>
                                      </p:cBhvr>
                                      <p:to>
                                        <p:strVal val="visible"/>
                                      </p:to>
                                    </p:set>
                                    <p:animEffect transition="in" filter="dissolve">
                                      <p:cBhvr>
                                        <p:cTn id="34" dur="500"/>
                                        <p:tgtEl>
                                          <p:spTgt spid="12">
                                            <p:txEl>
                                              <p:pRg st="1" end="1"/>
                                            </p:txEl>
                                          </p:spTgt>
                                        </p:tgtEl>
                                      </p:cBhvr>
                                    </p:animEffect>
                                  </p:childTnLst>
                                </p:cTn>
                              </p:par>
                              <p:par>
                                <p:cTn id="35" presetID="9" presetClass="entr" presetSubtype="0" fill="hold" nodeType="withEffect">
                                  <p:stCondLst>
                                    <p:cond delay="0"/>
                                  </p:stCondLst>
                                  <p:childTnLst>
                                    <p:set>
                                      <p:cBhvr>
                                        <p:cTn id="36" dur="1" fill="hold">
                                          <p:stCondLst>
                                            <p:cond delay="0"/>
                                          </p:stCondLst>
                                        </p:cTn>
                                        <p:tgtEl>
                                          <p:spTgt spid="12">
                                            <p:txEl>
                                              <p:pRg st="2" end="2"/>
                                            </p:txEl>
                                          </p:spTgt>
                                        </p:tgtEl>
                                        <p:attrNameLst>
                                          <p:attrName>style.visibility</p:attrName>
                                        </p:attrNameLst>
                                      </p:cBhvr>
                                      <p:to>
                                        <p:strVal val="visible"/>
                                      </p:to>
                                    </p:set>
                                    <p:animEffect transition="in" filter="dissolve">
                                      <p:cBhvr>
                                        <p:cTn id="37" dur="500"/>
                                        <p:tgtEl>
                                          <p:spTgt spid="12">
                                            <p:txEl>
                                              <p:pRg st="2" end="2"/>
                                            </p:txEl>
                                          </p:spTgt>
                                        </p:tgtEl>
                                      </p:cBhvr>
                                    </p:animEffect>
                                  </p:childTnLst>
                                </p:cTn>
                              </p:par>
                              <p:par>
                                <p:cTn id="38" presetID="9" presetClass="entr" presetSubtype="0" fill="hold" nodeType="withEffect">
                                  <p:stCondLst>
                                    <p:cond delay="0"/>
                                  </p:stCondLst>
                                  <p:childTnLst>
                                    <p:set>
                                      <p:cBhvr>
                                        <p:cTn id="39" dur="1" fill="hold">
                                          <p:stCondLst>
                                            <p:cond delay="0"/>
                                          </p:stCondLst>
                                        </p:cTn>
                                        <p:tgtEl>
                                          <p:spTgt spid="12">
                                            <p:txEl>
                                              <p:pRg st="3" end="3"/>
                                            </p:txEl>
                                          </p:spTgt>
                                        </p:tgtEl>
                                        <p:attrNameLst>
                                          <p:attrName>style.visibility</p:attrName>
                                        </p:attrNameLst>
                                      </p:cBhvr>
                                      <p:to>
                                        <p:strVal val="visible"/>
                                      </p:to>
                                    </p:set>
                                    <p:animEffect transition="in" filter="dissolve">
                                      <p:cBhvr>
                                        <p:cTn id="40" dur="500"/>
                                        <p:tgtEl>
                                          <p:spTgt spid="12">
                                            <p:txEl>
                                              <p:pRg st="3" end="3"/>
                                            </p:txEl>
                                          </p:spTgt>
                                        </p:tgtEl>
                                      </p:cBhvr>
                                    </p:animEffect>
                                  </p:childTnLst>
                                </p:cTn>
                              </p:par>
                              <p:par>
                                <p:cTn id="41" presetID="9" presetClass="entr" presetSubtype="0" fill="hold" nodeType="withEffect">
                                  <p:stCondLst>
                                    <p:cond delay="0"/>
                                  </p:stCondLst>
                                  <p:childTnLst>
                                    <p:set>
                                      <p:cBhvr>
                                        <p:cTn id="42" dur="1" fill="hold">
                                          <p:stCondLst>
                                            <p:cond delay="0"/>
                                          </p:stCondLst>
                                        </p:cTn>
                                        <p:tgtEl>
                                          <p:spTgt spid="12">
                                            <p:txEl>
                                              <p:pRg st="4" end="4"/>
                                            </p:txEl>
                                          </p:spTgt>
                                        </p:tgtEl>
                                        <p:attrNameLst>
                                          <p:attrName>style.visibility</p:attrName>
                                        </p:attrNameLst>
                                      </p:cBhvr>
                                      <p:to>
                                        <p:strVal val="visible"/>
                                      </p:to>
                                    </p:set>
                                    <p:animEffect transition="in" filter="dissolve">
                                      <p:cBhvr>
                                        <p:cTn id="43" dur="500"/>
                                        <p:tgtEl>
                                          <p:spTgt spid="12">
                                            <p:txEl>
                                              <p:pRg st="4" end="4"/>
                                            </p:txEl>
                                          </p:spTgt>
                                        </p:tgtEl>
                                      </p:cBhvr>
                                    </p:animEffect>
                                  </p:childTnLst>
                                </p:cTn>
                              </p:par>
                              <p:par>
                                <p:cTn id="44" presetID="9" presetClass="entr" presetSubtype="0" fill="hold" nodeType="withEffect">
                                  <p:stCondLst>
                                    <p:cond delay="0"/>
                                  </p:stCondLst>
                                  <p:childTnLst>
                                    <p:set>
                                      <p:cBhvr>
                                        <p:cTn id="45" dur="1" fill="hold">
                                          <p:stCondLst>
                                            <p:cond delay="0"/>
                                          </p:stCondLst>
                                        </p:cTn>
                                        <p:tgtEl>
                                          <p:spTgt spid="2050"/>
                                        </p:tgtEl>
                                        <p:attrNameLst>
                                          <p:attrName>style.visibility</p:attrName>
                                        </p:attrNameLst>
                                      </p:cBhvr>
                                      <p:to>
                                        <p:strVal val="visible"/>
                                      </p:to>
                                    </p:set>
                                    <p:animEffect transition="in" filter="dissolve">
                                      <p:cBhvr>
                                        <p:cTn id="46" dur="500"/>
                                        <p:tgtEl>
                                          <p:spTgt spid="205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Rectangle 12"/>
          <p:cNvSpPr/>
          <p:nvPr/>
        </p:nvSpPr>
        <p:spPr>
          <a:xfrm>
            <a:off x="251520" y="116632"/>
            <a:ext cx="8568952" cy="1302593"/>
          </a:xfrm>
          <a:prstGeom prst="rect">
            <a:avLst/>
          </a:prstGeom>
          <a:solidFill>
            <a:schemeClr val="bg1"/>
          </a:solidFill>
          <a:ln>
            <a:solidFill>
              <a:srgbClr val="007DC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8"/>
          <p:cNvSpPr>
            <a:spLocks noChangeArrowheads="1"/>
          </p:cNvSpPr>
          <p:nvPr/>
        </p:nvSpPr>
        <p:spPr bwMode="auto">
          <a:xfrm>
            <a:off x="0" y="1419225"/>
            <a:ext cx="0" cy="0"/>
          </a:xfrm>
          <a:prstGeom prst="rect">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endParaRPr lang="en-GB"/>
          </a:p>
        </p:txBody>
      </p:sp>
      <p:sp>
        <p:nvSpPr>
          <p:cNvPr id="14" name="Content Placeholder 13"/>
          <p:cNvSpPr>
            <a:spLocks noGrp="1"/>
          </p:cNvSpPr>
          <p:nvPr>
            <p:ph idx="1"/>
          </p:nvPr>
        </p:nvSpPr>
        <p:spPr>
          <a:xfrm>
            <a:off x="683568" y="1934839"/>
            <a:ext cx="6696744" cy="3654401"/>
          </a:xfrm>
        </p:spPr>
        <p:txBody>
          <a:bodyPr>
            <a:normAutofit fontScale="92500" lnSpcReduction="10000"/>
          </a:bodyPr>
          <a:lstStyle/>
          <a:p>
            <a:pPr marL="514350" lvl="0" indent="-514350">
              <a:spcAft>
                <a:spcPts val="1200"/>
              </a:spcAft>
              <a:buClr>
                <a:schemeClr val="bg1">
                  <a:lumMod val="50000"/>
                </a:schemeClr>
              </a:buClr>
              <a:buFont typeface="+mj-lt"/>
              <a:buAutoNum type="arabicPeriod"/>
            </a:pPr>
            <a:r>
              <a:rPr lang="en-US" dirty="0">
                <a:solidFill>
                  <a:schemeClr val="bg1">
                    <a:lumMod val="50000"/>
                  </a:schemeClr>
                </a:solidFill>
              </a:rPr>
              <a:t>What were Angie’s motivations in starting up Monkey Music?</a:t>
            </a:r>
            <a:endParaRPr lang="en-GB" dirty="0">
              <a:solidFill>
                <a:schemeClr val="bg1">
                  <a:lumMod val="50000"/>
                </a:schemeClr>
              </a:solidFill>
            </a:endParaRPr>
          </a:p>
          <a:p>
            <a:pPr marL="514350" lvl="0" indent="-514350">
              <a:spcAft>
                <a:spcPts val="1200"/>
              </a:spcAft>
              <a:buClr>
                <a:schemeClr val="bg1">
                  <a:lumMod val="50000"/>
                </a:schemeClr>
              </a:buClr>
              <a:buFont typeface="+mj-lt"/>
              <a:buAutoNum type="arabicPeriod"/>
            </a:pPr>
            <a:r>
              <a:rPr lang="en-US" dirty="0">
                <a:solidFill>
                  <a:schemeClr val="bg1">
                    <a:lumMod val="50000"/>
                  </a:schemeClr>
                </a:solidFill>
              </a:rPr>
              <a:t>How did she keep the costs of starting the business down?</a:t>
            </a:r>
            <a:endParaRPr lang="en-GB" dirty="0">
              <a:solidFill>
                <a:schemeClr val="bg1">
                  <a:lumMod val="50000"/>
                </a:schemeClr>
              </a:solidFill>
            </a:endParaRPr>
          </a:p>
          <a:p>
            <a:pPr marL="514350" indent="-514350">
              <a:spcAft>
                <a:spcPts val="1200"/>
              </a:spcAft>
              <a:buClr>
                <a:schemeClr val="bg1">
                  <a:lumMod val="50000"/>
                </a:schemeClr>
              </a:buClr>
              <a:buFont typeface="+mj-lt"/>
              <a:buAutoNum type="arabicPeriod"/>
            </a:pPr>
            <a:r>
              <a:rPr lang="en-GB" dirty="0">
                <a:solidFill>
                  <a:schemeClr val="bg1">
                    <a:lumMod val="50000"/>
                  </a:schemeClr>
                </a:solidFill>
              </a:rPr>
              <a:t>How much of a risk did she face in starting and then growing the business?</a:t>
            </a:r>
          </a:p>
        </p:txBody>
      </p:sp>
      <p:sp>
        <p:nvSpPr>
          <p:cNvPr id="2" name="Slide Number Placeholder 1"/>
          <p:cNvSpPr>
            <a:spLocks noGrp="1"/>
          </p:cNvSpPr>
          <p:nvPr>
            <p:ph type="sldNum" sz="quarter" idx="12"/>
          </p:nvPr>
        </p:nvSpPr>
        <p:spPr/>
        <p:txBody>
          <a:bodyPr/>
          <a:lstStyle/>
          <a:p>
            <a:fld id="{C3F65BB1-9206-4D7F-97F9-47DCC7DC6334}" type="slidenum">
              <a:rPr lang="en-GB" smtClean="0"/>
              <a:pPr/>
              <a:t>24</a:t>
            </a:fld>
            <a:endParaRPr lang="en-GB"/>
          </a:p>
        </p:txBody>
      </p:sp>
      <p:pic>
        <p:nvPicPr>
          <p:cNvPr id="8" name="Picture 2" descr="C:\Users\pburns\AppData\Local\Microsoft\Windows\Temporary Internet Files\Content.IE5\9MWAM7LW\MC900433865[1].png">
            <a:hlinkClick r:id="rId2"/>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07552" y="6165352"/>
            <a:ext cx="432000" cy="432000"/>
          </a:xfrm>
          <a:prstGeom prst="rect">
            <a:avLst/>
          </a:prstGeom>
          <a:noFill/>
          <a:effectLst>
            <a:softEdge rad="12700"/>
          </a:effectLst>
          <a:extLst>
            <a:ext uri="{909E8E84-426E-40DD-AFC4-6F175D3DCCD1}">
              <a14:hiddenFill xmlns:a14="http://schemas.microsoft.com/office/drawing/2010/main">
                <a:solidFill>
                  <a:srgbClr val="FFFFFF"/>
                </a:solidFill>
              </a14:hiddenFill>
            </a:ext>
          </a:extLst>
        </p:spPr>
      </p:pic>
      <p:sp>
        <p:nvSpPr>
          <p:cNvPr id="9" name="TextBox 8"/>
          <p:cNvSpPr txBox="1"/>
          <p:nvPr/>
        </p:nvSpPr>
        <p:spPr>
          <a:xfrm>
            <a:off x="-56221" y="6572272"/>
            <a:ext cx="1800200" cy="276999"/>
          </a:xfrm>
          <a:prstGeom prst="rect">
            <a:avLst/>
          </a:prstGeom>
          <a:noFill/>
        </p:spPr>
        <p:txBody>
          <a:bodyPr wrap="square" rtlCol="0">
            <a:spAutoFit/>
          </a:bodyPr>
          <a:lstStyle/>
          <a:p>
            <a:pPr algn="ctr"/>
            <a:r>
              <a:rPr lang="en-GB" sz="1200" b="1" dirty="0">
                <a:solidFill>
                  <a:schemeClr val="bg1">
                    <a:lumMod val="50000"/>
                  </a:schemeClr>
                </a:solidFill>
              </a:rPr>
              <a:t>Monkey Music promo</a:t>
            </a:r>
          </a:p>
        </p:txBody>
      </p:sp>
      <p:sp>
        <p:nvSpPr>
          <p:cNvPr id="16" name="Title 2"/>
          <p:cNvSpPr txBox="1">
            <a:spLocks/>
          </p:cNvSpPr>
          <p:nvPr/>
        </p:nvSpPr>
        <p:spPr>
          <a:xfrm>
            <a:off x="251520" y="299876"/>
            <a:ext cx="8568952" cy="936104"/>
          </a:xfrm>
          <a:prstGeom prst="rect">
            <a:avLst/>
          </a:prstGeom>
        </p:spPr>
        <p:txBody>
          <a:bodyPr/>
          <a:lstStyle>
            <a:lvl1pPr algn="ctr" defTabSz="914400" rtl="0" eaLnBrk="1" latinLnBrk="0" hangingPunct="1">
              <a:lnSpc>
                <a:spcPts val="5800"/>
              </a:lnSpc>
              <a:spcBef>
                <a:spcPct val="0"/>
              </a:spcBef>
              <a:buNone/>
              <a:defRPr sz="4000" b="1" kern="1200">
                <a:solidFill>
                  <a:schemeClr val="tx2"/>
                </a:solidFill>
                <a:effectLst>
                  <a:outerShdw blurRad="63500" dist="38100" dir="5400000" algn="t" rotWithShape="0">
                    <a:prstClr val="black">
                      <a:alpha val="25000"/>
                    </a:prstClr>
                  </a:outerShdw>
                </a:effectLst>
                <a:latin typeface="+mn-lt"/>
                <a:ea typeface="+mj-ea"/>
                <a:cs typeface="+mj-cs"/>
              </a:defRPr>
            </a:lvl1pPr>
          </a:lstStyle>
          <a:p>
            <a:pPr>
              <a:spcBef>
                <a:spcPts val="600"/>
              </a:spcBef>
            </a:pPr>
            <a:r>
              <a:rPr lang="en-GB" sz="3200" dirty="0">
                <a:solidFill>
                  <a:srgbClr val="007DC3"/>
                </a:solidFill>
                <a:effectLst/>
              </a:rPr>
              <a:t>Activity: Monkey Music</a:t>
            </a:r>
          </a:p>
        </p:txBody>
      </p:sp>
      <p:sp>
        <p:nvSpPr>
          <p:cNvPr id="3" name="TextBox 2"/>
          <p:cNvSpPr txBox="1"/>
          <p:nvPr/>
        </p:nvSpPr>
        <p:spPr>
          <a:xfrm>
            <a:off x="7740351" y="4031819"/>
            <a:ext cx="1620019" cy="461665"/>
          </a:xfrm>
          <a:prstGeom prst="rect">
            <a:avLst/>
          </a:prstGeom>
          <a:noFill/>
        </p:spPr>
        <p:txBody>
          <a:bodyPr wrap="square" rtlCol="0">
            <a:spAutoFit/>
          </a:bodyPr>
          <a:lstStyle/>
          <a:p>
            <a:r>
              <a:rPr lang="en-GB" sz="1200" i="1" dirty="0">
                <a:solidFill>
                  <a:srgbClr val="8A8AA3"/>
                </a:solidFill>
              </a:rPr>
              <a:t>Logo courtesy of Monkey Music Ltd</a:t>
            </a:r>
          </a:p>
        </p:txBody>
      </p:sp>
      <p:pic>
        <p:nvPicPr>
          <p:cNvPr id="15" name="Picture 7" descr="K:\Editorial\BCSE\610 Business &amp; Management\Burns - New Venture Creation\2e\Website\case insight.JP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467544" y="236754"/>
            <a:ext cx="1152128" cy="1048065"/>
          </a:xfrm>
          <a:prstGeom prst="rect">
            <a:avLst/>
          </a:prstGeom>
          <a:noFill/>
          <a:extLst>
            <a:ext uri="{909E8E84-426E-40DD-AFC4-6F175D3DCCD1}">
              <a14:hiddenFill xmlns:a14="http://schemas.microsoft.com/office/drawing/2010/main">
                <a:solidFill>
                  <a:srgbClr val="FFFFFF"/>
                </a:solidFill>
              </a14:hiddenFill>
            </a:ext>
          </a:extLst>
        </p:spPr>
      </p:pic>
      <p:pic>
        <p:nvPicPr>
          <p:cNvPr id="1027" name="Picture 3" descr="C:\Users\isabel.berwick.MPL\AppData\Local\Microsoft\Windows\Temporary Internet Files\Content.Outlook\AIXE4Y6X\MM logo with transparent background.tif"/>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7249408" y="1963527"/>
            <a:ext cx="1894592" cy="188504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8858131"/>
      </p:ext>
    </p:extLst>
  </p:cSld>
  <p:clrMapOvr>
    <a:masterClrMapping/>
  </p:clrMapOvr>
  <p:transition>
    <p:dissolve/>
  </p:transition>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K:\Editorial\BCSE\610 Business &amp; Management\Burns - New Venture Creation\2e\Website\FINAL Website materials\powerpoints and workbook january\formatted\photoshop\39195.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420639" y="2254920"/>
            <a:ext cx="2541425" cy="2943177"/>
          </a:xfrm>
          <a:prstGeom prst="rect">
            <a:avLst/>
          </a:prstGeom>
          <a:noFill/>
          <a:extLst>
            <a:ext uri="{909E8E84-426E-40DD-AFC4-6F175D3DCCD1}">
              <a14:hiddenFill xmlns:a14="http://schemas.microsoft.com/office/drawing/2010/main">
                <a:solidFill>
                  <a:srgbClr val="FFFFFF"/>
                </a:solidFill>
              </a14:hiddenFill>
            </a:ext>
          </a:extLst>
        </p:spPr>
      </p:pic>
      <p:sp>
        <p:nvSpPr>
          <p:cNvPr id="5" name="Text Box 58"/>
          <p:cNvSpPr txBox="1"/>
          <p:nvPr/>
        </p:nvSpPr>
        <p:spPr>
          <a:xfrm>
            <a:off x="696399" y="1160132"/>
            <a:ext cx="3240360" cy="1860109"/>
          </a:xfrm>
          <a:prstGeom prst="rect">
            <a:avLst/>
          </a:prstGeom>
          <a:no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0">
            <a:schemeClr val="accent1"/>
          </a:lnRef>
          <a:fillRef idx="1001">
            <a:schemeClr val="dk2"/>
          </a:fillRef>
          <a:effectRef idx="3">
            <a:schemeClr val="accent1"/>
          </a:effectRef>
          <a:fontRef idx="minor">
            <a:schemeClr val="lt1"/>
          </a:fontRef>
        </p:style>
        <p:txBody>
          <a:bodyPr rot="0" spcFirstLastPara="0" vert="horz" wrap="square" lIns="91440" tIns="45720" rIns="91440" bIns="45720" numCol="1" spcCol="0" rtlCol="0" fromWordArt="0" anchor="t" anchorCtr="0" forceAA="0" compatLnSpc="1">
            <a:prstTxWarp prst="textNoShape">
              <a:avLst/>
            </a:prstTxWarp>
            <a:noAutofit/>
          </a:bodyPr>
          <a:lstStyle/>
          <a:p>
            <a:pPr algn="ctr">
              <a:lnSpc>
                <a:spcPct val="115000"/>
              </a:lnSpc>
              <a:spcAft>
                <a:spcPts val="0"/>
              </a:spcAft>
            </a:pPr>
            <a:r>
              <a:rPr lang="en-GB" sz="1100" b="1" dirty="0">
                <a:solidFill>
                  <a:srgbClr val="FFFFFF"/>
                </a:solidFill>
                <a:effectLst/>
                <a:latin typeface="Arial"/>
                <a:ea typeface="Calibri"/>
                <a:cs typeface="Times New Roman"/>
              </a:rPr>
              <a:t> </a:t>
            </a:r>
            <a:endParaRPr lang="en-GB" sz="1100" dirty="0">
              <a:effectLst/>
              <a:ea typeface="Calibri"/>
              <a:cs typeface="Times New Roman"/>
            </a:endParaRPr>
          </a:p>
          <a:p>
            <a:pPr algn="ctr">
              <a:lnSpc>
                <a:spcPct val="115000"/>
              </a:lnSpc>
              <a:spcBef>
                <a:spcPts val="2400"/>
              </a:spcBef>
              <a:spcAft>
                <a:spcPts val="0"/>
              </a:spcAft>
            </a:pPr>
            <a:r>
              <a:rPr lang="en-GB" sz="2000" b="1" dirty="0">
                <a:solidFill>
                  <a:schemeClr val="bg1">
                    <a:lumMod val="50000"/>
                  </a:schemeClr>
                </a:solidFill>
                <a:latin typeface="Arial"/>
                <a:ea typeface="Calibri"/>
                <a:cs typeface="Times New Roman"/>
              </a:rPr>
              <a:t>Entrepreneurial c</a:t>
            </a:r>
            <a:r>
              <a:rPr lang="en-GB" sz="2000" b="1" dirty="0">
                <a:solidFill>
                  <a:schemeClr val="bg1">
                    <a:lumMod val="50000"/>
                  </a:schemeClr>
                </a:solidFill>
                <a:effectLst/>
                <a:latin typeface="Arial"/>
                <a:ea typeface="Calibri"/>
                <a:cs typeface="Times New Roman"/>
              </a:rPr>
              <a:t>haracter </a:t>
            </a:r>
            <a:endParaRPr lang="en-GB" sz="2000" dirty="0">
              <a:solidFill>
                <a:schemeClr val="bg1">
                  <a:lumMod val="50000"/>
                </a:schemeClr>
              </a:solidFill>
              <a:effectLst/>
              <a:ea typeface="Calibri"/>
              <a:cs typeface="Times New Roman"/>
            </a:endParaRPr>
          </a:p>
        </p:txBody>
      </p:sp>
      <p:sp>
        <p:nvSpPr>
          <p:cNvPr id="6" name="Text Box 59"/>
          <p:cNvSpPr txBox="1"/>
          <p:nvPr/>
        </p:nvSpPr>
        <p:spPr>
          <a:xfrm>
            <a:off x="5363253" y="1244183"/>
            <a:ext cx="3117032" cy="1888663"/>
          </a:xfrm>
          <a:prstGeom prst="rect">
            <a:avLst/>
          </a:prstGeom>
          <a:no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0">
            <a:schemeClr val="accent1"/>
          </a:lnRef>
          <a:fillRef idx="1001">
            <a:schemeClr val="dk2"/>
          </a:fillRef>
          <a:effectRef idx="3">
            <a:schemeClr val="accent1"/>
          </a:effectRef>
          <a:fontRef idx="minor">
            <a:schemeClr val="lt1"/>
          </a:fontRef>
        </p:style>
        <p:txBody>
          <a:bodyPr rot="0" spcFirstLastPara="0" vert="horz" wrap="square" lIns="91440" tIns="45720" rIns="91440" bIns="45720" numCol="1" spcCol="0" rtlCol="0" fromWordArt="0" anchor="t" anchorCtr="0" forceAA="0" compatLnSpc="1">
            <a:prstTxWarp prst="textNoShape">
              <a:avLst/>
            </a:prstTxWarp>
            <a:noAutofit/>
          </a:bodyPr>
          <a:lstStyle/>
          <a:p>
            <a:pPr algn="ctr">
              <a:lnSpc>
                <a:spcPct val="115000"/>
              </a:lnSpc>
              <a:spcAft>
                <a:spcPts val="0"/>
              </a:spcAft>
            </a:pPr>
            <a:r>
              <a:rPr lang="en-GB" sz="1100" b="1" dirty="0">
                <a:solidFill>
                  <a:srgbClr val="FFFFFF"/>
                </a:solidFill>
                <a:effectLst/>
                <a:latin typeface="Arial"/>
                <a:ea typeface="Calibri"/>
                <a:cs typeface="Times New Roman"/>
              </a:rPr>
              <a:t> </a:t>
            </a:r>
            <a:endParaRPr lang="en-GB" sz="1100" dirty="0">
              <a:effectLst/>
              <a:ea typeface="Calibri"/>
              <a:cs typeface="Times New Roman"/>
            </a:endParaRPr>
          </a:p>
          <a:p>
            <a:pPr algn="ctr">
              <a:lnSpc>
                <a:spcPct val="115000"/>
              </a:lnSpc>
              <a:spcBef>
                <a:spcPts val="3000"/>
              </a:spcBef>
              <a:spcAft>
                <a:spcPts val="0"/>
              </a:spcAft>
            </a:pPr>
            <a:r>
              <a:rPr lang="en-GB" sz="2000" b="1" dirty="0">
                <a:solidFill>
                  <a:schemeClr val="bg1">
                    <a:lumMod val="50000"/>
                  </a:schemeClr>
                </a:solidFill>
                <a:effectLst/>
                <a:latin typeface="Arial"/>
                <a:ea typeface="Calibri"/>
                <a:cs typeface="Times New Roman"/>
              </a:rPr>
              <a:t>A good business idea</a:t>
            </a:r>
            <a:endParaRPr lang="en-GB" sz="2000" dirty="0">
              <a:solidFill>
                <a:schemeClr val="bg1">
                  <a:lumMod val="50000"/>
                </a:schemeClr>
              </a:solidFill>
              <a:effectLst/>
              <a:ea typeface="Calibri"/>
              <a:cs typeface="Times New Roman"/>
            </a:endParaRPr>
          </a:p>
        </p:txBody>
      </p:sp>
      <p:sp>
        <p:nvSpPr>
          <p:cNvPr id="8" name="Right Arrow 7"/>
          <p:cNvSpPr/>
          <p:nvPr/>
        </p:nvSpPr>
        <p:spPr>
          <a:xfrm rot="2136019">
            <a:off x="3394351" y="2497307"/>
            <a:ext cx="381000" cy="285750"/>
          </a:xfrm>
          <a:prstGeom prst="rightArrow">
            <a:avLst/>
          </a:prstGeom>
          <a:solidFill>
            <a:srgbClr val="007DC3"/>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0">
            <a:schemeClr val="accent1"/>
          </a:lnRef>
          <a:fillRef idx="1001">
            <a:schemeClr val="dk2"/>
          </a:fillRef>
          <a:effectRef idx="3">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9" name="Right Arrow 8"/>
          <p:cNvSpPr/>
          <p:nvPr/>
        </p:nvSpPr>
        <p:spPr>
          <a:xfrm rot="8805129">
            <a:off x="5651153" y="2402158"/>
            <a:ext cx="381000" cy="285750"/>
          </a:xfrm>
          <a:prstGeom prst="rightArrow">
            <a:avLst/>
          </a:prstGeom>
          <a:solidFill>
            <a:srgbClr val="007DC3"/>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0">
            <a:schemeClr val="accent1"/>
          </a:lnRef>
          <a:fillRef idx="1001">
            <a:schemeClr val="dk2"/>
          </a:fillRef>
          <a:effectRef idx="3">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11" name="Right Arrow 10"/>
          <p:cNvSpPr/>
          <p:nvPr/>
        </p:nvSpPr>
        <p:spPr>
          <a:xfrm rot="19852498">
            <a:off x="3230140" y="4036295"/>
            <a:ext cx="381000" cy="285750"/>
          </a:xfrm>
          <a:prstGeom prst="rightArrow">
            <a:avLst/>
          </a:prstGeom>
          <a:solidFill>
            <a:srgbClr val="007DC3"/>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0">
            <a:schemeClr val="accent1"/>
          </a:lnRef>
          <a:fillRef idx="1001">
            <a:schemeClr val="dk2"/>
          </a:fillRef>
          <a:effectRef idx="3">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12" name="Text Box 66"/>
          <p:cNvSpPr txBox="1"/>
          <p:nvPr/>
        </p:nvSpPr>
        <p:spPr>
          <a:xfrm>
            <a:off x="4009281" y="2768966"/>
            <a:ext cx="1592614" cy="737595"/>
          </a:xfrm>
          <a:prstGeom prst="rect">
            <a:avLst/>
          </a:prstGeom>
          <a:noFill/>
          <a:ln w="6350">
            <a:noFill/>
          </a:ln>
          <a:effectLst/>
        </p:spPr>
        <p:style>
          <a:lnRef idx="0">
            <a:schemeClr val="accent1"/>
          </a:lnRef>
          <a:fillRef idx="0">
            <a:schemeClr val="accent1"/>
          </a:fillRef>
          <a:effectRef idx="0">
            <a:schemeClr val="accent1"/>
          </a:effectRef>
          <a:fontRef idx="minor">
            <a:schemeClr val="dk1"/>
          </a:fontRef>
        </p:style>
        <p:txBody>
          <a:bodyPr rot="0" spcFirstLastPara="0" vert="horz" wrap="square" lIns="91440" tIns="45720" rIns="91440" bIns="45720" numCol="1" spcCol="0" rtlCol="0" fromWordArt="0" anchor="t" anchorCtr="0" forceAA="0" compatLnSpc="1">
            <a:prstTxWarp prst="textNoShape">
              <a:avLst/>
            </a:prstTxWarp>
            <a:noAutofit/>
          </a:bodyPr>
          <a:lstStyle/>
          <a:p>
            <a:pPr algn="ctr">
              <a:lnSpc>
                <a:spcPct val="115000"/>
              </a:lnSpc>
              <a:spcAft>
                <a:spcPts val="0"/>
              </a:spcAft>
            </a:pPr>
            <a:r>
              <a:rPr lang="en-GB" sz="2400" b="1" dirty="0">
                <a:solidFill>
                  <a:schemeClr val="bg1"/>
                </a:solidFill>
                <a:effectLst>
                  <a:outerShdw blurRad="38100" dist="38100" dir="2700000" algn="tl">
                    <a:srgbClr val="000000">
                      <a:alpha val="43137"/>
                    </a:srgbClr>
                  </a:outerShdw>
                </a:effectLst>
                <a:latin typeface="+mj-lt"/>
                <a:ea typeface="Calibri"/>
                <a:cs typeface="Times New Roman"/>
              </a:rPr>
              <a:t>Start-up</a:t>
            </a:r>
          </a:p>
        </p:txBody>
      </p:sp>
      <p:sp>
        <p:nvSpPr>
          <p:cNvPr id="13" name="Text Box 6"/>
          <p:cNvSpPr txBox="1"/>
          <p:nvPr/>
        </p:nvSpPr>
        <p:spPr>
          <a:xfrm>
            <a:off x="5183868" y="3741399"/>
            <a:ext cx="3137720" cy="1745706"/>
          </a:xfrm>
          <a:prstGeom prst="rect">
            <a:avLst/>
          </a:prstGeom>
          <a:no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0">
            <a:schemeClr val="accent1"/>
          </a:lnRef>
          <a:fillRef idx="1001">
            <a:schemeClr val="dk2"/>
          </a:fillRef>
          <a:effectRef idx="3">
            <a:schemeClr val="accent1"/>
          </a:effectRef>
          <a:fontRef idx="minor">
            <a:schemeClr val="lt1"/>
          </a:fontRef>
        </p:style>
        <p:txBody>
          <a:bodyPr rot="0" spcFirstLastPara="0" vert="horz" wrap="square" lIns="91440" tIns="45720" rIns="91440" bIns="45720" numCol="1" spcCol="0" rtlCol="0" fromWordArt="0" anchor="t" anchorCtr="0" forceAA="0" compatLnSpc="1">
            <a:prstTxWarp prst="textNoShape">
              <a:avLst/>
            </a:prstTxWarp>
            <a:noAutofit/>
          </a:bodyPr>
          <a:lstStyle/>
          <a:p>
            <a:pPr algn="ctr">
              <a:lnSpc>
                <a:spcPct val="115000"/>
              </a:lnSpc>
              <a:spcAft>
                <a:spcPts val="0"/>
              </a:spcAft>
            </a:pPr>
            <a:r>
              <a:rPr lang="en-GB" sz="1100" b="1" dirty="0">
                <a:solidFill>
                  <a:srgbClr val="FFFFFF"/>
                </a:solidFill>
                <a:effectLst/>
                <a:latin typeface="Arial"/>
                <a:ea typeface="Calibri"/>
                <a:cs typeface="Times New Roman"/>
              </a:rPr>
              <a:t> </a:t>
            </a:r>
            <a:endParaRPr lang="en-GB" sz="1100" dirty="0">
              <a:effectLst/>
              <a:ea typeface="Calibri"/>
              <a:cs typeface="Times New Roman"/>
            </a:endParaRPr>
          </a:p>
          <a:p>
            <a:pPr algn="ctr">
              <a:lnSpc>
                <a:spcPct val="115000"/>
              </a:lnSpc>
              <a:spcBef>
                <a:spcPts val="3000"/>
              </a:spcBef>
              <a:spcAft>
                <a:spcPts val="0"/>
              </a:spcAft>
            </a:pPr>
            <a:r>
              <a:rPr lang="en-GB" sz="2000" b="1" dirty="0">
                <a:solidFill>
                  <a:schemeClr val="bg1">
                    <a:lumMod val="50000"/>
                  </a:schemeClr>
                </a:solidFill>
                <a:latin typeface="Arial"/>
                <a:ea typeface="Calibri"/>
                <a:cs typeface="Times New Roman"/>
              </a:rPr>
              <a:t>A p</a:t>
            </a:r>
            <a:r>
              <a:rPr lang="en-GB" sz="2000" b="1" dirty="0">
                <a:solidFill>
                  <a:schemeClr val="bg1">
                    <a:lumMod val="50000"/>
                  </a:schemeClr>
                </a:solidFill>
                <a:effectLst/>
                <a:latin typeface="Arial"/>
                <a:ea typeface="Calibri"/>
                <a:cs typeface="Times New Roman"/>
              </a:rPr>
              <a:t>lan</a:t>
            </a:r>
            <a:endParaRPr lang="en-GB" sz="2000" b="1" dirty="0">
              <a:solidFill>
                <a:schemeClr val="bg1">
                  <a:lumMod val="50000"/>
                </a:schemeClr>
              </a:solidFill>
              <a:effectLst/>
              <a:ea typeface="Calibri"/>
              <a:cs typeface="Times New Roman"/>
            </a:endParaRPr>
          </a:p>
        </p:txBody>
      </p:sp>
      <p:sp>
        <p:nvSpPr>
          <p:cNvPr id="14" name="Right Arrow 13"/>
          <p:cNvSpPr/>
          <p:nvPr/>
        </p:nvSpPr>
        <p:spPr>
          <a:xfrm rot="12921022">
            <a:off x="5649436" y="4045516"/>
            <a:ext cx="381000" cy="285750"/>
          </a:xfrm>
          <a:prstGeom prst="rightArrow">
            <a:avLst/>
          </a:prstGeom>
          <a:solidFill>
            <a:srgbClr val="007DC3"/>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0">
            <a:schemeClr val="accent1"/>
          </a:lnRef>
          <a:fillRef idx="1001">
            <a:schemeClr val="dk2"/>
          </a:fillRef>
          <a:effectRef idx="3">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3" name="Rectangle 14"/>
          <p:cNvSpPr>
            <a:spLocks noChangeArrowheads="1"/>
          </p:cNvSpPr>
          <p:nvPr/>
        </p:nvSpPr>
        <p:spPr bwMode="auto">
          <a:xfrm>
            <a:off x="152400" y="152400"/>
            <a:ext cx="9144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US" altLang="en-US" sz="1800" b="0" i="0" u="none" strike="noStrike" cap="none" normalizeH="0" baseline="0">
              <a:ln>
                <a:noFill/>
              </a:ln>
              <a:solidFill>
                <a:schemeClr val="tx1"/>
              </a:solidFill>
              <a:effectLst/>
              <a:latin typeface="Arial" pitchFamily="34" charset="0"/>
              <a:cs typeface="Arial" pitchFamily="34" charset="0"/>
            </a:endParaRPr>
          </a:p>
        </p:txBody>
      </p:sp>
      <p:sp>
        <p:nvSpPr>
          <p:cNvPr id="4" name="Rectangle 16"/>
          <p:cNvSpPr>
            <a:spLocks noChangeArrowheads="1"/>
          </p:cNvSpPr>
          <p:nvPr/>
        </p:nvSpPr>
        <p:spPr bwMode="auto">
          <a:xfrm>
            <a:off x="152400" y="609600"/>
            <a:ext cx="9144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US" altLang="en-US" sz="1800" b="0" i="0" u="none" strike="noStrike" cap="none" normalizeH="0" baseline="0">
              <a:ln>
                <a:noFill/>
              </a:ln>
              <a:solidFill>
                <a:schemeClr val="tx1"/>
              </a:solidFill>
              <a:effectLst/>
              <a:latin typeface="Arial" pitchFamily="34" charset="0"/>
              <a:cs typeface="Arial" pitchFamily="34" charset="0"/>
            </a:endParaRPr>
          </a:p>
        </p:txBody>
      </p:sp>
      <p:sp>
        <p:nvSpPr>
          <p:cNvPr id="16" name="Rectangle 19"/>
          <p:cNvSpPr>
            <a:spLocks noChangeArrowheads="1"/>
          </p:cNvSpPr>
          <p:nvPr/>
        </p:nvSpPr>
        <p:spPr bwMode="auto">
          <a:xfrm>
            <a:off x="152400" y="609600"/>
            <a:ext cx="9144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br>
              <a:rPr kumimoji="0" lang="en-GB" altLang="en-US" sz="1100" b="0" i="0" u="none" strike="noStrike" cap="none" normalizeH="0" baseline="0">
                <a:ln>
                  <a:noFill/>
                </a:ln>
                <a:solidFill>
                  <a:schemeClr val="tx1"/>
                </a:solidFill>
                <a:effectLst/>
                <a:latin typeface="Arial" pitchFamily="34" charset="0"/>
                <a:cs typeface="Arial" pitchFamily="34" charset="0"/>
              </a:rPr>
            </a:br>
            <a:endParaRPr kumimoji="0" lang="en-GB" altLang="en-US" sz="1800" b="0" i="0" u="none" strike="noStrike" cap="none" normalizeH="0" baseline="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800" b="0" i="0" u="none" strike="noStrike" cap="none" normalizeH="0" baseline="0">
              <a:ln>
                <a:noFill/>
              </a:ln>
              <a:solidFill>
                <a:schemeClr val="tx1"/>
              </a:solidFill>
              <a:effectLst/>
              <a:latin typeface="Arial" pitchFamily="34" charset="0"/>
              <a:cs typeface="Arial" pitchFamily="34" charset="0"/>
            </a:endParaRPr>
          </a:p>
        </p:txBody>
      </p:sp>
      <p:sp>
        <p:nvSpPr>
          <p:cNvPr id="17" name="Rectangle 23"/>
          <p:cNvSpPr>
            <a:spLocks noChangeArrowheads="1"/>
          </p:cNvSpPr>
          <p:nvPr/>
        </p:nvSpPr>
        <p:spPr bwMode="auto">
          <a:xfrm>
            <a:off x="152400" y="609600"/>
            <a:ext cx="9144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US" altLang="en-US" sz="1800" b="0" i="0" u="none" strike="noStrike" cap="none" normalizeH="0" baseline="0">
              <a:ln>
                <a:noFill/>
              </a:ln>
              <a:solidFill>
                <a:schemeClr val="tx1"/>
              </a:solidFill>
              <a:effectLst/>
              <a:latin typeface="Arial" pitchFamily="34" charset="0"/>
              <a:cs typeface="Arial" pitchFamily="34" charset="0"/>
            </a:endParaRPr>
          </a:p>
        </p:txBody>
      </p:sp>
      <p:sp>
        <p:nvSpPr>
          <p:cNvPr id="20" name="Title 2"/>
          <p:cNvSpPr txBox="1">
            <a:spLocks/>
          </p:cNvSpPr>
          <p:nvPr/>
        </p:nvSpPr>
        <p:spPr>
          <a:xfrm>
            <a:off x="467544" y="152400"/>
            <a:ext cx="8229600" cy="1046975"/>
          </a:xfrm>
          <a:prstGeom prst="rect">
            <a:avLst/>
          </a:prstGeom>
        </p:spPr>
        <p:txBody>
          <a:bodyPr/>
          <a:lstStyle>
            <a:lvl1pPr algn="ctr" defTabSz="914400" rtl="0" eaLnBrk="1" latinLnBrk="0" hangingPunct="1">
              <a:lnSpc>
                <a:spcPts val="5800"/>
              </a:lnSpc>
              <a:spcBef>
                <a:spcPct val="0"/>
              </a:spcBef>
              <a:buNone/>
              <a:defRPr sz="4000" b="1" kern="1200">
                <a:solidFill>
                  <a:schemeClr val="tx2"/>
                </a:solidFill>
                <a:effectLst>
                  <a:outerShdw blurRad="63500" dist="38100" dir="5400000" algn="t" rotWithShape="0">
                    <a:prstClr val="black">
                      <a:alpha val="25000"/>
                    </a:prstClr>
                  </a:outerShdw>
                </a:effectLst>
                <a:latin typeface="+mn-lt"/>
                <a:ea typeface="+mj-ea"/>
                <a:cs typeface="+mj-cs"/>
              </a:defRPr>
            </a:lvl1pPr>
          </a:lstStyle>
          <a:p>
            <a:r>
              <a:rPr lang="en-GB" sz="3600" dirty="0">
                <a:solidFill>
                  <a:srgbClr val="007DC3"/>
                </a:solidFill>
                <a:effectLst/>
              </a:rPr>
              <a:t>New Venture Creation</a:t>
            </a:r>
          </a:p>
        </p:txBody>
      </p:sp>
      <p:graphicFrame>
        <p:nvGraphicFramePr>
          <p:cNvPr id="22" name="Diagram 21"/>
          <p:cNvGraphicFramePr/>
          <p:nvPr>
            <p:extLst>
              <p:ext uri="{D42A27DB-BD31-4B8C-83A1-F6EECF244321}">
                <p14:modId xmlns:p14="http://schemas.microsoft.com/office/powerpoint/2010/main" val="510848448"/>
              </p:ext>
            </p:extLst>
          </p:nvPr>
        </p:nvGraphicFramePr>
        <p:xfrm>
          <a:off x="394876" y="3177666"/>
          <a:ext cx="3241680" cy="253779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 name="Slide Number Placeholder 1"/>
          <p:cNvSpPr>
            <a:spLocks noGrp="1"/>
          </p:cNvSpPr>
          <p:nvPr>
            <p:ph type="sldNum" sz="quarter" idx="12"/>
          </p:nvPr>
        </p:nvSpPr>
        <p:spPr/>
        <p:txBody>
          <a:bodyPr/>
          <a:lstStyle/>
          <a:p>
            <a:fld id="{C3F65BB1-9206-4D7F-97F9-47DCC7DC6334}" type="slidenum">
              <a:rPr lang="en-GB" smtClean="0"/>
              <a:pPr/>
              <a:t>25</a:t>
            </a:fld>
            <a:endParaRPr lang="en-GB"/>
          </a:p>
        </p:txBody>
      </p:sp>
      <p:sp>
        <p:nvSpPr>
          <p:cNvPr id="7" name="Rectangle 6"/>
          <p:cNvSpPr/>
          <p:nvPr/>
        </p:nvSpPr>
        <p:spPr>
          <a:xfrm rot="10800000" flipV="1">
            <a:off x="4245801" y="5395282"/>
            <a:ext cx="1064214" cy="553998"/>
          </a:xfrm>
          <a:prstGeom prst="rect">
            <a:avLst/>
          </a:prstGeom>
        </p:spPr>
        <p:txBody>
          <a:bodyPr wrap="square">
            <a:spAutoFit/>
          </a:bodyPr>
          <a:lstStyle/>
          <a:p>
            <a:r>
              <a:rPr lang="en-GB" sz="1000" i="1" dirty="0">
                <a:solidFill>
                  <a:srgbClr val="8A8AA3"/>
                </a:solidFill>
              </a:rPr>
              <a:t>MACMILLAN NEW ZEALAND</a:t>
            </a:r>
          </a:p>
        </p:txBody>
      </p:sp>
    </p:spTree>
    <p:extLst>
      <p:ext uri="{BB962C8B-B14F-4D97-AF65-F5344CB8AC3E}">
        <p14:creationId xmlns:p14="http://schemas.microsoft.com/office/powerpoint/2010/main" val="2204373444"/>
      </p:ext>
    </p:extLst>
  </p:cSld>
  <p:clrMapOvr>
    <a:masterClrMapping/>
  </p:clrMapOvr>
  <p:transition>
    <p:dissolve/>
  </p:transition>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le 2"/>
          <p:cNvSpPr txBox="1">
            <a:spLocks/>
          </p:cNvSpPr>
          <p:nvPr/>
        </p:nvSpPr>
        <p:spPr>
          <a:xfrm>
            <a:off x="511237" y="75469"/>
            <a:ext cx="8229600" cy="800100"/>
          </a:xfrm>
          <a:prstGeom prst="rect">
            <a:avLst/>
          </a:prstGeom>
        </p:spPr>
        <p:txBody>
          <a:bodyPr/>
          <a:lstStyle>
            <a:lvl1pPr algn="ctr" defTabSz="914400" rtl="0" eaLnBrk="1" latinLnBrk="0" hangingPunct="1">
              <a:lnSpc>
                <a:spcPts val="5800"/>
              </a:lnSpc>
              <a:spcBef>
                <a:spcPct val="0"/>
              </a:spcBef>
              <a:buNone/>
              <a:defRPr sz="4000" b="1" kern="1200">
                <a:solidFill>
                  <a:schemeClr val="tx2"/>
                </a:solidFill>
                <a:effectLst>
                  <a:outerShdw blurRad="63500" dist="38100" dir="5400000" algn="t" rotWithShape="0">
                    <a:prstClr val="black">
                      <a:alpha val="25000"/>
                    </a:prstClr>
                  </a:outerShdw>
                </a:effectLst>
                <a:latin typeface="+mn-lt"/>
                <a:ea typeface="+mj-ea"/>
                <a:cs typeface="+mj-cs"/>
              </a:defRPr>
            </a:lvl1pPr>
          </a:lstStyle>
          <a:p>
            <a:r>
              <a:rPr lang="en-GB" sz="3600" dirty="0">
                <a:solidFill>
                  <a:srgbClr val="007DC3"/>
                </a:solidFill>
                <a:effectLst/>
              </a:rPr>
              <a:t>Entrepreneurial Character</a:t>
            </a:r>
          </a:p>
        </p:txBody>
      </p:sp>
      <p:sp>
        <p:nvSpPr>
          <p:cNvPr id="2" name="TextBox 1"/>
          <p:cNvSpPr txBox="1"/>
          <p:nvPr/>
        </p:nvSpPr>
        <p:spPr>
          <a:xfrm>
            <a:off x="3563888" y="4460919"/>
            <a:ext cx="2265581" cy="1200329"/>
          </a:xfrm>
          <a:prstGeom prst="rect">
            <a:avLst/>
          </a:prstGeom>
          <a:noFill/>
        </p:spPr>
        <p:txBody>
          <a:bodyPr wrap="square" rtlCol="0">
            <a:spAutoFit/>
          </a:bodyPr>
          <a:lstStyle/>
          <a:p>
            <a:pPr algn="ctr"/>
            <a:r>
              <a:rPr lang="en-GB" sz="2400" b="1" dirty="0">
                <a:solidFill>
                  <a:schemeClr val="bg1">
                    <a:lumMod val="50000"/>
                  </a:schemeClr>
                </a:solidFill>
              </a:rPr>
              <a:t>High internal locus of control</a:t>
            </a:r>
          </a:p>
        </p:txBody>
      </p:sp>
      <p:sp>
        <p:nvSpPr>
          <p:cNvPr id="7" name="TextBox 6"/>
          <p:cNvSpPr txBox="1"/>
          <p:nvPr/>
        </p:nvSpPr>
        <p:spPr>
          <a:xfrm>
            <a:off x="577787" y="1301189"/>
            <a:ext cx="2728917" cy="830997"/>
          </a:xfrm>
          <a:prstGeom prst="rect">
            <a:avLst/>
          </a:prstGeom>
          <a:noFill/>
        </p:spPr>
        <p:txBody>
          <a:bodyPr wrap="square" rtlCol="0">
            <a:spAutoFit/>
          </a:bodyPr>
          <a:lstStyle/>
          <a:p>
            <a:pPr algn="ctr"/>
            <a:r>
              <a:rPr lang="en-GB" sz="2400" b="1" dirty="0">
                <a:solidFill>
                  <a:schemeClr val="bg1">
                    <a:lumMod val="50000"/>
                  </a:schemeClr>
                </a:solidFill>
              </a:rPr>
              <a:t>Need for achievement</a:t>
            </a:r>
          </a:p>
        </p:txBody>
      </p:sp>
      <p:sp>
        <p:nvSpPr>
          <p:cNvPr id="8" name="TextBox 7"/>
          <p:cNvSpPr txBox="1"/>
          <p:nvPr/>
        </p:nvSpPr>
        <p:spPr>
          <a:xfrm>
            <a:off x="6052714" y="1488067"/>
            <a:ext cx="2891038" cy="830997"/>
          </a:xfrm>
          <a:prstGeom prst="rect">
            <a:avLst/>
          </a:prstGeom>
          <a:noFill/>
        </p:spPr>
        <p:txBody>
          <a:bodyPr wrap="square" rtlCol="0">
            <a:spAutoFit/>
          </a:bodyPr>
          <a:lstStyle/>
          <a:p>
            <a:pPr algn="ctr"/>
            <a:r>
              <a:rPr lang="en-GB" sz="2400" b="1" dirty="0">
                <a:solidFill>
                  <a:schemeClr val="bg1">
                    <a:lumMod val="50000"/>
                  </a:schemeClr>
                </a:solidFill>
              </a:rPr>
              <a:t>High need for independence</a:t>
            </a:r>
          </a:p>
        </p:txBody>
      </p:sp>
      <p:sp>
        <p:nvSpPr>
          <p:cNvPr id="9" name="TextBox 8"/>
          <p:cNvSpPr txBox="1"/>
          <p:nvPr/>
        </p:nvSpPr>
        <p:spPr>
          <a:xfrm>
            <a:off x="5984492" y="3260590"/>
            <a:ext cx="3225859" cy="1200329"/>
          </a:xfrm>
          <a:prstGeom prst="rect">
            <a:avLst/>
          </a:prstGeom>
          <a:noFill/>
        </p:spPr>
        <p:txBody>
          <a:bodyPr wrap="square" rtlCol="0">
            <a:spAutoFit/>
          </a:bodyPr>
          <a:lstStyle/>
          <a:p>
            <a:pPr algn="ctr"/>
            <a:r>
              <a:rPr lang="en-GB" sz="2400" b="1" dirty="0">
                <a:solidFill>
                  <a:schemeClr val="bg1">
                    <a:lumMod val="50000"/>
                  </a:schemeClr>
                </a:solidFill>
              </a:rPr>
              <a:t>High creativity, innovation &amp; opportunism</a:t>
            </a:r>
          </a:p>
        </p:txBody>
      </p:sp>
      <p:sp>
        <p:nvSpPr>
          <p:cNvPr id="10" name="TextBox 9"/>
          <p:cNvSpPr txBox="1"/>
          <p:nvPr/>
        </p:nvSpPr>
        <p:spPr>
          <a:xfrm>
            <a:off x="208788" y="3272808"/>
            <a:ext cx="3018793" cy="1200329"/>
          </a:xfrm>
          <a:prstGeom prst="rect">
            <a:avLst/>
          </a:prstGeom>
          <a:noFill/>
        </p:spPr>
        <p:txBody>
          <a:bodyPr wrap="square" rtlCol="0">
            <a:spAutoFit/>
          </a:bodyPr>
          <a:lstStyle/>
          <a:p>
            <a:pPr algn="ctr"/>
            <a:r>
              <a:rPr lang="en-GB" sz="2400" b="1" dirty="0">
                <a:solidFill>
                  <a:schemeClr val="bg1">
                    <a:lumMod val="50000"/>
                  </a:schemeClr>
                </a:solidFill>
              </a:rPr>
              <a:t>Acceptance of measured risk &amp; uncertainty</a:t>
            </a:r>
          </a:p>
        </p:txBody>
      </p:sp>
      <p:sp>
        <p:nvSpPr>
          <p:cNvPr id="13" name="Right Arrow 12"/>
          <p:cNvSpPr/>
          <p:nvPr/>
        </p:nvSpPr>
        <p:spPr>
          <a:xfrm rot="730918">
            <a:off x="3062344" y="2025822"/>
            <a:ext cx="381000" cy="285750"/>
          </a:xfrm>
          <a:prstGeom prst="rightArrow">
            <a:avLst/>
          </a:prstGeom>
          <a:solidFill>
            <a:srgbClr val="007DC3"/>
          </a:solidFill>
        </p:spPr>
        <p:style>
          <a:lnRef idx="0">
            <a:schemeClr val="accent1"/>
          </a:lnRef>
          <a:fillRef idx="3">
            <a:schemeClr val="accent1"/>
          </a:fillRef>
          <a:effectRef idx="3">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14" name="Right Arrow 13"/>
          <p:cNvSpPr/>
          <p:nvPr/>
        </p:nvSpPr>
        <p:spPr>
          <a:xfrm rot="19261645">
            <a:off x="3097408" y="3549843"/>
            <a:ext cx="381000" cy="285750"/>
          </a:xfrm>
          <a:prstGeom prst="rightArrow">
            <a:avLst/>
          </a:prstGeom>
          <a:solidFill>
            <a:srgbClr val="007DC3"/>
          </a:solidFill>
        </p:spPr>
        <p:style>
          <a:lnRef idx="0">
            <a:schemeClr val="accent1"/>
          </a:lnRef>
          <a:fillRef idx="3">
            <a:schemeClr val="accent1"/>
          </a:fillRef>
          <a:effectRef idx="3">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15" name="Right Arrow 14"/>
          <p:cNvSpPr/>
          <p:nvPr/>
        </p:nvSpPr>
        <p:spPr>
          <a:xfrm rot="13290596">
            <a:off x="5876313" y="3484635"/>
            <a:ext cx="381000" cy="285750"/>
          </a:xfrm>
          <a:prstGeom prst="rightArrow">
            <a:avLst/>
          </a:prstGeom>
          <a:solidFill>
            <a:srgbClr val="007DC3"/>
          </a:solidFill>
        </p:spPr>
        <p:style>
          <a:lnRef idx="0">
            <a:schemeClr val="accent1"/>
          </a:lnRef>
          <a:fillRef idx="3">
            <a:schemeClr val="accent1"/>
          </a:fillRef>
          <a:effectRef idx="3">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16" name="Right Arrow 15"/>
          <p:cNvSpPr/>
          <p:nvPr/>
        </p:nvSpPr>
        <p:spPr>
          <a:xfrm rot="9127859">
            <a:off x="5815403" y="1989311"/>
            <a:ext cx="381000" cy="285750"/>
          </a:xfrm>
          <a:prstGeom prst="rightArrow">
            <a:avLst/>
          </a:prstGeom>
          <a:solidFill>
            <a:srgbClr val="007DC3"/>
          </a:solidFill>
        </p:spPr>
        <p:style>
          <a:lnRef idx="0">
            <a:schemeClr val="accent1"/>
          </a:lnRef>
          <a:fillRef idx="3">
            <a:schemeClr val="accent1"/>
          </a:fillRef>
          <a:effectRef idx="3">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19" name="Right Arrow 18"/>
          <p:cNvSpPr/>
          <p:nvPr/>
        </p:nvSpPr>
        <p:spPr>
          <a:xfrm rot="16200000">
            <a:off x="4410326" y="4204039"/>
            <a:ext cx="393141" cy="283225"/>
          </a:xfrm>
          <a:prstGeom prst="rightArrow">
            <a:avLst/>
          </a:prstGeom>
          <a:solidFill>
            <a:srgbClr val="007DC3"/>
          </a:solidFill>
        </p:spPr>
        <p:style>
          <a:lnRef idx="0">
            <a:schemeClr val="accent1"/>
          </a:lnRef>
          <a:fillRef idx="3">
            <a:schemeClr val="accent1"/>
          </a:fillRef>
          <a:effectRef idx="3">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3" name="Slide Number Placeholder 2"/>
          <p:cNvSpPr>
            <a:spLocks noGrp="1"/>
          </p:cNvSpPr>
          <p:nvPr>
            <p:ph type="sldNum" sz="quarter" idx="12"/>
          </p:nvPr>
        </p:nvSpPr>
        <p:spPr/>
        <p:txBody>
          <a:bodyPr/>
          <a:lstStyle/>
          <a:p>
            <a:fld id="{C3F65BB1-9206-4D7F-97F9-47DCC7DC6334}" type="slidenum">
              <a:rPr lang="en-GB" smtClean="0"/>
              <a:pPr/>
              <a:t>26</a:t>
            </a:fld>
            <a:endParaRPr lang="en-GB"/>
          </a:p>
        </p:txBody>
      </p:sp>
      <p:sp>
        <p:nvSpPr>
          <p:cNvPr id="4" name="TextBox 3"/>
          <p:cNvSpPr txBox="1"/>
          <p:nvPr/>
        </p:nvSpPr>
        <p:spPr>
          <a:xfrm>
            <a:off x="0" y="6597352"/>
            <a:ext cx="971600" cy="276999"/>
          </a:xfrm>
          <a:prstGeom prst="rect">
            <a:avLst/>
          </a:prstGeom>
          <a:noFill/>
        </p:spPr>
        <p:txBody>
          <a:bodyPr wrap="square" rtlCol="0">
            <a:spAutoFit/>
          </a:bodyPr>
          <a:lstStyle/>
          <a:p>
            <a:r>
              <a:rPr lang="en-GB" sz="1200" b="1" dirty="0">
                <a:solidFill>
                  <a:schemeClr val="bg1">
                    <a:lumMod val="50000"/>
                  </a:schemeClr>
                </a:solidFill>
              </a:rPr>
              <a:t>Get2 test</a:t>
            </a:r>
            <a:endParaRPr lang="en-US" sz="1200" b="1" dirty="0">
              <a:solidFill>
                <a:schemeClr val="bg1">
                  <a:lumMod val="50000"/>
                </a:schemeClr>
              </a:solidFill>
            </a:endParaRPr>
          </a:p>
        </p:txBody>
      </p:sp>
      <p:pic>
        <p:nvPicPr>
          <p:cNvPr id="18" name="Picture 2">
            <a:hlinkClick r:id="rId2"/>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14459" y="6040402"/>
            <a:ext cx="504825" cy="533400"/>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5122" name="Picture 2" descr="K:\Editorial\BCSE\610 Business &amp; Management\Burns - New Venture Creation\2e\Website\FINAL Website materials\powerpoints and workbook january\formatted\85797.jpg"/>
          <p:cNvPicPr>
            <a:picLocks noChangeAspect="1" noChangeArrowheads="1"/>
          </p:cNvPicPr>
          <p:nvPr/>
        </p:nvPicPr>
        <p:blipFill rotWithShape="1">
          <a:blip r:embed="rId4" cstate="print">
            <a:extLst>
              <a:ext uri="{28A0092B-C50C-407E-A947-70E740481C1C}">
                <a14:useLocalDpi xmlns:a14="http://schemas.microsoft.com/office/drawing/2010/main" val="0"/>
              </a:ext>
            </a:extLst>
          </a:blip>
          <a:srcRect t="14918"/>
          <a:stretch/>
        </p:blipFill>
        <p:spPr bwMode="auto">
          <a:xfrm>
            <a:off x="3582539" y="1778252"/>
            <a:ext cx="2095632" cy="2228363"/>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4"/>
          <p:cNvSpPr/>
          <p:nvPr/>
        </p:nvSpPr>
        <p:spPr>
          <a:xfrm>
            <a:off x="4949684" y="4005064"/>
            <a:ext cx="702436" cy="307777"/>
          </a:xfrm>
          <a:prstGeom prst="rect">
            <a:avLst/>
          </a:prstGeom>
        </p:spPr>
        <p:txBody>
          <a:bodyPr wrap="none">
            <a:spAutoFit/>
          </a:bodyPr>
          <a:lstStyle/>
          <a:p>
            <a:r>
              <a:rPr lang="en-GB" sz="1400" i="1" dirty="0">
                <a:solidFill>
                  <a:srgbClr val="8A8AA3"/>
                </a:solidFill>
              </a:rPr>
              <a:t>Corbis</a:t>
            </a:r>
          </a:p>
        </p:txBody>
      </p:sp>
    </p:spTree>
    <p:extLst>
      <p:ext uri="{BB962C8B-B14F-4D97-AF65-F5344CB8AC3E}">
        <p14:creationId xmlns:p14="http://schemas.microsoft.com/office/powerpoint/2010/main" val="3622961338"/>
      </p:ext>
    </p:extLst>
  </p:cSld>
  <p:clrMapOvr>
    <a:masterClrMapping/>
  </p:clrMapOvr>
  <p:transition>
    <p:dissolv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dissolve">
                                      <p:cBhvr>
                                        <p:cTn id="7" dur="500"/>
                                        <p:tgtEl>
                                          <p:spTgt spid="8"/>
                                        </p:tgtEl>
                                      </p:cBhvr>
                                    </p:animEffect>
                                  </p:childTnLst>
                                </p:cTn>
                              </p:par>
                              <p:par>
                                <p:cTn id="8" presetID="9" presetClass="entr" presetSubtype="0" fill="hold" grpId="0" nodeType="withEffect">
                                  <p:stCondLst>
                                    <p:cond delay="0"/>
                                  </p:stCondLst>
                                  <p:childTnLst>
                                    <p:set>
                                      <p:cBhvr>
                                        <p:cTn id="9" dur="1" fill="hold">
                                          <p:stCondLst>
                                            <p:cond delay="0"/>
                                          </p:stCondLst>
                                        </p:cTn>
                                        <p:tgtEl>
                                          <p:spTgt spid="16"/>
                                        </p:tgtEl>
                                        <p:attrNameLst>
                                          <p:attrName>style.visibility</p:attrName>
                                        </p:attrNameLst>
                                      </p:cBhvr>
                                      <p:to>
                                        <p:strVal val="visible"/>
                                      </p:to>
                                    </p:set>
                                    <p:animEffect transition="in" filter="dissolve">
                                      <p:cBhvr>
                                        <p:cTn id="10" dur="500"/>
                                        <p:tgtEl>
                                          <p:spTgt spid="16"/>
                                        </p:tgtEl>
                                      </p:cBhvr>
                                    </p:animEffect>
                                  </p:childTnLst>
                                </p:cTn>
                              </p:par>
                            </p:childTnLst>
                          </p:cTn>
                        </p:par>
                      </p:childTnLst>
                    </p:cTn>
                  </p:par>
                  <p:par>
                    <p:cTn id="11" fill="hold">
                      <p:stCondLst>
                        <p:cond delay="indefinite"/>
                      </p:stCondLst>
                      <p:childTnLst>
                        <p:par>
                          <p:cTn id="12" fill="hold">
                            <p:stCondLst>
                              <p:cond delay="0"/>
                            </p:stCondLst>
                            <p:childTnLst>
                              <p:par>
                                <p:cTn id="13" presetID="9" presetClass="entr" presetSubtype="0" fill="hold" grpId="0" nodeType="clickEffect">
                                  <p:stCondLst>
                                    <p:cond delay="0"/>
                                  </p:stCondLst>
                                  <p:childTnLst>
                                    <p:set>
                                      <p:cBhvr>
                                        <p:cTn id="14" dur="1" fill="hold">
                                          <p:stCondLst>
                                            <p:cond delay="0"/>
                                          </p:stCondLst>
                                        </p:cTn>
                                        <p:tgtEl>
                                          <p:spTgt spid="7"/>
                                        </p:tgtEl>
                                        <p:attrNameLst>
                                          <p:attrName>style.visibility</p:attrName>
                                        </p:attrNameLst>
                                      </p:cBhvr>
                                      <p:to>
                                        <p:strVal val="visible"/>
                                      </p:to>
                                    </p:set>
                                    <p:animEffect transition="in" filter="dissolve">
                                      <p:cBhvr>
                                        <p:cTn id="15" dur="500"/>
                                        <p:tgtEl>
                                          <p:spTgt spid="7"/>
                                        </p:tgtEl>
                                      </p:cBhvr>
                                    </p:animEffect>
                                  </p:childTnLst>
                                </p:cTn>
                              </p:par>
                              <p:par>
                                <p:cTn id="16" presetID="9" presetClass="entr" presetSubtype="0" fill="hold" grpId="0" nodeType="withEffect">
                                  <p:stCondLst>
                                    <p:cond delay="0"/>
                                  </p:stCondLst>
                                  <p:childTnLst>
                                    <p:set>
                                      <p:cBhvr>
                                        <p:cTn id="17" dur="1" fill="hold">
                                          <p:stCondLst>
                                            <p:cond delay="0"/>
                                          </p:stCondLst>
                                        </p:cTn>
                                        <p:tgtEl>
                                          <p:spTgt spid="13"/>
                                        </p:tgtEl>
                                        <p:attrNameLst>
                                          <p:attrName>style.visibility</p:attrName>
                                        </p:attrNameLst>
                                      </p:cBhvr>
                                      <p:to>
                                        <p:strVal val="visible"/>
                                      </p:to>
                                    </p:set>
                                    <p:animEffect transition="in" filter="dissolve">
                                      <p:cBhvr>
                                        <p:cTn id="18" dur="500"/>
                                        <p:tgtEl>
                                          <p:spTgt spid="13"/>
                                        </p:tgtEl>
                                      </p:cBhvr>
                                    </p:animEffect>
                                  </p:childTnLst>
                                </p:cTn>
                              </p:par>
                            </p:childTnLst>
                          </p:cTn>
                        </p:par>
                      </p:childTnLst>
                    </p:cTn>
                  </p:par>
                  <p:par>
                    <p:cTn id="19" fill="hold">
                      <p:stCondLst>
                        <p:cond delay="indefinite"/>
                      </p:stCondLst>
                      <p:childTnLst>
                        <p:par>
                          <p:cTn id="20" fill="hold">
                            <p:stCondLst>
                              <p:cond delay="0"/>
                            </p:stCondLst>
                            <p:childTnLst>
                              <p:par>
                                <p:cTn id="21" presetID="9" presetClass="entr" presetSubtype="0" fill="hold" grpId="0" nodeType="clickEffect">
                                  <p:stCondLst>
                                    <p:cond delay="0"/>
                                  </p:stCondLst>
                                  <p:childTnLst>
                                    <p:set>
                                      <p:cBhvr>
                                        <p:cTn id="22" dur="1" fill="hold">
                                          <p:stCondLst>
                                            <p:cond delay="0"/>
                                          </p:stCondLst>
                                        </p:cTn>
                                        <p:tgtEl>
                                          <p:spTgt spid="2"/>
                                        </p:tgtEl>
                                        <p:attrNameLst>
                                          <p:attrName>style.visibility</p:attrName>
                                        </p:attrNameLst>
                                      </p:cBhvr>
                                      <p:to>
                                        <p:strVal val="visible"/>
                                      </p:to>
                                    </p:set>
                                    <p:animEffect transition="in" filter="dissolve">
                                      <p:cBhvr>
                                        <p:cTn id="23" dur="500"/>
                                        <p:tgtEl>
                                          <p:spTgt spid="2"/>
                                        </p:tgtEl>
                                      </p:cBhvr>
                                    </p:animEffect>
                                  </p:childTnLst>
                                </p:cTn>
                              </p:par>
                              <p:par>
                                <p:cTn id="24" presetID="9" presetClass="entr" presetSubtype="0" fill="hold" grpId="0" nodeType="withEffect">
                                  <p:stCondLst>
                                    <p:cond delay="0"/>
                                  </p:stCondLst>
                                  <p:childTnLst>
                                    <p:set>
                                      <p:cBhvr>
                                        <p:cTn id="25" dur="1" fill="hold">
                                          <p:stCondLst>
                                            <p:cond delay="0"/>
                                          </p:stCondLst>
                                        </p:cTn>
                                        <p:tgtEl>
                                          <p:spTgt spid="19"/>
                                        </p:tgtEl>
                                        <p:attrNameLst>
                                          <p:attrName>style.visibility</p:attrName>
                                        </p:attrNameLst>
                                      </p:cBhvr>
                                      <p:to>
                                        <p:strVal val="visible"/>
                                      </p:to>
                                    </p:set>
                                    <p:animEffect transition="in" filter="dissolve">
                                      <p:cBhvr>
                                        <p:cTn id="26" dur="500"/>
                                        <p:tgtEl>
                                          <p:spTgt spid="19"/>
                                        </p:tgtEl>
                                      </p:cBhvr>
                                    </p:animEffect>
                                  </p:childTnLst>
                                </p:cTn>
                              </p:par>
                            </p:childTnLst>
                          </p:cTn>
                        </p:par>
                      </p:childTnLst>
                    </p:cTn>
                  </p:par>
                  <p:par>
                    <p:cTn id="27" fill="hold">
                      <p:stCondLst>
                        <p:cond delay="indefinite"/>
                      </p:stCondLst>
                      <p:childTnLst>
                        <p:par>
                          <p:cTn id="28" fill="hold">
                            <p:stCondLst>
                              <p:cond delay="0"/>
                            </p:stCondLst>
                            <p:childTnLst>
                              <p:par>
                                <p:cTn id="29" presetID="9" presetClass="entr" presetSubtype="0" fill="hold" grpId="0" nodeType="clickEffect">
                                  <p:stCondLst>
                                    <p:cond delay="0"/>
                                  </p:stCondLst>
                                  <p:childTnLst>
                                    <p:set>
                                      <p:cBhvr>
                                        <p:cTn id="30" dur="1" fill="hold">
                                          <p:stCondLst>
                                            <p:cond delay="0"/>
                                          </p:stCondLst>
                                        </p:cTn>
                                        <p:tgtEl>
                                          <p:spTgt spid="10"/>
                                        </p:tgtEl>
                                        <p:attrNameLst>
                                          <p:attrName>style.visibility</p:attrName>
                                        </p:attrNameLst>
                                      </p:cBhvr>
                                      <p:to>
                                        <p:strVal val="visible"/>
                                      </p:to>
                                    </p:set>
                                    <p:animEffect transition="in" filter="dissolve">
                                      <p:cBhvr>
                                        <p:cTn id="31" dur="500"/>
                                        <p:tgtEl>
                                          <p:spTgt spid="10"/>
                                        </p:tgtEl>
                                      </p:cBhvr>
                                    </p:animEffect>
                                  </p:childTnLst>
                                </p:cTn>
                              </p:par>
                              <p:par>
                                <p:cTn id="32" presetID="9" presetClass="entr" presetSubtype="0" fill="hold" grpId="0" nodeType="withEffect">
                                  <p:stCondLst>
                                    <p:cond delay="0"/>
                                  </p:stCondLst>
                                  <p:childTnLst>
                                    <p:set>
                                      <p:cBhvr>
                                        <p:cTn id="33" dur="1" fill="hold">
                                          <p:stCondLst>
                                            <p:cond delay="0"/>
                                          </p:stCondLst>
                                        </p:cTn>
                                        <p:tgtEl>
                                          <p:spTgt spid="14"/>
                                        </p:tgtEl>
                                        <p:attrNameLst>
                                          <p:attrName>style.visibility</p:attrName>
                                        </p:attrNameLst>
                                      </p:cBhvr>
                                      <p:to>
                                        <p:strVal val="visible"/>
                                      </p:to>
                                    </p:set>
                                    <p:animEffect transition="in" filter="dissolve">
                                      <p:cBhvr>
                                        <p:cTn id="34" dur="500"/>
                                        <p:tgtEl>
                                          <p:spTgt spid="14"/>
                                        </p:tgtEl>
                                      </p:cBhvr>
                                    </p:animEffect>
                                  </p:childTnLst>
                                </p:cTn>
                              </p:par>
                            </p:childTnLst>
                          </p:cTn>
                        </p:par>
                      </p:childTnLst>
                    </p:cTn>
                  </p:par>
                  <p:par>
                    <p:cTn id="35" fill="hold">
                      <p:stCondLst>
                        <p:cond delay="indefinite"/>
                      </p:stCondLst>
                      <p:childTnLst>
                        <p:par>
                          <p:cTn id="36" fill="hold">
                            <p:stCondLst>
                              <p:cond delay="0"/>
                            </p:stCondLst>
                            <p:childTnLst>
                              <p:par>
                                <p:cTn id="37" presetID="9" presetClass="entr" presetSubtype="0" fill="hold" grpId="0" nodeType="clickEffect">
                                  <p:stCondLst>
                                    <p:cond delay="0"/>
                                  </p:stCondLst>
                                  <p:childTnLst>
                                    <p:set>
                                      <p:cBhvr>
                                        <p:cTn id="38" dur="1" fill="hold">
                                          <p:stCondLst>
                                            <p:cond delay="0"/>
                                          </p:stCondLst>
                                        </p:cTn>
                                        <p:tgtEl>
                                          <p:spTgt spid="9"/>
                                        </p:tgtEl>
                                        <p:attrNameLst>
                                          <p:attrName>style.visibility</p:attrName>
                                        </p:attrNameLst>
                                      </p:cBhvr>
                                      <p:to>
                                        <p:strVal val="visible"/>
                                      </p:to>
                                    </p:set>
                                    <p:animEffect transition="in" filter="dissolve">
                                      <p:cBhvr>
                                        <p:cTn id="39" dur="500"/>
                                        <p:tgtEl>
                                          <p:spTgt spid="9"/>
                                        </p:tgtEl>
                                      </p:cBhvr>
                                    </p:animEffect>
                                  </p:childTnLst>
                                </p:cTn>
                              </p:par>
                              <p:par>
                                <p:cTn id="40" presetID="9" presetClass="entr" presetSubtype="0" fill="hold" grpId="0" nodeType="withEffect">
                                  <p:stCondLst>
                                    <p:cond delay="0"/>
                                  </p:stCondLst>
                                  <p:childTnLst>
                                    <p:set>
                                      <p:cBhvr>
                                        <p:cTn id="41" dur="1" fill="hold">
                                          <p:stCondLst>
                                            <p:cond delay="0"/>
                                          </p:stCondLst>
                                        </p:cTn>
                                        <p:tgtEl>
                                          <p:spTgt spid="15"/>
                                        </p:tgtEl>
                                        <p:attrNameLst>
                                          <p:attrName>style.visibility</p:attrName>
                                        </p:attrNameLst>
                                      </p:cBhvr>
                                      <p:to>
                                        <p:strVal val="visible"/>
                                      </p:to>
                                    </p:set>
                                    <p:animEffect transition="in" filter="dissolve">
                                      <p:cBhvr>
                                        <p:cTn id="42" dur="5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7" grpId="0"/>
      <p:bldP spid="8" grpId="0"/>
      <p:bldP spid="9" grpId="0"/>
      <p:bldP spid="10" grpId="0"/>
      <p:bldP spid="13" grpId="0" animBg="1"/>
      <p:bldP spid="14" grpId="0" animBg="1"/>
      <p:bldP spid="15" grpId="0" animBg="1"/>
      <p:bldP spid="16" grpId="0" animBg="1"/>
      <p:bldP spid="19" grpId="0" animBg="1"/>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p:cNvSpPr>
            <a:spLocks noGrp="1"/>
          </p:cNvSpPr>
          <p:nvPr>
            <p:ph idx="1"/>
          </p:nvPr>
        </p:nvSpPr>
        <p:spPr>
          <a:xfrm>
            <a:off x="827584" y="1412776"/>
            <a:ext cx="7704856" cy="3692625"/>
          </a:xfrm>
        </p:spPr>
        <p:txBody>
          <a:bodyPr>
            <a:noAutofit/>
          </a:bodyPr>
          <a:lstStyle/>
          <a:p>
            <a:pPr marL="0" indent="0">
              <a:buNone/>
            </a:pPr>
            <a:r>
              <a:rPr lang="en-US" sz="2800" dirty="0">
                <a:solidFill>
                  <a:schemeClr val="bg1">
                    <a:lumMod val="50000"/>
                  </a:schemeClr>
                </a:solidFill>
              </a:rPr>
              <a:t>You are likely to be a person who:</a:t>
            </a:r>
            <a:endParaRPr lang="en-GB" sz="2800" dirty="0">
              <a:solidFill>
                <a:schemeClr val="bg1">
                  <a:lumMod val="50000"/>
                </a:schemeClr>
              </a:solidFill>
            </a:endParaRPr>
          </a:p>
          <a:p>
            <a:pPr lvl="0">
              <a:buClr>
                <a:srgbClr val="007DC3"/>
              </a:buClr>
              <a:buFont typeface="Wingdings" panose="05000000000000000000" pitchFamily="2" charset="2"/>
              <a:buChar char="Ø"/>
            </a:pPr>
            <a:r>
              <a:rPr lang="en-US" sz="2800" dirty="0">
                <a:solidFill>
                  <a:schemeClr val="bg1">
                    <a:lumMod val="50000"/>
                  </a:schemeClr>
                </a:solidFill>
              </a:rPr>
              <a:t>Dislikes taking orders</a:t>
            </a:r>
            <a:endParaRPr lang="en-GB" sz="2800" dirty="0">
              <a:solidFill>
                <a:schemeClr val="bg1">
                  <a:lumMod val="50000"/>
                </a:schemeClr>
              </a:solidFill>
            </a:endParaRPr>
          </a:p>
          <a:p>
            <a:pPr lvl="0">
              <a:buClr>
                <a:srgbClr val="007DC3"/>
              </a:buClr>
              <a:buFont typeface="Wingdings" panose="05000000000000000000" pitchFamily="2" charset="2"/>
              <a:buChar char="Ø"/>
            </a:pPr>
            <a:r>
              <a:rPr lang="en-US" sz="2800" dirty="0">
                <a:solidFill>
                  <a:schemeClr val="bg1">
                    <a:lumMod val="50000"/>
                  </a:schemeClr>
                </a:solidFill>
              </a:rPr>
              <a:t>Prefers to work alone &amp; ‘do their own thing’</a:t>
            </a:r>
            <a:endParaRPr lang="en-GB" sz="2800" dirty="0">
              <a:solidFill>
                <a:schemeClr val="bg1">
                  <a:lumMod val="50000"/>
                </a:schemeClr>
              </a:solidFill>
            </a:endParaRPr>
          </a:p>
          <a:p>
            <a:pPr lvl="0">
              <a:buClr>
                <a:srgbClr val="007DC3"/>
              </a:buClr>
              <a:buFont typeface="Wingdings" panose="05000000000000000000" pitchFamily="2" charset="2"/>
              <a:buChar char="Ø"/>
            </a:pPr>
            <a:r>
              <a:rPr lang="en-US" sz="2800" dirty="0">
                <a:solidFill>
                  <a:schemeClr val="bg1">
                    <a:lumMod val="50000"/>
                  </a:schemeClr>
                </a:solidFill>
              </a:rPr>
              <a:t>Likes to make up their own mind &amp; not bow to pressure</a:t>
            </a:r>
            <a:endParaRPr lang="en-GB" sz="2800" dirty="0">
              <a:solidFill>
                <a:schemeClr val="bg1">
                  <a:lumMod val="50000"/>
                </a:schemeClr>
              </a:solidFill>
            </a:endParaRPr>
          </a:p>
          <a:p>
            <a:pPr lvl="0">
              <a:buClr>
                <a:srgbClr val="007DC3"/>
              </a:buClr>
              <a:buFont typeface="Wingdings" panose="05000000000000000000" pitchFamily="2" charset="2"/>
              <a:buChar char="Ø"/>
            </a:pPr>
            <a:r>
              <a:rPr lang="en-US" sz="2800" dirty="0">
                <a:solidFill>
                  <a:schemeClr val="bg1">
                    <a:lumMod val="50000"/>
                  </a:schemeClr>
                </a:solidFill>
              </a:rPr>
              <a:t>Can be seen as stubborn &amp; determined</a:t>
            </a:r>
            <a:endParaRPr lang="en-GB" sz="2800" dirty="0">
              <a:solidFill>
                <a:schemeClr val="bg1">
                  <a:lumMod val="50000"/>
                </a:schemeClr>
              </a:solidFill>
            </a:endParaRPr>
          </a:p>
          <a:p>
            <a:pPr>
              <a:buClr>
                <a:srgbClr val="007DC3"/>
              </a:buClr>
              <a:buFont typeface="Wingdings" panose="05000000000000000000" pitchFamily="2" charset="2"/>
              <a:buChar char="Ø"/>
            </a:pPr>
            <a:r>
              <a:rPr lang="en-US" sz="2800" dirty="0">
                <a:solidFill>
                  <a:schemeClr val="bg1">
                    <a:lumMod val="50000"/>
                  </a:schemeClr>
                </a:solidFill>
              </a:rPr>
              <a:t>Prefers to do ‘unconventional’ things</a:t>
            </a:r>
            <a:endParaRPr lang="en-GB" sz="2800" dirty="0">
              <a:solidFill>
                <a:schemeClr val="bg1">
                  <a:lumMod val="50000"/>
                </a:schemeClr>
              </a:solidFill>
            </a:endParaRPr>
          </a:p>
        </p:txBody>
      </p:sp>
      <p:sp>
        <p:nvSpPr>
          <p:cNvPr id="2" name="Slide Number Placeholder 1"/>
          <p:cNvSpPr>
            <a:spLocks noGrp="1"/>
          </p:cNvSpPr>
          <p:nvPr>
            <p:ph type="sldNum" sz="quarter" idx="12"/>
          </p:nvPr>
        </p:nvSpPr>
        <p:spPr/>
        <p:txBody>
          <a:bodyPr/>
          <a:lstStyle/>
          <a:p>
            <a:fld id="{C3F65BB1-9206-4D7F-97F9-47DCC7DC6334}" type="slidenum">
              <a:rPr lang="en-GB" smtClean="0"/>
              <a:pPr/>
              <a:t>27</a:t>
            </a:fld>
            <a:endParaRPr lang="en-GB"/>
          </a:p>
        </p:txBody>
      </p:sp>
      <p:sp>
        <p:nvSpPr>
          <p:cNvPr id="5" name="Title 2"/>
          <p:cNvSpPr txBox="1">
            <a:spLocks/>
          </p:cNvSpPr>
          <p:nvPr/>
        </p:nvSpPr>
        <p:spPr>
          <a:xfrm>
            <a:off x="467544" y="152400"/>
            <a:ext cx="8229600" cy="756320"/>
          </a:xfrm>
          <a:prstGeom prst="rect">
            <a:avLst/>
          </a:prstGeom>
        </p:spPr>
        <p:txBody>
          <a:bodyPr/>
          <a:lstStyle>
            <a:lvl1pPr algn="ctr" defTabSz="914400" rtl="0" eaLnBrk="1" latinLnBrk="0" hangingPunct="1">
              <a:lnSpc>
                <a:spcPts val="5800"/>
              </a:lnSpc>
              <a:spcBef>
                <a:spcPct val="0"/>
              </a:spcBef>
              <a:buNone/>
              <a:defRPr sz="4000" b="1" kern="1200">
                <a:solidFill>
                  <a:schemeClr val="tx2"/>
                </a:solidFill>
                <a:effectLst>
                  <a:outerShdw blurRad="63500" dist="38100" dir="5400000" algn="t" rotWithShape="0">
                    <a:prstClr val="black">
                      <a:alpha val="25000"/>
                    </a:prstClr>
                  </a:outerShdw>
                </a:effectLst>
                <a:latin typeface="+mn-lt"/>
                <a:ea typeface="+mj-ea"/>
                <a:cs typeface="+mj-cs"/>
              </a:defRPr>
            </a:lvl1pPr>
          </a:lstStyle>
          <a:p>
            <a:r>
              <a:rPr lang="en-GB" sz="3600" dirty="0">
                <a:solidFill>
                  <a:srgbClr val="007DC3"/>
                </a:solidFill>
                <a:effectLst/>
              </a:rPr>
              <a:t>Need for Independence</a:t>
            </a:r>
          </a:p>
        </p:txBody>
      </p:sp>
    </p:spTree>
    <p:extLst>
      <p:ext uri="{BB962C8B-B14F-4D97-AF65-F5344CB8AC3E}">
        <p14:creationId xmlns:p14="http://schemas.microsoft.com/office/powerpoint/2010/main" val="2479796027"/>
      </p:ext>
    </p:extLst>
  </p:cSld>
  <p:clrMapOvr>
    <a:masterClrMapping/>
  </p:clrMapOvr>
  <p:transition>
    <p:dissolve/>
  </p:transition>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p:cNvSpPr>
            <a:spLocks noGrp="1"/>
          </p:cNvSpPr>
          <p:nvPr>
            <p:ph idx="1"/>
          </p:nvPr>
        </p:nvSpPr>
        <p:spPr>
          <a:xfrm>
            <a:off x="719572" y="1196392"/>
            <a:ext cx="7704856" cy="4465215"/>
          </a:xfrm>
        </p:spPr>
        <p:txBody>
          <a:bodyPr>
            <a:noAutofit/>
          </a:bodyPr>
          <a:lstStyle/>
          <a:p>
            <a:pPr marL="0" indent="0">
              <a:buNone/>
            </a:pPr>
            <a:r>
              <a:rPr lang="en-US" sz="2400" dirty="0">
                <a:solidFill>
                  <a:schemeClr val="bg1">
                    <a:lumMod val="50000"/>
                  </a:schemeClr>
                </a:solidFill>
              </a:rPr>
              <a:t>You are likely to be a person who is:</a:t>
            </a:r>
            <a:endParaRPr lang="en-GB" sz="2400" dirty="0">
              <a:solidFill>
                <a:schemeClr val="bg1">
                  <a:lumMod val="50000"/>
                </a:schemeClr>
              </a:solidFill>
            </a:endParaRPr>
          </a:p>
          <a:p>
            <a:pPr lvl="0">
              <a:buClr>
                <a:srgbClr val="007DC3"/>
              </a:buClr>
              <a:buFont typeface="Wingdings" panose="05000000000000000000" pitchFamily="2" charset="2"/>
              <a:buChar char="Ø"/>
            </a:pPr>
            <a:r>
              <a:rPr lang="en-US" sz="2400" dirty="0">
                <a:solidFill>
                  <a:schemeClr val="bg1">
                    <a:lumMod val="50000"/>
                  </a:schemeClr>
                </a:solidFill>
              </a:rPr>
              <a:t>Restless &amp; energetic</a:t>
            </a:r>
          </a:p>
          <a:p>
            <a:pPr lvl="0">
              <a:buClr>
                <a:srgbClr val="007DC3"/>
              </a:buClr>
              <a:buFont typeface="Wingdings" panose="05000000000000000000" pitchFamily="2" charset="2"/>
              <a:buChar char="Ø"/>
            </a:pPr>
            <a:r>
              <a:rPr lang="en-US" sz="2400" dirty="0">
                <a:solidFill>
                  <a:schemeClr val="bg1">
                    <a:lumMod val="50000"/>
                  </a:schemeClr>
                </a:solidFill>
              </a:rPr>
              <a:t>Proactive rather than reactive</a:t>
            </a:r>
          </a:p>
          <a:p>
            <a:pPr lvl="0">
              <a:buClr>
                <a:srgbClr val="007DC3"/>
              </a:buClr>
              <a:buFont typeface="Wingdings" panose="05000000000000000000" pitchFamily="2" charset="2"/>
              <a:buChar char="Ø"/>
            </a:pPr>
            <a:r>
              <a:rPr lang="en-US" sz="2400" dirty="0">
                <a:solidFill>
                  <a:schemeClr val="bg1">
                    <a:lumMod val="50000"/>
                  </a:schemeClr>
                </a:solidFill>
              </a:rPr>
              <a:t>Decisive &amp; quick acting</a:t>
            </a:r>
          </a:p>
          <a:p>
            <a:pPr lvl="0">
              <a:buClr>
                <a:srgbClr val="007DC3"/>
              </a:buClr>
              <a:buFont typeface="Wingdings" panose="05000000000000000000" pitchFamily="2" charset="2"/>
              <a:buChar char="Ø"/>
            </a:pPr>
            <a:r>
              <a:rPr lang="en-US" sz="2400" dirty="0">
                <a:solidFill>
                  <a:schemeClr val="bg1">
                    <a:lumMod val="50000"/>
                  </a:schemeClr>
                </a:solidFill>
              </a:rPr>
              <a:t>Goal orientated</a:t>
            </a:r>
            <a:endParaRPr lang="en-GB" sz="2400" dirty="0">
              <a:solidFill>
                <a:schemeClr val="bg1">
                  <a:lumMod val="50000"/>
                </a:schemeClr>
              </a:solidFill>
            </a:endParaRPr>
          </a:p>
          <a:p>
            <a:pPr lvl="0">
              <a:buClr>
                <a:srgbClr val="007DC3"/>
              </a:buClr>
              <a:buFont typeface="Wingdings" panose="05000000000000000000" pitchFamily="2" charset="2"/>
              <a:buChar char="Ø"/>
            </a:pPr>
            <a:r>
              <a:rPr lang="en-US" sz="2400" dirty="0">
                <a:solidFill>
                  <a:schemeClr val="bg1">
                    <a:lumMod val="50000"/>
                  </a:schemeClr>
                </a:solidFill>
              </a:rPr>
              <a:t>Task &amp; results orientated </a:t>
            </a:r>
            <a:endParaRPr lang="en-GB" sz="2400" dirty="0">
              <a:solidFill>
                <a:schemeClr val="bg1">
                  <a:lumMod val="50000"/>
                </a:schemeClr>
              </a:solidFill>
            </a:endParaRPr>
          </a:p>
          <a:p>
            <a:pPr lvl="0">
              <a:buClr>
                <a:srgbClr val="007DC3"/>
              </a:buClr>
              <a:buFont typeface="Wingdings" panose="05000000000000000000" pitchFamily="2" charset="2"/>
              <a:buChar char="Ø"/>
            </a:pPr>
            <a:r>
              <a:rPr lang="en-US" sz="2400" dirty="0">
                <a:solidFill>
                  <a:schemeClr val="bg1">
                    <a:lumMod val="50000"/>
                  </a:schemeClr>
                </a:solidFill>
              </a:rPr>
              <a:t>Persistent &amp; determined</a:t>
            </a:r>
            <a:endParaRPr lang="en-GB" sz="2400" dirty="0">
              <a:solidFill>
                <a:schemeClr val="bg1">
                  <a:lumMod val="50000"/>
                </a:schemeClr>
              </a:solidFill>
            </a:endParaRPr>
          </a:p>
          <a:p>
            <a:pPr lvl="0">
              <a:buClr>
                <a:srgbClr val="007DC3"/>
              </a:buClr>
              <a:buFont typeface="Wingdings" panose="05000000000000000000" pitchFamily="2" charset="2"/>
              <a:buChar char="Ø"/>
            </a:pPr>
            <a:r>
              <a:rPr lang="en-US" sz="2400" dirty="0">
                <a:solidFill>
                  <a:schemeClr val="bg1">
                    <a:lumMod val="50000"/>
                  </a:schemeClr>
                </a:solidFill>
              </a:rPr>
              <a:t>Forward looking &amp; self-sufficient</a:t>
            </a:r>
            <a:endParaRPr lang="en-GB" sz="2400" dirty="0">
              <a:solidFill>
                <a:schemeClr val="bg1">
                  <a:lumMod val="50000"/>
                </a:schemeClr>
              </a:solidFill>
            </a:endParaRPr>
          </a:p>
          <a:p>
            <a:pPr>
              <a:buClr>
                <a:srgbClr val="007DC3"/>
              </a:buClr>
              <a:buFont typeface="Wingdings" panose="05000000000000000000" pitchFamily="2" charset="2"/>
              <a:buChar char="Ø"/>
            </a:pPr>
            <a:r>
              <a:rPr lang="en-US" sz="2400" dirty="0">
                <a:solidFill>
                  <a:schemeClr val="bg1">
                    <a:lumMod val="50000"/>
                  </a:schemeClr>
                </a:solidFill>
              </a:rPr>
              <a:t>Optimistic rather than pessimistic</a:t>
            </a:r>
          </a:p>
          <a:p>
            <a:pPr>
              <a:buClr>
                <a:srgbClr val="007DC3"/>
              </a:buClr>
              <a:buFont typeface="Wingdings" panose="05000000000000000000" pitchFamily="2" charset="2"/>
              <a:buChar char="Ø"/>
            </a:pPr>
            <a:r>
              <a:rPr lang="en-US" sz="2400" dirty="0">
                <a:solidFill>
                  <a:schemeClr val="bg1">
                    <a:lumMod val="50000"/>
                  </a:schemeClr>
                </a:solidFill>
              </a:rPr>
              <a:t>‘On the go’ all the time</a:t>
            </a:r>
            <a:endParaRPr lang="en-GB" sz="2400" dirty="0">
              <a:solidFill>
                <a:schemeClr val="bg1">
                  <a:lumMod val="50000"/>
                </a:schemeClr>
              </a:solidFill>
            </a:endParaRPr>
          </a:p>
        </p:txBody>
      </p:sp>
      <p:sp>
        <p:nvSpPr>
          <p:cNvPr id="5" name="Title 2"/>
          <p:cNvSpPr txBox="1">
            <a:spLocks/>
          </p:cNvSpPr>
          <p:nvPr/>
        </p:nvSpPr>
        <p:spPr>
          <a:xfrm>
            <a:off x="467544" y="152400"/>
            <a:ext cx="8229600" cy="756320"/>
          </a:xfrm>
          <a:prstGeom prst="rect">
            <a:avLst/>
          </a:prstGeom>
        </p:spPr>
        <p:txBody>
          <a:bodyPr/>
          <a:lstStyle>
            <a:lvl1pPr algn="ctr" defTabSz="914400" rtl="0" eaLnBrk="1" latinLnBrk="0" hangingPunct="1">
              <a:lnSpc>
                <a:spcPts val="5800"/>
              </a:lnSpc>
              <a:spcBef>
                <a:spcPct val="0"/>
              </a:spcBef>
              <a:buNone/>
              <a:defRPr sz="4000" b="1" kern="1200">
                <a:solidFill>
                  <a:schemeClr val="tx2"/>
                </a:solidFill>
                <a:effectLst>
                  <a:outerShdw blurRad="63500" dist="38100" dir="5400000" algn="t" rotWithShape="0">
                    <a:prstClr val="black">
                      <a:alpha val="25000"/>
                    </a:prstClr>
                  </a:outerShdw>
                </a:effectLst>
                <a:latin typeface="+mn-lt"/>
                <a:ea typeface="+mj-ea"/>
                <a:cs typeface="+mj-cs"/>
              </a:defRPr>
            </a:lvl1pPr>
          </a:lstStyle>
          <a:p>
            <a:r>
              <a:rPr lang="en-GB" sz="3600" dirty="0">
                <a:solidFill>
                  <a:srgbClr val="007DC3"/>
                </a:solidFill>
                <a:effectLst/>
              </a:rPr>
              <a:t>High Need for Achievement</a:t>
            </a:r>
          </a:p>
        </p:txBody>
      </p:sp>
    </p:spTree>
    <p:extLst>
      <p:ext uri="{BB962C8B-B14F-4D97-AF65-F5344CB8AC3E}">
        <p14:creationId xmlns:p14="http://schemas.microsoft.com/office/powerpoint/2010/main" val="3178306047"/>
      </p:ext>
    </p:extLst>
  </p:cSld>
  <p:clrMapOvr>
    <a:masterClrMapping/>
  </p:clrMapOvr>
  <p:transition>
    <p:dissolve/>
  </p:transition>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p:cNvSpPr>
            <a:spLocks noGrp="1"/>
          </p:cNvSpPr>
          <p:nvPr>
            <p:ph idx="1"/>
          </p:nvPr>
        </p:nvSpPr>
        <p:spPr>
          <a:xfrm>
            <a:off x="946267" y="1218642"/>
            <a:ext cx="7704856" cy="4420716"/>
          </a:xfrm>
        </p:spPr>
        <p:txBody>
          <a:bodyPr>
            <a:noAutofit/>
          </a:bodyPr>
          <a:lstStyle/>
          <a:p>
            <a:pPr marL="0" indent="0">
              <a:buNone/>
            </a:pPr>
            <a:r>
              <a:rPr lang="en-US" sz="2800" dirty="0">
                <a:solidFill>
                  <a:schemeClr val="bg1">
                    <a:lumMod val="50000"/>
                  </a:schemeClr>
                </a:solidFill>
              </a:rPr>
              <a:t>You are likely to be a person who:</a:t>
            </a:r>
            <a:endParaRPr lang="en-GB" sz="2800" dirty="0">
              <a:solidFill>
                <a:schemeClr val="bg1">
                  <a:lumMod val="50000"/>
                </a:schemeClr>
              </a:solidFill>
            </a:endParaRPr>
          </a:p>
          <a:p>
            <a:pPr lvl="0">
              <a:buClr>
                <a:srgbClr val="007DC3"/>
              </a:buClr>
              <a:buFont typeface="Wingdings" panose="05000000000000000000" pitchFamily="2" charset="2"/>
              <a:buChar char="Ø"/>
            </a:pPr>
            <a:r>
              <a:rPr lang="en-US" sz="2800" dirty="0">
                <a:solidFill>
                  <a:schemeClr val="bg1">
                    <a:lumMod val="50000"/>
                  </a:schemeClr>
                </a:solidFill>
              </a:rPr>
              <a:t>Believes they control their own destiny &amp; discounts fate </a:t>
            </a:r>
            <a:endParaRPr lang="en-GB" sz="2800" dirty="0">
              <a:solidFill>
                <a:schemeClr val="bg1">
                  <a:lumMod val="50000"/>
                </a:schemeClr>
              </a:solidFill>
            </a:endParaRPr>
          </a:p>
          <a:p>
            <a:pPr lvl="0">
              <a:buClr>
                <a:srgbClr val="007DC3"/>
              </a:buClr>
              <a:buFont typeface="Wingdings" panose="05000000000000000000" pitchFamily="2" charset="2"/>
              <a:buChar char="Ø"/>
            </a:pPr>
            <a:r>
              <a:rPr lang="en-US" sz="2800" dirty="0">
                <a:solidFill>
                  <a:schemeClr val="bg1">
                    <a:lumMod val="50000"/>
                  </a:schemeClr>
                </a:solidFill>
              </a:rPr>
              <a:t>Believes they create their own luck by hard work and effort</a:t>
            </a:r>
            <a:endParaRPr lang="en-GB" sz="2800" dirty="0">
              <a:solidFill>
                <a:schemeClr val="bg1">
                  <a:lumMod val="50000"/>
                </a:schemeClr>
              </a:solidFill>
            </a:endParaRPr>
          </a:p>
          <a:p>
            <a:pPr lvl="0">
              <a:buClr>
                <a:srgbClr val="007DC3"/>
              </a:buClr>
              <a:buFont typeface="Wingdings" panose="05000000000000000000" pitchFamily="2" charset="2"/>
              <a:buChar char="Ø"/>
            </a:pPr>
            <a:r>
              <a:rPr lang="en-US" sz="2800" dirty="0">
                <a:solidFill>
                  <a:schemeClr val="bg1">
                    <a:lumMod val="50000"/>
                  </a:schemeClr>
                </a:solidFill>
              </a:rPr>
              <a:t>Is self-confident &amp; shows considerable determination</a:t>
            </a:r>
            <a:endParaRPr lang="en-GB" sz="2800" dirty="0">
              <a:solidFill>
                <a:schemeClr val="bg1">
                  <a:lumMod val="50000"/>
                </a:schemeClr>
              </a:solidFill>
            </a:endParaRPr>
          </a:p>
          <a:p>
            <a:pPr>
              <a:buClr>
                <a:srgbClr val="007DC3"/>
              </a:buClr>
              <a:buFont typeface="Wingdings" panose="05000000000000000000" pitchFamily="2" charset="2"/>
              <a:buChar char="Ø"/>
            </a:pPr>
            <a:r>
              <a:rPr lang="en-US" sz="2800" dirty="0">
                <a:solidFill>
                  <a:schemeClr val="bg1">
                    <a:lumMod val="50000"/>
                  </a:schemeClr>
                </a:solidFill>
              </a:rPr>
              <a:t>Is willing to take advantages of opportunities that present themselves</a:t>
            </a:r>
            <a:endParaRPr lang="en-GB" sz="2800" b="1" dirty="0">
              <a:solidFill>
                <a:schemeClr val="bg1">
                  <a:lumMod val="50000"/>
                </a:schemeClr>
              </a:solidFill>
            </a:endParaRPr>
          </a:p>
        </p:txBody>
      </p:sp>
      <p:sp>
        <p:nvSpPr>
          <p:cNvPr id="5" name="Title 2"/>
          <p:cNvSpPr txBox="1">
            <a:spLocks/>
          </p:cNvSpPr>
          <p:nvPr/>
        </p:nvSpPr>
        <p:spPr>
          <a:xfrm>
            <a:off x="456710" y="191665"/>
            <a:ext cx="8229600" cy="756320"/>
          </a:xfrm>
          <a:prstGeom prst="rect">
            <a:avLst/>
          </a:prstGeom>
        </p:spPr>
        <p:txBody>
          <a:bodyPr/>
          <a:lstStyle>
            <a:lvl1pPr algn="ctr" defTabSz="914400" rtl="0" eaLnBrk="1" latinLnBrk="0" hangingPunct="1">
              <a:lnSpc>
                <a:spcPts val="5800"/>
              </a:lnSpc>
              <a:spcBef>
                <a:spcPct val="0"/>
              </a:spcBef>
              <a:buNone/>
              <a:defRPr sz="4000" b="1" kern="1200">
                <a:solidFill>
                  <a:schemeClr val="tx2"/>
                </a:solidFill>
                <a:effectLst>
                  <a:outerShdw blurRad="63500" dist="38100" dir="5400000" algn="t" rotWithShape="0">
                    <a:prstClr val="black">
                      <a:alpha val="25000"/>
                    </a:prstClr>
                  </a:outerShdw>
                </a:effectLst>
                <a:latin typeface="+mn-lt"/>
                <a:ea typeface="+mj-ea"/>
                <a:cs typeface="+mj-cs"/>
              </a:defRPr>
            </a:lvl1pPr>
          </a:lstStyle>
          <a:p>
            <a:r>
              <a:rPr lang="en-GB" sz="3600" dirty="0">
                <a:solidFill>
                  <a:srgbClr val="007DC3"/>
                </a:solidFill>
                <a:effectLst/>
              </a:rPr>
              <a:t>High Internal Locus of Control</a:t>
            </a:r>
          </a:p>
        </p:txBody>
      </p:sp>
    </p:spTree>
    <p:extLst>
      <p:ext uri="{BB962C8B-B14F-4D97-AF65-F5344CB8AC3E}">
        <p14:creationId xmlns:p14="http://schemas.microsoft.com/office/powerpoint/2010/main" val="564493551"/>
      </p:ext>
    </p:extLst>
  </p:cSld>
  <p:clrMapOvr>
    <a:masterClrMapping/>
  </p:clrMapOvr>
  <p:transition>
    <p:dissolve/>
  </p:transition>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p:cNvSpPr>
            <a:spLocks noGrp="1"/>
          </p:cNvSpPr>
          <p:nvPr>
            <p:ph idx="1"/>
          </p:nvPr>
        </p:nvSpPr>
        <p:spPr>
          <a:xfrm>
            <a:off x="719572" y="980728"/>
            <a:ext cx="7704856" cy="3240360"/>
          </a:xfrm>
        </p:spPr>
        <p:txBody>
          <a:bodyPr>
            <a:noAutofit/>
          </a:bodyPr>
          <a:lstStyle/>
          <a:p>
            <a:pPr marL="0" indent="0">
              <a:buNone/>
            </a:pPr>
            <a:r>
              <a:rPr lang="en-US" sz="2800" dirty="0">
                <a:solidFill>
                  <a:schemeClr val="bg1">
                    <a:lumMod val="50000"/>
                  </a:schemeClr>
                </a:solidFill>
              </a:rPr>
              <a:t>You are likely to be a person who:</a:t>
            </a:r>
            <a:endParaRPr lang="en-GB" sz="2800" dirty="0">
              <a:solidFill>
                <a:schemeClr val="bg1">
                  <a:lumMod val="50000"/>
                </a:schemeClr>
              </a:solidFill>
            </a:endParaRPr>
          </a:p>
          <a:p>
            <a:pPr lvl="0">
              <a:buClr>
                <a:srgbClr val="007DC3"/>
              </a:buClr>
              <a:buFont typeface="Wingdings" panose="05000000000000000000" pitchFamily="2" charset="2"/>
              <a:buChar char="Ø"/>
            </a:pPr>
            <a:r>
              <a:rPr lang="en-US" sz="2800" dirty="0">
                <a:solidFill>
                  <a:schemeClr val="bg1">
                    <a:lumMod val="50000"/>
                  </a:schemeClr>
                </a:solidFill>
              </a:rPr>
              <a:t>Is curious &amp; questioning</a:t>
            </a:r>
            <a:endParaRPr lang="en-GB" sz="2800" dirty="0">
              <a:solidFill>
                <a:schemeClr val="bg1">
                  <a:lumMod val="50000"/>
                </a:schemeClr>
              </a:solidFill>
            </a:endParaRPr>
          </a:p>
          <a:p>
            <a:pPr lvl="0">
              <a:buClr>
                <a:srgbClr val="007DC3"/>
              </a:buClr>
              <a:buFont typeface="Wingdings" panose="05000000000000000000" pitchFamily="2" charset="2"/>
              <a:buChar char="Ø"/>
            </a:pPr>
            <a:r>
              <a:rPr lang="en-US" sz="2800" dirty="0">
                <a:solidFill>
                  <a:schemeClr val="bg1">
                    <a:lumMod val="50000"/>
                  </a:schemeClr>
                </a:solidFill>
              </a:rPr>
              <a:t>Is intuitive &amp; imaginative </a:t>
            </a:r>
            <a:endParaRPr lang="en-GB" sz="2800" dirty="0">
              <a:solidFill>
                <a:schemeClr val="bg1">
                  <a:lumMod val="50000"/>
                </a:schemeClr>
              </a:solidFill>
            </a:endParaRPr>
          </a:p>
          <a:p>
            <a:pPr lvl="0">
              <a:buClr>
                <a:srgbClr val="007DC3"/>
              </a:buClr>
              <a:buFont typeface="Wingdings" panose="05000000000000000000" pitchFamily="2" charset="2"/>
              <a:buChar char="Ø"/>
            </a:pPr>
            <a:r>
              <a:rPr lang="en-US" sz="2800" dirty="0">
                <a:solidFill>
                  <a:schemeClr val="bg1">
                    <a:lumMod val="50000"/>
                  </a:schemeClr>
                </a:solidFill>
              </a:rPr>
              <a:t>Is innovative with an abundance of ideas</a:t>
            </a:r>
            <a:endParaRPr lang="en-GB" sz="2800" dirty="0">
              <a:solidFill>
                <a:schemeClr val="bg1">
                  <a:lumMod val="50000"/>
                </a:schemeClr>
              </a:solidFill>
            </a:endParaRPr>
          </a:p>
          <a:p>
            <a:pPr lvl="0">
              <a:buClr>
                <a:srgbClr val="007DC3"/>
              </a:buClr>
              <a:buFont typeface="Wingdings" panose="05000000000000000000" pitchFamily="2" charset="2"/>
              <a:buChar char="Ø"/>
            </a:pPr>
            <a:r>
              <a:rPr lang="en-US" sz="2800" dirty="0">
                <a:solidFill>
                  <a:schemeClr val="bg1">
                    <a:lumMod val="50000"/>
                  </a:schemeClr>
                </a:solidFill>
              </a:rPr>
              <a:t>Is a bit of a daydreamer </a:t>
            </a:r>
            <a:endParaRPr lang="en-GB" sz="2800" dirty="0">
              <a:solidFill>
                <a:schemeClr val="bg1">
                  <a:lumMod val="50000"/>
                </a:schemeClr>
              </a:solidFill>
            </a:endParaRPr>
          </a:p>
          <a:p>
            <a:pPr>
              <a:buClr>
                <a:srgbClr val="007DC3"/>
              </a:buClr>
              <a:buFont typeface="Wingdings" panose="05000000000000000000" pitchFamily="2" charset="2"/>
              <a:buChar char="Ø"/>
            </a:pPr>
            <a:r>
              <a:rPr lang="en-US" sz="2800" dirty="0">
                <a:solidFill>
                  <a:schemeClr val="bg1">
                    <a:lumMod val="50000"/>
                  </a:schemeClr>
                </a:solidFill>
              </a:rPr>
              <a:t>Enjoys change &amp; the challenges it poses</a:t>
            </a:r>
            <a:endParaRPr lang="en-GB" sz="2800" b="1" dirty="0">
              <a:solidFill>
                <a:schemeClr val="bg1">
                  <a:lumMod val="50000"/>
                </a:schemeClr>
              </a:solidFill>
            </a:endParaRPr>
          </a:p>
        </p:txBody>
      </p:sp>
      <p:sp>
        <p:nvSpPr>
          <p:cNvPr id="5" name="Title 2"/>
          <p:cNvSpPr txBox="1">
            <a:spLocks/>
          </p:cNvSpPr>
          <p:nvPr/>
        </p:nvSpPr>
        <p:spPr>
          <a:xfrm>
            <a:off x="467544" y="152400"/>
            <a:ext cx="8229600" cy="828328"/>
          </a:xfrm>
          <a:prstGeom prst="rect">
            <a:avLst/>
          </a:prstGeom>
        </p:spPr>
        <p:txBody>
          <a:bodyPr/>
          <a:lstStyle>
            <a:lvl1pPr algn="ctr" defTabSz="914400" rtl="0" eaLnBrk="1" latinLnBrk="0" hangingPunct="1">
              <a:lnSpc>
                <a:spcPts val="5800"/>
              </a:lnSpc>
              <a:spcBef>
                <a:spcPct val="0"/>
              </a:spcBef>
              <a:buNone/>
              <a:defRPr sz="4000" b="1" kern="1200">
                <a:solidFill>
                  <a:schemeClr val="tx2"/>
                </a:solidFill>
                <a:effectLst>
                  <a:outerShdw blurRad="63500" dist="38100" dir="5400000" algn="t" rotWithShape="0">
                    <a:prstClr val="black">
                      <a:alpha val="25000"/>
                    </a:prstClr>
                  </a:outerShdw>
                </a:effectLst>
                <a:latin typeface="+mn-lt"/>
                <a:ea typeface="+mj-ea"/>
                <a:cs typeface="+mj-cs"/>
              </a:defRPr>
            </a:lvl1pPr>
          </a:lstStyle>
          <a:p>
            <a:r>
              <a:rPr lang="en-GB" sz="3600" dirty="0">
                <a:solidFill>
                  <a:srgbClr val="007DC3"/>
                </a:solidFill>
                <a:effectLst/>
              </a:rPr>
              <a:t>Creative &amp;</a:t>
            </a:r>
            <a:r>
              <a:rPr lang="en-GB" sz="3600" dirty="0"/>
              <a:t> </a:t>
            </a:r>
            <a:r>
              <a:rPr lang="en-GB" sz="3600" dirty="0">
                <a:solidFill>
                  <a:srgbClr val="007DC3"/>
                </a:solidFill>
                <a:effectLst/>
              </a:rPr>
              <a:t>Innovative</a:t>
            </a:r>
          </a:p>
        </p:txBody>
      </p:sp>
      <p:pic>
        <p:nvPicPr>
          <p:cNvPr id="6146" name="Picture 2" descr="K:\Editorial\BCSE\610 Business &amp; Management\Burns - New Venture Creation\2e\Website\FINAL Website materials\powerpoints and workbook january\formatted\138251.jpg"/>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b="24032"/>
          <a:stretch/>
        </p:blipFill>
        <p:spPr bwMode="auto">
          <a:xfrm>
            <a:off x="7712636" y="4077072"/>
            <a:ext cx="1423583" cy="1628800"/>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p:cNvSpPr txBox="1"/>
          <p:nvPr/>
        </p:nvSpPr>
        <p:spPr>
          <a:xfrm>
            <a:off x="2051720" y="6599615"/>
            <a:ext cx="2088166" cy="276999"/>
          </a:xfrm>
          <a:prstGeom prst="rect">
            <a:avLst/>
          </a:prstGeom>
          <a:noFill/>
        </p:spPr>
        <p:txBody>
          <a:bodyPr wrap="square" rtlCol="0">
            <a:spAutoFit/>
          </a:bodyPr>
          <a:lstStyle/>
          <a:p>
            <a:r>
              <a:rPr lang="en-GB" sz="1200" i="1" dirty="0" err="1">
                <a:solidFill>
                  <a:srgbClr val="8A8AA3"/>
                </a:solidFill>
              </a:rPr>
              <a:t>Hemera</a:t>
            </a:r>
            <a:r>
              <a:rPr lang="en-GB" sz="1200" i="1" dirty="0">
                <a:solidFill>
                  <a:srgbClr val="8A8AA3"/>
                </a:solidFill>
              </a:rPr>
              <a:t> / Larisa </a:t>
            </a:r>
            <a:r>
              <a:rPr lang="en-GB" sz="1200" i="1" dirty="0" err="1">
                <a:solidFill>
                  <a:srgbClr val="8A8AA3"/>
                </a:solidFill>
              </a:rPr>
              <a:t>Lofitskaya</a:t>
            </a:r>
            <a:endParaRPr lang="en-GB" sz="1200" i="1" dirty="0">
              <a:solidFill>
                <a:srgbClr val="8A8AA3"/>
              </a:solidFill>
            </a:endParaRPr>
          </a:p>
        </p:txBody>
      </p:sp>
    </p:spTree>
    <p:extLst>
      <p:ext uri="{BB962C8B-B14F-4D97-AF65-F5344CB8AC3E}">
        <p14:creationId xmlns:p14="http://schemas.microsoft.com/office/powerpoint/2010/main" val="389527585"/>
      </p:ext>
    </p:extLst>
  </p:cSld>
  <p:clrMapOvr>
    <a:masterClrMapping/>
  </p:clrMapOvr>
  <p:transition>
    <p:dissolve/>
  </p:transition>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p:cNvSpPr>
            <a:spLocks noGrp="1"/>
          </p:cNvSpPr>
          <p:nvPr>
            <p:ph idx="1"/>
          </p:nvPr>
        </p:nvSpPr>
        <p:spPr>
          <a:xfrm>
            <a:off x="719572" y="1664804"/>
            <a:ext cx="7704856" cy="3528392"/>
          </a:xfrm>
        </p:spPr>
        <p:txBody>
          <a:bodyPr>
            <a:noAutofit/>
          </a:bodyPr>
          <a:lstStyle/>
          <a:p>
            <a:pPr marL="0" indent="0">
              <a:buNone/>
            </a:pPr>
            <a:r>
              <a:rPr lang="en-US" sz="2800" dirty="0">
                <a:solidFill>
                  <a:schemeClr val="bg1">
                    <a:lumMod val="50000"/>
                  </a:schemeClr>
                </a:solidFill>
              </a:rPr>
              <a:t>You are likely to be a person who:</a:t>
            </a:r>
            <a:endParaRPr lang="en-GB" sz="2800" dirty="0">
              <a:solidFill>
                <a:schemeClr val="bg1">
                  <a:lumMod val="50000"/>
                </a:schemeClr>
              </a:solidFill>
            </a:endParaRPr>
          </a:p>
          <a:p>
            <a:pPr lvl="0">
              <a:buClr>
                <a:srgbClr val="007DC3"/>
              </a:buClr>
              <a:buFont typeface="Wingdings" panose="05000000000000000000" pitchFamily="2" charset="2"/>
              <a:buChar char="Ø"/>
            </a:pPr>
            <a:r>
              <a:rPr lang="en-US" sz="2800" dirty="0">
                <a:solidFill>
                  <a:schemeClr val="bg1">
                    <a:lumMod val="50000"/>
                  </a:schemeClr>
                </a:solidFill>
              </a:rPr>
              <a:t>Makes decisions quickly</a:t>
            </a:r>
            <a:endParaRPr lang="en-GB" sz="2800" dirty="0">
              <a:solidFill>
                <a:schemeClr val="bg1">
                  <a:lumMod val="50000"/>
                </a:schemeClr>
              </a:solidFill>
            </a:endParaRPr>
          </a:p>
          <a:p>
            <a:pPr lvl="0">
              <a:buClr>
                <a:srgbClr val="007DC3"/>
              </a:buClr>
              <a:buFont typeface="Wingdings" panose="05000000000000000000" pitchFamily="2" charset="2"/>
              <a:buChar char="Ø"/>
            </a:pPr>
            <a:r>
              <a:rPr lang="en-US" sz="2800" dirty="0">
                <a:solidFill>
                  <a:schemeClr val="bg1">
                    <a:lumMod val="50000"/>
                  </a:schemeClr>
                </a:solidFill>
              </a:rPr>
              <a:t>Can act on incomplete information, evaluating likely costs against benefits</a:t>
            </a:r>
            <a:endParaRPr lang="en-GB" sz="2800" dirty="0">
              <a:solidFill>
                <a:schemeClr val="bg1">
                  <a:lumMod val="50000"/>
                </a:schemeClr>
              </a:solidFill>
            </a:endParaRPr>
          </a:p>
          <a:p>
            <a:pPr lvl="0">
              <a:buClr>
                <a:srgbClr val="007DC3"/>
              </a:buClr>
              <a:buFont typeface="Wingdings" panose="05000000000000000000" pitchFamily="2" charset="2"/>
              <a:buChar char="Ø"/>
            </a:pPr>
            <a:r>
              <a:rPr lang="en-US" sz="2800" dirty="0">
                <a:solidFill>
                  <a:schemeClr val="bg1">
                    <a:lumMod val="50000"/>
                  </a:schemeClr>
                </a:solidFill>
              </a:rPr>
              <a:t>Accurately assesses their capabilities &amp; then sets challenging but attainable goals</a:t>
            </a:r>
            <a:endParaRPr lang="en-GB" sz="2800" dirty="0">
              <a:solidFill>
                <a:schemeClr val="bg1">
                  <a:lumMod val="50000"/>
                </a:schemeClr>
              </a:solidFill>
            </a:endParaRPr>
          </a:p>
          <a:p>
            <a:pPr>
              <a:buClr>
                <a:srgbClr val="007DC3"/>
              </a:buClr>
              <a:buFont typeface="Wingdings" panose="05000000000000000000" pitchFamily="2" charset="2"/>
              <a:buChar char="Ø"/>
            </a:pPr>
            <a:r>
              <a:rPr lang="en-US" sz="2800" dirty="0">
                <a:solidFill>
                  <a:schemeClr val="bg1">
                    <a:lumMod val="50000"/>
                  </a:schemeClr>
                </a:solidFill>
              </a:rPr>
              <a:t>Is neither over nor under ambitious</a:t>
            </a:r>
            <a:endParaRPr lang="en-GB" sz="2800" b="1" dirty="0">
              <a:solidFill>
                <a:schemeClr val="bg1">
                  <a:lumMod val="50000"/>
                </a:schemeClr>
              </a:solidFill>
            </a:endParaRPr>
          </a:p>
        </p:txBody>
      </p:sp>
      <p:sp>
        <p:nvSpPr>
          <p:cNvPr id="5" name="Title 2"/>
          <p:cNvSpPr txBox="1">
            <a:spLocks/>
          </p:cNvSpPr>
          <p:nvPr/>
        </p:nvSpPr>
        <p:spPr>
          <a:xfrm>
            <a:off x="467544" y="152400"/>
            <a:ext cx="8229600" cy="1600200"/>
          </a:xfrm>
          <a:prstGeom prst="rect">
            <a:avLst/>
          </a:prstGeom>
        </p:spPr>
        <p:txBody>
          <a:bodyPr/>
          <a:lstStyle>
            <a:lvl1pPr algn="ctr" defTabSz="914400" rtl="0" eaLnBrk="1" latinLnBrk="0" hangingPunct="1">
              <a:lnSpc>
                <a:spcPts val="5800"/>
              </a:lnSpc>
              <a:spcBef>
                <a:spcPct val="0"/>
              </a:spcBef>
              <a:buNone/>
              <a:defRPr sz="4000" b="1" kern="1200">
                <a:solidFill>
                  <a:schemeClr val="tx2"/>
                </a:solidFill>
                <a:effectLst>
                  <a:outerShdw blurRad="63500" dist="38100" dir="5400000" algn="t" rotWithShape="0">
                    <a:prstClr val="black">
                      <a:alpha val="25000"/>
                    </a:prstClr>
                  </a:outerShdw>
                </a:effectLst>
                <a:latin typeface="+mn-lt"/>
                <a:ea typeface="+mj-ea"/>
                <a:cs typeface="+mj-cs"/>
              </a:defRPr>
            </a:lvl1pPr>
          </a:lstStyle>
          <a:p>
            <a:r>
              <a:rPr lang="en-GB" sz="3600" dirty="0">
                <a:solidFill>
                  <a:srgbClr val="007DC3"/>
                </a:solidFill>
                <a:effectLst/>
              </a:rPr>
              <a:t>Acceptance of Risk &amp; Uncertainty</a:t>
            </a:r>
          </a:p>
        </p:txBody>
      </p:sp>
    </p:spTree>
    <p:extLst>
      <p:ext uri="{BB962C8B-B14F-4D97-AF65-F5344CB8AC3E}">
        <p14:creationId xmlns:p14="http://schemas.microsoft.com/office/powerpoint/2010/main" val="1197891016"/>
      </p:ext>
    </p:extLst>
  </p:cSld>
  <p:clrMapOvr>
    <a:masterClrMapping/>
  </p:clrMapOvr>
  <p:transition>
    <p:dissolve/>
  </p:transition>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3"/>
          <p:cNvSpPr txBox="1">
            <a:spLocks noChangeArrowheads="1"/>
          </p:cNvSpPr>
          <p:nvPr/>
        </p:nvSpPr>
        <p:spPr>
          <a:xfrm>
            <a:off x="1979712" y="1412875"/>
            <a:ext cx="5040559" cy="424815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000" b="1" kern="1200">
                <a:solidFill>
                  <a:schemeClr val="tx1">
                    <a:lumMod val="50000"/>
                    <a:lumOff val="50000"/>
                  </a:schemeClr>
                </a:solidFill>
                <a:latin typeface="+mj-lt"/>
                <a:ea typeface="+mn-ea"/>
                <a:cs typeface="+mn-cs"/>
              </a:defRPr>
            </a:lvl1pPr>
            <a:lvl2pPr marL="742950" indent="-285750" algn="l" defTabSz="914400" rtl="0" eaLnBrk="1" latinLnBrk="0" hangingPunct="1">
              <a:spcBef>
                <a:spcPct val="20000"/>
              </a:spcBef>
              <a:buFont typeface="Courier New" pitchFamily="49" charset="0"/>
              <a:buChar char="o"/>
              <a:defRPr sz="2800" b="1" kern="1200">
                <a:solidFill>
                  <a:schemeClr val="tx1">
                    <a:lumMod val="50000"/>
                    <a:lumOff val="50000"/>
                  </a:schemeClr>
                </a:solidFill>
                <a:latin typeface="+mj-lt"/>
                <a:ea typeface="+mn-ea"/>
                <a:cs typeface="+mn-cs"/>
              </a:defRPr>
            </a:lvl2pPr>
            <a:lvl3pPr marL="1143000" indent="-228600" algn="l" defTabSz="914400" rtl="0" eaLnBrk="1" latinLnBrk="0" hangingPunct="1">
              <a:spcBef>
                <a:spcPct val="20000"/>
              </a:spcBef>
              <a:buFont typeface="Arial" pitchFamily="34" charset="0"/>
              <a:buChar char="•"/>
              <a:defRPr sz="2400" b="1" kern="1200">
                <a:solidFill>
                  <a:schemeClr val="tx1">
                    <a:lumMod val="50000"/>
                    <a:lumOff val="50000"/>
                  </a:schemeClr>
                </a:solidFill>
                <a:latin typeface="+mj-lt"/>
                <a:ea typeface="+mn-ea"/>
                <a:cs typeface="+mn-cs"/>
              </a:defRPr>
            </a:lvl3pPr>
            <a:lvl4pPr marL="1600200" indent="-228600" algn="l" defTabSz="914400" rtl="0" eaLnBrk="1" latinLnBrk="0" hangingPunct="1">
              <a:spcBef>
                <a:spcPct val="20000"/>
              </a:spcBef>
              <a:buFont typeface="Courier New" pitchFamily="49" charset="0"/>
              <a:buChar char="o"/>
              <a:defRPr sz="2000" b="1" kern="1200">
                <a:solidFill>
                  <a:schemeClr val="tx1">
                    <a:lumMod val="50000"/>
                    <a:lumOff val="50000"/>
                  </a:schemeClr>
                </a:solidFill>
                <a:latin typeface="+mj-lt"/>
                <a:ea typeface="+mn-ea"/>
                <a:cs typeface="+mn-cs"/>
              </a:defRPr>
            </a:lvl4pPr>
            <a:lvl5pPr marL="2057400" indent="-228600" algn="l" defTabSz="914400" rtl="0" eaLnBrk="1" latinLnBrk="0" hangingPunct="1">
              <a:spcBef>
                <a:spcPct val="20000"/>
              </a:spcBef>
              <a:buFont typeface="Arial" pitchFamily="34" charset="0"/>
              <a:buChar char="•"/>
              <a:defRPr sz="1800" b="1" kern="1200">
                <a:solidFill>
                  <a:schemeClr val="tx1">
                    <a:lumMod val="50000"/>
                    <a:lumOff val="50000"/>
                  </a:schemeClr>
                </a:solidFill>
                <a:latin typeface="+mj-lt"/>
                <a:ea typeface="+mn-ea"/>
                <a:cs typeface="+mn-cs"/>
              </a:defRPr>
            </a:lvl5pPr>
            <a:lvl6pPr marL="2514600" indent="-228600" algn="l" defTabSz="914400" rtl="0" eaLnBrk="1" latinLnBrk="0" hangingPunct="1">
              <a:spcBef>
                <a:spcPct val="20000"/>
              </a:spcBef>
              <a:buFont typeface="Courier New" pitchFamily="49" charset="0"/>
              <a:buChar char="o"/>
              <a:defRPr sz="1600" kern="1200">
                <a:solidFill>
                  <a:schemeClr val="tx1">
                    <a:lumMod val="50000"/>
                    <a:lumOff val="50000"/>
                  </a:schemeClr>
                </a:solidFill>
                <a:latin typeface="+mj-lt"/>
                <a:ea typeface="+mn-ea"/>
                <a:cs typeface="+mn-cs"/>
              </a:defRPr>
            </a:lvl6pPr>
            <a:lvl7pPr marL="2971800" indent="-228600" algn="l" defTabSz="914400" rtl="0" eaLnBrk="1" latinLnBrk="0" hangingPunct="1">
              <a:spcBef>
                <a:spcPct val="20000"/>
              </a:spcBef>
              <a:buFont typeface="Arial" pitchFamily="34" charset="0"/>
              <a:buChar char="•"/>
              <a:defRPr sz="1600" kern="1200">
                <a:solidFill>
                  <a:schemeClr val="tx1">
                    <a:lumMod val="50000"/>
                    <a:lumOff val="50000"/>
                  </a:schemeClr>
                </a:solidFill>
                <a:latin typeface="+mj-lt"/>
                <a:ea typeface="+mn-ea"/>
                <a:cs typeface="+mn-cs"/>
              </a:defRPr>
            </a:lvl7pPr>
            <a:lvl8pPr marL="3429000" indent="-228600" algn="l" defTabSz="914400" rtl="0" eaLnBrk="1" latinLnBrk="0" hangingPunct="1">
              <a:spcBef>
                <a:spcPct val="20000"/>
              </a:spcBef>
              <a:buFont typeface="Courier New" pitchFamily="49" charset="0"/>
              <a:buChar char="o"/>
              <a:defRPr sz="1600" kern="1200">
                <a:solidFill>
                  <a:schemeClr val="tx1">
                    <a:lumMod val="50000"/>
                    <a:lumOff val="50000"/>
                  </a:schemeClr>
                </a:solidFill>
                <a:latin typeface="+mj-lt"/>
                <a:ea typeface="+mn-ea"/>
                <a:cs typeface="+mn-cs"/>
              </a:defRPr>
            </a:lvl8pPr>
            <a:lvl9pPr marL="3886200" indent="-228600" algn="l" defTabSz="914400" rtl="0" eaLnBrk="1" latinLnBrk="0" hangingPunct="1">
              <a:spcBef>
                <a:spcPct val="20000"/>
              </a:spcBef>
              <a:buFont typeface="Arial" pitchFamily="34" charset="0"/>
              <a:buChar char="•"/>
              <a:defRPr sz="1600" kern="1200">
                <a:solidFill>
                  <a:schemeClr val="tx1">
                    <a:lumMod val="50000"/>
                    <a:lumOff val="50000"/>
                  </a:schemeClr>
                </a:solidFill>
                <a:latin typeface="+mj-lt"/>
                <a:ea typeface="+mn-ea"/>
                <a:cs typeface="+mn-cs"/>
              </a:defRPr>
            </a:lvl9pPr>
          </a:lstStyle>
          <a:p>
            <a:pPr>
              <a:lnSpc>
                <a:spcPct val="150000"/>
              </a:lnSpc>
              <a:spcBef>
                <a:spcPts val="600"/>
              </a:spcBef>
              <a:buClr>
                <a:srgbClr val="007DC3"/>
              </a:buClr>
              <a:buFont typeface="Wingdings" panose="05000000000000000000" pitchFamily="2" charset="2"/>
              <a:buChar char="Ø"/>
              <a:defRPr/>
            </a:pPr>
            <a:r>
              <a:rPr lang="en-GB" sz="2800" dirty="0">
                <a:solidFill>
                  <a:schemeClr val="bg1">
                    <a:lumMod val="50000"/>
                  </a:schemeClr>
                </a:solidFill>
              </a:rPr>
              <a:t>Need for achievement  </a:t>
            </a:r>
          </a:p>
          <a:p>
            <a:pPr>
              <a:lnSpc>
                <a:spcPct val="150000"/>
              </a:lnSpc>
              <a:spcBef>
                <a:spcPts val="600"/>
              </a:spcBef>
              <a:buClr>
                <a:srgbClr val="007DC3"/>
              </a:buClr>
              <a:buFont typeface="Wingdings" panose="05000000000000000000" pitchFamily="2" charset="2"/>
              <a:buChar char="Ø"/>
              <a:defRPr/>
            </a:pPr>
            <a:r>
              <a:rPr lang="en-GB" sz="2800" dirty="0">
                <a:solidFill>
                  <a:schemeClr val="bg1">
                    <a:lumMod val="50000"/>
                  </a:schemeClr>
                </a:solidFill>
              </a:rPr>
              <a:t>Need for autonomy </a:t>
            </a:r>
          </a:p>
          <a:p>
            <a:pPr>
              <a:lnSpc>
                <a:spcPct val="150000"/>
              </a:lnSpc>
              <a:spcBef>
                <a:spcPts val="600"/>
              </a:spcBef>
              <a:buClr>
                <a:srgbClr val="007DC3"/>
              </a:buClr>
              <a:buFont typeface="Wingdings" panose="05000000000000000000" pitchFamily="2" charset="2"/>
              <a:buChar char="Ø"/>
              <a:defRPr/>
            </a:pPr>
            <a:r>
              <a:rPr lang="en-GB" sz="2800" dirty="0">
                <a:solidFill>
                  <a:schemeClr val="bg1">
                    <a:lumMod val="50000"/>
                  </a:schemeClr>
                </a:solidFill>
              </a:rPr>
              <a:t>Creativity </a:t>
            </a:r>
          </a:p>
          <a:p>
            <a:pPr>
              <a:lnSpc>
                <a:spcPct val="150000"/>
              </a:lnSpc>
              <a:spcBef>
                <a:spcPts val="600"/>
              </a:spcBef>
              <a:buClr>
                <a:srgbClr val="007DC3"/>
              </a:buClr>
              <a:buFont typeface="Wingdings" panose="05000000000000000000" pitchFamily="2" charset="2"/>
              <a:buChar char="Ø"/>
              <a:defRPr/>
            </a:pPr>
            <a:r>
              <a:rPr lang="en-GB" sz="2800" dirty="0">
                <a:solidFill>
                  <a:schemeClr val="bg1">
                    <a:lumMod val="50000"/>
                  </a:schemeClr>
                </a:solidFill>
              </a:rPr>
              <a:t>Risk taking</a:t>
            </a:r>
          </a:p>
          <a:p>
            <a:pPr>
              <a:lnSpc>
                <a:spcPct val="150000"/>
              </a:lnSpc>
              <a:buClr>
                <a:srgbClr val="007DC3"/>
              </a:buClr>
              <a:buFont typeface="Wingdings" panose="05000000000000000000" pitchFamily="2" charset="2"/>
              <a:buChar char="Ø"/>
              <a:defRPr/>
            </a:pPr>
            <a:r>
              <a:rPr lang="en-GB" sz="2800" dirty="0">
                <a:solidFill>
                  <a:schemeClr val="bg1">
                    <a:lumMod val="50000"/>
                  </a:schemeClr>
                </a:solidFill>
              </a:rPr>
              <a:t>Internal locus of contro</a:t>
            </a:r>
            <a:r>
              <a:rPr lang="en-GB" sz="2800" dirty="0">
                <a:solidFill>
                  <a:schemeClr val="bg1">
                    <a:lumMod val="50000"/>
                  </a:schemeClr>
                </a:solidFill>
                <a:effectLst>
                  <a:outerShdw blurRad="38100" dist="38100" dir="2700000" algn="tl">
                    <a:srgbClr val="000000">
                      <a:alpha val="43137"/>
                    </a:srgbClr>
                  </a:outerShdw>
                </a:effectLst>
              </a:rPr>
              <a:t>l</a:t>
            </a:r>
            <a:endParaRPr lang="en-GB" sz="2800" dirty="0">
              <a:solidFill>
                <a:schemeClr val="bg1">
                  <a:lumMod val="50000"/>
                </a:schemeClr>
              </a:solidFill>
            </a:endParaRPr>
          </a:p>
          <a:p>
            <a:pPr marL="0" indent="0">
              <a:spcBef>
                <a:spcPts val="0"/>
              </a:spcBef>
              <a:buClr>
                <a:schemeClr val="tx2"/>
              </a:buClr>
              <a:buNone/>
              <a:defRPr/>
            </a:pPr>
            <a:r>
              <a:rPr lang="en-GB" sz="2600" dirty="0">
                <a:solidFill>
                  <a:schemeClr val="bg1">
                    <a:lumMod val="50000"/>
                  </a:schemeClr>
                </a:solidFill>
              </a:rPr>
              <a:t>     </a:t>
            </a:r>
          </a:p>
        </p:txBody>
      </p:sp>
      <p:sp>
        <p:nvSpPr>
          <p:cNvPr id="5" name="Title 2"/>
          <p:cNvSpPr txBox="1">
            <a:spLocks/>
          </p:cNvSpPr>
          <p:nvPr/>
        </p:nvSpPr>
        <p:spPr>
          <a:xfrm>
            <a:off x="0" y="152400"/>
            <a:ext cx="9144000" cy="1600200"/>
          </a:xfrm>
          <a:prstGeom prst="rect">
            <a:avLst/>
          </a:prstGeom>
        </p:spPr>
        <p:txBody>
          <a:bodyPr/>
          <a:lstStyle>
            <a:lvl1pPr algn="ctr" defTabSz="914400" rtl="0" eaLnBrk="1" latinLnBrk="0" hangingPunct="1">
              <a:lnSpc>
                <a:spcPts val="5800"/>
              </a:lnSpc>
              <a:spcBef>
                <a:spcPct val="0"/>
              </a:spcBef>
              <a:buNone/>
              <a:defRPr sz="4000" b="1" kern="1200">
                <a:solidFill>
                  <a:schemeClr val="tx2"/>
                </a:solidFill>
                <a:effectLst>
                  <a:outerShdw blurRad="63500" dist="38100" dir="5400000" algn="t" rotWithShape="0">
                    <a:prstClr val="black">
                      <a:alpha val="25000"/>
                    </a:prstClr>
                  </a:outerShdw>
                </a:effectLst>
                <a:latin typeface="+mn-lt"/>
                <a:ea typeface="+mj-ea"/>
                <a:cs typeface="+mj-cs"/>
              </a:defRPr>
            </a:lvl1pPr>
          </a:lstStyle>
          <a:p>
            <a:r>
              <a:rPr lang="en-GB" sz="3600" dirty="0">
                <a:solidFill>
                  <a:srgbClr val="007DC3"/>
                </a:solidFill>
                <a:effectLst/>
              </a:rPr>
              <a:t>General Enterprise Tendency (GET) test</a:t>
            </a:r>
          </a:p>
        </p:txBody>
      </p:sp>
      <p:sp>
        <p:nvSpPr>
          <p:cNvPr id="6" name="TextBox 5"/>
          <p:cNvSpPr txBox="1"/>
          <p:nvPr/>
        </p:nvSpPr>
        <p:spPr>
          <a:xfrm>
            <a:off x="0" y="6597352"/>
            <a:ext cx="899592" cy="276999"/>
          </a:xfrm>
          <a:prstGeom prst="rect">
            <a:avLst/>
          </a:prstGeom>
          <a:noFill/>
        </p:spPr>
        <p:txBody>
          <a:bodyPr wrap="square" rtlCol="0">
            <a:spAutoFit/>
          </a:bodyPr>
          <a:lstStyle/>
          <a:p>
            <a:pPr algn="ctr"/>
            <a:r>
              <a:rPr lang="en-GB" sz="1200" b="1" dirty="0">
                <a:solidFill>
                  <a:schemeClr val="tx1">
                    <a:lumMod val="50000"/>
                    <a:lumOff val="50000"/>
                  </a:schemeClr>
                </a:solidFill>
              </a:rPr>
              <a:t> </a:t>
            </a:r>
            <a:r>
              <a:rPr lang="en-GB" sz="1200" b="1" dirty="0">
                <a:solidFill>
                  <a:schemeClr val="bg1">
                    <a:lumMod val="50000"/>
                  </a:schemeClr>
                </a:solidFill>
              </a:rPr>
              <a:t>GET test</a:t>
            </a:r>
          </a:p>
        </p:txBody>
      </p:sp>
      <p:sp>
        <p:nvSpPr>
          <p:cNvPr id="3" name="Slide Number Placeholder 2"/>
          <p:cNvSpPr>
            <a:spLocks noGrp="1"/>
          </p:cNvSpPr>
          <p:nvPr>
            <p:ph type="sldNum" sz="quarter" idx="12"/>
          </p:nvPr>
        </p:nvSpPr>
        <p:spPr/>
        <p:txBody>
          <a:bodyPr/>
          <a:lstStyle/>
          <a:p>
            <a:fld id="{C3F65BB1-9206-4D7F-97F9-47DCC7DC6334}" type="slidenum">
              <a:rPr lang="en-GB" smtClean="0"/>
              <a:pPr/>
              <a:t>32</a:t>
            </a:fld>
            <a:endParaRPr lang="en-GB"/>
          </a:p>
        </p:txBody>
      </p:sp>
      <p:pic>
        <p:nvPicPr>
          <p:cNvPr id="8" name="Picture 2">
            <a:hlinkClick r:id="rId2"/>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62405" y="6174856"/>
            <a:ext cx="374781" cy="395995"/>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702874398"/>
      </p:ext>
    </p:extLst>
  </p:cSld>
  <p:clrMapOvr>
    <a:masterClrMapping/>
  </p:clrMapOvr>
  <p:transition>
    <p:dissolve/>
  </p:transition>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le 2"/>
          <p:cNvSpPr txBox="1">
            <a:spLocks/>
          </p:cNvSpPr>
          <p:nvPr/>
        </p:nvSpPr>
        <p:spPr>
          <a:xfrm>
            <a:off x="539552" y="50387"/>
            <a:ext cx="8229600" cy="828328"/>
          </a:xfrm>
          <a:prstGeom prst="rect">
            <a:avLst/>
          </a:prstGeom>
        </p:spPr>
        <p:txBody>
          <a:bodyPr/>
          <a:lstStyle>
            <a:lvl1pPr algn="ctr" defTabSz="914400" rtl="0" eaLnBrk="1" latinLnBrk="0" hangingPunct="1">
              <a:lnSpc>
                <a:spcPts val="5800"/>
              </a:lnSpc>
              <a:spcBef>
                <a:spcPct val="0"/>
              </a:spcBef>
              <a:buNone/>
              <a:defRPr sz="4000" b="1" kern="1200">
                <a:solidFill>
                  <a:schemeClr val="tx2"/>
                </a:solidFill>
                <a:effectLst>
                  <a:outerShdw blurRad="63500" dist="38100" dir="5400000" algn="t" rotWithShape="0">
                    <a:prstClr val="black">
                      <a:alpha val="25000"/>
                    </a:prstClr>
                  </a:outerShdw>
                </a:effectLst>
                <a:latin typeface="+mn-lt"/>
                <a:ea typeface="+mj-ea"/>
                <a:cs typeface="+mj-cs"/>
              </a:defRPr>
            </a:lvl1pPr>
          </a:lstStyle>
          <a:p>
            <a:r>
              <a:rPr lang="en-GB" sz="3600" dirty="0">
                <a:solidFill>
                  <a:srgbClr val="007DC3"/>
                </a:solidFill>
                <a:effectLst/>
              </a:rPr>
              <a:t>Influences on our Character Traits</a:t>
            </a:r>
          </a:p>
        </p:txBody>
      </p:sp>
      <p:graphicFrame>
        <p:nvGraphicFramePr>
          <p:cNvPr id="2" name="Diagram 1"/>
          <p:cNvGraphicFramePr/>
          <p:nvPr>
            <p:extLst>
              <p:ext uri="{D42A27DB-BD31-4B8C-83A1-F6EECF244321}">
                <p14:modId xmlns:p14="http://schemas.microsoft.com/office/powerpoint/2010/main" val="127725966"/>
              </p:ext>
            </p:extLst>
          </p:nvPr>
        </p:nvGraphicFramePr>
        <p:xfrm>
          <a:off x="4139952" y="980728"/>
          <a:ext cx="4176464" cy="505633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4" name="Picture 3" descr="C:\Users\pburns\AppData\Local\Microsoft\Windows\Temporary Internet Files\Content.IE5\9MWAM7LW\MC900433865[1].png">
            <a:hlinkClick r:id="rId7"/>
          </p:cNvPr>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107552" y="6165352"/>
            <a:ext cx="432000" cy="432000"/>
          </a:xfrm>
          <a:prstGeom prst="rect">
            <a:avLst/>
          </a:prstGeom>
          <a:noFill/>
          <a:effectLst>
            <a:softEdge rad="12700"/>
          </a:effectLst>
        </p:spPr>
      </p:pic>
      <p:sp>
        <p:nvSpPr>
          <p:cNvPr id="5" name="TextBox 4"/>
          <p:cNvSpPr txBox="1"/>
          <p:nvPr/>
        </p:nvSpPr>
        <p:spPr>
          <a:xfrm>
            <a:off x="-36512" y="6597352"/>
            <a:ext cx="864096" cy="276999"/>
          </a:xfrm>
          <a:prstGeom prst="rect">
            <a:avLst/>
          </a:prstGeom>
          <a:noFill/>
        </p:spPr>
        <p:txBody>
          <a:bodyPr wrap="square" rtlCol="0">
            <a:spAutoFit/>
          </a:bodyPr>
          <a:lstStyle/>
          <a:p>
            <a:pPr algn="ctr"/>
            <a:r>
              <a:rPr lang="en-GB" sz="1200" b="1" dirty="0">
                <a:solidFill>
                  <a:schemeClr val="bg1">
                    <a:lumMod val="50000"/>
                  </a:schemeClr>
                </a:solidFill>
              </a:rPr>
              <a:t>Burns</a:t>
            </a:r>
          </a:p>
        </p:txBody>
      </p:sp>
      <p:sp>
        <p:nvSpPr>
          <p:cNvPr id="3" name="TextBox 2"/>
          <p:cNvSpPr txBox="1"/>
          <p:nvPr/>
        </p:nvSpPr>
        <p:spPr>
          <a:xfrm>
            <a:off x="827584" y="1305341"/>
            <a:ext cx="2736304" cy="4247317"/>
          </a:xfrm>
          <a:prstGeom prst="rect">
            <a:avLst/>
          </a:prstGeom>
          <a:noFill/>
        </p:spPr>
        <p:txBody>
          <a:bodyPr wrap="square" rtlCol="0">
            <a:spAutoFit/>
          </a:bodyPr>
          <a:lstStyle/>
          <a:p>
            <a:pPr marL="342900" indent="-342900">
              <a:lnSpc>
                <a:spcPct val="150000"/>
              </a:lnSpc>
              <a:buClr>
                <a:srgbClr val="007DC3"/>
              </a:buClr>
              <a:buFont typeface="Wingdings" panose="05000000000000000000" pitchFamily="2" charset="2"/>
              <a:buChar char="Ø"/>
            </a:pPr>
            <a:r>
              <a:rPr lang="en-GB" sz="2000" b="1" dirty="0">
                <a:solidFill>
                  <a:schemeClr val="bg1">
                    <a:lumMod val="50000"/>
                  </a:schemeClr>
                </a:solidFill>
              </a:rPr>
              <a:t>Nationality</a:t>
            </a:r>
          </a:p>
          <a:p>
            <a:pPr marL="342900" indent="-342900">
              <a:lnSpc>
                <a:spcPct val="150000"/>
              </a:lnSpc>
              <a:buClr>
                <a:srgbClr val="007DC3"/>
              </a:buClr>
              <a:buFont typeface="Wingdings" panose="05000000000000000000" pitchFamily="2" charset="2"/>
              <a:buChar char="Ø"/>
            </a:pPr>
            <a:r>
              <a:rPr lang="en-GB" sz="2000" b="1" dirty="0">
                <a:solidFill>
                  <a:schemeClr val="bg1">
                    <a:lumMod val="50000"/>
                  </a:schemeClr>
                </a:solidFill>
              </a:rPr>
              <a:t>Education</a:t>
            </a:r>
          </a:p>
          <a:p>
            <a:pPr marL="342900" indent="-342900">
              <a:lnSpc>
                <a:spcPct val="150000"/>
              </a:lnSpc>
              <a:buClr>
                <a:srgbClr val="007DC3"/>
              </a:buClr>
              <a:buFont typeface="Wingdings" panose="05000000000000000000" pitchFamily="2" charset="2"/>
              <a:buChar char="Ø"/>
            </a:pPr>
            <a:r>
              <a:rPr lang="en-GB" sz="2000" b="1" dirty="0">
                <a:solidFill>
                  <a:schemeClr val="bg1">
                    <a:lumMod val="50000"/>
                  </a:schemeClr>
                </a:solidFill>
              </a:rPr>
              <a:t>Age</a:t>
            </a:r>
          </a:p>
          <a:p>
            <a:pPr marL="342900" indent="-342900">
              <a:lnSpc>
                <a:spcPct val="150000"/>
              </a:lnSpc>
              <a:buClr>
                <a:srgbClr val="007DC3"/>
              </a:buClr>
              <a:buFont typeface="Wingdings" panose="05000000000000000000" pitchFamily="2" charset="2"/>
              <a:buChar char="Ø"/>
            </a:pPr>
            <a:r>
              <a:rPr lang="en-GB" sz="2000" b="1" dirty="0">
                <a:solidFill>
                  <a:schemeClr val="bg1">
                    <a:lumMod val="50000"/>
                  </a:schemeClr>
                </a:solidFill>
              </a:rPr>
              <a:t>Family</a:t>
            </a:r>
          </a:p>
          <a:p>
            <a:pPr marL="342900" indent="-342900">
              <a:lnSpc>
                <a:spcPct val="150000"/>
              </a:lnSpc>
              <a:buClr>
                <a:srgbClr val="007DC3"/>
              </a:buClr>
              <a:buFont typeface="Wingdings" panose="05000000000000000000" pitchFamily="2" charset="2"/>
              <a:buChar char="Ø"/>
            </a:pPr>
            <a:r>
              <a:rPr lang="en-GB" sz="2000" b="1" dirty="0">
                <a:solidFill>
                  <a:schemeClr val="bg1">
                    <a:lumMod val="50000"/>
                  </a:schemeClr>
                </a:solidFill>
              </a:rPr>
              <a:t>Partnering</a:t>
            </a:r>
          </a:p>
          <a:p>
            <a:pPr marL="342900" indent="-342900">
              <a:lnSpc>
                <a:spcPct val="150000"/>
              </a:lnSpc>
              <a:buClr>
                <a:srgbClr val="007DC3"/>
              </a:buClr>
              <a:buFont typeface="Wingdings" panose="05000000000000000000" pitchFamily="2" charset="2"/>
              <a:buChar char="Ø"/>
            </a:pPr>
            <a:r>
              <a:rPr lang="en-GB" sz="2000" b="1" dirty="0">
                <a:solidFill>
                  <a:schemeClr val="bg1">
                    <a:lumMod val="50000"/>
                  </a:schemeClr>
                </a:solidFill>
              </a:rPr>
              <a:t>Gender</a:t>
            </a:r>
          </a:p>
          <a:p>
            <a:pPr marL="342900" indent="-342900">
              <a:lnSpc>
                <a:spcPct val="150000"/>
              </a:lnSpc>
              <a:buClr>
                <a:srgbClr val="007DC3"/>
              </a:buClr>
              <a:buFont typeface="Wingdings" panose="05000000000000000000" pitchFamily="2" charset="2"/>
              <a:buChar char="Ø"/>
            </a:pPr>
            <a:r>
              <a:rPr lang="en-GB" sz="2000" b="1" dirty="0">
                <a:solidFill>
                  <a:schemeClr val="bg1">
                    <a:lumMod val="50000"/>
                  </a:schemeClr>
                </a:solidFill>
              </a:rPr>
              <a:t>Immigration &amp; ethnicity</a:t>
            </a:r>
          </a:p>
          <a:p>
            <a:pPr marL="342900" indent="-342900">
              <a:lnSpc>
                <a:spcPct val="150000"/>
              </a:lnSpc>
              <a:buClr>
                <a:schemeClr val="tx2"/>
              </a:buClr>
              <a:buFont typeface="Wingdings" panose="05000000000000000000" pitchFamily="2" charset="2"/>
              <a:buChar char="Ø"/>
            </a:pPr>
            <a:endParaRPr lang="en-GB" sz="2000" b="1" dirty="0">
              <a:solidFill>
                <a:schemeClr val="bg1">
                  <a:lumMod val="50000"/>
                </a:schemeClr>
              </a:solidFill>
            </a:endParaRPr>
          </a:p>
        </p:txBody>
      </p:sp>
      <p:sp>
        <p:nvSpPr>
          <p:cNvPr id="6" name="Slide Number Placeholder 5"/>
          <p:cNvSpPr>
            <a:spLocks noGrp="1"/>
          </p:cNvSpPr>
          <p:nvPr>
            <p:ph type="sldNum" sz="quarter" idx="12"/>
          </p:nvPr>
        </p:nvSpPr>
        <p:spPr/>
        <p:txBody>
          <a:bodyPr/>
          <a:lstStyle/>
          <a:p>
            <a:fld id="{C3F65BB1-9206-4D7F-97F9-47DCC7DC6334}" type="slidenum">
              <a:rPr lang="en-GB" smtClean="0"/>
              <a:pPr/>
              <a:t>33</a:t>
            </a:fld>
            <a:endParaRPr lang="en-GB"/>
          </a:p>
        </p:txBody>
      </p:sp>
    </p:spTree>
    <p:extLst>
      <p:ext uri="{BB962C8B-B14F-4D97-AF65-F5344CB8AC3E}">
        <p14:creationId xmlns:p14="http://schemas.microsoft.com/office/powerpoint/2010/main" val="1991355358"/>
      </p:ext>
    </p:extLst>
  </p:cSld>
  <p:clrMapOvr>
    <a:masterClrMapping/>
  </p:clrMapOvr>
  <p:transition>
    <p:dissolv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dissolve">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AsOne/>
      </p:bldGraphic>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79512" y="332656"/>
            <a:ext cx="8964488" cy="5184576"/>
          </a:xfrm>
        </p:spPr>
        <p:txBody>
          <a:bodyPr>
            <a:normAutofit fontScale="92500" lnSpcReduction="20000"/>
          </a:bodyPr>
          <a:lstStyle/>
          <a:p>
            <a:r>
              <a:rPr lang="en-GB" dirty="0"/>
              <a:t>Watch the video link on the module page about </a:t>
            </a:r>
          </a:p>
          <a:p>
            <a:pPr marL="0" indent="0">
              <a:buNone/>
            </a:pPr>
            <a:r>
              <a:rPr lang="en-GB" dirty="0"/>
              <a:t>   Joe </a:t>
            </a:r>
            <a:r>
              <a:rPr lang="en-GB" dirty="0" err="1"/>
              <a:t>Gebbia</a:t>
            </a:r>
            <a:endParaRPr lang="en-GB" dirty="0"/>
          </a:p>
          <a:p>
            <a:pPr marL="0" indent="0">
              <a:buNone/>
            </a:pPr>
            <a:r>
              <a:rPr lang="en-GB" dirty="0"/>
              <a:t>    </a:t>
            </a:r>
            <a:r>
              <a:rPr lang="en-GB" dirty="0">
                <a:hlinkClick r:id="rId2"/>
              </a:rPr>
              <a:t>https://moodle.uwtsd.ac.uk/mod/resource/view.php?id=148256</a:t>
            </a:r>
            <a:endParaRPr lang="en-GB" dirty="0"/>
          </a:p>
          <a:p>
            <a:pPr marL="0" indent="0">
              <a:buNone/>
            </a:pPr>
            <a:endParaRPr lang="en-GB" dirty="0"/>
          </a:p>
          <a:p>
            <a:pPr marL="0" indent="0">
              <a:buNone/>
            </a:pPr>
            <a:endParaRPr lang="en-GB" dirty="0"/>
          </a:p>
          <a:p>
            <a:pPr marL="0" indent="0">
              <a:buNone/>
            </a:pPr>
            <a:r>
              <a:rPr lang="en-GB" dirty="0"/>
              <a:t> Question &amp; Discussion session</a:t>
            </a:r>
          </a:p>
          <a:p>
            <a:pPr marL="0" indent="0">
              <a:buNone/>
            </a:pPr>
            <a:endParaRPr lang="en-GB" dirty="0"/>
          </a:p>
          <a:p>
            <a:pPr marL="0" indent="0">
              <a:buNone/>
            </a:pPr>
            <a:r>
              <a:rPr lang="en-GB" dirty="0"/>
              <a:t>Can you list/identify some of his entrepreneurial traits</a:t>
            </a:r>
          </a:p>
          <a:p>
            <a:pPr>
              <a:buFont typeface="Wingdings" pitchFamily="2" charset="2"/>
              <a:buChar char="v"/>
            </a:pPr>
            <a:endParaRPr lang="en-GB" dirty="0"/>
          </a:p>
          <a:p>
            <a:endParaRPr lang="en-GB" dirty="0"/>
          </a:p>
        </p:txBody>
      </p:sp>
    </p:spTree>
    <p:extLst>
      <p:ext uri="{BB962C8B-B14F-4D97-AF65-F5344CB8AC3E}">
        <p14:creationId xmlns:p14="http://schemas.microsoft.com/office/powerpoint/2010/main" val="275915322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3"/>
          <p:cNvSpPr txBox="1">
            <a:spLocks noChangeArrowheads="1"/>
          </p:cNvSpPr>
          <p:nvPr/>
        </p:nvSpPr>
        <p:spPr>
          <a:xfrm>
            <a:off x="107505" y="1124743"/>
            <a:ext cx="8784975" cy="4320481"/>
          </a:xfrm>
          <a:prstGeom prst="rect">
            <a:avLst/>
          </a:prstGeom>
        </p:spPr>
        <p:txBody>
          <a:bodyPr vert="horz" lIns="91440" tIns="45720" rIns="91440" bIns="45720" rtlCol="0">
            <a:normAutofit fontScale="92500" lnSpcReduction="10000"/>
          </a:bodyPr>
          <a:lstStyle>
            <a:lvl1pPr marL="342900" indent="-342900" algn="l" defTabSz="914400" rtl="0" eaLnBrk="1" latinLnBrk="0" hangingPunct="1">
              <a:spcBef>
                <a:spcPct val="20000"/>
              </a:spcBef>
              <a:buFont typeface="Arial" pitchFamily="34" charset="0"/>
              <a:buChar char="•"/>
              <a:defRPr sz="3000" b="1" kern="1200">
                <a:solidFill>
                  <a:schemeClr val="tx1">
                    <a:lumMod val="50000"/>
                    <a:lumOff val="50000"/>
                  </a:schemeClr>
                </a:solidFill>
                <a:latin typeface="+mj-lt"/>
                <a:ea typeface="+mn-ea"/>
                <a:cs typeface="+mn-cs"/>
              </a:defRPr>
            </a:lvl1pPr>
            <a:lvl2pPr marL="742950" indent="-285750" algn="l" defTabSz="914400" rtl="0" eaLnBrk="1" latinLnBrk="0" hangingPunct="1">
              <a:spcBef>
                <a:spcPct val="20000"/>
              </a:spcBef>
              <a:buFont typeface="Courier New" pitchFamily="49" charset="0"/>
              <a:buChar char="o"/>
              <a:defRPr sz="2800" b="1" kern="1200">
                <a:solidFill>
                  <a:schemeClr val="tx1">
                    <a:lumMod val="50000"/>
                    <a:lumOff val="50000"/>
                  </a:schemeClr>
                </a:solidFill>
                <a:latin typeface="+mj-lt"/>
                <a:ea typeface="+mn-ea"/>
                <a:cs typeface="+mn-cs"/>
              </a:defRPr>
            </a:lvl2pPr>
            <a:lvl3pPr marL="1143000" indent="-228600" algn="l" defTabSz="914400" rtl="0" eaLnBrk="1" latinLnBrk="0" hangingPunct="1">
              <a:spcBef>
                <a:spcPct val="20000"/>
              </a:spcBef>
              <a:buFont typeface="Arial" pitchFamily="34" charset="0"/>
              <a:buChar char="•"/>
              <a:defRPr sz="2400" b="1" kern="1200">
                <a:solidFill>
                  <a:schemeClr val="tx1">
                    <a:lumMod val="50000"/>
                    <a:lumOff val="50000"/>
                  </a:schemeClr>
                </a:solidFill>
                <a:latin typeface="+mj-lt"/>
                <a:ea typeface="+mn-ea"/>
                <a:cs typeface="+mn-cs"/>
              </a:defRPr>
            </a:lvl3pPr>
            <a:lvl4pPr marL="1600200" indent="-228600" algn="l" defTabSz="914400" rtl="0" eaLnBrk="1" latinLnBrk="0" hangingPunct="1">
              <a:spcBef>
                <a:spcPct val="20000"/>
              </a:spcBef>
              <a:buFont typeface="Courier New" pitchFamily="49" charset="0"/>
              <a:buChar char="o"/>
              <a:defRPr sz="2000" b="1" kern="1200">
                <a:solidFill>
                  <a:schemeClr val="tx1">
                    <a:lumMod val="50000"/>
                    <a:lumOff val="50000"/>
                  </a:schemeClr>
                </a:solidFill>
                <a:latin typeface="+mj-lt"/>
                <a:ea typeface="+mn-ea"/>
                <a:cs typeface="+mn-cs"/>
              </a:defRPr>
            </a:lvl4pPr>
            <a:lvl5pPr marL="2057400" indent="-228600" algn="l" defTabSz="914400" rtl="0" eaLnBrk="1" latinLnBrk="0" hangingPunct="1">
              <a:spcBef>
                <a:spcPct val="20000"/>
              </a:spcBef>
              <a:buFont typeface="Arial" pitchFamily="34" charset="0"/>
              <a:buChar char="•"/>
              <a:defRPr sz="1800" b="1" kern="1200">
                <a:solidFill>
                  <a:schemeClr val="tx1">
                    <a:lumMod val="50000"/>
                    <a:lumOff val="50000"/>
                  </a:schemeClr>
                </a:solidFill>
                <a:latin typeface="+mj-lt"/>
                <a:ea typeface="+mn-ea"/>
                <a:cs typeface="+mn-cs"/>
              </a:defRPr>
            </a:lvl5pPr>
            <a:lvl6pPr marL="2514600" indent="-228600" algn="l" defTabSz="914400" rtl="0" eaLnBrk="1" latinLnBrk="0" hangingPunct="1">
              <a:spcBef>
                <a:spcPct val="20000"/>
              </a:spcBef>
              <a:buFont typeface="Courier New" pitchFamily="49" charset="0"/>
              <a:buChar char="o"/>
              <a:defRPr sz="1600" kern="1200">
                <a:solidFill>
                  <a:schemeClr val="tx1">
                    <a:lumMod val="50000"/>
                    <a:lumOff val="50000"/>
                  </a:schemeClr>
                </a:solidFill>
                <a:latin typeface="+mj-lt"/>
                <a:ea typeface="+mn-ea"/>
                <a:cs typeface="+mn-cs"/>
              </a:defRPr>
            </a:lvl6pPr>
            <a:lvl7pPr marL="2971800" indent="-228600" algn="l" defTabSz="914400" rtl="0" eaLnBrk="1" latinLnBrk="0" hangingPunct="1">
              <a:spcBef>
                <a:spcPct val="20000"/>
              </a:spcBef>
              <a:buFont typeface="Arial" pitchFamily="34" charset="0"/>
              <a:buChar char="•"/>
              <a:defRPr sz="1600" kern="1200">
                <a:solidFill>
                  <a:schemeClr val="tx1">
                    <a:lumMod val="50000"/>
                    <a:lumOff val="50000"/>
                  </a:schemeClr>
                </a:solidFill>
                <a:latin typeface="+mj-lt"/>
                <a:ea typeface="+mn-ea"/>
                <a:cs typeface="+mn-cs"/>
              </a:defRPr>
            </a:lvl7pPr>
            <a:lvl8pPr marL="3429000" indent="-228600" algn="l" defTabSz="914400" rtl="0" eaLnBrk="1" latinLnBrk="0" hangingPunct="1">
              <a:spcBef>
                <a:spcPct val="20000"/>
              </a:spcBef>
              <a:buFont typeface="Courier New" pitchFamily="49" charset="0"/>
              <a:buChar char="o"/>
              <a:defRPr sz="1600" kern="1200">
                <a:solidFill>
                  <a:schemeClr val="tx1">
                    <a:lumMod val="50000"/>
                    <a:lumOff val="50000"/>
                  </a:schemeClr>
                </a:solidFill>
                <a:latin typeface="+mj-lt"/>
                <a:ea typeface="+mn-ea"/>
                <a:cs typeface="+mn-cs"/>
              </a:defRPr>
            </a:lvl8pPr>
            <a:lvl9pPr marL="3886200" indent="-228600" algn="l" defTabSz="914400" rtl="0" eaLnBrk="1" latinLnBrk="0" hangingPunct="1">
              <a:spcBef>
                <a:spcPct val="20000"/>
              </a:spcBef>
              <a:buFont typeface="Arial" pitchFamily="34" charset="0"/>
              <a:buChar char="•"/>
              <a:defRPr sz="1600" kern="1200">
                <a:solidFill>
                  <a:schemeClr val="tx1">
                    <a:lumMod val="50000"/>
                    <a:lumOff val="50000"/>
                  </a:schemeClr>
                </a:solidFill>
                <a:latin typeface="+mj-lt"/>
                <a:ea typeface="+mn-ea"/>
                <a:cs typeface="+mn-cs"/>
              </a:defRPr>
            </a:lvl9pPr>
          </a:lstStyle>
          <a:p>
            <a:pPr algn="just">
              <a:spcBef>
                <a:spcPts val="0"/>
              </a:spcBef>
              <a:buClr>
                <a:srgbClr val="007DC3"/>
              </a:buClr>
              <a:buFont typeface="Wingdings" panose="05000000000000000000" pitchFamily="2" charset="2"/>
              <a:buChar char="Ø"/>
              <a:defRPr/>
            </a:pPr>
            <a:r>
              <a:rPr lang="en-GB" sz="2400" b="0" dirty="0">
                <a:solidFill>
                  <a:schemeClr val="tx1"/>
                </a:solidFill>
              </a:rPr>
              <a:t>Bosma, N., Wennekers, S., Guerrero, M., Amoros, J. E., Martiarena, A., &amp; Singer, S. (2013). Global Entrepreneurship Monitor Special Report on Entrepreneurial Employee Activity, Boston: Babson College.</a:t>
            </a:r>
          </a:p>
          <a:p>
            <a:pPr algn="just">
              <a:spcBef>
                <a:spcPts val="0"/>
              </a:spcBef>
              <a:buClr>
                <a:srgbClr val="007DC3"/>
              </a:buClr>
              <a:buFont typeface="Wingdings" panose="05000000000000000000" pitchFamily="2" charset="2"/>
              <a:buChar char="Ø"/>
              <a:defRPr/>
            </a:pPr>
            <a:r>
              <a:rPr lang="en-GB" sz="2400" b="0" dirty="0">
                <a:solidFill>
                  <a:schemeClr val="tx1"/>
                </a:solidFill>
              </a:rPr>
              <a:t>L</a:t>
            </a:r>
            <a:r>
              <a:rPr lang="en-GB" sz="2200" b="0" dirty="0">
                <a:solidFill>
                  <a:schemeClr val="tx1"/>
                </a:solidFill>
                <a:effectLst/>
                <a:latin typeface="+mn-lt"/>
                <a:ea typeface="Calibri" panose="020F0502020204030204" pitchFamily="34" charset="0"/>
                <a:cs typeface="Times New Roman" panose="02020603050405020304" pitchFamily="18" charset="0"/>
              </a:rPr>
              <a:t>iddle, J &amp; McElwee, G., (2019). ‘Theoretical Perspectives on Public Entrepreneurship’, International Journal of Entrepreneurship Behaviour &amp; Research, vol. 25, no. 6, pp. 1308-1320 </a:t>
            </a:r>
          </a:p>
          <a:p>
            <a:pPr algn="just">
              <a:spcBef>
                <a:spcPts val="0"/>
              </a:spcBef>
              <a:buClr>
                <a:srgbClr val="007DC3"/>
              </a:buClr>
              <a:buFont typeface="Wingdings" panose="05000000000000000000" pitchFamily="2" charset="2"/>
              <a:buChar char="Ø"/>
              <a:defRPr/>
            </a:pPr>
            <a:r>
              <a:rPr lang="en-GB" sz="2200" b="0" dirty="0">
                <a:solidFill>
                  <a:schemeClr val="tx1"/>
                </a:solidFill>
                <a:effectLst/>
                <a:latin typeface="+mn-lt"/>
                <a:ea typeface="Calibri" panose="020F0502020204030204" pitchFamily="34" charset="0"/>
                <a:cs typeface="Times New Roman" panose="02020603050405020304" pitchFamily="18" charset="0"/>
              </a:rPr>
              <a:t>Luc, B, &amp; </a:t>
            </a:r>
            <a:r>
              <a:rPr lang="en-GB" sz="2200" b="0" dirty="0" err="1">
                <a:solidFill>
                  <a:schemeClr val="tx1"/>
                </a:solidFill>
                <a:effectLst/>
                <a:latin typeface="+mn-lt"/>
                <a:ea typeface="Calibri" panose="020F0502020204030204" pitchFamily="34" charset="0"/>
                <a:cs typeface="Times New Roman" panose="02020603050405020304" pitchFamily="18" charset="0"/>
              </a:rPr>
              <a:t>Taieb</a:t>
            </a:r>
            <a:r>
              <a:rPr lang="en-GB" sz="2200" b="0" dirty="0">
                <a:solidFill>
                  <a:schemeClr val="tx1"/>
                </a:solidFill>
                <a:effectLst/>
                <a:latin typeface="+mn-lt"/>
                <a:ea typeface="Calibri" panose="020F0502020204030204" pitchFamily="34" charset="0"/>
                <a:cs typeface="Times New Roman" panose="02020603050405020304" pitchFamily="18" charset="0"/>
              </a:rPr>
              <a:t>, H. (2007). The changing nature of public entrepreneurship. Public Administration Review 67 (3): 488–503.</a:t>
            </a:r>
          </a:p>
          <a:p>
            <a:pPr algn="just">
              <a:spcBef>
                <a:spcPts val="0"/>
              </a:spcBef>
              <a:buClr>
                <a:srgbClr val="007DC3"/>
              </a:buClr>
              <a:buFont typeface="Wingdings" panose="05000000000000000000" pitchFamily="2" charset="2"/>
              <a:buChar char="Ø"/>
              <a:defRPr/>
            </a:pPr>
            <a:r>
              <a:rPr lang="en-US" sz="2200" b="0" dirty="0">
                <a:solidFill>
                  <a:schemeClr val="tx1"/>
                </a:solidFill>
                <a:latin typeface="+mn-lt"/>
              </a:rPr>
              <a:t>Mariotti, S., &amp; Glackin, C., (2017). Entrepreneurship: Starting and Operating A Small Business, 4</a:t>
            </a:r>
            <a:r>
              <a:rPr lang="en-US" sz="2200" b="0" baseline="30000" dirty="0">
                <a:solidFill>
                  <a:schemeClr val="tx1"/>
                </a:solidFill>
                <a:latin typeface="+mn-lt"/>
              </a:rPr>
              <a:t>th</a:t>
            </a:r>
            <a:r>
              <a:rPr lang="en-US" sz="2200" b="0" dirty="0">
                <a:solidFill>
                  <a:schemeClr val="tx1"/>
                </a:solidFill>
                <a:latin typeface="+mn-lt"/>
              </a:rPr>
              <a:t> Edition, Pearson.</a:t>
            </a:r>
            <a:r>
              <a:rPr lang="en-GB" sz="2200" b="0" dirty="0">
                <a:solidFill>
                  <a:schemeClr val="tx1"/>
                </a:solidFill>
                <a:latin typeface="+mn-lt"/>
              </a:rPr>
              <a:t> </a:t>
            </a:r>
          </a:p>
          <a:p>
            <a:pPr algn="just">
              <a:spcBef>
                <a:spcPts val="0"/>
              </a:spcBef>
              <a:buClr>
                <a:srgbClr val="007DC3"/>
              </a:buClr>
              <a:buFont typeface="Wingdings" panose="05000000000000000000" pitchFamily="2" charset="2"/>
              <a:buChar char="Ø"/>
              <a:defRPr/>
            </a:pPr>
            <a:r>
              <a:rPr lang="en-GB" sz="2200" b="0" dirty="0">
                <a:solidFill>
                  <a:schemeClr val="tx1"/>
                </a:solidFill>
                <a:latin typeface="+mn-lt"/>
              </a:rPr>
              <a:t>Shane, S. &amp; Venkataraman, S. (2000). The promise of entrepreneurship as a field of research. Academy of Management Review, 25(1), 217-226</a:t>
            </a:r>
            <a:r>
              <a:rPr lang="en-GB" sz="2400" b="0" dirty="0">
                <a:solidFill>
                  <a:schemeClr val="tx1"/>
                </a:solidFill>
                <a:latin typeface="+mn-lt"/>
              </a:rPr>
              <a:t>. </a:t>
            </a:r>
          </a:p>
          <a:p>
            <a:pPr marL="0" indent="0">
              <a:spcBef>
                <a:spcPts val="0"/>
              </a:spcBef>
              <a:buClr>
                <a:schemeClr val="tx2"/>
              </a:buClr>
              <a:buNone/>
              <a:defRPr/>
            </a:pPr>
            <a:r>
              <a:rPr lang="en-GB" sz="2600" dirty="0">
                <a:solidFill>
                  <a:schemeClr val="bg1">
                    <a:lumMod val="50000"/>
                  </a:schemeClr>
                </a:solidFill>
              </a:rPr>
              <a:t>     </a:t>
            </a:r>
          </a:p>
        </p:txBody>
      </p:sp>
      <p:sp>
        <p:nvSpPr>
          <p:cNvPr id="5" name="Title 2"/>
          <p:cNvSpPr txBox="1">
            <a:spLocks/>
          </p:cNvSpPr>
          <p:nvPr/>
        </p:nvSpPr>
        <p:spPr>
          <a:xfrm>
            <a:off x="0" y="152400"/>
            <a:ext cx="9144000" cy="756320"/>
          </a:xfrm>
          <a:prstGeom prst="rect">
            <a:avLst/>
          </a:prstGeom>
        </p:spPr>
        <p:txBody>
          <a:bodyPr/>
          <a:lstStyle>
            <a:lvl1pPr algn="ctr" defTabSz="914400" rtl="0" eaLnBrk="1" latinLnBrk="0" hangingPunct="1">
              <a:lnSpc>
                <a:spcPts val="5800"/>
              </a:lnSpc>
              <a:spcBef>
                <a:spcPct val="0"/>
              </a:spcBef>
              <a:buNone/>
              <a:defRPr sz="4000" b="1" kern="1200">
                <a:solidFill>
                  <a:schemeClr val="tx2"/>
                </a:solidFill>
                <a:effectLst>
                  <a:outerShdw blurRad="63500" dist="38100" dir="5400000" algn="t" rotWithShape="0">
                    <a:prstClr val="black">
                      <a:alpha val="25000"/>
                    </a:prstClr>
                  </a:outerShdw>
                </a:effectLst>
                <a:latin typeface="+mn-lt"/>
                <a:ea typeface="+mj-ea"/>
                <a:cs typeface="+mj-cs"/>
              </a:defRPr>
            </a:lvl1pPr>
          </a:lstStyle>
          <a:p>
            <a:r>
              <a:rPr lang="en-GB" sz="3600" dirty="0">
                <a:solidFill>
                  <a:schemeClr val="tx1"/>
                </a:solidFill>
                <a:effectLst/>
              </a:rPr>
              <a:t>References</a:t>
            </a:r>
          </a:p>
        </p:txBody>
      </p:sp>
      <p:sp>
        <p:nvSpPr>
          <p:cNvPr id="6" name="TextBox 5"/>
          <p:cNvSpPr txBox="1"/>
          <p:nvPr/>
        </p:nvSpPr>
        <p:spPr>
          <a:xfrm>
            <a:off x="0" y="6597352"/>
            <a:ext cx="899592" cy="276999"/>
          </a:xfrm>
          <a:prstGeom prst="rect">
            <a:avLst/>
          </a:prstGeom>
          <a:noFill/>
        </p:spPr>
        <p:txBody>
          <a:bodyPr wrap="square" rtlCol="0">
            <a:spAutoFit/>
          </a:bodyPr>
          <a:lstStyle/>
          <a:p>
            <a:pPr algn="ctr"/>
            <a:r>
              <a:rPr lang="en-GB" sz="1200" b="1" dirty="0">
                <a:solidFill>
                  <a:schemeClr val="tx1">
                    <a:lumMod val="50000"/>
                    <a:lumOff val="50000"/>
                  </a:schemeClr>
                </a:solidFill>
              </a:rPr>
              <a:t> </a:t>
            </a:r>
            <a:r>
              <a:rPr lang="en-GB" sz="1200" b="1" dirty="0">
                <a:solidFill>
                  <a:schemeClr val="bg1">
                    <a:lumMod val="50000"/>
                  </a:schemeClr>
                </a:solidFill>
              </a:rPr>
              <a:t>GET test</a:t>
            </a:r>
          </a:p>
        </p:txBody>
      </p:sp>
      <p:sp>
        <p:nvSpPr>
          <p:cNvPr id="3" name="Slide Number Placeholder 2"/>
          <p:cNvSpPr>
            <a:spLocks noGrp="1"/>
          </p:cNvSpPr>
          <p:nvPr>
            <p:ph type="sldNum" sz="quarter" idx="12"/>
          </p:nvPr>
        </p:nvSpPr>
        <p:spPr/>
        <p:txBody>
          <a:bodyPr/>
          <a:lstStyle/>
          <a:p>
            <a:fld id="{C3F65BB1-9206-4D7F-97F9-47DCC7DC6334}" type="slidenum">
              <a:rPr lang="en-GB" smtClean="0"/>
              <a:pPr/>
              <a:t>35</a:t>
            </a:fld>
            <a:endParaRPr lang="en-GB"/>
          </a:p>
        </p:txBody>
      </p:sp>
      <p:pic>
        <p:nvPicPr>
          <p:cNvPr id="8" name="Picture 2">
            <a:hlinkClick r:id="rId2"/>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62405" y="6174856"/>
            <a:ext cx="374781" cy="395995"/>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883478066"/>
      </p:ext>
    </p:extLst>
  </p:cSld>
  <p:clrMapOvr>
    <a:masterClrMapping/>
  </p:clrMapOvr>
  <p:transition>
    <p:dissolve/>
  </p:transition>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79512" y="332656"/>
            <a:ext cx="8964488" cy="5184576"/>
          </a:xfrm>
        </p:spPr>
        <p:txBody>
          <a:bodyPr>
            <a:normAutofit/>
          </a:bodyPr>
          <a:lstStyle/>
          <a:p>
            <a:pPr>
              <a:buNone/>
            </a:pPr>
            <a:r>
              <a:rPr lang="en-GB" sz="3800" b="1" dirty="0"/>
              <a:t>Introduction to Module – BMSW 4006</a:t>
            </a:r>
          </a:p>
          <a:p>
            <a:pPr marL="0" indent="0">
              <a:buNone/>
            </a:pPr>
            <a:r>
              <a:rPr lang="en-GB"/>
              <a:t>Any </a:t>
            </a:r>
            <a:r>
              <a:rPr lang="en-GB" dirty="0"/>
              <a:t>……</a:t>
            </a:r>
          </a:p>
          <a:p>
            <a:pPr>
              <a:buFont typeface="Wingdings" pitchFamily="2" charset="2"/>
              <a:buChar char="v"/>
            </a:pPr>
            <a:endParaRPr lang="en-GB" dirty="0"/>
          </a:p>
          <a:p>
            <a:pPr>
              <a:buFont typeface="Wingdings" pitchFamily="2" charset="2"/>
              <a:buChar char="v"/>
            </a:pPr>
            <a:endParaRPr lang="en-GB" dirty="0"/>
          </a:p>
          <a:p>
            <a:endParaRPr lang="en-GB" dirty="0"/>
          </a:p>
        </p:txBody>
      </p:sp>
      <p:pic>
        <p:nvPicPr>
          <p:cNvPr id="4" name="Picture 5" descr="Image result for any questions gif">
            <a:extLst>
              <a:ext uri="{FF2B5EF4-FFF2-40B4-BE49-F238E27FC236}">
                <a16:creationId xmlns:a16="http://schemas.microsoft.com/office/drawing/2014/main" id="{B4E4E8F5-F9AD-4E23-9737-5325DC2CE06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219200" y="2286000"/>
            <a:ext cx="6553200" cy="2895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79780486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3"/>
          <p:cNvSpPr txBox="1">
            <a:spLocks noChangeArrowheads="1"/>
          </p:cNvSpPr>
          <p:nvPr/>
        </p:nvSpPr>
        <p:spPr>
          <a:xfrm>
            <a:off x="107505" y="1124743"/>
            <a:ext cx="8784975" cy="4320481"/>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000" b="1" kern="1200">
                <a:solidFill>
                  <a:schemeClr val="tx1">
                    <a:lumMod val="50000"/>
                    <a:lumOff val="50000"/>
                  </a:schemeClr>
                </a:solidFill>
                <a:latin typeface="+mj-lt"/>
                <a:ea typeface="+mn-ea"/>
                <a:cs typeface="+mn-cs"/>
              </a:defRPr>
            </a:lvl1pPr>
            <a:lvl2pPr marL="742950" indent="-285750" algn="l" defTabSz="914400" rtl="0" eaLnBrk="1" latinLnBrk="0" hangingPunct="1">
              <a:spcBef>
                <a:spcPct val="20000"/>
              </a:spcBef>
              <a:buFont typeface="Courier New" pitchFamily="49" charset="0"/>
              <a:buChar char="o"/>
              <a:defRPr sz="2800" b="1" kern="1200">
                <a:solidFill>
                  <a:schemeClr val="tx1">
                    <a:lumMod val="50000"/>
                    <a:lumOff val="50000"/>
                  </a:schemeClr>
                </a:solidFill>
                <a:latin typeface="+mj-lt"/>
                <a:ea typeface="+mn-ea"/>
                <a:cs typeface="+mn-cs"/>
              </a:defRPr>
            </a:lvl2pPr>
            <a:lvl3pPr marL="1143000" indent="-228600" algn="l" defTabSz="914400" rtl="0" eaLnBrk="1" latinLnBrk="0" hangingPunct="1">
              <a:spcBef>
                <a:spcPct val="20000"/>
              </a:spcBef>
              <a:buFont typeface="Arial" pitchFamily="34" charset="0"/>
              <a:buChar char="•"/>
              <a:defRPr sz="2400" b="1" kern="1200">
                <a:solidFill>
                  <a:schemeClr val="tx1">
                    <a:lumMod val="50000"/>
                    <a:lumOff val="50000"/>
                  </a:schemeClr>
                </a:solidFill>
                <a:latin typeface="+mj-lt"/>
                <a:ea typeface="+mn-ea"/>
                <a:cs typeface="+mn-cs"/>
              </a:defRPr>
            </a:lvl3pPr>
            <a:lvl4pPr marL="1600200" indent="-228600" algn="l" defTabSz="914400" rtl="0" eaLnBrk="1" latinLnBrk="0" hangingPunct="1">
              <a:spcBef>
                <a:spcPct val="20000"/>
              </a:spcBef>
              <a:buFont typeface="Courier New" pitchFamily="49" charset="0"/>
              <a:buChar char="o"/>
              <a:defRPr sz="2000" b="1" kern="1200">
                <a:solidFill>
                  <a:schemeClr val="tx1">
                    <a:lumMod val="50000"/>
                    <a:lumOff val="50000"/>
                  </a:schemeClr>
                </a:solidFill>
                <a:latin typeface="+mj-lt"/>
                <a:ea typeface="+mn-ea"/>
                <a:cs typeface="+mn-cs"/>
              </a:defRPr>
            </a:lvl4pPr>
            <a:lvl5pPr marL="2057400" indent="-228600" algn="l" defTabSz="914400" rtl="0" eaLnBrk="1" latinLnBrk="0" hangingPunct="1">
              <a:spcBef>
                <a:spcPct val="20000"/>
              </a:spcBef>
              <a:buFont typeface="Arial" pitchFamily="34" charset="0"/>
              <a:buChar char="•"/>
              <a:defRPr sz="1800" b="1" kern="1200">
                <a:solidFill>
                  <a:schemeClr val="tx1">
                    <a:lumMod val="50000"/>
                    <a:lumOff val="50000"/>
                  </a:schemeClr>
                </a:solidFill>
                <a:latin typeface="+mj-lt"/>
                <a:ea typeface="+mn-ea"/>
                <a:cs typeface="+mn-cs"/>
              </a:defRPr>
            </a:lvl5pPr>
            <a:lvl6pPr marL="2514600" indent="-228600" algn="l" defTabSz="914400" rtl="0" eaLnBrk="1" latinLnBrk="0" hangingPunct="1">
              <a:spcBef>
                <a:spcPct val="20000"/>
              </a:spcBef>
              <a:buFont typeface="Courier New" pitchFamily="49" charset="0"/>
              <a:buChar char="o"/>
              <a:defRPr sz="1600" kern="1200">
                <a:solidFill>
                  <a:schemeClr val="tx1">
                    <a:lumMod val="50000"/>
                    <a:lumOff val="50000"/>
                  </a:schemeClr>
                </a:solidFill>
                <a:latin typeface="+mj-lt"/>
                <a:ea typeface="+mn-ea"/>
                <a:cs typeface="+mn-cs"/>
              </a:defRPr>
            </a:lvl6pPr>
            <a:lvl7pPr marL="2971800" indent="-228600" algn="l" defTabSz="914400" rtl="0" eaLnBrk="1" latinLnBrk="0" hangingPunct="1">
              <a:spcBef>
                <a:spcPct val="20000"/>
              </a:spcBef>
              <a:buFont typeface="Arial" pitchFamily="34" charset="0"/>
              <a:buChar char="•"/>
              <a:defRPr sz="1600" kern="1200">
                <a:solidFill>
                  <a:schemeClr val="tx1">
                    <a:lumMod val="50000"/>
                    <a:lumOff val="50000"/>
                  </a:schemeClr>
                </a:solidFill>
                <a:latin typeface="+mj-lt"/>
                <a:ea typeface="+mn-ea"/>
                <a:cs typeface="+mn-cs"/>
              </a:defRPr>
            </a:lvl7pPr>
            <a:lvl8pPr marL="3429000" indent="-228600" algn="l" defTabSz="914400" rtl="0" eaLnBrk="1" latinLnBrk="0" hangingPunct="1">
              <a:spcBef>
                <a:spcPct val="20000"/>
              </a:spcBef>
              <a:buFont typeface="Courier New" pitchFamily="49" charset="0"/>
              <a:buChar char="o"/>
              <a:defRPr sz="1600" kern="1200">
                <a:solidFill>
                  <a:schemeClr val="tx1">
                    <a:lumMod val="50000"/>
                    <a:lumOff val="50000"/>
                  </a:schemeClr>
                </a:solidFill>
                <a:latin typeface="+mj-lt"/>
                <a:ea typeface="+mn-ea"/>
                <a:cs typeface="+mn-cs"/>
              </a:defRPr>
            </a:lvl8pPr>
            <a:lvl9pPr marL="3886200" indent="-228600" algn="l" defTabSz="914400" rtl="0" eaLnBrk="1" latinLnBrk="0" hangingPunct="1">
              <a:spcBef>
                <a:spcPct val="20000"/>
              </a:spcBef>
              <a:buFont typeface="Arial" pitchFamily="34" charset="0"/>
              <a:buChar char="•"/>
              <a:defRPr sz="1600" kern="1200">
                <a:solidFill>
                  <a:schemeClr val="tx1">
                    <a:lumMod val="50000"/>
                    <a:lumOff val="50000"/>
                  </a:schemeClr>
                </a:solidFill>
                <a:latin typeface="+mj-lt"/>
                <a:ea typeface="+mn-ea"/>
                <a:cs typeface="+mn-cs"/>
              </a:defRPr>
            </a:lvl9pPr>
          </a:lstStyle>
          <a:p>
            <a:pPr marL="0" indent="0" algn="just">
              <a:spcBef>
                <a:spcPts val="0"/>
              </a:spcBef>
              <a:buClr>
                <a:srgbClr val="007DC3"/>
              </a:buClr>
              <a:buNone/>
              <a:defRPr/>
            </a:pPr>
            <a:r>
              <a:rPr lang="en-GB" sz="5400" b="0" dirty="0">
                <a:solidFill>
                  <a:schemeClr val="tx1"/>
                </a:solidFill>
              </a:rPr>
              <a:t>We </a:t>
            </a:r>
            <a:r>
              <a:rPr lang="en-GB" sz="5400" b="0">
                <a:solidFill>
                  <a:schemeClr val="tx1"/>
                </a:solidFill>
              </a:rPr>
              <a:t>will consider…. </a:t>
            </a:r>
            <a:r>
              <a:rPr lang="en-GB" sz="5400" b="0" dirty="0">
                <a:solidFill>
                  <a:schemeClr val="tx1"/>
                </a:solidFill>
              </a:rPr>
              <a:t>how to generate business ideas</a:t>
            </a:r>
          </a:p>
          <a:p>
            <a:pPr algn="just">
              <a:spcBef>
                <a:spcPts val="0"/>
              </a:spcBef>
              <a:buClr>
                <a:srgbClr val="007DC3"/>
              </a:buClr>
              <a:buFont typeface="Wingdings" panose="05000000000000000000" pitchFamily="2" charset="2"/>
              <a:buChar char="Ø"/>
              <a:defRPr/>
            </a:pPr>
            <a:endParaRPr lang="en-GB" sz="2400" b="0" dirty="0">
              <a:solidFill>
                <a:schemeClr val="tx1"/>
              </a:solidFill>
              <a:latin typeface="+mn-lt"/>
            </a:endParaRPr>
          </a:p>
          <a:p>
            <a:pPr marL="0" indent="0" algn="just">
              <a:spcBef>
                <a:spcPts val="0"/>
              </a:spcBef>
              <a:buClr>
                <a:srgbClr val="007DC3"/>
              </a:buClr>
              <a:buNone/>
              <a:defRPr/>
            </a:pPr>
            <a:endParaRPr lang="en-GB" sz="2400" b="0" dirty="0">
              <a:solidFill>
                <a:schemeClr val="tx1"/>
              </a:solidFill>
              <a:latin typeface="+mn-lt"/>
            </a:endParaRPr>
          </a:p>
          <a:p>
            <a:pPr marL="0" indent="0" algn="just">
              <a:spcBef>
                <a:spcPts val="0"/>
              </a:spcBef>
              <a:buClr>
                <a:srgbClr val="007DC3"/>
              </a:buClr>
              <a:buNone/>
              <a:defRPr/>
            </a:pPr>
            <a:endParaRPr lang="en-GB" sz="2400" b="0" dirty="0">
              <a:solidFill>
                <a:schemeClr val="tx1"/>
              </a:solidFill>
              <a:latin typeface="+mn-lt"/>
            </a:endParaRPr>
          </a:p>
          <a:p>
            <a:pPr marL="0" indent="0">
              <a:spcBef>
                <a:spcPts val="0"/>
              </a:spcBef>
              <a:buClr>
                <a:schemeClr val="tx2"/>
              </a:buClr>
              <a:buNone/>
              <a:defRPr/>
            </a:pPr>
            <a:r>
              <a:rPr lang="en-GB" sz="2600" dirty="0">
                <a:solidFill>
                  <a:schemeClr val="bg1">
                    <a:lumMod val="50000"/>
                  </a:schemeClr>
                </a:solidFill>
              </a:rPr>
              <a:t>     </a:t>
            </a:r>
          </a:p>
        </p:txBody>
      </p:sp>
      <p:sp>
        <p:nvSpPr>
          <p:cNvPr id="5" name="Title 2"/>
          <p:cNvSpPr txBox="1">
            <a:spLocks/>
          </p:cNvSpPr>
          <p:nvPr/>
        </p:nvSpPr>
        <p:spPr>
          <a:xfrm>
            <a:off x="0" y="152400"/>
            <a:ext cx="9144000" cy="612304"/>
          </a:xfrm>
          <a:prstGeom prst="rect">
            <a:avLst/>
          </a:prstGeom>
        </p:spPr>
        <p:txBody>
          <a:bodyPr/>
          <a:lstStyle>
            <a:lvl1pPr algn="ctr" defTabSz="914400" rtl="0" eaLnBrk="1" latinLnBrk="0" hangingPunct="1">
              <a:lnSpc>
                <a:spcPts val="5800"/>
              </a:lnSpc>
              <a:spcBef>
                <a:spcPct val="0"/>
              </a:spcBef>
              <a:buNone/>
              <a:defRPr sz="4000" b="1" kern="1200">
                <a:solidFill>
                  <a:schemeClr val="tx2"/>
                </a:solidFill>
                <a:effectLst>
                  <a:outerShdw blurRad="63500" dist="38100" dir="5400000" algn="t" rotWithShape="0">
                    <a:prstClr val="black">
                      <a:alpha val="25000"/>
                    </a:prstClr>
                  </a:outerShdw>
                </a:effectLst>
                <a:latin typeface="+mn-lt"/>
                <a:ea typeface="+mj-ea"/>
                <a:cs typeface="+mj-cs"/>
              </a:defRPr>
            </a:lvl1pPr>
          </a:lstStyle>
          <a:p>
            <a:r>
              <a:rPr lang="en-GB" sz="3600" dirty="0">
                <a:solidFill>
                  <a:schemeClr val="tx1"/>
                </a:solidFill>
                <a:effectLst/>
              </a:rPr>
              <a:t>Next Week….</a:t>
            </a:r>
          </a:p>
        </p:txBody>
      </p:sp>
      <p:sp>
        <p:nvSpPr>
          <p:cNvPr id="6" name="TextBox 5"/>
          <p:cNvSpPr txBox="1"/>
          <p:nvPr/>
        </p:nvSpPr>
        <p:spPr>
          <a:xfrm>
            <a:off x="0" y="6597352"/>
            <a:ext cx="899592" cy="276999"/>
          </a:xfrm>
          <a:prstGeom prst="rect">
            <a:avLst/>
          </a:prstGeom>
          <a:noFill/>
        </p:spPr>
        <p:txBody>
          <a:bodyPr wrap="square" rtlCol="0">
            <a:spAutoFit/>
          </a:bodyPr>
          <a:lstStyle/>
          <a:p>
            <a:pPr algn="ctr"/>
            <a:r>
              <a:rPr lang="en-GB" sz="1200" b="1" dirty="0">
                <a:solidFill>
                  <a:schemeClr val="tx1">
                    <a:lumMod val="50000"/>
                    <a:lumOff val="50000"/>
                  </a:schemeClr>
                </a:solidFill>
              </a:rPr>
              <a:t> </a:t>
            </a:r>
            <a:r>
              <a:rPr lang="en-GB" sz="1200" b="1" dirty="0">
                <a:solidFill>
                  <a:schemeClr val="bg1">
                    <a:lumMod val="50000"/>
                  </a:schemeClr>
                </a:solidFill>
              </a:rPr>
              <a:t>GET test</a:t>
            </a:r>
          </a:p>
        </p:txBody>
      </p:sp>
      <p:sp>
        <p:nvSpPr>
          <p:cNvPr id="3" name="Slide Number Placeholder 2"/>
          <p:cNvSpPr>
            <a:spLocks noGrp="1"/>
          </p:cNvSpPr>
          <p:nvPr>
            <p:ph type="sldNum" sz="quarter" idx="12"/>
          </p:nvPr>
        </p:nvSpPr>
        <p:spPr/>
        <p:txBody>
          <a:bodyPr/>
          <a:lstStyle/>
          <a:p>
            <a:fld id="{C3F65BB1-9206-4D7F-97F9-47DCC7DC6334}" type="slidenum">
              <a:rPr lang="en-GB" smtClean="0"/>
              <a:pPr/>
              <a:t>37</a:t>
            </a:fld>
            <a:endParaRPr lang="en-GB"/>
          </a:p>
        </p:txBody>
      </p:sp>
      <p:pic>
        <p:nvPicPr>
          <p:cNvPr id="8" name="Picture 2">
            <a:hlinkClick r:id="rId2"/>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62405" y="6174856"/>
            <a:ext cx="374781" cy="395995"/>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7" name="Picture 6">
            <a:extLst>
              <a:ext uri="{FF2B5EF4-FFF2-40B4-BE49-F238E27FC236}">
                <a16:creationId xmlns:a16="http://schemas.microsoft.com/office/drawing/2014/main" id="{97E7309C-CC5A-4AEA-A772-79F8FE0A8163}"/>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751512" y="2745488"/>
            <a:ext cx="4392488" cy="2985481"/>
          </a:xfrm>
          <a:prstGeom prst="rect">
            <a:avLst/>
          </a:prstGeom>
        </p:spPr>
      </p:pic>
    </p:spTree>
    <p:extLst>
      <p:ext uri="{BB962C8B-B14F-4D97-AF65-F5344CB8AC3E}">
        <p14:creationId xmlns:p14="http://schemas.microsoft.com/office/powerpoint/2010/main" val="1481059622"/>
      </p:ext>
    </p:extLst>
  </p:cSld>
  <p:clrMapOvr>
    <a:masterClrMapping/>
  </p:clrMapOvr>
  <p:transition>
    <p:dissolve/>
  </p:transition>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uwtsd ppt</Template>
  <TotalTime>5812</TotalTime>
  <Words>1880</Words>
  <Application>Microsoft Office PowerPoint</Application>
  <PresentationFormat>On-screen Show (4:3)</PresentationFormat>
  <Paragraphs>294</Paragraphs>
  <Slides>37</Slides>
  <Notes>3</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37</vt:i4>
      </vt:variant>
    </vt:vector>
  </HeadingPairs>
  <TitlesOfParts>
    <vt:vector size="42" baseType="lpstr">
      <vt:lpstr>Arial</vt:lpstr>
      <vt:lpstr>Calibri</vt:lpstr>
      <vt:lpstr>Myriad Pro</vt:lpstr>
      <vt:lpstr>Wingdings</vt:lpstr>
      <vt:lpstr>20140311PresentationUWTSDTemplate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pburns</dc:creator>
  <cp:lastModifiedBy>Olu Adegbite</cp:lastModifiedBy>
  <cp:revision>280</cp:revision>
  <dcterms:created xsi:type="dcterms:W3CDTF">2013-10-11T12:05:37Z</dcterms:created>
  <dcterms:modified xsi:type="dcterms:W3CDTF">2022-05-25T20:27:01Z</dcterms:modified>
</cp:coreProperties>
</file>