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9"/>
  </p:notesMasterIdLst>
  <p:sldIdLst>
    <p:sldId id="259" r:id="rId5"/>
    <p:sldId id="256" r:id="rId6"/>
    <p:sldId id="257" r:id="rId7"/>
    <p:sldId id="258" r:id="rId8"/>
  </p:sldIdLst>
  <p:sldSz cx="6858000" cy="9144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66A161B-422B-78D0-B8B8-D5BAB79638CD}" name="Laurence Blake" initials="LB" userId="1d2967084c69d2c0"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FFCC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9E1BDB-0B25-4B64-B160-8321EAF08C55}" v="2" dt="2022-02-18T19:01:23.76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napVertSplitter="1" vertBarState="minimized">
    <p:restoredLeft sz="15620"/>
    <p:restoredTop sz="98986" autoAdjust="0"/>
  </p:normalViewPr>
  <p:slideViewPr>
    <p:cSldViewPr>
      <p:cViewPr varScale="1">
        <p:scale>
          <a:sx n="50" d="100"/>
          <a:sy n="50" d="100"/>
        </p:scale>
        <p:origin x="2500" y="44"/>
      </p:cViewPr>
      <p:guideLst>
        <p:guide orient="horz" pos="2880"/>
        <p:guide pos="216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5" Type="http://schemas.microsoft.com/office/2018/10/relationships/authors" Target="authors.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notesMaster" Target="notesMasters/notesMaster1.xml"/><Relationship Id="rId14"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C0AFB21-FB57-4E25-8F20-70C27FF3E1CF}" type="datetimeFigureOut">
              <a:rPr lang="en-IN" smtClean="0"/>
              <a:pPr/>
              <a:t>22-02-2022</a:t>
            </a:fld>
            <a:endParaRPr lang="en-IN"/>
          </a:p>
        </p:txBody>
      </p:sp>
      <p:sp>
        <p:nvSpPr>
          <p:cNvPr id="4" name="Slide Image Placeholder 3"/>
          <p:cNvSpPr>
            <a:spLocks noGrp="1" noRot="1" noChangeAspect="1"/>
          </p:cNvSpPr>
          <p:nvPr>
            <p:ph type="sldImg" idx="2"/>
          </p:nvPr>
        </p:nvSpPr>
        <p:spPr>
          <a:xfrm>
            <a:off x="2143125" y="685800"/>
            <a:ext cx="257175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B43B7D2-6ED4-4194-B0E6-9F25B041C14B}" type="slidenum">
              <a:rPr lang="en-IN" smtClean="0"/>
              <a:pPr/>
              <a:t>‹#›</a:t>
            </a:fld>
            <a:endParaRPr lang="en-IN"/>
          </a:p>
        </p:txBody>
      </p:sp>
    </p:spTree>
    <p:extLst>
      <p:ext uri="{BB962C8B-B14F-4D97-AF65-F5344CB8AC3E}">
        <p14:creationId xmlns:p14="http://schemas.microsoft.com/office/powerpoint/2010/main" val="22774969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IN" dirty="0"/>
          </a:p>
        </p:txBody>
      </p:sp>
      <p:sp>
        <p:nvSpPr>
          <p:cNvPr id="4" name="Slide Number Placeholder 3"/>
          <p:cNvSpPr>
            <a:spLocks noGrp="1"/>
          </p:cNvSpPr>
          <p:nvPr>
            <p:ph type="sldNum" sz="quarter" idx="10"/>
          </p:nvPr>
        </p:nvSpPr>
        <p:spPr/>
        <p:txBody>
          <a:bodyPr/>
          <a:lstStyle/>
          <a:p>
            <a:fld id="{EB43B7D2-6ED4-4194-B0E6-9F25B041C14B}" type="slidenum">
              <a:rPr lang="en-IN" smtClean="0"/>
              <a:pPr/>
              <a:t>2</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2840568"/>
            <a:ext cx="5829300" cy="1960033"/>
          </a:xfrm>
        </p:spPr>
        <p:txBody>
          <a:bodyPr/>
          <a:lstStyle/>
          <a:p>
            <a:r>
              <a:rPr lang="en-US"/>
              <a:t>Click to edit Master title style</a:t>
            </a:r>
          </a:p>
        </p:txBody>
      </p:sp>
      <p:sp>
        <p:nvSpPr>
          <p:cNvPr id="3" name="Subtitle 2"/>
          <p:cNvSpPr>
            <a:spLocks noGrp="1"/>
          </p:cNvSpPr>
          <p:nvPr>
            <p:ph type="subTitle" idx="1"/>
          </p:nvPr>
        </p:nvSpPr>
        <p:spPr>
          <a:xfrm>
            <a:off x="1028700" y="5181600"/>
            <a:ext cx="4800600" cy="23368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1735" y="5875867"/>
            <a:ext cx="5829300" cy="1816100"/>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541735" y="3875618"/>
            <a:ext cx="5829300" cy="2000249"/>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42900" y="2133601"/>
            <a:ext cx="3028950" cy="603461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486150" y="2133601"/>
            <a:ext cx="3028950" cy="603461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342900" y="2046817"/>
            <a:ext cx="3030141" cy="85301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42900" y="2899833"/>
            <a:ext cx="3030141" cy="5268384"/>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483769" y="2046817"/>
            <a:ext cx="3031331" cy="85301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483769" y="2899833"/>
            <a:ext cx="3031331" cy="5268384"/>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2/22/2022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2/22/2022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2/22/2022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364067"/>
            <a:ext cx="2256235" cy="154940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2681287" y="364067"/>
            <a:ext cx="3833813" cy="7804151"/>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342900" y="1913467"/>
            <a:ext cx="2256235" cy="625475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44216" y="6400800"/>
            <a:ext cx="4114800" cy="755651"/>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344216" y="817033"/>
            <a:ext cx="41148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344216" y="7156451"/>
            <a:ext cx="4114800" cy="107314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72050" y="366185"/>
            <a:ext cx="1543050" cy="7802033"/>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42900" y="366185"/>
            <a:ext cx="4514850" cy="78020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42900" y="366184"/>
            <a:ext cx="6172200" cy="1524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342900" y="2133601"/>
            <a:ext cx="6172200" cy="603461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342900" y="8475134"/>
            <a:ext cx="1600200" cy="486833"/>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2/22/2022</a:t>
            </a:fld>
            <a:endParaRPr lang="en-US"/>
          </a:p>
        </p:txBody>
      </p:sp>
      <p:sp>
        <p:nvSpPr>
          <p:cNvPr id="5" name="Footer Placeholder 4"/>
          <p:cNvSpPr>
            <a:spLocks noGrp="1"/>
          </p:cNvSpPr>
          <p:nvPr>
            <p:ph type="ftr" sz="quarter" idx="3"/>
          </p:nvPr>
        </p:nvSpPr>
        <p:spPr>
          <a:xfrm>
            <a:off x="2343150" y="8475134"/>
            <a:ext cx="2171700" cy="486833"/>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914900" y="8475134"/>
            <a:ext cx="1600200" cy="486833"/>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6222A84-0490-4E88-9C39-5C54A55F0601}"/>
              </a:ext>
            </a:extLst>
          </p:cNvPr>
          <p:cNvSpPr>
            <a:spLocks noGrp="1"/>
          </p:cNvSpPr>
          <p:nvPr>
            <p:ph type="title"/>
          </p:nvPr>
        </p:nvSpPr>
        <p:spPr>
          <a:xfrm>
            <a:off x="342900" y="2411760"/>
            <a:ext cx="6172200" cy="3168352"/>
          </a:xfrm>
        </p:spPr>
        <p:txBody>
          <a:bodyPr>
            <a:normAutofit/>
          </a:bodyPr>
          <a:lstStyle/>
          <a:p>
            <a:pPr algn="l"/>
            <a:r>
              <a:rPr lang="en-GB" sz="2000" dirty="0">
                <a:latin typeface="+mn-lt"/>
              </a:rPr>
              <a:t>Student name: Dana Mihaela Iovan</a:t>
            </a:r>
            <a:br>
              <a:rPr lang="en-GB" sz="2000" dirty="0">
                <a:latin typeface="+mn-lt"/>
              </a:rPr>
            </a:br>
            <a:r>
              <a:rPr lang="en-GB" sz="2000" dirty="0">
                <a:latin typeface="+mn-lt"/>
              </a:rPr>
              <a:t>Student number: 2026519</a:t>
            </a:r>
            <a:br>
              <a:rPr lang="en-GB" sz="2000" dirty="0">
                <a:latin typeface="+mn-lt"/>
              </a:rPr>
            </a:br>
            <a:r>
              <a:rPr lang="en-GB" sz="2000" dirty="0">
                <a:latin typeface="+mn-lt"/>
              </a:rPr>
              <a:t>Lecturer: Laurence Blake</a:t>
            </a:r>
            <a:br>
              <a:rPr lang="en-GB" sz="2000" dirty="0">
                <a:latin typeface="+mn-lt"/>
              </a:rPr>
            </a:br>
            <a:r>
              <a:rPr lang="en-GB" sz="2000" dirty="0">
                <a:latin typeface="+mn-lt"/>
              </a:rPr>
              <a:t>Module: Food and Beverage Operations (BMIH4002)</a:t>
            </a:r>
          </a:p>
        </p:txBody>
      </p:sp>
    </p:spTree>
    <p:extLst>
      <p:ext uri="{BB962C8B-B14F-4D97-AF65-F5344CB8AC3E}">
        <p14:creationId xmlns:p14="http://schemas.microsoft.com/office/powerpoint/2010/main" val="15670787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p:cNvGrpSpPr/>
          <p:nvPr/>
        </p:nvGrpSpPr>
        <p:grpSpPr>
          <a:xfrm>
            <a:off x="304800" y="381000"/>
            <a:ext cx="6324600" cy="3124200"/>
            <a:chOff x="304800" y="381000"/>
            <a:chExt cx="6146800" cy="3124200"/>
          </a:xfrm>
        </p:grpSpPr>
        <p:pic>
          <p:nvPicPr>
            <p:cNvPr id="4" name="Picture 3" descr="tile-cross-plus-yellow-and-white-pattern-vector-23268096.jpg"/>
            <p:cNvPicPr>
              <a:picLocks noChangeAspect="1"/>
            </p:cNvPicPr>
            <p:nvPr/>
          </p:nvPicPr>
          <p:blipFill>
            <a:blip r:embed="rId3" cstate="print"/>
            <a:stretch>
              <a:fillRect/>
            </a:stretch>
          </p:blipFill>
          <p:spPr>
            <a:xfrm>
              <a:off x="304800" y="381000"/>
              <a:ext cx="1727200" cy="3124200"/>
            </a:xfrm>
            <a:prstGeom prst="rect">
              <a:avLst/>
            </a:prstGeom>
          </p:spPr>
        </p:pic>
        <p:pic>
          <p:nvPicPr>
            <p:cNvPr id="5" name="Picture 4" descr="tile-cross-plus-yellow-and-white-pattern-vector-23268096.jpg"/>
            <p:cNvPicPr>
              <a:picLocks noChangeAspect="1"/>
            </p:cNvPicPr>
            <p:nvPr/>
          </p:nvPicPr>
          <p:blipFill>
            <a:blip r:embed="rId3" cstate="print"/>
            <a:stretch>
              <a:fillRect/>
            </a:stretch>
          </p:blipFill>
          <p:spPr>
            <a:xfrm>
              <a:off x="4724400" y="381000"/>
              <a:ext cx="1727200" cy="3124200"/>
            </a:xfrm>
            <a:prstGeom prst="rect">
              <a:avLst/>
            </a:prstGeom>
          </p:spPr>
        </p:pic>
      </p:grpSp>
      <p:sp>
        <p:nvSpPr>
          <p:cNvPr id="6" name="TextBox 5"/>
          <p:cNvSpPr txBox="1"/>
          <p:nvPr/>
        </p:nvSpPr>
        <p:spPr>
          <a:xfrm>
            <a:off x="2362199" y="476071"/>
            <a:ext cx="2209801" cy="1077218"/>
          </a:xfrm>
          <a:prstGeom prst="rect">
            <a:avLst/>
          </a:prstGeom>
          <a:noFill/>
        </p:spPr>
        <p:txBody>
          <a:bodyPr wrap="square" rtlCol="0">
            <a:spAutoFit/>
          </a:bodyPr>
          <a:lstStyle/>
          <a:p>
            <a:pPr algn="ctr"/>
            <a:r>
              <a:rPr lang="en-IN" sz="3200" b="1" dirty="0">
                <a:latin typeface="Times New Roman" pitchFamily="18" charset="0"/>
                <a:cs typeface="Times New Roman" pitchFamily="18" charset="0"/>
              </a:rPr>
              <a:t>HOTEL </a:t>
            </a:r>
          </a:p>
          <a:p>
            <a:pPr algn="ctr"/>
            <a:r>
              <a:rPr lang="en-IN" sz="3200" b="1" dirty="0">
                <a:latin typeface="Times New Roman" pitchFamily="18" charset="0"/>
                <a:cs typeface="Times New Roman" pitchFamily="18" charset="0"/>
              </a:rPr>
              <a:t>TRINITY</a:t>
            </a:r>
          </a:p>
        </p:txBody>
      </p:sp>
      <p:sp>
        <p:nvSpPr>
          <p:cNvPr id="9" name="Up Ribbon 8"/>
          <p:cNvSpPr/>
          <p:nvPr/>
        </p:nvSpPr>
        <p:spPr>
          <a:xfrm>
            <a:off x="2133600" y="1600200"/>
            <a:ext cx="2438400" cy="609600"/>
          </a:xfrm>
          <a:prstGeom prst="ribbon2">
            <a:avLst>
              <a:gd name="adj1" fmla="val 16667"/>
              <a:gd name="adj2" fmla="val 75000"/>
            </a:avLst>
          </a:prstGeom>
          <a:solidFill>
            <a:schemeClr val="bg1"/>
          </a:solidFill>
          <a:ln>
            <a:solidFill>
              <a:srgbClr val="FFC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sz="3200" b="1" dirty="0">
                <a:solidFill>
                  <a:schemeClr val="tx1"/>
                </a:solidFill>
                <a:latin typeface="Times New Roman" pitchFamily="18" charset="0"/>
                <a:cs typeface="Times New Roman" pitchFamily="18" charset="0"/>
              </a:rPr>
              <a:t>t</a:t>
            </a:r>
            <a:r>
              <a:rPr lang="en-IN" sz="2400" b="1" dirty="0">
                <a:solidFill>
                  <a:schemeClr val="tx1"/>
                </a:solidFill>
                <a:latin typeface="Times New Roman" pitchFamily="18" charset="0"/>
                <a:cs typeface="Times New Roman" pitchFamily="18" charset="0"/>
              </a:rPr>
              <a:t>ake </a:t>
            </a:r>
            <a:r>
              <a:rPr lang="en-IN" sz="3200" b="1" dirty="0">
                <a:solidFill>
                  <a:schemeClr val="tx1"/>
                </a:solidFill>
                <a:latin typeface="Times New Roman" pitchFamily="18" charset="0"/>
                <a:cs typeface="Times New Roman" pitchFamily="18" charset="0"/>
              </a:rPr>
              <a:t>a</a:t>
            </a:r>
            <a:r>
              <a:rPr lang="en-IN" sz="2400" b="1" dirty="0">
                <a:solidFill>
                  <a:schemeClr val="tx1"/>
                </a:solidFill>
                <a:latin typeface="Times New Roman" pitchFamily="18" charset="0"/>
                <a:cs typeface="Times New Roman" pitchFamily="18" charset="0"/>
              </a:rPr>
              <a:t>way</a:t>
            </a:r>
          </a:p>
        </p:txBody>
      </p:sp>
      <p:sp>
        <p:nvSpPr>
          <p:cNvPr id="10" name="TextBox 9"/>
          <p:cNvSpPr txBox="1"/>
          <p:nvPr/>
        </p:nvSpPr>
        <p:spPr>
          <a:xfrm>
            <a:off x="2214554" y="2357422"/>
            <a:ext cx="2438400" cy="769441"/>
          </a:xfrm>
          <a:prstGeom prst="rect">
            <a:avLst/>
          </a:prstGeom>
          <a:noFill/>
          <a:ln w="28575">
            <a:solidFill>
              <a:schemeClr val="tx1"/>
            </a:solidFill>
            <a:prstDash val="lgDash"/>
          </a:ln>
        </p:spPr>
        <p:txBody>
          <a:bodyPr wrap="square" rtlCol="0">
            <a:spAutoFit/>
          </a:bodyPr>
          <a:lstStyle/>
          <a:p>
            <a:pPr algn="ctr"/>
            <a:r>
              <a:rPr lang="en-GB" sz="1100" b="1" i="1" u="sng" dirty="0">
                <a:solidFill>
                  <a:srgbClr val="00B050"/>
                </a:solidFill>
                <a:latin typeface="Times New Roman" pitchFamily="18" charset="0"/>
                <a:cs typeface="Times New Roman" pitchFamily="18" charset="0"/>
              </a:rPr>
              <a:t>Reach us at:</a:t>
            </a:r>
            <a:endParaRPr lang="en-GB" sz="1100" dirty="0">
              <a:solidFill>
                <a:srgbClr val="00B050"/>
              </a:solidFill>
              <a:latin typeface="Times New Roman" pitchFamily="18" charset="0"/>
              <a:cs typeface="Times New Roman" pitchFamily="18" charset="0"/>
            </a:endParaRPr>
          </a:p>
          <a:p>
            <a:pPr algn="ctr"/>
            <a:r>
              <a:rPr lang="en-GB" sz="1100" b="1" dirty="0">
                <a:solidFill>
                  <a:srgbClr val="00B050"/>
                </a:solidFill>
                <a:latin typeface="Times New Roman" pitchFamily="18" charset="0"/>
                <a:cs typeface="Times New Roman" pitchFamily="18" charset="0"/>
              </a:rPr>
              <a:t>Mob: </a:t>
            </a:r>
            <a:r>
              <a:rPr lang="en-US" sz="1100" b="1" dirty="0">
                <a:solidFill>
                  <a:srgbClr val="00B050"/>
                </a:solidFill>
                <a:latin typeface="Times New Roman" pitchFamily="18" charset="0"/>
                <a:cs typeface="Times New Roman" pitchFamily="18" charset="0"/>
              </a:rPr>
              <a:t>07911 123457</a:t>
            </a:r>
            <a:endParaRPr lang="en-GB" sz="1100" b="1" dirty="0">
              <a:solidFill>
                <a:srgbClr val="00B050"/>
              </a:solidFill>
              <a:latin typeface="Times New Roman" pitchFamily="18" charset="0"/>
              <a:cs typeface="Times New Roman" pitchFamily="18" charset="0"/>
            </a:endParaRPr>
          </a:p>
          <a:p>
            <a:pPr algn="ctr"/>
            <a:r>
              <a:rPr lang="en-GB" sz="1100" b="1" dirty="0">
                <a:solidFill>
                  <a:srgbClr val="00B050"/>
                </a:solidFill>
                <a:latin typeface="Times New Roman" pitchFamily="18" charset="0"/>
                <a:cs typeface="Times New Roman" pitchFamily="18" charset="0"/>
              </a:rPr>
              <a:t>Landline: +44 7911 123567</a:t>
            </a:r>
            <a:endParaRPr lang="en-GB" sz="1100" dirty="0">
              <a:solidFill>
                <a:srgbClr val="00B050"/>
              </a:solidFill>
              <a:latin typeface="Times New Roman" pitchFamily="18" charset="0"/>
              <a:cs typeface="Times New Roman" pitchFamily="18" charset="0"/>
            </a:endParaRPr>
          </a:p>
          <a:p>
            <a:pPr algn="ctr"/>
            <a:r>
              <a:rPr lang="en-GB" sz="1100" b="1" dirty="0">
                <a:solidFill>
                  <a:srgbClr val="00B050"/>
                </a:solidFill>
                <a:latin typeface="Times New Roman" pitchFamily="18" charset="0"/>
                <a:cs typeface="Times New Roman" pitchFamily="18" charset="0"/>
              </a:rPr>
              <a:t>Email: Trinity_hotel1@gmail.com</a:t>
            </a:r>
            <a:endParaRPr lang="en-GB" sz="1100" dirty="0">
              <a:solidFill>
                <a:srgbClr val="00B050"/>
              </a:solidFill>
              <a:latin typeface="Times New Roman" pitchFamily="18" charset="0"/>
              <a:cs typeface="Times New Roman" pitchFamily="18" charset="0"/>
            </a:endParaRPr>
          </a:p>
        </p:txBody>
      </p:sp>
      <p:cxnSp>
        <p:nvCxnSpPr>
          <p:cNvPr id="17" name="Straight Connector 16"/>
          <p:cNvCxnSpPr/>
          <p:nvPr/>
        </p:nvCxnSpPr>
        <p:spPr>
          <a:xfrm>
            <a:off x="0" y="3962400"/>
            <a:ext cx="6858000" cy="0"/>
          </a:xfrm>
          <a:prstGeom prst="line">
            <a:avLst/>
          </a:prstGeom>
          <a:ln w="38100">
            <a:solidFill>
              <a:srgbClr val="FFCC00"/>
            </a:solidFill>
            <a:prstDash val="dash"/>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0" y="4038600"/>
            <a:ext cx="6858000" cy="0"/>
          </a:xfrm>
          <a:prstGeom prst="line">
            <a:avLst/>
          </a:prstGeom>
          <a:ln w="38100">
            <a:solidFill>
              <a:schemeClr val="tx1"/>
            </a:solidFill>
            <a:prstDash val="dash"/>
          </a:ln>
        </p:spPr>
        <p:style>
          <a:lnRef idx="1">
            <a:schemeClr val="accent1"/>
          </a:lnRef>
          <a:fillRef idx="0">
            <a:schemeClr val="accent1"/>
          </a:fillRef>
          <a:effectRef idx="0">
            <a:schemeClr val="accent1"/>
          </a:effectRef>
          <a:fontRef idx="minor">
            <a:schemeClr val="tx1"/>
          </a:fontRef>
        </p:style>
      </p:cxnSp>
      <p:pic>
        <p:nvPicPr>
          <p:cNvPr id="1026" name="Picture 2"/>
          <p:cNvPicPr>
            <a:picLocks noChangeAspect="1" noChangeArrowheads="1"/>
          </p:cNvPicPr>
          <p:nvPr/>
        </p:nvPicPr>
        <p:blipFill>
          <a:blip r:embed="rId4" cstate="print"/>
          <a:srcRect/>
          <a:stretch>
            <a:fillRect/>
          </a:stretch>
        </p:blipFill>
        <p:spPr bwMode="auto">
          <a:xfrm>
            <a:off x="533400" y="3432666"/>
            <a:ext cx="1828800" cy="351607"/>
          </a:xfrm>
          <a:prstGeom prst="rect">
            <a:avLst/>
          </a:prstGeom>
          <a:noFill/>
          <a:ln w="9525">
            <a:noFill/>
            <a:miter lim="800000"/>
            <a:headEnd/>
            <a:tailEnd/>
          </a:ln>
        </p:spPr>
      </p:pic>
      <p:pic>
        <p:nvPicPr>
          <p:cNvPr id="1027" name="Picture 3"/>
          <p:cNvPicPr>
            <a:picLocks noChangeAspect="1" noChangeArrowheads="1"/>
          </p:cNvPicPr>
          <p:nvPr/>
        </p:nvPicPr>
        <p:blipFill>
          <a:blip r:embed="rId5" cstate="print"/>
          <a:srcRect/>
          <a:stretch>
            <a:fillRect/>
          </a:stretch>
        </p:blipFill>
        <p:spPr bwMode="auto">
          <a:xfrm>
            <a:off x="5105400" y="3429000"/>
            <a:ext cx="1289609" cy="461115"/>
          </a:xfrm>
          <a:prstGeom prst="rect">
            <a:avLst/>
          </a:prstGeom>
          <a:noFill/>
          <a:ln w="9525">
            <a:noFill/>
            <a:miter lim="800000"/>
            <a:headEnd/>
            <a:tailEnd/>
          </a:ln>
        </p:spPr>
      </p:pic>
      <p:graphicFrame>
        <p:nvGraphicFramePr>
          <p:cNvPr id="2" name="Table 1"/>
          <p:cNvGraphicFramePr>
            <a:graphicFrameLocks noGrp="1"/>
          </p:cNvGraphicFramePr>
          <p:nvPr>
            <p:extLst>
              <p:ext uri="{D42A27DB-BD31-4B8C-83A1-F6EECF244321}">
                <p14:modId xmlns:p14="http://schemas.microsoft.com/office/powerpoint/2010/main" val="2132612720"/>
              </p:ext>
            </p:extLst>
          </p:nvPr>
        </p:nvGraphicFramePr>
        <p:xfrm>
          <a:off x="114300" y="4572000"/>
          <a:ext cx="3086100" cy="4312848"/>
        </p:xfrm>
        <a:graphic>
          <a:graphicData uri="http://schemas.openxmlformats.org/drawingml/2006/table">
            <a:tbl>
              <a:tblPr firstRow="1" bandRow="1">
                <a:tableStyleId>{2D5ABB26-0587-4C30-8999-92F81FD0307C}</a:tableStyleId>
              </a:tblPr>
              <a:tblGrid>
                <a:gridCol w="2188978">
                  <a:extLst>
                    <a:ext uri="{9D8B030D-6E8A-4147-A177-3AD203B41FA5}">
                      <a16:colId xmlns:a16="http://schemas.microsoft.com/office/drawing/2014/main" val="20000"/>
                    </a:ext>
                  </a:extLst>
                </a:gridCol>
                <a:gridCol w="897122">
                  <a:extLst>
                    <a:ext uri="{9D8B030D-6E8A-4147-A177-3AD203B41FA5}">
                      <a16:colId xmlns:a16="http://schemas.microsoft.com/office/drawing/2014/main" val="20001"/>
                    </a:ext>
                  </a:extLst>
                </a:gridCol>
              </a:tblGrid>
              <a:tr h="3600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b="1" i="1" kern="1200" dirty="0">
                          <a:solidFill>
                            <a:schemeClr val="accent6">
                              <a:lumMod val="75000"/>
                            </a:schemeClr>
                          </a:solidFill>
                          <a:effectLst/>
                          <a:latin typeface="Times New Roman" pitchFamily="18" charset="0"/>
                          <a:ea typeface="+mn-ea"/>
                          <a:cs typeface="Times New Roman" pitchFamily="18" charset="0"/>
                        </a:rPr>
                        <a:t>Starters</a:t>
                      </a:r>
                      <a:endParaRPr lang="en-GB" sz="1600" i="1" kern="1200" dirty="0">
                        <a:solidFill>
                          <a:schemeClr val="accent6">
                            <a:lumMod val="75000"/>
                          </a:schemeClr>
                        </a:solidFill>
                        <a:effectLst/>
                        <a:latin typeface="Times New Roman" pitchFamily="18" charset="0"/>
                        <a:ea typeface="+mn-ea"/>
                        <a:cs typeface="Times New Roman" pitchFamily="18"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a:endParaRPr lang="en-GB" sz="1600" b="1" i="1" dirty="0">
                        <a:solidFill>
                          <a:schemeClr val="accent6">
                            <a:lumMod val="75000"/>
                          </a:schemeClr>
                        </a:solidFill>
                        <a:latin typeface="Times New Roman" pitchFamily="18" charset="0"/>
                        <a:cs typeface="Times New Roman" pitchFamily="18"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671377">
                <a:tc>
                  <a:txBody>
                    <a:bodyPr/>
                    <a:lstStyle/>
                    <a:p>
                      <a:r>
                        <a:rPr lang="en-GB" sz="900" i="1" kern="1200" dirty="0">
                          <a:solidFill>
                            <a:schemeClr val="accent2">
                              <a:lumMod val="75000"/>
                            </a:schemeClr>
                          </a:solidFill>
                          <a:effectLst/>
                          <a:latin typeface="Times New Roman" pitchFamily="18" charset="0"/>
                          <a:ea typeface="+mn-ea"/>
                          <a:cs typeface="Times New Roman" pitchFamily="18" charset="0"/>
                        </a:rPr>
                        <a:t>Sesame Prawn Toast* </a:t>
                      </a:r>
                    </a:p>
                    <a:p>
                      <a:r>
                        <a:rPr lang="en-GB" sz="900" i="1" kern="1200" dirty="0">
                          <a:solidFill>
                            <a:schemeClr val="accent2">
                              <a:lumMod val="75000"/>
                            </a:schemeClr>
                          </a:solidFill>
                          <a:effectLst/>
                          <a:latin typeface="Times New Roman" pitchFamily="18" charset="0"/>
                          <a:ea typeface="+mn-ea"/>
                          <a:cs typeface="Times New Roman" pitchFamily="18" charset="0"/>
                        </a:rPr>
                        <a:t>(Toast stuffed with mashed prawn; covered with crispy sesame; served with sweet chilli sauce or chilli jam) </a:t>
                      </a:r>
                      <a:r>
                        <a:rPr lang="en-US" sz="900" i="1" dirty="0">
                          <a:solidFill>
                            <a:schemeClr val="accent2">
                              <a:lumMod val="75000"/>
                            </a:schemeClr>
                          </a:solidFill>
                          <a:latin typeface="Times New Roman" pitchFamily="18" charset="0"/>
                          <a:cs typeface="Times New Roman" pitchFamily="18" charset="0"/>
                        </a:rPr>
                        <a:t>380 Cal</a:t>
                      </a:r>
                      <a:endParaRPr lang="en-GB" sz="900" i="1" dirty="0">
                        <a:solidFill>
                          <a:schemeClr val="accent2">
                            <a:lumMod val="75000"/>
                          </a:schemeClr>
                        </a:solidFill>
                        <a:latin typeface="Times New Roman" pitchFamily="18" charset="0"/>
                        <a:cs typeface="Times New Roman" pitchFamily="18"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900" i="1" kern="1200" dirty="0">
                          <a:solidFill>
                            <a:schemeClr val="accent2">
                              <a:lumMod val="75000"/>
                            </a:schemeClr>
                          </a:solidFill>
                          <a:effectLst/>
                          <a:latin typeface="Times New Roman" pitchFamily="18" charset="0"/>
                          <a:ea typeface="+mn-ea"/>
                          <a:cs typeface="Times New Roman" pitchFamily="18" charset="0"/>
                        </a:rPr>
                        <a:t>7.99£</a:t>
                      </a:r>
                      <a:endParaRPr lang="en-GB" sz="900" i="1" dirty="0">
                        <a:solidFill>
                          <a:schemeClr val="accent2">
                            <a:lumMod val="75000"/>
                          </a:schemeClr>
                        </a:solidFill>
                        <a:latin typeface="Times New Roman" pitchFamily="18" charset="0"/>
                        <a:cs typeface="Times New Roman" pitchFamily="18"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671377">
                <a:tc>
                  <a:txBody>
                    <a:bodyPr/>
                    <a:lstStyle/>
                    <a:p>
                      <a:r>
                        <a:rPr lang="en-GB" sz="900" i="1" kern="1200" dirty="0">
                          <a:solidFill>
                            <a:schemeClr val="accent2">
                              <a:lumMod val="75000"/>
                            </a:schemeClr>
                          </a:solidFill>
                          <a:effectLst/>
                          <a:latin typeface="Times New Roman" pitchFamily="18" charset="0"/>
                          <a:ea typeface="+mn-ea"/>
                          <a:cs typeface="Times New Roman" pitchFamily="18" charset="0"/>
                        </a:rPr>
                        <a:t>Satay Chicken Skewers (In peanut sauce)*</a:t>
                      </a:r>
                    </a:p>
                    <a:p>
                      <a:r>
                        <a:rPr lang="en-GB" sz="900" i="1" kern="1200" dirty="0">
                          <a:solidFill>
                            <a:schemeClr val="accent2">
                              <a:lumMod val="75000"/>
                            </a:schemeClr>
                          </a:solidFill>
                          <a:effectLst/>
                          <a:latin typeface="Times New Roman" pitchFamily="18" charset="0"/>
                          <a:ea typeface="+mn-ea"/>
                          <a:cs typeface="Times New Roman" pitchFamily="18" charset="0"/>
                        </a:rPr>
                        <a:t>(Grilled chicken thigh marinated with seasonal spices and served with peanut sauce) 147 Cal</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900" i="1" kern="1200" dirty="0">
                          <a:solidFill>
                            <a:schemeClr val="accent2">
                              <a:lumMod val="75000"/>
                            </a:schemeClr>
                          </a:solidFill>
                          <a:effectLst/>
                          <a:latin typeface="Times New Roman" pitchFamily="18" charset="0"/>
                          <a:ea typeface="+mn-ea"/>
                          <a:cs typeface="Times New Roman" pitchFamily="18" charset="0"/>
                        </a:rPr>
                        <a:t>6</a:t>
                      </a:r>
                      <a:r>
                        <a:rPr lang="en-US" sz="900" i="1" dirty="0">
                          <a:solidFill>
                            <a:schemeClr val="accent2">
                              <a:lumMod val="75000"/>
                            </a:schemeClr>
                          </a:solidFill>
                          <a:latin typeface="Times New Roman" pitchFamily="18" charset="0"/>
                          <a:cs typeface="Times New Roman" pitchFamily="18" charset="0"/>
                        </a:rPr>
                        <a:t>.95£</a:t>
                      </a:r>
                      <a:endParaRPr lang="en-GB" sz="900" i="1" dirty="0">
                        <a:solidFill>
                          <a:schemeClr val="accent2">
                            <a:lumMod val="75000"/>
                          </a:schemeClr>
                        </a:solidFill>
                        <a:latin typeface="Times New Roman" pitchFamily="18" charset="0"/>
                        <a:cs typeface="Times New Roman" pitchFamily="18"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429917">
                <a:tc>
                  <a:txBody>
                    <a:bodyPr/>
                    <a:lstStyle/>
                    <a:p>
                      <a:r>
                        <a:rPr lang="en-US" sz="900" i="1" dirty="0">
                          <a:solidFill>
                            <a:schemeClr val="accent2">
                              <a:lumMod val="75000"/>
                            </a:schemeClr>
                          </a:solidFill>
                          <a:latin typeface="Times New Roman" pitchFamily="18" charset="0"/>
                          <a:cs typeface="Times New Roman" pitchFamily="18" charset="0"/>
                        </a:rPr>
                        <a:t>Crispy Aromatic Duck</a:t>
                      </a:r>
                    </a:p>
                    <a:p>
                      <a:r>
                        <a:rPr lang="en-US" sz="900" i="1" dirty="0">
                          <a:solidFill>
                            <a:schemeClr val="accent2">
                              <a:lumMod val="75000"/>
                            </a:schemeClr>
                          </a:solidFill>
                          <a:latin typeface="Times New Roman" pitchFamily="18" charset="0"/>
                          <a:cs typeface="Times New Roman" pitchFamily="18" charset="0"/>
                        </a:rPr>
                        <a:t>(Duck skins roasted with 5 Chinese spices)</a:t>
                      </a:r>
                      <a:r>
                        <a:rPr lang="en-GB" sz="900" i="1" baseline="0" dirty="0">
                          <a:solidFill>
                            <a:schemeClr val="accent2">
                              <a:lumMod val="75000"/>
                            </a:schemeClr>
                          </a:solidFill>
                          <a:latin typeface="Times New Roman" pitchFamily="18" charset="0"/>
                          <a:cs typeface="Times New Roman" pitchFamily="18" charset="0"/>
                        </a:rPr>
                        <a:t> 667 Cal</a:t>
                      </a:r>
                      <a:endParaRPr lang="en-US" sz="900" i="1" dirty="0">
                        <a:solidFill>
                          <a:schemeClr val="accent2">
                            <a:lumMod val="75000"/>
                          </a:schemeClr>
                        </a:solidFill>
                        <a:latin typeface="Times New Roman" pitchFamily="18" charset="0"/>
                        <a:cs typeface="Times New Roman" pitchFamily="18"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900" i="1" kern="1200" dirty="0">
                          <a:solidFill>
                            <a:schemeClr val="accent2">
                              <a:lumMod val="75000"/>
                            </a:schemeClr>
                          </a:solidFill>
                          <a:effectLst/>
                          <a:latin typeface="Times New Roman" pitchFamily="18" charset="0"/>
                          <a:ea typeface="+mn-ea"/>
                          <a:cs typeface="Times New Roman" pitchFamily="18" charset="0"/>
                        </a:rPr>
                        <a:t>9.99£</a:t>
                      </a:r>
                      <a:endParaRPr lang="en-GB" sz="900" kern="1200" dirty="0">
                        <a:solidFill>
                          <a:schemeClr val="accent2">
                            <a:lumMod val="75000"/>
                          </a:schemeClr>
                        </a:solidFill>
                        <a:effectLst/>
                        <a:latin typeface="Times New Roman" pitchFamily="18" charset="0"/>
                        <a:ea typeface="+mn-ea"/>
                        <a:cs typeface="Times New Roman" pitchFamily="18"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3"/>
                  </a:ext>
                </a:extLst>
              </a:tr>
              <a:tr h="429917">
                <a:tc>
                  <a:txBody>
                    <a:bodyPr/>
                    <a:lstStyle/>
                    <a:p>
                      <a:r>
                        <a:rPr lang="en-GB" sz="900" i="1" dirty="0">
                          <a:solidFill>
                            <a:schemeClr val="accent2">
                              <a:lumMod val="75000"/>
                            </a:schemeClr>
                          </a:solidFill>
                          <a:latin typeface="Times New Roman" pitchFamily="18" charset="0"/>
                          <a:cs typeface="Times New Roman" pitchFamily="18" charset="0"/>
                        </a:rPr>
                        <a:t>Steak and Onion Sandwich (Steak and Onion Sandwich) </a:t>
                      </a:r>
                      <a:r>
                        <a:rPr lang="en-US" sz="900" i="1" dirty="0">
                          <a:solidFill>
                            <a:schemeClr val="accent2">
                              <a:lumMod val="75000"/>
                            </a:schemeClr>
                          </a:solidFill>
                          <a:latin typeface="Times New Roman" pitchFamily="18" charset="0"/>
                          <a:cs typeface="Times New Roman" pitchFamily="18" charset="0"/>
                        </a:rPr>
                        <a:t>491.9 Cal</a:t>
                      </a:r>
                      <a:endParaRPr lang="en-GB" sz="900" i="1" dirty="0">
                        <a:solidFill>
                          <a:schemeClr val="accent2">
                            <a:lumMod val="75000"/>
                          </a:schemeClr>
                        </a:solidFill>
                        <a:latin typeface="Times New Roman" pitchFamily="18" charset="0"/>
                        <a:cs typeface="Times New Roman" pitchFamily="18"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900" i="1" dirty="0">
                          <a:solidFill>
                            <a:schemeClr val="accent2">
                              <a:lumMod val="75000"/>
                            </a:schemeClr>
                          </a:solidFill>
                          <a:latin typeface="Times New Roman" pitchFamily="18" charset="0"/>
                          <a:cs typeface="Times New Roman" pitchFamily="18" charset="0"/>
                        </a:rPr>
                        <a:t>7.00£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4"/>
                  </a:ext>
                </a:extLst>
              </a:tr>
              <a:tr h="671377">
                <a:tc>
                  <a:txBody>
                    <a:bodyPr/>
                    <a:lstStyle/>
                    <a:p>
                      <a:r>
                        <a:rPr lang="en-US" sz="900" i="1" dirty="0">
                          <a:solidFill>
                            <a:schemeClr val="accent2">
                              <a:lumMod val="75000"/>
                            </a:schemeClr>
                          </a:solidFill>
                          <a:latin typeface="Times New Roman" pitchFamily="18" charset="0"/>
                          <a:cs typeface="Times New Roman" pitchFamily="18" charset="0"/>
                        </a:rPr>
                        <a:t>Chicken and Bacon Club Sandwich</a:t>
                      </a:r>
                    </a:p>
                    <a:p>
                      <a:r>
                        <a:rPr lang="en-US" sz="900" i="1" dirty="0">
                          <a:solidFill>
                            <a:schemeClr val="accent2">
                              <a:lumMod val="75000"/>
                            </a:schemeClr>
                          </a:solidFill>
                          <a:latin typeface="Times New Roman" pitchFamily="18" charset="0"/>
                          <a:cs typeface="Times New Roman" pitchFamily="18" charset="0"/>
                        </a:rPr>
                        <a:t>(Triple deck toasted brown bloomer loaded with roasted chicken, lettuce, tomato, smoked bacon and mayonnaise) 375 Cal</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900" i="1" dirty="0">
                          <a:solidFill>
                            <a:schemeClr val="accent2">
                              <a:lumMod val="75000"/>
                            </a:schemeClr>
                          </a:solidFill>
                          <a:latin typeface="Times New Roman" pitchFamily="18" charset="0"/>
                          <a:cs typeface="Times New Roman" pitchFamily="18" charset="0"/>
                        </a:rPr>
                        <a:t>7.75£</a:t>
                      </a:r>
                      <a:endParaRPr lang="en-GB" sz="900" i="1" dirty="0">
                        <a:solidFill>
                          <a:schemeClr val="accent2">
                            <a:lumMod val="75000"/>
                          </a:schemeClr>
                        </a:solidFill>
                        <a:latin typeface="Times New Roman" pitchFamily="18" charset="0"/>
                        <a:cs typeface="Times New Roman" pitchFamily="18"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5"/>
                  </a:ext>
                </a:extLst>
              </a:tr>
              <a:tr h="429917">
                <a:tc>
                  <a:txBody>
                    <a:bodyPr/>
                    <a:lstStyle/>
                    <a:p>
                      <a:r>
                        <a:rPr lang="en-US" sz="900" i="1" dirty="0">
                          <a:solidFill>
                            <a:schemeClr val="accent2">
                              <a:lumMod val="75000"/>
                            </a:schemeClr>
                          </a:solidFill>
                          <a:latin typeface="Times New Roman" pitchFamily="18" charset="0"/>
                          <a:cs typeface="Times New Roman" pitchFamily="18" charset="0"/>
                        </a:rPr>
                        <a:t>Breaded Mushrooms* VG (Mashed mushroom covered with crispy breadcrumbs)</a:t>
                      </a:r>
                      <a:r>
                        <a:rPr lang="en-GB" sz="900" i="1" baseline="0" dirty="0">
                          <a:solidFill>
                            <a:schemeClr val="accent2">
                              <a:lumMod val="75000"/>
                            </a:schemeClr>
                          </a:solidFill>
                          <a:latin typeface="Times New Roman" pitchFamily="18" charset="0"/>
                          <a:cs typeface="Times New Roman" pitchFamily="18" charset="0"/>
                        </a:rPr>
                        <a:t> 190 Cal</a:t>
                      </a:r>
                      <a:endParaRPr lang="en-US" sz="900" i="1" dirty="0">
                        <a:solidFill>
                          <a:schemeClr val="accent2">
                            <a:lumMod val="75000"/>
                          </a:schemeClr>
                        </a:solidFill>
                        <a:latin typeface="Times New Roman" pitchFamily="18" charset="0"/>
                        <a:cs typeface="Times New Roman" pitchFamily="18"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900" i="1" dirty="0">
                          <a:solidFill>
                            <a:schemeClr val="accent2">
                              <a:lumMod val="75000"/>
                            </a:schemeClr>
                          </a:solidFill>
                          <a:latin typeface="Times New Roman" pitchFamily="18" charset="0"/>
                          <a:cs typeface="Times New Roman" pitchFamily="18" charset="0"/>
                        </a:rPr>
                        <a:t>5.45£</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6"/>
                  </a:ext>
                </a:extLst>
              </a:tr>
              <a:tr h="429917">
                <a:tc>
                  <a:txBody>
                    <a:bodyPr/>
                    <a:lstStyle/>
                    <a:p>
                      <a:r>
                        <a:rPr lang="en-US" sz="900" i="1" dirty="0">
                          <a:solidFill>
                            <a:schemeClr val="accent2">
                              <a:lumMod val="75000"/>
                            </a:schemeClr>
                          </a:solidFill>
                          <a:latin typeface="Times New Roman" pitchFamily="18" charset="0"/>
                          <a:cs typeface="Times New Roman" pitchFamily="18" charset="0"/>
                        </a:rPr>
                        <a:t>Potato Pancakes * VG (Flat cake of grated potatoes mixed with flour and fried in hot oil ) 120 Cal </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900" i="1" dirty="0">
                          <a:solidFill>
                            <a:schemeClr val="accent2">
                              <a:lumMod val="75000"/>
                            </a:schemeClr>
                          </a:solidFill>
                          <a:latin typeface="Times New Roman" pitchFamily="18" charset="0"/>
                          <a:cs typeface="Times New Roman" pitchFamily="18" charset="0"/>
                        </a:rPr>
                        <a:t>6.00£</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900" i="1" dirty="0">
                        <a:solidFill>
                          <a:schemeClr val="accent2">
                            <a:lumMod val="75000"/>
                          </a:schemeClr>
                        </a:solidFill>
                        <a:latin typeface="Times New Roman" pitchFamily="18" charset="0"/>
                        <a:cs typeface="Times New Roman" pitchFamily="18"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7"/>
                  </a:ext>
                </a:extLst>
              </a:tr>
            </a:tbl>
          </a:graphicData>
        </a:graphic>
      </p:graphicFrame>
      <p:sp>
        <p:nvSpPr>
          <p:cNvPr id="3" name="Rectangle 2"/>
          <p:cNvSpPr/>
          <p:nvPr/>
        </p:nvSpPr>
        <p:spPr>
          <a:xfrm>
            <a:off x="533400" y="4056966"/>
            <a:ext cx="5562600" cy="307777"/>
          </a:xfrm>
          <a:prstGeom prst="rect">
            <a:avLst/>
          </a:prstGeom>
        </p:spPr>
        <p:txBody>
          <a:bodyPr wrap="square">
            <a:spAutoFit/>
          </a:bodyPr>
          <a:lstStyle/>
          <a:p>
            <a:pPr algn="ctr"/>
            <a:r>
              <a:rPr lang="en-US" sz="1400" b="1" i="1" dirty="0">
                <a:solidFill>
                  <a:srgbClr val="0070C0"/>
                </a:solidFill>
                <a:latin typeface="Arial" pitchFamily="34" charset="0"/>
                <a:cs typeface="Arial" pitchFamily="34" charset="0"/>
              </a:rPr>
              <a:t>308-24 </a:t>
            </a:r>
            <a:r>
              <a:rPr lang="en-US" sz="1400" b="1" i="1" dirty="0" err="1">
                <a:solidFill>
                  <a:srgbClr val="0070C0"/>
                </a:solidFill>
                <a:latin typeface="Arial" pitchFamily="34" charset="0"/>
                <a:cs typeface="Arial" pitchFamily="34" charset="0"/>
              </a:rPr>
              <a:t>Hadon</a:t>
            </a:r>
            <a:r>
              <a:rPr lang="en-US" sz="1400" b="1" i="1" dirty="0">
                <a:solidFill>
                  <a:srgbClr val="0070C0"/>
                </a:solidFill>
                <a:latin typeface="Arial" pitchFamily="34" charset="0"/>
                <a:cs typeface="Arial" pitchFamily="34" charset="0"/>
              </a:rPr>
              <a:t> Road, Kingston , England </a:t>
            </a:r>
          </a:p>
        </p:txBody>
      </p:sp>
      <p:graphicFrame>
        <p:nvGraphicFramePr>
          <p:cNvPr id="8" name="Table 7"/>
          <p:cNvGraphicFramePr>
            <a:graphicFrameLocks noGrp="1"/>
          </p:cNvGraphicFramePr>
          <p:nvPr>
            <p:extLst>
              <p:ext uri="{D42A27DB-BD31-4B8C-83A1-F6EECF244321}">
                <p14:modId xmlns:p14="http://schemas.microsoft.com/office/powerpoint/2010/main" val="3748025075"/>
              </p:ext>
            </p:extLst>
          </p:nvPr>
        </p:nvGraphicFramePr>
        <p:xfrm>
          <a:off x="3352800" y="4533772"/>
          <a:ext cx="3352800" cy="4507499"/>
        </p:xfrm>
        <a:graphic>
          <a:graphicData uri="http://schemas.openxmlformats.org/drawingml/2006/table">
            <a:tbl>
              <a:tblPr firstRow="1" bandRow="1">
                <a:tableStyleId>{2D5ABB26-0587-4C30-8999-92F81FD0307C}</a:tableStyleId>
              </a:tblPr>
              <a:tblGrid>
                <a:gridCol w="2044390">
                  <a:extLst>
                    <a:ext uri="{9D8B030D-6E8A-4147-A177-3AD203B41FA5}">
                      <a16:colId xmlns:a16="http://schemas.microsoft.com/office/drawing/2014/main" val="20000"/>
                    </a:ext>
                  </a:extLst>
                </a:gridCol>
                <a:gridCol w="1308410">
                  <a:extLst>
                    <a:ext uri="{9D8B030D-6E8A-4147-A177-3AD203B41FA5}">
                      <a16:colId xmlns:a16="http://schemas.microsoft.com/office/drawing/2014/main" val="20001"/>
                    </a:ext>
                  </a:extLst>
                </a:gridCol>
              </a:tblGrid>
              <a:tr h="419228">
                <a:tc>
                  <a:txBody>
                    <a:bodyPr/>
                    <a:lstStyle/>
                    <a:p>
                      <a:pPr algn="l"/>
                      <a:r>
                        <a:rPr lang="en-US" sz="1400" b="1" i="1" dirty="0">
                          <a:solidFill>
                            <a:schemeClr val="accent6">
                              <a:lumMod val="75000"/>
                            </a:schemeClr>
                          </a:solidFill>
                          <a:latin typeface="Times New Roman" pitchFamily="18" charset="0"/>
                          <a:cs typeface="Times New Roman" pitchFamily="18" charset="0"/>
                        </a:rPr>
                        <a:t>Mains </a:t>
                      </a:r>
                      <a:endParaRPr lang="en-GB" sz="1400" b="1" i="1" dirty="0">
                        <a:solidFill>
                          <a:schemeClr val="accent6">
                            <a:lumMod val="75000"/>
                          </a:schemeClr>
                        </a:solidFill>
                        <a:latin typeface="Times New Roman" pitchFamily="18" charset="0"/>
                        <a:cs typeface="Times New Roman" pitchFamily="18"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l"/>
                      <a:endParaRPr lang="en-GB" sz="1400" b="1" i="1" dirty="0">
                        <a:solidFill>
                          <a:schemeClr val="accent6">
                            <a:lumMod val="75000"/>
                          </a:schemeClr>
                        </a:solidFill>
                        <a:latin typeface="Times New Roman" pitchFamily="18" charset="0"/>
                        <a:cs typeface="Times New Roman" pitchFamily="18"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457200">
                <a:tc>
                  <a:txBody>
                    <a:bodyPr/>
                    <a:lstStyle/>
                    <a:p>
                      <a:r>
                        <a:rPr lang="en-GB" sz="700" i="1" kern="1200" dirty="0">
                          <a:solidFill>
                            <a:schemeClr val="accent2">
                              <a:lumMod val="75000"/>
                            </a:schemeClr>
                          </a:solidFill>
                          <a:effectLst/>
                          <a:latin typeface="Times New Roman" pitchFamily="18" charset="0"/>
                          <a:ea typeface="+mn-ea"/>
                          <a:cs typeface="Times New Roman" pitchFamily="18" charset="0"/>
                        </a:rPr>
                        <a:t>Plant-Based Burger </a:t>
                      </a:r>
                      <a:r>
                        <a:rPr lang="en-GB" sz="700" b="1" i="1" kern="1200" dirty="0">
                          <a:solidFill>
                            <a:schemeClr val="accent2">
                              <a:lumMod val="75000"/>
                            </a:schemeClr>
                          </a:solidFill>
                          <a:effectLst/>
                          <a:latin typeface="Times New Roman" pitchFamily="18" charset="0"/>
                          <a:ea typeface="+mn-ea"/>
                          <a:cs typeface="Times New Roman" pitchFamily="18" charset="0"/>
                        </a:rPr>
                        <a:t>V </a:t>
                      </a:r>
                      <a:r>
                        <a:rPr lang="en-GB" sz="700" i="1" kern="1200" dirty="0">
                          <a:solidFill>
                            <a:schemeClr val="accent2">
                              <a:lumMod val="75000"/>
                            </a:schemeClr>
                          </a:solidFill>
                          <a:effectLst/>
                          <a:latin typeface="Times New Roman" pitchFamily="18" charset="0"/>
                          <a:ea typeface="+mn-ea"/>
                          <a:cs typeface="Times New Roman" pitchFamily="18" charset="0"/>
                        </a:rPr>
                        <a:t>(Bunds stuffed with seasonal veggies and mashed potato steak; served with spicy sauces) 177 Cal</a:t>
                      </a:r>
                      <a:endParaRPr lang="en-GB" sz="700" dirty="0">
                        <a:solidFill>
                          <a:schemeClr val="accent2">
                            <a:lumMod val="75000"/>
                          </a:schemeClr>
                        </a:solidFill>
                        <a:latin typeface="Times New Roman" pitchFamily="18" charset="0"/>
                        <a:cs typeface="Times New Roman" pitchFamily="18"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700" i="1" kern="1200" dirty="0">
                          <a:solidFill>
                            <a:schemeClr val="accent2">
                              <a:lumMod val="75000"/>
                            </a:schemeClr>
                          </a:solidFill>
                          <a:effectLst/>
                          <a:latin typeface="Times New Roman" pitchFamily="18" charset="0"/>
                          <a:ea typeface="+mn-ea"/>
                          <a:cs typeface="Times New Roman" pitchFamily="18" charset="0"/>
                        </a:rPr>
                        <a:t>10.49£</a:t>
                      </a:r>
                      <a:endParaRPr lang="en-GB" sz="700" kern="1200" dirty="0">
                        <a:solidFill>
                          <a:schemeClr val="accent2">
                            <a:lumMod val="75000"/>
                          </a:schemeClr>
                        </a:solidFill>
                        <a:effectLst/>
                        <a:latin typeface="Times New Roman" pitchFamily="18" charset="0"/>
                        <a:ea typeface="+mn-ea"/>
                        <a:cs typeface="Times New Roman" pitchFamily="18"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484143">
                <a:tc>
                  <a:txBody>
                    <a:bodyPr/>
                    <a:lstStyle/>
                    <a:p>
                      <a:r>
                        <a:rPr lang="en-GB" sz="700" i="1" kern="1200" dirty="0">
                          <a:solidFill>
                            <a:schemeClr val="accent2">
                              <a:lumMod val="75000"/>
                            </a:schemeClr>
                          </a:solidFill>
                          <a:effectLst/>
                          <a:latin typeface="Times New Roman" pitchFamily="18" charset="0"/>
                          <a:ea typeface="+mn-ea"/>
                          <a:cs typeface="Times New Roman" pitchFamily="18" charset="0"/>
                        </a:rPr>
                        <a:t>Chilli Con Carne (Squared onions stirred with red pepper and garlic and minced brown beef; dipped in sauce gravy) 101 Cal</a:t>
                      </a:r>
                      <a:endParaRPr lang="en-GB" sz="700" kern="1200" dirty="0">
                        <a:solidFill>
                          <a:schemeClr val="accent2">
                            <a:lumMod val="75000"/>
                          </a:schemeClr>
                        </a:solidFill>
                        <a:effectLst/>
                        <a:latin typeface="Times New Roman" pitchFamily="18" charset="0"/>
                        <a:ea typeface="+mn-ea"/>
                        <a:cs typeface="Times New Roman" pitchFamily="18"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700" i="1" kern="1200" dirty="0">
                          <a:solidFill>
                            <a:schemeClr val="accent2">
                              <a:lumMod val="75000"/>
                            </a:schemeClr>
                          </a:solidFill>
                          <a:effectLst/>
                          <a:latin typeface="Times New Roman" pitchFamily="18" charset="0"/>
                          <a:ea typeface="+mn-ea"/>
                          <a:cs typeface="Times New Roman" pitchFamily="18" charset="0"/>
                        </a:rPr>
                        <a:t>12.35£</a:t>
                      </a:r>
                      <a:endParaRPr lang="en-GB" sz="700" kern="1200" dirty="0">
                        <a:solidFill>
                          <a:schemeClr val="accent2">
                            <a:lumMod val="75000"/>
                          </a:schemeClr>
                        </a:solidFill>
                        <a:effectLst/>
                        <a:latin typeface="Times New Roman" pitchFamily="18" charset="0"/>
                        <a:ea typeface="+mn-ea"/>
                        <a:cs typeface="Times New Roman" pitchFamily="18"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691633">
                <a:tc>
                  <a:txBody>
                    <a:bodyPr/>
                    <a:lstStyle/>
                    <a:p>
                      <a:r>
                        <a:rPr lang="en-GB" sz="700" dirty="0">
                          <a:solidFill>
                            <a:schemeClr val="accent2">
                              <a:lumMod val="75000"/>
                            </a:schemeClr>
                          </a:solidFill>
                          <a:latin typeface="Times New Roman" pitchFamily="18" charset="0"/>
                          <a:cs typeface="Times New Roman" pitchFamily="18" charset="0"/>
                        </a:rPr>
                        <a:t>Garlic Chicken with Grenache Blanc, Rhône Blend (Tender chicken tossed in garlic juice and garnished with crushed coriander leaves; served in pair with Grenache Blanc, Rhône Blend)</a:t>
                      </a:r>
                      <a:r>
                        <a:rPr lang="en-GB" sz="700" baseline="0" dirty="0">
                          <a:solidFill>
                            <a:schemeClr val="accent2">
                              <a:lumMod val="75000"/>
                            </a:schemeClr>
                          </a:solidFill>
                          <a:latin typeface="Times New Roman" pitchFamily="18" charset="0"/>
                          <a:cs typeface="Times New Roman" pitchFamily="18" charset="0"/>
                        </a:rPr>
                        <a:t> 450 Cal</a:t>
                      </a:r>
                    </a:p>
                    <a:p>
                      <a:endParaRPr lang="en-GB" sz="700" baseline="0" dirty="0">
                        <a:solidFill>
                          <a:schemeClr val="accent2">
                            <a:lumMod val="75000"/>
                          </a:schemeClr>
                        </a:solidFill>
                        <a:latin typeface="Times New Roman" pitchFamily="18" charset="0"/>
                        <a:cs typeface="Times New Roman" pitchFamily="18"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700" dirty="0">
                          <a:solidFill>
                            <a:schemeClr val="accent2">
                              <a:lumMod val="75000"/>
                            </a:schemeClr>
                          </a:solidFill>
                          <a:latin typeface="Times New Roman" pitchFamily="18" charset="0"/>
                          <a:cs typeface="Times New Roman" pitchFamily="18" charset="0"/>
                        </a:rPr>
                        <a:t>33.00£</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700" dirty="0">
                        <a:solidFill>
                          <a:schemeClr val="accent2">
                            <a:lumMod val="75000"/>
                          </a:schemeClr>
                        </a:solidFill>
                        <a:latin typeface="Times New Roman" pitchFamily="18" charset="0"/>
                        <a:cs typeface="Times New Roman" pitchFamily="18"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3"/>
                  </a:ext>
                </a:extLst>
              </a:tr>
              <a:tr h="795378">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700" baseline="0" dirty="0">
                          <a:solidFill>
                            <a:schemeClr val="accent2">
                              <a:lumMod val="75000"/>
                            </a:schemeClr>
                          </a:solidFill>
                          <a:latin typeface="Times New Roman" pitchFamily="18" charset="0"/>
                          <a:cs typeface="Times New Roman" pitchFamily="18" charset="0"/>
                        </a:rPr>
                        <a:t>Fettuccine Alfredo with Zinfandel, Cabernet Sauvignon (Fettuccine tossed with Parmesan Cheese and butter with the emulsification of flavours; perfectly suited with Zinfandel, Cabernet Sauvignon) 415 Cal </a:t>
                      </a:r>
                      <a:endParaRPr lang="en-GB" sz="700" dirty="0">
                        <a:solidFill>
                          <a:schemeClr val="accent2">
                            <a:lumMod val="75000"/>
                          </a:schemeClr>
                        </a:solidFill>
                        <a:latin typeface="Times New Roman" pitchFamily="18" charset="0"/>
                        <a:cs typeface="Times New Roman" pitchFamily="18" charset="0"/>
                      </a:endParaRPr>
                    </a:p>
                    <a:p>
                      <a:endParaRPr lang="en-GB" sz="700" baseline="0" dirty="0">
                        <a:solidFill>
                          <a:schemeClr val="accent2">
                            <a:lumMod val="75000"/>
                          </a:schemeClr>
                        </a:solidFill>
                        <a:latin typeface="Times New Roman" pitchFamily="18" charset="0"/>
                        <a:cs typeface="Times New Roman" pitchFamily="18"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700" dirty="0">
                          <a:solidFill>
                            <a:schemeClr val="accent2">
                              <a:lumMod val="75000"/>
                            </a:schemeClr>
                          </a:solidFill>
                          <a:latin typeface="Times New Roman" pitchFamily="18" charset="0"/>
                          <a:cs typeface="Times New Roman" pitchFamily="18" charset="0"/>
                        </a:rPr>
                        <a:t>31.00£</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700" dirty="0">
                        <a:solidFill>
                          <a:schemeClr val="accent2">
                            <a:lumMod val="75000"/>
                          </a:schemeClr>
                        </a:solidFill>
                        <a:latin typeface="Times New Roman" pitchFamily="18" charset="0"/>
                        <a:cs typeface="Times New Roman" pitchFamily="18"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7"/>
                  </a:ext>
                </a:extLst>
              </a:tr>
              <a:tr h="484143">
                <a:tc>
                  <a:txBody>
                    <a:bodyPr/>
                    <a:lstStyle/>
                    <a:p>
                      <a:r>
                        <a:rPr lang="en-US" sz="700" dirty="0">
                          <a:solidFill>
                            <a:schemeClr val="accent2">
                              <a:lumMod val="75000"/>
                            </a:schemeClr>
                          </a:solidFill>
                          <a:latin typeface="Times New Roman" pitchFamily="18" charset="0"/>
                          <a:cs typeface="Times New Roman" pitchFamily="18" charset="0"/>
                        </a:rPr>
                        <a:t>Steamed Lobster or Crab with Gamay, Pinot Noir (Lobsters or Crabs boiled in salted water and served with Gamay, Pinot Noir) 151 Cal</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700" dirty="0">
                          <a:solidFill>
                            <a:schemeClr val="accent2">
                              <a:lumMod val="75000"/>
                            </a:schemeClr>
                          </a:solidFill>
                          <a:latin typeface="Times New Roman" pitchFamily="18" charset="0"/>
                          <a:cs typeface="Times New Roman" pitchFamily="18" charset="0"/>
                        </a:rPr>
                        <a:t>18.50£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4"/>
                  </a:ext>
                </a:extLst>
              </a:tr>
              <a:tr h="587887">
                <a:tc>
                  <a:txBody>
                    <a:bodyPr/>
                    <a:lstStyle/>
                    <a:p>
                      <a:r>
                        <a:rPr lang="en-US" sz="700" dirty="0">
                          <a:solidFill>
                            <a:schemeClr val="accent2">
                              <a:lumMod val="75000"/>
                            </a:schemeClr>
                          </a:solidFill>
                          <a:latin typeface="Times New Roman" pitchFamily="18" charset="0"/>
                          <a:cs typeface="Times New Roman" pitchFamily="18" charset="0"/>
                        </a:rPr>
                        <a:t>Steak and Kidney Pudding Steak and Kidney Pudding VG”</a:t>
                      </a:r>
                    </a:p>
                    <a:p>
                      <a:r>
                        <a:rPr lang="en-US" sz="700" dirty="0">
                          <a:solidFill>
                            <a:schemeClr val="accent2">
                              <a:lumMod val="75000"/>
                            </a:schemeClr>
                          </a:solidFill>
                          <a:latin typeface="Times New Roman" pitchFamily="18" charset="0"/>
                          <a:cs typeface="Times New Roman" pitchFamily="18" charset="0"/>
                        </a:rPr>
                        <a:t>(Diced steak, lamb/pork kidney/(kidney beans) and onion prepared in brown gravy) 335 Cal</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700" dirty="0">
                          <a:solidFill>
                            <a:schemeClr val="accent2">
                              <a:lumMod val="75000"/>
                            </a:schemeClr>
                          </a:solidFill>
                          <a:latin typeface="Times New Roman" pitchFamily="18" charset="0"/>
                          <a:cs typeface="Times New Roman" pitchFamily="18" charset="0"/>
                        </a:rPr>
                        <a:t>10.20£</a:t>
                      </a:r>
                      <a:endParaRPr lang="en-GB" sz="700" dirty="0">
                        <a:solidFill>
                          <a:schemeClr val="accent2">
                            <a:lumMod val="75000"/>
                          </a:schemeClr>
                        </a:solidFill>
                        <a:latin typeface="Times New Roman" pitchFamily="18" charset="0"/>
                        <a:cs typeface="Times New Roman" pitchFamily="18"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5"/>
                  </a:ext>
                </a:extLst>
              </a:tr>
              <a:tr h="587887">
                <a:tc>
                  <a:txBody>
                    <a:bodyPr/>
                    <a:lstStyle/>
                    <a:p>
                      <a:r>
                        <a:rPr lang="en-GB" sz="700" dirty="0">
                          <a:solidFill>
                            <a:schemeClr val="accent2">
                              <a:lumMod val="75000"/>
                            </a:schemeClr>
                          </a:solidFill>
                          <a:latin typeface="Times New Roman" pitchFamily="18" charset="0"/>
                          <a:cs typeface="Times New Roman" pitchFamily="18" charset="0"/>
                        </a:rPr>
                        <a:t>Chestnut Mushroom &amp; Winter Truffle Gnocchi* (Sussex Charmer cheese, cavolo </a:t>
                      </a:r>
                      <a:r>
                        <a:rPr lang="en-GB" sz="700" dirty="0" err="1">
                          <a:solidFill>
                            <a:schemeClr val="accent2">
                              <a:lumMod val="75000"/>
                            </a:schemeClr>
                          </a:solidFill>
                          <a:latin typeface="Times New Roman" pitchFamily="18" charset="0"/>
                          <a:cs typeface="Times New Roman" pitchFamily="18" charset="0"/>
                        </a:rPr>
                        <a:t>nero</a:t>
                      </a:r>
                      <a:r>
                        <a:rPr lang="en-GB" sz="700" dirty="0">
                          <a:solidFill>
                            <a:schemeClr val="accent2">
                              <a:lumMod val="75000"/>
                            </a:schemeClr>
                          </a:solidFill>
                          <a:latin typeface="Times New Roman" pitchFamily="18" charset="0"/>
                          <a:cs typeface="Times New Roman" pitchFamily="18" charset="0"/>
                        </a:rPr>
                        <a:t>, smoked beets, baby watercress, pickled red onion, toasted sunflower seed) 138 Cal/Kg</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700" dirty="0">
                          <a:solidFill>
                            <a:schemeClr val="accent2">
                              <a:lumMod val="75000"/>
                            </a:schemeClr>
                          </a:solidFill>
                          <a:latin typeface="Times New Roman" pitchFamily="18" charset="0"/>
                          <a:cs typeface="Times New Roman" pitchFamily="18" charset="0"/>
                        </a:rPr>
                        <a:t>13.55£</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6"/>
                  </a:ext>
                </a:extLst>
              </a:tr>
            </a:tbl>
          </a:graphicData>
        </a:graphic>
      </p:graphicFrame>
      <p:sp>
        <p:nvSpPr>
          <p:cNvPr id="11" name="Rectangle 10"/>
          <p:cNvSpPr/>
          <p:nvPr/>
        </p:nvSpPr>
        <p:spPr>
          <a:xfrm>
            <a:off x="2285992" y="3214678"/>
            <a:ext cx="2500330" cy="830997"/>
          </a:xfrm>
          <a:prstGeom prst="rect">
            <a:avLst/>
          </a:prstGeom>
        </p:spPr>
        <p:txBody>
          <a:bodyPr wrap="square">
            <a:spAutoFit/>
          </a:bodyPr>
          <a:lstStyle/>
          <a:p>
            <a:pPr algn="ctr"/>
            <a:r>
              <a:rPr lang="en-GB" sz="1200" b="1" dirty="0">
                <a:solidFill>
                  <a:srgbClr val="000000"/>
                </a:solidFill>
                <a:latin typeface="Times New Roman" pitchFamily="18" charset="0"/>
                <a:cs typeface="Times New Roman" pitchFamily="18" charset="0"/>
              </a:rPr>
              <a:t>Time: 11:00 AM to 7:00 PM</a:t>
            </a:r>
          </a:p>
          <a:p>
            <a:pPr algn="ctr"/>
            <a:r>
              <a:rPr lang="en-US" sz="1200" dirty="0"/>
              <a:t>The restaurant is open from Sunday to Monday, all seven days a week. </a:t>
            </a:r>
          </a:p>
          <a:p>
            <a:pPr algn="ctr"/>
            <a:endParaRPr lang="en-GB" sz="1200" dirty="0">
              <a:solidFill>
                <a:srgbClr val="000000"/>
              </a:solidFill>
              <a:latin typeface="Times New Roman" pitchFamily="18" charset="0"/>
              <a:cs typeface="Times New Roman"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6248400"/>
            <a:ext cx="6858000" cy="2895600"/>
          </a:xfrm>
          <a:prstGeom prst="rect">
            <a:avLst/>
          </a:prstGeom>
          <a:solidFill>
            <a:srgbClr val="FFC000">
              <a:alpha val="0"/>
            </a:srgbClr>
          </a:solidFill>
          <a:ln w="57150">
            <a:solidFill>
              <a:srgbClr val="FFCC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IN" sz="1000" dirty="0">
                <a:solidFill>
                  <a:schemeClr val="tx1"/>
                </a:solidFill>
                <a:latin typeface="Times New Roman" pitchFamily="18" charset="0"/>
                <a:cs typeface="Times New Roman" pitchFamily="18" charset="0"/>
              </a:rPr>
              <a:t>* </a:t>
            </a:r>
            <a:r>
              <a:rPr lang="en-IN" sz="600" dirty="0">
                <a:solidFill>
                  <a:schemeClr val="tx1"/>
                </a:solidFill>
                <a:latin typeface="Times New Roman" pitchFamily="18" charset="0"/>
                <a:cs typeface="Times New Roman" pitchFamily="18" charset="0"/>
              </a:rPr>
              <a:t>These food contains allergic ingredients like peanut and mushroom</a:t>
            </a:r>
          </a:p>
          <a:p>
            <a:pPr algn="just"/>
            <a:r>
              <a:rPr lang="en-IN" sz="600" dirty="0">
                <a:solidFill>
                  <a:schemeClr val="tx1"/>
                </a:solidFill>
                <a:latin typeface="Times New Roman" pitchFamily="18" charset="0"/>
                <a:cs typeface="Times New Roman" pitchFamily="18" charset="0"/>
              </a:rPr>
              <a:t>V: Vegetarian Dishes</a:t>
            </a:r>
          </a:p>
          <a:p>
            <a:pPr algn="just"/>
            <a:r>
              <a:rPr lang="en-IN" sz="600" dirty="0">
                <a:solidFill>
                  <a:schemeClr val="tx1"/>
                </a:solidFill>
                <a:latin typeface="Times New Roman" pitchFamily="18" charset="0"/>
                <a:cs typeface="Times New Roman" pitchFamily="18" charset="0"/>
              </a:rPr>
              <a:t>VG: Vegan Dishes</a:t>
            </a:r>
          </a:p>
          <a:p>
            <a:pPr algn="just"/>
            <a:r>
              <a:rPr lang="en-IN" sz="600" dirty="0">
                <a:solidFill>
                  <a:schemeClr val="tx1"/>
                </a:solidFill>
                <a:latin typeface="Times New Roman" pitchFamily="18" charset="0"/>
                <a:cs typeface="Times New Roman" pitchFamily="18" charset="0"/>
              </a:rPr>
              <a:t>VG”: Non-vegetarian dishes can be transformed to vegan dishes as per preference</a:t>
            </a:r>
          </a:p>
          <a:p>
            <a:pPr algn="just"/>
            <a:r>
              <a:rPr lang="en-US" sz="600" dirty="0">
                <a:solidFill>
                  <a:schemeClr val="tx1"/>
                </a:solidFill>
                <a:latin typeface="Times New Roman" pitchFamily="18" charset="0"/>
                <a:cs typeface="Times New Roman" pitchFamily="18" charset="0"/>
              </a:rPr>
              <a:t>Food Hygiene: **FSA (Food Standards Agency) </a:t>
            </a:r>
            <a:r>
              <a:rPr lang="en-US" sz="600" dirty="0" err="1">
                <a:solidFill>
                  <a:schemeClr val="tx1"/>
                </a:solidFill>
                <a:latin typeface="Times New Roman" pitchFamily="18" charset="0"/>
                <a:cs typeface="Times New Roman" pitchFamily="18" charset="0"/>
              </a:rPr>
              <a:t>authorised</a:t>
            </a:r>
            <a:endParaRPr lang="en-US" sz="600" dirty="0">
              <a:solidFill>
                <a:schemeClr val="tx1"/>
              </a:solidFill>
              <a:latin typeface="Times New Roman" pitchFamily="18" charset="0"/>
              <a:cs typeface="Times New Roman" pitchFamily="18" charset="0"/>
            </a:endParaRPr>
          </a:p>
          <a:p>
            <a:pPr algn="just"/>
            <a:r>
              <a:rPr lang="en-IN" sz="600" dirty="0">
                <a:solidFill>
                  <a:schemeClr val="tx1"/>
                </a:solidFill>
                <a:latin typeface="Times New Roman" pitchFamily="18" charset="0"/>
                <a:cs typeface="Times New Roman" pitchFamily="18" charset="0"/>
              </a:rPr>
              <a:t>Each i food.gov.uk/ratings i </a:t>
            </a:r>
            <a:r>
              <a:rPr lang="en-IN" sz="600" dirty="0" err="1">
                <a:solidFill>
                  <a:schemeClr val="tx1"/>
                </a:solidFill>
                <a:latin typeface="Times New Roman" pitchFamily="18" charset="0"/>
                <a:cs typeface="Times New Roman" pitchFamily="18" charset="0"/>
              </a:rPr>
              <a:t>ganfod</a:t>
            </a:r>
            <a:r>
              <a:rPr lang="en-IN" sz="600" dirty="0">
                <a:solidFill>
                  <a:schemeClr val="tx1"/>
                </a:solidFill>
                <a:latin typeface="Times New Roman" pitchFamily="18" charset="0"/>
                <a:cs typeface="Times New Roman" pitchFamily="18" charset="0"/>
              </a:rPr>
              <a:t> </a:t>
            </a:r>
            <a:r>
              <a:rPr lang="en-IN" sz="600" dirty="0" err="1">
                <a:solidFill>
                  <a:schemeClr val="tx1"/>
                </a:solidFill>
                <a:latin typeface="Times New Roman" pitchFamily="18" charset="0"/>
                <a:cs typeface="Times New Roman" pitchFamily="18" charset="0"/>
              </a:rPr>
              <a:t>sgôr</a:t>
            </a:r>
            <a:r>
              <a:rPr lang="en-IN" sz="600" dirty="0">
                <a:solidFill>
                  <a:schemeClr val="tx1"/>
                </a:solidFill>
                <a:latin typeface="Times New Roman" pitchFamily="18" charset="0"/>
                <a:cs typeface="Times New Roman" pitchFamily="18" charset="0"/>
              </a:rPr>
              <a:t> </a:t>
            </a:r>
            <a:r>
              <a:rPr lang="en-IN" sz="600" dirty="0" err="1">
                <a:solidFill>
                  <a:schemeClr val="tx1"/>
                </a:solidFill>
                <a:latin typeface="Times New Roman" pitchFamily="18" charset="0"/>
                <a:cs typeface="Times New Roman" pitchFamily="18" charset="0"/>
              </a:rPr>
              <a:t>hylendid</a:t>
            </a:r>
            <a:r>
              <a:rPr lang="en-IN" sz="600" dirty="0">
                <a:solidFill>
                  <a:schemeClr val="tx1"/>
                </a:solidFill>
                <a:latin typeface="Times New Roman" pitchFamily="18" charset="0"/>
                <a:cs typeface="Times New Roman" pitchFamily="18" charset="0"/>
              </a:rPr>
              <a:t> </a:t>
            </a:r>
            <a:r>
              <a:rPr lang="en-IN" sz="600" dirty="0" err="1">
                <a:solidFill>
                  <a:schemeClr val="tx1"/>
                </a:solidFill>
                <a:latin typeface="Times New Roman" pitchFamily="18" charset="0"/>
                <a:cs typeface="Times New Roman" pitchFamily="18" charset="0"/>
              </a:rPr>
              <a:t>bwyd</a:t>
            </a:r>
            <a:r>
              <a:rPr lang="en-IN" sz="600" dirty="0">
                <a:solidFill>
                  <a:schemeClr val="tx1"/>
                </a:solidFill>
                <a:latin typeface="Times New Roman" pitchFamily="18" charset="0"/>
                <a:cs typeface="Times New Roman" pitchFamily="18" charset="0"/>
              </a:rPr>
              <a:t> </a:t>
            </a:r>
            <a:r>
              <a:rPr lang="en-IN" sz="600" dirty="0" err="1">
                <a:solidFill>
                  <a:schemeClr val="tx1"/>
                </a:solidFill>
                <a:latin typeface="Times New Roman" pitchFamily="18" charset="0"/>
                <a:cs typeface="Times New Roman" pitchFamily="18" charset="0"/>
              </a:rPr>
              <a:t>ein</a:t>
            </a:r>
            <a:r>
              <a:rPr lang="en-IN" sz="600" dirty="0">
                <a:solidFill>
                  <a:schemeClr val="tx1"/>
                </a:solidFill>
                <a:latin typeface="Times New Roman" pitchFamily="18" charset="0"/>
                <a:cs typeface="Times New Roman" pitchFamily="18" charset="0"/>
              </a:rPr>
              <a:t> </a:t>
            </a:r>
            <a:r>
              <a:rPr lang="en-IN" sz="600" dirty="0" err="1">
                <a:solidFill>
                  <a:schemeClr val="tx1"/>
                </a:solidFill>
                <a:latin typeface="Times New Roman" pitchFamily="18" charset="0"/>
                <a:cs typeface="Times New Roman" pitchFamily="18" charset="0"/>
              </a:rPr>
              <a:t>busnes</a:t>
            </a:r>
            <a:r>
              <a:rPr lang="en-IN" sz="600" dirty="0">
                <a:solidFill>
                  <a:schemeClr val="tx1"/>
                </a:solidFill>
                <a:latin typeface="Times New Roman" pitchFamily="18" charset="0"/>
                <a:cs typeface="Times New Roman" pitchFamily="18" charset="0"/>
              </a:rPr>
              <a:t> </a:t>
            </a:r>
            <a:r>
              <a:rPr lang="en-IN" sz="600" dirty="0" err="1">
                <a:solidFill>
                  <a:schemeClr val="tx1"/>
                </a:solidFill>
                <a:latin typeface="Times New Roman" pitchFamily="18" charset="0"/>
                <a:cs typeface="Times New Roman" pitchFamily="18" charset="0"/>
              </a:rPr>
              <a:t>neu</a:t>
            </a:r>
            <a:r>
              <a:rPr lang="en-IN" sz="600" dirty="0">
                <a:solidFill>
                  <a:schemeClr val="tx1"/>
                </a:solidFill>
                <a:latin typeface="Times New Roman" pitchFamily="18" charset="0"/>
                <a:cs typeface="Times New Roman" pitchFamily="18" charset="0"/>
              </a:rPr>
              <a:t> </a:t>
            </a:r>
            <a:r>
              <a:rPr lang="en-IN" sz="600" dirty="0" err="1">
                <a:solidFill>
                  <a:schemeClr val="tx1"/>
                </a:solidFill>
                <a:latin typeface="Times New Roman" pitchFamily="18" charset="0"/>
                <a:cs typeface="Times New Roman" pitchFamily="18" charset="0"/>
              </a:rPr>
              <a:t>gofynnwch</a:t>
            </a:r>
            <a:r>
              <a:rPr lang="en-IN" sz="600" dirty="0">
                <a:solidFill>
                  <a:schemeClr val="tx1"/>
                </a:solidFill>
                <a:latin typeface="Times New Roman" pitchFamily="18" charset="0"/>
                <a:cs typeface="Times New Roman" pitchFamily="18" charset="0"/>
              </a:rPr>
              <a:t> </a:t>
            </a:r>
            <a:r>
              <a:rPr lang="en-IN" sz="600" dirty="0" err="1">
                <a:solidFill>
                  <a:schemeClr val="tx1"/>
                </a:solidFill>
                <a:latin typeface="Times New Roman" pitchFamily="18" charset="0"/>
                <a:cs typeface="Times New Roman" pitchFamily="18" charset="0"/>
              </a:rPr>
              <a:t>inni</a:t>
            </a:r>
            <a:r>
              <a:rPr lang="en-IN" sz="600" dirty="0">
                <a:solidFill>
                  <a:schemeClr val="tx1"/>
                </a:solidFill>
                <a:latin typeface="Times New Roman" pitchFamily="18" charset="0"/>
                <a:cs typeface="Times New Roman" pitchFamily="18" charset="0"/>
              </a:rPr>
              <a:t> </a:t>
            </a:r>
            <a:r>
              <a:rPr lang="en-IN" sz="600" dirty="0" err="1">
                <a:solidFill>
                  <a:schemeClr val="tx1"/>
                </a:solidFill>
                <a:latin typeface="Times New Roman" pitchFamily="18" charset="0"/>
                <a:cs typeface="Times New Roman" pitchFamily="18" charset="0"/>
              </a:rPr>
              <a:t>beth</a:t>
            </a:r>
            <a:r>
              <a:rPr lang="en-IN" sz="600" dirty="0">
                <a:solidFill>
                  <a:schemeClr val="tx1"/>
                </a:solidFill>
                <a:latin typeface="Times New Roman" pitchFamily="18" charset="0"/>
                <a:cs typeface="Times New Roman" pitchFamily="18" charset="0"/>
              </a:rPr>
              <a:t> </a:t>
            </a:r>
            <a:r>
              <a:rPr lang="en-IN" sz="600" dirty="0" err="1">
                <a:solidFill>
                  <a:schemeClr val="tx1"/>
                </a:solidFill>
                <a:latin typeface="Times New Roman" pitchFamily="18" charset="0"/>
                <a:cs typeface="Times New Roman" pitchFamily="18" charset="0"/>
              </a:rPr>
              <a:t>yw</a:t>
            </a:r>
            <a:r>
              <a:rPr lang="en-IN" sz="600" dirty="0">
                <a:solidFill>
                  <a:schemeClr val="tx1"/>
                </a:solidFill>
                <a:latin typeface="Times New Roman" pitchFamily="18" charset="0"/>
                <a:cs typeface="Times New Roman" pitchFamily="18" charset="0"/>
              </a:rPr>
              <a:t> </a:t>
            </a:r>
            <a:r>
              <a:rPr lang="en-IN" sz="600" dirty="0" err="1">
                <a:solidFill>
                  <a:schemeClr val="tx1"/>
                </a:solidFill>
                <a:latin typeface="Times New Roman" pitchFamily="18" charset="0"/>
                <a:cs typeface="Times New Roman" pitchFamily="18" charset="0"/>
              </a:rPr>
              <a:t>ein</a:t>
            </a:r>
            <a:r>
              <a:rPr lang="en-IN" sz="600" dirty="0">
                <a:solidFill>
                  <a:schemeClr val="tx1"/>
                </a:solidFill>
                <a:latin typeface="Times New Roman" pitchFamily="18" charset="0"/>
                <a:cs typeface="Times New Roman" pitchFamily="18" charset="0"/>
              </a:rPr>
              <a:t> </a:t>
            </a:r>
            <a:r>
              <a:rPr lang="en-IN" sz="600" dirty="0" err="1">
                <a:solidFill>
                  <a:schemeClr val="tx1"/>
                </a:solidFill>
                <a:latin typeface="Times New Roman" pitchFamily="18" charset="0"/>
                <a:cs typeface="Times New Roman" pitchFamily="18" charset="0"/>
              </a:rPr>
              <a:t>sgôr</a:t>
            </a:r>
            <a:r>
              <a:rPr lang="en-IN" sz="600" dirty="0">
                <a:solidFill>
                  <a:schemeClr val="tx1"/>
                </a:solidFill>
                <a:latin typeface="Times New Roman" pitchFamily="18" charset="0"/>
                <a:cs typeface="Times New Roman" pitchFamily="18" charset="0"/>
              </a:rPr>
              <a:t> </a:t>
            </a:r>
            <a:r>
              <a:rPr lang="en-IN" sz="600" dirty="0" err="1">
                <a:solidFill>
                  <a:schemeClr val="tx1"/>
                </a:solidFill>
                <a:latin typeface="Times New Roman" pitchFamily="18" charset="0"/>
                <a:cs typeface="Times New Roman" pitchFamily="18" charset="0"/>
              </a:rPr>
              <a:t>hylendid</a:t>
            </a:r>
            <a:r>
              <a:rPr lang="en-IN" sz="600" dirty="0">
                <a:solidFill>
                  <a:schemeClr val="tx1"/>
                </a:solidFill>
                <a:latin typeface="Times New Roman" pitchFamily="18" charset="0"/>
                <a:cs typeface="Times New Roman" pitchFamily="18" charset="0"/>
              </a:rPr>
              <a:t> </a:t>
            </a:r>
            <a:r>
              <a:rPr lang="en-IN" sz="600" dirty="0" err="1">
                <a:solidFill>
                  <a:schemeClr val="tx1"/>
                </a:solidFill>
                <a:latin typeface="Times New Roman" pitchFamily="18" charset="0"/>
                <a:cs typeface="Times New Roman" pitchFamily="18" charset="0"/>
              </a:rPr>
              <a:t>bwyd</a:t>
            </a:r>
            <a:r>
              <a:rPr lang="en-IN" sz="600" dirty="0">
                <a:solidFill>
                  <a:schemeClr val="tx1"/>
                </a:solidFill>
                <a:latin typeface="Times New Roman" pitchFamily="18" charset="0"/>
                <a:cs typeface="Times New Roman" pitchFamily="18" charset="0"/>
              </a:rPr>
              <a:t> </a:t>
            </a:r>
            <a:r>
              <a:rPr lang="en-IN" sz="600" dirty="0" err="1">
                <a:solidFill>
                  <a:schemeClr val="tx1"/>
                </a:solidFill>
                <a:latin typeface="Times New Roman" pitchFamily="18" charset="0"/>
                <a:cs typeface="Times New Roman" pitchFamily="18" charset="0"/>
              </a:rPr>
              <a:t>wrth</a:t>
            </a:r>
            <a:r>
              <a:rPr lang="en-IN" sz="600" dirty="0">
                <a:solidFill>
                  <a:schemeClr val="tx1"/>
                </a:solidFill>
                <a:latin typeface="Times New Roman" pitchFamily="18" charset="0"/>
                <a:cs typeface="Times New Roman" pitchFamily="18" charset="0"/>
              </a:rPr>
              <a:t> </a:t>
            </a:r>
            <a:r>
              <a:rPr lang="en-IN" sz="600" dirty="0" err="1">
                <a:solidFill>
                  <a:schemeClr val="tx1"/>
                </a:solidFill>
                <a:latin typeface="Times New Roman" pitchFamily="18" charset="0"/>
                <a:cs typeface="Times New Roman" pitchFamily="18" charset="0"/>
              </a:rPr>
              <a:t>archebu</a:t>
            </a:r>
            <a:r>
              <a:rPr lang="en-IN" sz="600" dirty="0">
                <a:solidFill>
                  <a:schemeClr val="tx1"/>
                </a:solidFill>
                <a:latin typeface="Times New Roman" pitchFamily="18" charset="0"/>
                <a:cs typeface="Times New Roman" pitchFamily="18" charset="0"/>
              </a:rPr>
              <a:t> </a:t>
            </a:r>
          </a:p>
          <a:p>
            <a:pPr algn="just"/>
            <a:r>
              <a:rPr lang="en-IN" sz="600" dirty="0">
                <a:solidFill>
                  <a:schemeClr val="tx1"/>
                </a:solidFill>
                <a:latin typeface="Times New Roman" pitchFamily="18" charset="0"/>
                <a:cs typeface="Times New Roman" pitchFamily="18" charset="0"/>
              </a:rPr>
              <a:t>Go to food.gov.uk/ratings to find out the food hygiene rating of our business or ask us for our food hygiene rating when you order.</a:t>
            </a:r>
            <a:endParaRPr lang="en-US" sz="600" dirty="0">
              <a:solidFill>
                <a:schemeClr val="tx1"/>
              </a:solidFill>
              <a:latin typeface="Times New Roman" pitchFamily="18" charset="0"/>
              <a:cs typeface="Times New Roman" pitchFamily="18" charset="0"/>
            </a:endParaRPr>
          </a:p>
          <a:p>
            <a:pPr algn="just"/>
            <a:r>
              <a:rPr lang="en-GB" sz="600" b="1" u="sng" dirty="0">
                <a:solidFill>
                  <a:schemeClr val="tx1"/>
                </a:solidFill>
                <a:latin typeface="Times New Roman" pitchFamily="18" charset="0"/>
                <a:cs typeface="Times New Roman" pitchFamily="18" charset="0"/>
              </a:rPr>
              <a:t>Collection Guidelines</a:t>
            </a:r>
            <a:endParaRPr lang="en-GB" sz="600" dirty="0">
              <a:solidFill>
                <a:schemeClr val="tx1"/>
              </a:solidFill>
              <a:latin typeface="Times New Roman" pitchFamily="18" charset="0"/>
              <a:cs typeface="Times New Roman" pitchFamily="18" charset="0"/>
            </a:endParaRPr>
          </a:p>
          <a:p>
            <a:pPr algn="just"/>
            <a:r>
              <a:rPr lang="en-GB" sz="600" b="1" i="1" dirty="0">
                <a:solidFill>
                  <a:schemeClr val="tx1"/>
                </a:solidFill>
                <a:latin typeface="Times New Roman" pitchFamily="18" charset="0"/>
                <a:cs typeface="Times New Roman" pitchFamily="18" charset="0"/>
              </a:rPr>
              <a:t>##Orders can be placed in </a:t>
            </a:r>
            <a:r>
              <a:rPr lang="en-GB" sz="600" b="1" i="1" dirty="0" err="1">
                <a:solidFill>
                  <a:schemeClr val="tx1"/>
                </a:solidFill>
                <a:latin typeface="Times New Roman" pitchFamily="18" charset="0"/>
                <a:cs typeface="Times New Roman" pitchFamily="18" charset="0"/>
              </a:rPr>
              <a:t>UberEats</a:t>
            </a:r>
            <a:r>
              <a:rPr lang="en-GB" sz="600" b="1" i="1" dirty="0">
                <a:solidFill>
                  <a:schemeClr val="tx1"/>
                </a:solidFill>
                <a:latin typeface="Times New Roman" pitchFamily="18" charset="0"/>
                <a:cs typeface="Times New Roman" pitchFamily="18" charset="0"/>
              </a:rPr>
              <a:t> and </a:t>
            </a:r>
            <a:r>
              <a:rPr lang="en-GB" sz="600" b="1" i="1" dirty="0" err="1">
                <a:solidFill>
                  <a:schemeClr val="tx1"/>
                </a:solidFill>
                <a:latin typeface="Times New Roman" pitchFamily="18" charset="0"/>
                <a:cs typeface="Times New Roman" pitchFamily="18" charset="0"/>
              </a:rPr>
              <a:t>JustEats</a:t>
            </a:r>
            <a:endParaRPr lang="en-GB" sz="600" dirty="0">
              <a:solidFill>
                <a:schemeClr val="tx1"/>
              </a:solidFill>
              <a:latin typeface="Times New Roman" pitchFamily="18" charset="0"/>
              <a:cs typeface="Times New Roman" pitchFamily="18" charset="0"/>
            </a:endParaRPr>
          </a:p>
          <a:p>
            <a:pPr algn="just"/>
            <a:r>
              <a:rPr lang="en-GB" sz="600" b="1" i="1" dirty="0">
                <a:solidFill>
                  <a:schemeClr val="tx1"/>
                </a:solidFill>
                <a:latin typeface="Times New Roman" pitchFamily="18" charset="0"/>
                <a:cs typeface="Times New Roman" pitchFamily="18" charset="0"/>
              </a:rPr>
              <a:t>Online Delivery: </a:t>
            </a:r>
            <a:r>
              <a:rPr lang="en-GB" sz="600" dirty="0">
                <a:solidFill>
                  <a:schemeClr val="tx1"/>
                </a:solidFill>
                <a:latin typeface="Times New Roman" pitchFamily="18" charset="0"/>
                <a:cs typeface="Times New Roman" pitchFamily="18" charset="0"/>
              </a:rPr>
              <a:t>Food is delivered within 30 minutes after handed over to a valet through our partners, </a:t>
            </a:r>
            <a:r>
              <a:rPr lang="en-GB" sz="600" dirty="0" err="1">
                <a:solidFill>
                  <a:schemeClr val="tx1"/>
                </a:solidFill>
                <a:latin typeface="Times New Roman" pitchFamily="18" charset="0"/>
                <a:cs typeface="Times New Roman" pitchFamily="18" charset="0"/>
              </a:rPr>
              <a:t>JustEats</a:t>
            </a:r>
            <a:r>
              <a:rPr lang="en-GB" sz="600" dirty="0">
                <a:solidFill>
                  <a:schemeClr val="tx1"/>
                </a:solidFill>
                <a:latin typeface="Times New Roman" pitchFamily="18" charset="0"/>
                <a:cs typeface="Times New Roman" pitchFamily="18" charset="0"/>
              </a:rPr>
              <a:t> &amp; </a:t>
            </a:r>
            <a:r>
              <a:rPr lang="en-GB" sz="600" dirty="0" err="1">
                <a:solidFill>
                  <a:schemeClr val="tx1"/>
                </a:solidFill>
                <a:latin typeface="Times New Roman" pitchFamily="18" charset="0"/>
                <a:cs typeface="Times New Roman" pitchFamily="18" charset="0"/>
              </a:rPr>
              <a:t>UberEats</a:t>
            </a:r>
            <a:endParaRPr lang="en-GB" sz="600" dirty="0">
              <a:solidFill>
                <a:schemeClr val="tx1"/>
              </a:solidFill>
              <a:latin typeface="Times New Roman" pitchFamily="18" charset="0"/>
              <a:cs typeface="Times New Roman" pitchFamily="18" charset="0"/>
            </a:endParaRPr>
          </a:p>
          <a:p>
            <a:pPr algn="just"/>
            <a:r>
              <a:rPr lang="en-GB" sz="600" b="1" i="1" dirty="0">
                <a:solidFill>
                  <a:schemeClr val="tx1"/>
                </a:solidFill>
                <a:latin typeface="Times New Roman" pitchFamily="18" charset="0"/>
                <a:cs typeface="Times New Roman" pitchFamily="18" charset="0"/>
              </a:rPr>
              <a:t>**Takeaway option is also available**</a:t>
            </a:r>
            <a:endParaRPr lang="en-GB" sz="600" dirty="0">
              <a:solidFill>
                <a:schemeClr val="tx1"/>
              </a:solidFill>
              <a:latin typeface="Times New Roman" pitchFamily="18" charset="0"/>
              <a:cs typeface="Times New Roman" pitchFamily="18" charset="0"/>
            </a:endParaRPr>
          </a:p>
          <a:p>
            <a:pPr algn="just"/>
            <a:r>
              <a:rPr lang="en-GB" sz="600" b="1" dirty="0">
                <a:solidFill>
                  <a:schemeClr val="tx1"/>
                </a:solidFill>
                <a:latin typeface="Times New Roman" pitchFamily="18" charset="0"/>
                <a:cs typeface="Times New Roman" pitchFamily="18" charset="0"/>
              </a:rPr>
              <a:t>Payment Options</a:t>
            </a:r>
            <a:endParaRPr lang="en-GB" sz="600" dirty="0">
              <a:solidFill>
                <a:schemeClr val="tx1"/>
              </a:solidFill>
              <a:latin typeface="Times New Roman" pitchFamily="18" charset="0"/>
              <a:cs typeface="Times New Roman" pitchFamily="18" charset="0"/>
            </a:endParaRPr>
          </a:p>
          <a:p>
            <a:pPr algn="just"/>
            <a:r>
              <a:rPr lang="en-GB" sz="600" b="1" dirty="0">
                <a:solidFill>
                  <a:schemeClr val="tx1"/>
                </a:solidFill>
                <a:latin typeface="Times New Roman" pitchFamily="18" charset="0"/>
                <a:cs typeface="Times New Roman" pitchFamily="18" charset="0"/>
              </a:rPr>
              <a:t>Online Payments available for both online and take away orders: Google Pay and UPI payment</a:t>
            </a:r>
            <a:endParaRPr lang="en-GB" sz="600" dirty="0">
              <a:solidFill>
                <a:schemeClr val="tx1"/>
              </a:solidFill>
              <a:latin typeface="Times New Roman" pitchFamily="18" charset="0"/>
              <a:cs typeface="Times New Roman" pitchFamily="18" charset="0"/>
            </a:endParaRPr>
          </a:p>
          <a:p>
            <a:pPr algn="just"/>
            <a:r>
              <a:rPr lang="en-GB" sz="600" b="1" i="1" dirty="0">
                <a:solidFill>
                  <a:schemeClr val="tx1"/>
                </a:solidFill>
                <a:latin typeface="Times New Roman" pitchFamily="18" charset="0"/>
                <a:cs typeface="Times New Roman" pitchFamily="18" charset="0"/>
              </a:rPr>
              <a:t>##Credit and Debit cards are also accepted##</a:t>
            </a:r>
            <a:endParaRPr lang="en-GB" sz="600" dirty="0">
              <a:solidFill>
                <a:schemeClr val="tx1"/>
              </a:solidFill>
              <a:latin typeface="Times New Roman" pitchFamily="18" charset="0"/>
              <a:cs typeface="Times New Roman" pitchFamily="18" charset="0"/>
            </a:endParaRPr>
          </a:p>
          <a:p>
            <a:pPr algn="just"/>
            <a:r>
              <a:rPr lang="en-GB" sz="600" b="1" dirty="0">
                <a:solidFill>
                  <a:schemeClr val="tx1"/>
                </a:solidFill>
                <a:latin typeface="Times New Roman" pitchFamily="18" charset="0"/>
                <a:cs typeface="Times New Roman" pitchFamily="18" charset="0"/>
              </a:rPr>
              <a:t>Cash on Delivery</a:t>
            </a:r>
            <a:r>
              <a:rPr lang="en-GB" sz="600" dirty="0">
                <a:solidFill>
                  <a:schemeClr val="tx1"/>
                </a:solidFill>
                <a:latin typeface="Times New Roman" pitchFamily="18" charset="0"/>
                <a:cs typeface="Times New Roman" pitchFamily="18" charset="0"/>
              </a:rPr>
              <a:t> is also available for online orders</a:t>
            </a:r>
          </a:p>
          <a:p>
            <a:pPr algn="just"/>
            <a:r>
              <a:rPr lang="en-US" sz="600" b="1" dirty="0">
                <a:solidFill>
                  <a:schemeClr val="tx1"/>
                </a:solidFill>
                <a:latin typeface="Times New Roman" pitchFamily="18" charset="0"/>
                <a:cs typeface="Times New Roman" pitchFamily="18" charset="0"/>
              </a:rPr>
              <a:t>Takeaways are available from Monday to Sunday from 11 am to 7 pm. </a:t>
            </a:r>
            <a:r>
              <a:rPr lang="en-US" sz="600" dirty="0">
                <a:solidFill>
                  <a:schemeClr val="tx1"/>
                </a:solidFill>
                <a:latin typeface="Times New Roman" pitchFamily="18" charset="0"/>
                <a:cs typeface="Times New Roman" pitchFamily="18" charset="0"/>
              </a:rPr>
              <a:t>The customers are attributed to pay for their food over cashless options and collect the parcel form the front cubicle. </a:t>
            </a:r>
          </a:p>
          <a:p>
            <a:pPr algn="just"/>
            <a:r>
              <a:rPr lang="en-US" sz="600" dirty="0">
                <a:solidFill>
                  <a:schemeClr val="tx1"/>
                </a:solidFill>
                <a:latin typeface="Times New Roman" pitchFamily="18" charset="0"/>
                <a:cs typeface="Times New Roman" pitchFamily="18" charset="0"/>
              </a:rPr>
              <a:t>Customers who are eager to dine in and takeaway orders must adhere to the Covid guidelines as stated below.</a:t>
            </a:r>
          </a:p>
          <a:p>
            <a:pPr lvl="0" algn="just">
              <a:buFont typeface="Arial" pitchFamily="34" charset="0"/>
              <a:buChar char="•"/>
            </a:pPr>
            <a:r>
              <a:rPr lang="en-US" sz="600" b="1" dirty="0">
                <a:solidFill>
                  <a:schemeClr val="tx1"/>
                </a:solidFill>
                <a:latin typeface="Times New Roman" pitchFamily="18" charset="0"/>
                <a:cs typeface="Times New Roman" pitchFamily="18" charset="0"/>
              </a:rPr>
              <a:t>Physical distance of at least 6 feet to be followed within the feasible limits</a:t>
            </a:r>
          </a:p>
          <a:p>
            <a:pPr lvl="0" algn="just">
              <a:buFont typeface="Arial" pitchFamily="34" charset="0"/>
              <a:buChar char="•"/>
            </a:pPr>
            <a:r>
              <a:rPr lang="en-US" sz="600" b="1" dirty="0">
                <a:solidFill>
                  <a:schemeClr val="tx1"/>
                </a:solidFill>
                <a:latin typeface="Times New Roman" pitchFamily="18" charset="0"/>
                <a:cs typeface="Times New Roman" pitchFamily="18" charset="0"/>
              </a:rPr>
              <a:t>Face mask and covers are mandatory </a:t>
            </a:r>
          </a:p>
          <a:p>
            <a:pPr lvl="0" algn="just">
              <a:buFont typeface="Arial" pitchFamily="34" charset="0"/>
              <a:buChar char="•"/>
            </a:pPr>
            <a:r>
              <a:rPr lang="en-US" sz="600" b="1" dirty="0">
                <a:solidFill>
                  <a:schemeClr val="tx1"/>
                </a:solidFill>
                <a:latin typeface="Times New Roman" pitchFamily="18" charset="0"/>
                <a:cs typeface="Times New Roman" pitchFamily="18" charset="0"/>
              </a:rPr>
              <a:t>Customer is requested to practice hand washing with soap for about 40 to 60 seconds.</a:t>
            </a:r>
          </a:p>
          <a:p>
            <a:pPr lvl="0" algn="just">
              <a:buFont typeface="Arial" pitchFamily="34" charset="0"/>
              <a:buChar char="•"/>
            </a:pPr>
            <a:r>
              <a:rPr lang="en-US" sz="600" b="1" dirty="0">
                <a:solidFill>
                  <a:schemeClr val="tx1"/>
                </a:solidFill>
                <a:latin typeface="Times New Roman" pitchFamily="18" charset="0"/>
                <a:cs typeface="Times New Roman" pitchFamily="18" charset="0"/>
              </a:rPr>
              <a:t>Alcohol based sanitizers for at least 20 seconds should be used to check the spread of Covid.</a:t>
            </a:r>
          </a:p>
          <a:p>
            <a:pPr lvl="0" algn="just">
              <a:buFont typeface="Arial" pitchFamily="34" charset="0"/>
              <a:buChar char="•"/>
            </a:pPr>
            <a:r>
              <a:rPr lang="en-US" sz="600" b="1" dirty="0">
                <a:solidFill>
                  <a:schemeClr val="tx1"/>
                </a:solidFill>
                <a:latin typeface="Times New Roman" pitchFamily="18" charset="0"/>
                <a:cs typeface="Times New Roman" pitchFamily="18" charset="0"/>
              </a:rPr>
              <a:t>While dining in the customers should follow the respiratory etiquettes. They should cover mouth and nose while sneezing and use tissues and handkerchiefs.</a:t>
            </a:r>
          </a:p>
          <a:p>
            <a:pPr lvl="0" algn="just">
              <a:buFont typeface="Arial" pitchFamily="34" charset="0"/>
              <a:buChar char="•"/>
            </a:pPr>
            <a:r>
              <a:rPr lang="en-US" sz="600" b="1" dirty="0">
                <a:solidFill>
                  <a:schemeClr val="tx1"/>
                </a:solidFill>
                <a:latin typeface="Times New Roman" pitchFamily="18" charset="0"/>
                <a:cs typeface="Times New Roman" pitchFamily="18" charset="0"/>
              </a:rPr>
              <a:t>The proper disposal of the tissues is encouraged to check the growth of pandemic.</a:t>
            </a:r>
          </a:p>
          <a:p>
            <a:pPr lvl="0" algn="just">
              <a:buFont typeface="Arial" pitchFamily="34" charset="0"/>
              <a:buChar char="•"/>
            </a:pPr>
            <a:r>
              <a:rPr lang="en-US" sz="600" b="1" dirty="0">
                <a:solidFill>
                  <a:schemeClr val="tx1"/>
                </a:solidFill>
                <a:latin typeface="Times New Roman" pitchFamily="18" charset="0"/>
                <a:cs typeface="Times New Roman" pitchFamily="18" charset="0"/>
              </a:rPr>
              <a:t>Spitting is strictly prohibited.</a:t>
            </a:r>
          </a:p>
          <a:p>
            <a:pPr lvl="0" algn="just">
              <a:buFont typeface="Arial" pitchFamily="34" charset="0"/>
              <a:buChar char="•"/>
            </a:pPr>
            <a:r>
              <a:rPr lang="en-US" sz="600" b="1" dirty="0">
                <a:solidFill>
                  <a:schemeClr val="tx1"/>
                </a:solidFill>
                <a:latin typeface="Times New Roman" pitchFamily="18" charset="0"/>
                <a:cs typeface="Times New Roman" pitchFamily="18" charset="0"/>
              </a:rPr>
              <a:t>Self monitoring of health is important and report of any pre existing illness is important before availing dine in services.</a:t>
            </a:r>
          </a:p>
          <a:p>
            <a:pPr lvl="0" algn="just">
              <a:buFont typeface="Arial" pitchFamily="34" charset="0"/>
              <a:buChar char="•"/>
            </a:pPr>
            <a:r>
              <a:rPr lang="en-US" sz="600" b="1" dirty="0">
                <a:solidFill>
                  <a:schemeClr val="tx1"/>
                </a:solidFill>
                <a:latin typeface="Times New Roman" pitchFamily="18" charset="0"/>
                <a:cs typeface="Times New Roman" pitchFamily="18" charset="0"/>
              </a:rPr>
              <a:t>Temperature checks will be carried on the entrance </a:t>
            </a:r>
          </a:p>
          <a:p>
            <a:pPr algn="just"/>
            <a:r>
              <a:rPr lang="en-US" sz="600" dirty="0">
                <a:solidFill>
                  <a:schemeClr val="tx1"/>
                </a:solidFill>
                <a:latin typeface="Times New Roman" pitchFamily="18" charset="0"/>
                <a:cs typeface="Times New Roman" pitchFamily="18" charset="0"/>
              </a:rPr>
              <a:t>In case the customer calls the hotel for inquiry of an order, the staffs will provide information about the price and the menu items served to the same. They will be reported about the premium services provided by the hotel. </a:t>
            </a:r>
          </a:p>
          <a:p>
            <a:pPr algn="just"/>
            <a:endParaRPr lang="en-IN" sz="1000" dirty="0">
              <a:solidFill>
                <a:schemeClr val="tx1"/>
              </a:solidFill>
              <a:latin typeface="Times New Roman" pitchFamily="18" charset="0"/>
              <a:cs typeface="Times New Roman" pitchFamily="18" charset="0"/>
            </a:endParaRPr>
          </a:p>
        </p:txBody>
      </p:sp>
      <p:graphicFrame>
        <p:nvGraphicFramePr>
          <p:cNvPr id="2" name="Table 1"/>
          <p:cNvGraphicFramePr>
            <a:graphicFrameLocks noGrp="1"/>
          </p:cNvGraphicFramePr>
          <p:nvPr>
            <p:extLst>
              <p:ext uri="{D42A27DB-BD31-4B8C-83A1-F6EECF244321}">
                <p14:modId xmlns:p14="http://schemas.microsoft.com/office/powerpoint/2010/main" val="4200503032"/>
              </p:ext>
            </p:extLst>
          </p:nvPr>
        </p:nvGraphicFramePr>
        <p:xfrm>
          <a:off x="76200" y="304801"/>
          <a:ext cx="3352800" cy="4918063"/>
        </p:xfrm>
        <a:graphic>
          <a:graphicData uri="http://schemas.openxmlformats.org/drawingml/2006/table">
            <a:tbl>
              <a:tblPr firstRow="1" bandRow="1">
                <a:tableStyleId>{2D5ABB26-0587-4C30-8999-92F81FD0307C}</a:tableStyleId>
              </a:tblPr>
              <a:tblGrid>
                <a:gridCol w="2473506">
                  <a:extLst>
                    <a:ext uri="{9D8B030D-6E8A-4147-A177-3AD203B41FA5}">
                      <a16:colId xmlns:a16="http://schemas.microsoft.com/office/drawing/2014/main" val="20000"/>
                    </a:ext>
                  </a:extLst>
                </a:gridCol>
                <a:gridCol w="879294">
                  <a:extLst>
                    <a:ext uri="{9D8B030D-6E8A-4147-A177-3AD203B41FA5}">
                      <a16:colId xmlns:a16="http://schemas.microsoft.com/office/drawing/2014/main" val="20001"/>
                    </a:ext>
                  </a:extLst>
                </a:gridCol>
              </a:tblGrid>
              <a:tr h="348067">
                <a:tc>
                  <a:txBody>
                    <a:bodyPr/>
                    <a:lstStyle/>
                    <a:p>
                      <a:pPr algn="l"/>
                      <a:r>
                        <a:rPr lang="en-GB" sz="1400" b="1" i="1" dirty="0">
                          <a:solidFill>
                            <a:schemeClr val="accent6">
                              <a:lumMod val="75000"/>
                            </a:schemeClr>
                          </a:solidFill>
                          <a:latin typeface="Times New Roman" pitchFamily="18" charset="0"/>
                          <a:cs typeface="Times New Roman" pitchFamily="18" charset="0"/>
                        </a:rPr>
                        <a:t>Beverages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en-GB" sz="1400" b="1" i="1" dirty="0">
                        <a:solidFill>
                          <a:schemeClr val="accent6">
                            <a:lumMod val="75000"/>
                          </a:schemeClr>
                        </a:solidFill>
                        <a:latin typeface="Times New Roman" pitchFamily="18" charset="0"/>
                        <a:cs typeface="Times New Roman" pitchFamily="18"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538442">
                <a:tc gridSpan="2">
                  <a:txBody>
                    <a:bodyPr/>
                    <a:lstStyle/>
                    <a:p>
                      <a:pPr algn="ctr"/>
                      <a:r>
                        <a:rPr lang="en-GB" sz="1200" b="1" dirty="0">
                          <a:solidFill>
                            <a:schemeClr val="accent6">
                              <a:lumMod val="75000"/>
                            </a:schemeClr>
                          </a:solidFill>
                          <a:latin typeface="Times New Roman" pitchFamily="18" charset="0"/>
                          <a:cs typeface="Times New Roman" pitchFamily="18" charset="0"/>
                        </a:rPr>
                        <a:t>Our</a:t>
                      </a:r>
                      <a:r>
                        <a:rPr lang="en-GB" sz="1200" b="1" baseline="0" dirty="0">
                          <a:solidFill>
                            <a:schemeClr val="accent6">
                              <a:lumMod val="75000"/>
                            </a:schemeClr>
                          </a:solidFill>
                          <a:latin typeface="Times New Roman" pitchFamily="18" charset="0"/>
                          <a:cs typeface="Times New Roman" pitchFamily="18" charset="0"/>
                        </a:rPr>
                        <a:t> Finest Wines </a:t>
                      </a:r>
                      <a:endParaRPr lang="en-GB" sz="1200" b="1" dirty="0">
                        <a:solidFill>
                          <a:schemeClr val="accent6">
                            <a:lumMod val="75000"/>
                          </a:schemeClr>
                        </a:solidFill>
                        <a:latin typeface="Times New Roman" pitchFamily="18" charset="0"/>
                        <a:cs typeface="Times New Roman" pitchFamily="18"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GB"/>
                    </a:p>
                  </a:txBody>
                  <a:tcPr/>
                </a:tc>
                <a:extLst>
                  <a:ext uri="{0D108BD9-81ED-4DB2-BD59-A6C34878D82A}">
                    <a16:rowId xmlns:a16="http://schemas.microsoft.com/office/drawing/2014/main" val="10001"/>
                  </a:ext>
                </a:extLst>
              </a:tr>
              <a:tr h="556907">
                <a:tc>
                  <a:txBody>
                    <a:bodyPr/>
                    <a:lstStyle/>
                    <a:p>
                      <a:r>
                        <a:rPr lang="en-GB" sz="800" i="1" dirty="0">
                          <a:solidFill>
                            <a:schemeClr val="accent2">
                              <a:lumMod val="75000"/>
                            </a:schemeClr>
                          </a:solidFill>
                          <a:latin typeface="Times New Roman" pitchFamily="18" charset="0"/>
                          <a:cs typeface="Times New Roman" pitchFamily="18" charset="0"/>
                        </a:rPr>
                        <a:t>Grenache Blanc (A soft wine that</a:t>
                      </a:r>
                      <a:r>
                        <a:rPr lang="en-GB" sz="800" i="1" baseline="0" dirty="0">
                          <a:solidFill>
                            <a:schemeClr val="accent2">
                              <a:lumMod val="75000"/>
                            </a:schemeClr>
                          </a:solidFill>
                          <a:latin typeface="Times New Roman" pitchFamily="18" charset="0"/>
                          <a:cs typeface="Times New Roman" pitchFamily="18" charset="0"/>
                        </a:rPr>
                        <a:t> attributes a smooth and velvety feel , Available in Standard and Magnum sizes) 90 Cal</a:t>
                      </a:r>
                      <a:endParaRPr lang="en-GB" sz="900" i="1" kern="1200" dirty="0">
                        <a:solidFill>
                          <a:schemeClr val="accent2">
                            <a:lumMod val="75000"/>
                          </a:schemeClr>
                        </a:solidFill>
                        <a:effectLst/>
                        <a:latin typeface="Times New Roman" pitchFamily="18" charset="0"/>
                        <a:ea typeface="+mn-ea"/>
                        <a:cs typeface="Times New Roman" pitchFamily="18"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800" i="1" kern="1200" dirty="0">
                          <a:solidFill>
                            <a:schemeClr val="accent2">
                              <a:lumMod val="75000"/>
                            </a:schemeClr>
                          </a:solidFill>
                          <a:effectLst/>
                          <a:latin typeface="Times New Roman" pitchFamily="18" charset="0"/>
                          <a:ea typeface="+mn-ea"/>
                          <a:cs typeface="Times New Roman" pitchFamily="18" charset="0"/>
                        </a:rPr>
                        <a:t>10£</a:t>
                      </a:r>
                      <a:r>
                        <a:rPr lang="en-GB" sz="800" i="1" kern="1200" baseline="0" dirty="0">
                          <a:solidFill>
                            <a:schemeClr val="accent2">
                              <a:lumMod val="75000"/>
                            </a:schemeClr>
                          </a:solidFill>
                          <a:effectLst/>
                          <a:latin typeface="Times New Roman" pitchFamily="18" charset="0"/>
                          <a:ea typeface="+mn-ea"/>
                          <a:cs typeface="Times New Roman" pitchFamily="18" charset="0"/>
                        </a:rPr>
                        <a:t>   </a:t>
                      </a:r>
                      <a:r>
                        <a:rPr lang="en-GB" sz="800" i="1" kern="1200" dirty="0">
                          <a:solidFill>
                            <a:schemeClr val="accent2">
                              <a:lumMod val="75000"/>
                            </a:schemeClr>
                          </a:solidFill>
                          <a:effectLst/>
                          <a:latin typeface="Times New Roman" pitchFamily="18" charset="0"/>
                          <a:ea typeface="+mn-ea"/>
                          <a:cs typeface="Times New Roman" pitchFamily="18" charset="0"/>
                        </a:rPr>
                        <a:t>13£</a:t>
                      </a:r>
                      <a:endParaRPr lang="en-GB" sz="800" i="1" dirty="0">
                        <a:solidFill>
                          <a:schemeClr val="accent2">
                            <a:lumMod val="75000"/>
                          </a:schemeClr>
                        </a:solidFill>
                        <a:latin typeface="Times New Roman" pitchFamily="18" charset="0"/>
                        <a:cs typeface="Times New Roman" pitchFamily="18" charset="0"/>
                      </a:endParaRPr>
                    </a:p>
                    <a:p>
                      <a:endParaRPr lang="en-IN"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505452">
                <a:tc>
                  <a:txBody>
                    <a:bodyPr/>
                    <a:lstStyle/>
                    <a:p>
                      <a:r>
                        <a:rPr lang="en-GB" sz="800" i="1" dirty="0">
                          <a:solidFill>
                            <a:schemeClr val="accent2">
                              <a:lumMod val="75000"/>
                            </a:schemeClr>
                          </a:solidFill>
                          <a:latin typeface="Times New Roman" pitchFamily="18" charset="0"/>
                          <a:cs typeface="Times New Roman" pitchFamily="18" charset="0"/>
                        </a:rPr>
                        <a:t>Rhône Blend (The finest</a:t>
                      </a:r>
                      <a:r>
                        <a:rPr lang="en-GB" sz="800" i="1" baseline="0" dirty="0">
                          <a:solidFill>
                            <a:schemeClr val="accent2">
                              <a:lumMod val="75000"/>
                            </a:schemeClr>
                          </a:solidFill>
                          <a:latin typeface="Times New Roman" pitchFamily="18" charset="0"/>
                          <a:cs typeface="Times New Roman" pitchFamily="18" charset="0"/>
                        </a:rPr>
                        <a:t> wine with impeccable finish best paired with Garlic Chicken, Available in Standard and Magnum sizes) 100 Cal</a:t>
                      </a:r>
                      <a:endParaRPr lang="en-GB" sz="800" i="1" kern="1200" dirty="0">
                        <a:solidFill>
                          <a:schemeClr val="accent2">
                            <a:lumMod val="75000"/>
                          </a:schemeClr>
                        </a:solidFill>
                        <a:effectLst/>
                        <a:latin typeface="Times New Roman" pitchFamily="18" charset="0"/>
                        <a:ea typeface="+mn-ea"/>
                        <a:cs typeface="Times New Roman" pitchFamily="18"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800" i="1" kern="1200" dirty="0">
                          <a:solidFill>
                            <a:schemeClr val="accent2">
                              <a:lumMod val="75000"/>
                            </a:schemeClr>
                          </a:solidFill>
                          <a:effectLst/>
                          <a:latin typeface="Times New Roman" pitchFamily="18" charset="0"/>
                          <a:ea typeface="+mn-ea"/>
                          <a:cs typeface="Times New Roman" pitchFamily="18" charset="0"/>
                        </a:rPr>
                        <a:t>11£</a:t>
                      </a:r>
                      <a:r>
                        <a:rPr lang="en-GB" sz="800" i="1" kern="1200" baseline="0" dirty="0">
                          <a:solidFill>
                            <a:schemeClr val="accent2">
                              <a:lumMod val="75000"/>
                            </a:schemeClr>
                          </a:solidFill>
                          <a:effectLst/>
                          <a:latin typeface="Times New Roman" pitchFamily="18" charset="0"/>
                          <a:ea typeface="+mn-ea"/>
                          <a:cs typeface="Times New Roman" pitchFamily="18" charset="0"/>
                        </a:rPr>
                        <a:t>   </a:t>
                      </a:r>
                      <a:r>
                        <a:rPr lang="en-GB" sz="800" i="1" kern="1200" dirty="0">
                          <a:solidFill>
                            <a:schemeClr val="accent2">
                              <a:lumMod val="75000"/>
                            </a:schemeClr>
                          </a:solidFill>
                          <a:effectLst/>
                          <a:latin typeface="Times New Roman" pitchFamily="18" charset="0"/>
                          <a:ea typeface="+mn-ea"/>
                          <a:cs typeface="Times New Roman" pitchFamily="18" charset="0"/>
                        </a:rPr>
                        <a:t>15.25£</a:t>
                      </a:r>
                      <a:endParaRPr lang="en-GB" sz="800" i="1" dirty="0">
                        <a:solidFill>
                          <a:schemeClr val="accent2">
                            <a:lumMod val="75000"/>
                          </a:schemeClr>
                        </a:solidFill>
                        <a:latin typeface="Times New Roman" pitchFamily="18" charset="0"/>
                        <a:cs typeface="Times New Roman" pitchFamily="18" charset="0"/>
                      </a:endParaRPr>
                    </a:p>
                    <a:p>
                      <a:endParaRPr lang="en-IN" sz="8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3"/>
                  </a:ext>
                </a:extLst>
              </a:tr>
              <a:tr h="505452">
                <a:tc>
                  <a:txBody>
                    <a:bodyPr/>
                    <a:lstStyle/>
                    <a:p>
                      <a:r>
                        <a:rPr lang="en-GB" sz="800" i="1" baseline="0" dirty="0">
                          <a:solidFill>
                            <a:schemeClr val="accent2">
                              <a:lumMod val="75000"/>
                            </a:schemeClr>
                          </a:solidFill>
                          <a:latin typeface="Times New Roman" pitchFamily="18" charset="0"/>
                          <a:cs typeface="Times New Roman" pitchFamily="18" charset="0"/>
                        </a:rPr>
                        <a:t>Zinfandel ( Earthy flavoured wine with excellent smoothness. Available in Standard and Magnum sizes) 130 Cal</a:t>
                      </a:r>
                      <a:endParaRPr lang="en-US" sz="900" i="1" dirty="0">
                        <a:solidFill>
                          <a:schemeClr val="accent2">
                            <a:lumMod val="75000"/>
                          </a:schemeClr>
                        </a:solidFill>
                        <a:latin typeface="Times New Roman" pitchFamily="18" charset="0"/>
                        <a:cs typeface="Times New Roman" pitchFamily="18"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800" i="1" kern="1200" dirty="0">
                          <a:solidFill>
                            <a:schemeClr val="accent2">
                              <a:lumMod val="75000"/>
                            </a:schemeClr>
                          </a:solidFill>
                          <a:effectLst/>
                          <a:latin typeface="Times New Roman" pitchFamily="18" charset="0"/>
                          <a:ea typeface="+mn-ea"/>
                          <a:cs typeface="Times New Roman" pitchFamily="18" charset="0"/>
                        </a:rPr>
                        <a:t>12.50</a:t>
                      </a:r>
                      <a:r>
                        <a:rPr lang="en-GB" sz="800" i="1" kern="1200" baseline="0" dirty="0">
                          <a:solidFill>
                            <a:schemeClr val="accent2">
                              <a:lumMod val="75000"/>
                            </a:schemeClr>
                          </a:solidFill>
                          <a:effectLst/>
                          <a:latin typeface="Times New Roman" pitchFamily="18" charset="0"/>
                          <a:ea typeface="+mn-ea"/>
                          <a:cs typeface="Times New Roman" pitchFamily="18" charset="0"/>
                        </a:rPr>
                        <a:t> £  </a:t>
                      </a:r>
                      <a:r>
                        <a:rPr lang="en-GB" sz="800" i="1" kern="1200" dirty="0">
                          <a:solidFill>
                            <a:schemeClr val="accent2">
                              <a:lumMod val="75000"/>
                            </a:schemeClr>
                          </a:solidFill>
                          <a:effectLst/>
                          <a:latin typeface="Times New Roman" pitchFamily="18" charset="0"/>
                          <a:ea typeface="+mn-ea"/>
                          <a:cs typeface="Times New Roman" pitchFamily="18" charset="0"/>
                        </a:rPr>
                        <a:t>16£</a:t>
                      </a:r>
                      <a:endParaRPr lang="en-GB" sz="800" i="1" dirty="0">
                        <a:solidFill>
                          <a:schemeClr val="accent2">
                            <a:lumMod val="75000"/>
                          </a:schemeClr>
                        </a:solidFill>
                        <a:latin typeface="Times New Roman" pitchFamily="18" charset="0"/>
                        <a:cs typeface="Times New Roman" pitchFamily="18" charset="0"/>
                      </a:endParaRPr>
                    </a:p>
                    <a:p>
                      <a:endParaRPr lang="en-IN" sz="8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4"/>
                  </a:ext>
                </a:extLst>
              </a:tr>
              <a:tr h="505452">
                <a:tc>
                  <a:txBody>
                    <a:bodyPr/>
                    <a:lstStyle/>
                    <a:p>
                      <a:r>
                        <a:rPr lang="en-GB" sz="800" i="1" baseline="0" dirty="0">
                          <a:solidFill>
                            <a:schemeClr val="accent2">
                              <a:lumMod val="75000"/>
                            </a:schemeClr>
                          </a:solidFill>
                          <a:latin typeface="Times New Roman" pitchFamily="18" charset="0"/>
                          <a:cs typeface="Times New Roman" pitchFamily="18" charset="0"/>
                        </a:rPr>
                        <a:t>Cabernet Sauvignon ( Balanced wine with harmony of tannins best paired with our Fettuccini Alfredo , Available in Standard size) 100 Cal</a:t>
                      </a:r>
                      <a:endParaRPr lang="en-US" sz="800" i="1" dirty="0">
                        <a:solidFill>
                          <a:schemeClr val="accent2">
                            <a:lumMod val="75000"/>
                          </a:schemeClr>
                        </a:solidFill>
                        <a:latin typeface="Times New Roman" pitchFamily="18" charset="0"/>
                        <a:cs typeface="Times New Roman" pitchFamily="18"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800" i="1" kern="1200" dirty="0">
                          <a:solidFill>
                            <a:schemeClr val="accent2">
                              <a:lumMod val="75000"/>
                            </a:schemeClr>
                          </a:solidFill>
                          <a:effectLst/>
                          <a:latin typeface="Times New Roman" pitchFamily="18" charset="0"/>
                          <a:ea typeface="+mn-ea"/>
                          <a:cs typeface="Times New Roman" pitchFamily="18" charset="0"/>
                        </a:rPr>
                        <a:t>13.50£</a:t>
                      </a:r>
                      <a:endParaRPr lang="en-GB" sz="800" i="1" dirty="0">
                        <a:solidFill>
                          <a:schemeClr val="accent2">
                            <a:lumMod val="75000"/>
                          </a:schemeClr>
                        </a:solidFill>
                        <a:latin typeface="Times New Roman" pitchFamily="18" charset="0"/>
                        <a:cs typeface="Times New Roman" pitchFamily="18"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5"/>
                  </a:ext>
                </a:extLst>
              </a:tr>
              <a:tr h="505452">
                <a:tc>
                  <a:txBody>
                    <a:bodyPr/>
                    <a:lstStyle/>
                    <a:p>
                      <a:r>
                        <a:rPr lang="en-US" sz="1200" b="1" i="0" dirty="0">
                          <a:solidFill>
                            <a:schemeClr val="accent6">
                              <a:lumMod val="75000"/>
                            </a:schemeClr>
                          </a:solidFill>
                          <a:latin typeface="Times New Roman" pitchFamily="18" charset="0"/>
                          <a:cs typeface="Times New Roman" pitchFamily="18" charset="0"/>
                        </a:rPr>
                        <a:t>                               Our</a:t>
                      </a:r>
                      <a:r>
                        <a:rPr lang="en-US" sz="1200" b="1" i="0" baseline="0" dirty="0">
                          <a:solidFill>
                            <a:schemeClr val="accent6">
                              <a:lumMod val="75000"/>
                            </a:schemeClr>
                          </a:solidFill>
                          <a:latin typeface="Times New Roman" pitchFamily="18" charset="0"/>
                          <a:cs typeface="Times New Roman" pitchFamily="18" charset="0"/>
                        </a:rPr>
                        <a:t> Coffees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800" i="1" dirty="0">
                        <a:solidFill>
                          <a:schemeClr val="accent2">
                            <a:lumMod val="75000"/>
                          </a:schemeClr>
                        </a:solidFill>
                        <a:latin typeface="Times New Roman" pitchFamily="18" charset="0"/>
                        <a:cs typeface="Times New Roman" pitchFamily="18"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6"/>
                  </a:ext>
                </a:extLst>
              </a:tr>
              <a:tr h="441935">
                <a:tc>
                  <a:txBody>
                    <a:bodyPr/>
                    <a:lstStyle/>
                    <a:p>
                      <a:r>
                        <a:rPr lang="en-US" sz="800" b="0" i="1" dirty="0">
                          <a:solidFill>
                            <a:schemeClr val="accent2">
                              <a:lumMod val="75000"/>
                            </a:schemeClr>
                          </a:solidFill>
                          <a:latin typeface="Times New Roman" pitchFamily="18" charset="0"/>
                          <a:cs typeface="Times New Roman" pitchFamily="18" charset="0"/>
                        </a:rPr>
                        <a:t>Americano (Our finest</a:t>
                      </a:r>
                      <a:r>
                        <a:rPr lang="en-US" sz="800" b="0" i="1" baseline="0" dirty="0">
                          <a:solidFill>
                            <a:schemeClr val="accent2">
                              <a:lumMod val="75000"/>
                            </a:schemeClr>
                          </a:solidFill>
                          <a:latin typeface="Times New Roman" pitchFamily="18" charset="0"/>
                          <a:cs typeface="Times New Roman" pitchFamily="18" charset="0"/>
                        </a:rPr>
                        <a:t> coffee to suit your palette) </a:t>
                      </a:r>
                      <a:endParaRPr lang="en-US" sz="800" b="0" i="1" dirty="0">
                        <a:solidFill>
                          <a:schemeClr val="accent2">
                            <a:lumMod val="75000"/>
                          </a:schemeClr>
                        </a:solidFill>
                        <a:latin typeface="Times New Roman" pitchFamily="18" charset="0"/>
                        <a:cs typeface="Times New Roman" pitchFamily="18"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800" i="1" kern="1200" dirty="0">
                          <a:solidFill>
                            <a:schemeClr val="accent2">
                              <a:lumMod val="75000"/>
                            </a:schemeClr>
                          </a:solidFill>
                          <a:effectLst/>
                          <a:latin typeface="Times New Roman" pitchFamily="18" charset="0"/>
                          <a:ea typeface="+mn-ea"/>
                          <a:cs typeface="Times New Roman" pitchFamily="18" charset="0"/>
                        </a:rPr>
                        <a:t>4.75£</a:t>
                      </a:r>
                      <a:endParaRPr lang="en-GB" sz="800" i="1" dirty="0">
                        <a:solidFill>
                          <a:schemeClr val="accent2">
                            <a:lumMod val="75000"/>
                          </a:schemeClr>
                        </a:solidFill>
                        <a:latin typeface="Times New Roman" pitchFamily="18" charset="0"/>
                        <a:cs typeface="Times New Roman" pitchFamily="18" charset="0"/>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800" i="1" dirty="0">
                        <a:solidFill>
                          <a:schemeClr val="accent2">
                            <a:lumMod val="75000"/>
                          </a:schemeClr>
                        </a:solidFill>
                        <a:latin typeface="Times New Roman" pitchFamily="18" charset="0"/>
                        <a:cs typeface="Times New Roman" pitchFamily="18"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7"/>
                  </a:ext>
                </a:extLst>
              </a:tr>
              <a:tr h="505452">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800" b="0" i="1" dirty="0">
                          <a:solidFill>
                            <a:schemeClr val="accent2">
                              <a:lumMod val="75000"/>
                            </a:schemeClr>
                          </a:solidFill>
                          <a:latin typeface="Times New Roman" pitchFamily="18" charset="0"/>
                          <a:cs typeface="Times New Roman" pitchFamily="18" charset="0"/>
                        </a:rPr>
                        <a:t>Mocha</a:t>
                      </a:r>
                      <a:r>
                        <a:rPr lang="en-US" sz="800" b="0" i="1" baseline="0" dirty="0">
                          <a:solidFill>
                            <a:schemeClr val="accent2">
                              <a:lumMod val="75000"/>
                            </a:schemeClr>
                          </a:solidFill>
                          <a:latin typeface="Times New Roman" pitchFamily="18" charset="0"/>
                          <a:cs typeface="Times New Roman" pitchFamily="18" charset="0"/>
                        </a:rPr>
                        <a:t>  (Coarsely grained bits molded to make the smoothest coffee)</a:t>
                      </a:r>
                      <a:endParaRPr lang="en-US" sz="800" b="0" i="1" dirty="0">
                        <a:solidFill>
                          <a:schemeClr val="accent2">
                            <a:lumMod val="75000"/>
                          </a:schemeClr>
                        </a:solidFill>
                        <a:latin typeface="Times New Roman" pitchFamily="18" charset="0"/>
                        <a:cs typeface="Times New Roman" pitchFamily="18" charset="0"/>
                      </a:endParaRPr>
                    </a:p>
                    <a:p>
                      <a:endParaRPr lang="en-US" sz="800" b="0" i="1" dirty="0">
                        <a:solidFill>
                          <a:schemeClr val="accent2">
                            <a:lumMod val="75000"/>
                          </a:schemeClr>
                        </a:solidFill>
                        <a:latin typeface="Times New Roman" pitchFamily="18" charset="0"/>
                        <a:cs typeface="Times New Roman" pitchFamily="18"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800" i="1" kern="1200" dirty="0">
                          <a:solidFill>
                            <a:schemeClr val="accent2">
                              <a:lumMod val="75000"/>
                            </a:schemeClr>
                          </a:solidFill>
                          <a:effectLst/>
                          <a:latin typeface="Times New Roman" pitchFamily="18" charset="0"/>
                          <a:ea typeface="+mn-ea"/>
                          <a:cs typeface="Times New Roman" pitchFamily="18" charset="0"/>
                        </a:rPr>
                        <a:t>5.50£</a:t>
                      </a:r>
                      <a:endParaRPr lang="en-GB" sz="800" i="1" dirty="0">
                        <a:solidFill>
                          <a:schemeClr val="accent2">
                            <a:lumMod val="75000"/>
                          </a:schemeClr>
                        </a:solidFill>
                        <a:latin typeface="Times New Roman" pitchFamily="18" charset="0"/>
                        <a:cs typeface="Times New Roman" pitchFamily="18" charset="0"/>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800" i="1" dirty="0">
                        <a:solidFill>
                          <a:schemeClr val="accent2">
                            <a:lumMod val="75000"/>
                          </a:schemeClr>
                        </a:solidFill>
                        <a:latin typeface="Times New Roman" pitchFamily="18" charset="0"/>
                        <a:cs typeface="Times New Roman" pitchFamily="18"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8"/>
                  </a:ext>
                </a:extLst>
              </a:tr>
              <a:tr h="505452">
                <a:tc>
                  <a:txBody>
                    <a:bodyPr/>
                    <a:lstStyle/>
                    <a:p>
                      <a:endParaRPr lang="en-US" sz="1200" b="1" i="0" dirty="0">
                        <a:solidFill>
                          <a:schemeClr val="accent6">
                            <a:lumMod val="75000"/>
                          </a:schemeClr>
                        </a:solidFill>
                        <a:latin typeface="Times New Roman" pitchFamily="18" charset="0"/>
                        <a:cs typeface="Times New Roman" pitchFamily="18"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800" i="1" dirty="0">
                        <a:solidFill>
                          <a:schemeClr val="accent2">
                            <a:lumMod val="75000"/>
                          </a:schemeClr>
                        </a:solidFill>
                        <a:latin typeface="Times New Roman" pitchFamily="18" charset="0"/>
                        <a:cs typeface="Times New Roman" pitchFamily="18"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9"/>
                  </a:ext>
                </a:extLst>
              </a:tr>
            </a:tbl>
          </a:graphicData>
        </a:graphic>
      </p:graphicFrame>
      <p:graphicFrame>
        <p:nvGraphicFramePr>
          <p:cNvPr id="3" name="Table 2"/>
          <p:cNvGraphicFramePr>
            <a:graphicFrameLocks noGrp="1"/>
          </p:cNvGraphicFramePr>
          <p:nvPr>
            <p:extLst>
              <p:ext uri="{D42A27DB-BD31-4B8C-83A1-F6EECF244321}">
                <p14:modId xmlns:p14="http://schemas.microsoft.com/office/powerpoint/2010/main" val="2754209125"/>
              </p:ext>
            </p:extLst>
          </p:nvPr>
        </p:nvGraphicFramePr>
        <p:xfrm>
          <a:off x="12700" y="4929191"/>
          <a:ext cx="6553200" cy="1357322"/>
        </p:xfrm>
        <a:graphic>
          <a:graphicData uri="http://schemas.openxmlformats.org/drawingml/2006/table">
            <a:tbl>
              <a:tblPr firstRow="1" bandRow="1">
                <a:tableStyleId>{2D5ABB26-0587-4C30-8999-92F81FD0307C}</a:tableStyleId>
              </a:tblPr>
              <a:tblGrid>
                <a:gridCol w="4724400">
                  <a:extLst>
                    <a:ext uri="{9D8B030D-6E8A-4147-A177-3AD203B41FA5}">
                      <a16:colId xmlns:a16="http://schemas.microsoft.com/office/drawing/2014/main" val="20000"/>
                    </a:ext>
                  </a:extLst>
                </a:gridCol>
                <a:gridCol w="1828800">
                  <a:extLst>
                    <a:ext uri="{9D8B030D-6E8A-4147-A177-3AD203B41FA5}">
                      <a16:colId xmlns:a16="http://schemas.microsoft.com/office/drawing/2014/main" val="20001"/>
                    </a:ext>
                  </a:extLst>
                </a:gridCol>
              </a:tblGrid>
              <a:tr h="403528">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b="1" i="1" kern="1200" dirty="0">
                          <a:solidFill>
                            <a:schemeClr val="accent6">
                              <a:lumMod val="75000"/>
                            </a:schemeClr>
                          </a:solidFill>
                          <a:effectLst/>
                          <a:latin typeface="Times New Roman" pitchFamily="18" charset="0"/>
                          <a:ea typeface="+mn-ea"/>
                          <a:cs typeface="Times New Roman" pitchFamily="18" charset="0"/>
                        </a:rPr>
                        <a:t>Dessert </a:t>
                      </a:r>
                      <a:endParaRPr lang="en-GB" sz="1600" i="1" kern="1200" dirty="0">
                        <a:solidFill>
                          <a:schemeClr val="accent6">
                            <a:lumMod val="75000"/>
                          </a:schemeClr>
                        </a:solidFill>
                        <a:effectLst/>
                        <a:latin typeface="Times New Roman" pitchFamily="18" charset="0"/>
                        <a:ea typeface="+mn-ea"/>
                        <a:cs typeface="Times New Roman" pitchFamily="18"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600" b="1" i="1" dirty="0">
                        <a:solidFill>
                          <a:schemeClr val="accent6">
                            <a:lumMod val="75000"/>
                          </a:schemeClr>
                        </a:solidFill>
                        <a:latin typeface="Times New Roman" pitchFamily="18" charset="0"/>
                        <a:cs typeface="Times New Roman" pitchFamily="18"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47689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00" i="1" dirty="0">
                          <a:solidFill>
                            <a:schemeClr val="accent2">
                              <a:lumMod val="75000"/>
                            </a:schemeClr>
                          </a:solidFill>
                          <a:latin typeface="Times New Roman" pitchFamily="18" charset="0"/>
                          <a:cs typeface="Times New Roman" pitchFamily="18" charset="0"/>
                        </a:rPr>
                        <a:t>Sticky Toffee Pudding (A dark and dense sponge cake prepared with mined dates and topped with a sauce of sweet toffee)</a:t>
                      </a:r>
                      <a:r>
                        <a:rPr lang="en-GB" sz="1000" i="1" baseline="0" dirty="0">
                          <a:solidFill>
                            <a:schemeClr val="accent2">
                              <a:lumMod val="75000"/>
                            </a:schemeClr>
                          </a:solidFill>
                          <a:latin typeface="Times New Roman" pitchFamily="18" charset="0"/>
                          <a:cs typeface="Times New Roman" pitchFamily="18" charset="0"/>
                        </a:rPr>
                        <a:t> </a:t>
                      </a:r>
                      <a:r>
                        <a:rPr lang="en-US" sz="1000" i="1" dirty="0">
                          <a:solidFill>
                            <a:schemeClr val="accent2">
                              <a:lumMod val="75000"/>
                            </a:schemeClr>
                          </a:solidFill>
                          <a:latin typeface="Times New Roman" pitchFamily="18" charset="0"/>
                          <a:cs typeface="Times New Roman" pitchFamily="18" charset="0"/>
                        </a:rPr>
                        <a:t>375 Cal</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1000" i="1" dirty="0">
                          <a:solidFill>
                            <a:schemeClr val="accent2">
                              <a:lumMod val="75000"/>
                            </a:schemeClr>
                          </a:solidFill>
                          <a:latin typeface="Times New Roman" pitchFamily="18" charset="0"/>
                          <a:cs typeface="Times New Roman" pitchFamily="18" charset="0"/>
                        </a:rPr>
                        <a:t> 7.00£</a:t>
                      </a:r>
                      <a:endParaRPr lang="en-GB" sz="1000" i="1" dirty="0">
                        <a:solidFill>
                          <a:schemeClr val="accent2">
                            <a:lumMod val="75000"/>
                          </a:schemeClr>
                        </a:solidFill>
                        <a:latin typeface="Times New Roman" pitchFamily="18" charset="0"/>
                        <a:cs typeface="Times New Roman" pitchFamily="18"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476897">
                <a:tc>
                  <a:txBody>
                    <a:bodyPr/>
                    <a:lstStyle/>
                    <a:p>
                      <a:r>
                        <a:rPr lang="en-GB" sz="1000" i="1" kern="1200" dirty="0">
                          <a:solidFill>
                            <a:schemeClr val="accent2">
                              <a:lumMod val="75000"/>
                            </a:schemeClr>
                          </a:solidFill>
                          <a:effectLst/>
                          <a:latin typeface="Times New Roman" pitchFamily="18" charset="0"/>
                          <a:ea typeface="+mn-ea"/>
                          <a:cs typeface="Times New Roman" pitchFamily="18" charset="0"/>
                        </a:rPr>
                        <a:t>Chocolate Brownie</a:t>
                      </a:r>
                      <a:endParaRPr lang="en-GB" sz="1000" kern="1200" dirty="0">
                        <a:solidFill>
                          <a:schemeClr val="accent2">
                            <a:lumMod val="75000"/>
                          </a:schemeClr>
                        </a:solidFill>
                        <a:effectLst/>
                        <a:latin typeface="Times New Roman" pitchFamily="18" charset="0"/>
                        <a:ea typeface="+mn-ea"/>
                        <a:cs typeface="Times New Roman" pitchFamily="18" charset="0"/>
                      </a:endParaRPr>
                    </a:p>
                    <a:p>
                      <a:r>
                        <a:rPr lang="en-US" sz="1000" i="1" kern="1200" dirty="0">
                          <a:solidFill>
                            <a:schemeClr val="accent2">
                              <a:lumMod val="75000"/>
                            </a:schemeClr>
                          </a:solidFill>
                          <a:effectLst/>
                          <a:latin typeface="Times New Roman" pitchFamily="18" charset="0"/>
                          <a:ea typeface="+mn-ea"/>
                          <a:cs typeface="Times New Roman" pitchFamily="18" charset="0"/>
                        </a:rPr>
                        <a:t>(Moist, dark and dense fudge topped with chocolate sauce) 466 Cal</a:t>
                      </a:r>
                      <a:endParaRPr lang="en-GB" sz="1000" kern="1200" dirty="0">
                        <a:solidFill>
                          <a:schemeClr val="accent2">
                            <a:lumMod val="75000"/>
                          </a:schemeClr>
                        </a:solidFill>
                        <a:effectLst/>
                        <a:latin typeface="Times New Roman" pitchFamily="18" charset="0"/>
                        <a:ea typeface="+mn-ea"/>
                        <a:cs typeface="Times New Roman" pitchFamily="18"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000" i="1" dirty="0">
                          <a:solidFill>
                            <a:schemeClr val="accent2">
                              <a:lumMod val="75000"/>
                            </a:schemeClr>
                          </a:solidFill>
                          <a:latin typeface="Times New Roman" pitchFamily="18" charset="0"/>
                          <a:cs typeface="Times New Roman" pitchFamily="18" charset="0"/>
                        </a:rPr>
                        <a:t>6.75£</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bl>
          </a:graphicData>
        </a:graphic>
      </p:graphicFrame>
      <p:graphicFrame>
        <p:nvGraphicFramePr>
          <p:cNvPr id="5" name="Table 4">
            <a:extLst>
              <a:ext uri="{FF2B5EF4-FFF2-40B4-BE49-F238E27FC236}">
                <a16:creationId xmlns:a16="http://schemas.microsoft.com/office/drawing/2014/main" id="{2B2F9912-081F-441B-8FE1-7B7A225680B1}"/>
              </a:ext>
            </a:extLst>
          </p:cNvPr>
          <p:cNvGraphicFramePr>
            <a:graphicFrameLocks noGrp="1"/>
          </p:cNvGraphicFramePr>
          <p:nvPr>
            <p:extLst>
              <p:ext uri="{D42A27DB-BD31-4B8C-83A1-F6EECF244321}">
                <p14:modId xmlns:p14="http://schemas.microsoft.com/office/powerpoint/2010/main" val="715504606"/>
              </p:ext>
            </p:extLst>
          </p:nvPr>
        </p:nvGraphicFramePr>
        <p:xfrm>
          <a:off x="3517900" y="612577"/>
          <a:ext cx="3352800" cy="4334993"/>
        </p:xfrm>
        <a:graphic>
          <a:graphicData uri="http://schemas.openxmlformats.org/drawingml/2006/table">
            <a:tbl>
              <a:tblPr firstRow="1" bandRow="1">
                <a:tableStyleId>{2D5ABB26-0587-4C30-8999-92F81FD0307C}</a:tableStyleId>
              </a:tblPr>
              <a:tblGrid>
                <a:gridCol w="2463282">
                  <a:extLst>
                    <a:ext uri="{9D8B030D-6E8A-4147-A177-3AD203B41FA5}">
                      <a16:colId xmlns:a16="http://schemas.microsoft.com/office/drawing/2014/main" val="3164921401"/>
                    </a:ext>
                  </a:extLst>
                </a:gridCol>
                <a:gridCol w="889518">
                  <a:extLst>
                    <a:ext uri="{9D8B030D-6E8A-4147-A177-3AD203B41FA5}">
                      <a16:colId xmlns:a16="http://schemas.microsoft.com/office/drawing/2014/main" val="1997672640"/>
                    </a:ext>
                  </a:extLst>
                </a:gridCol>
              </a:tblGrid>
              <a:tr h="287015">
                <a:tc gridSpan="2">
                  <a:txBody>
                    <a:bodyPr/>
                    <a:lstStyle/>
                    <a:p>
                      <a:pPr algn="ctr"/>
                      <a:r>
                        <a:rPr lang="en-GB" sz="1200" b="1" kern="1200" dirty="0">
                          <a:solidFill>
                            <a:schemeClr val="accent6">
                              <a:lumMod val="75000"/>
                            </a:schemeClr>
                          </a:solidFill>
                          <a:effectLst/>
                          <a:latin typeface="Times New Roman" pitchFamily="18" charset="0"/>
                          <a:ea typeface="+mn-ea"/>
                          <a:cs typeface="Times New Roman" pitchFamily="18" charset="0"/>
                        </a:rPr>
                        <a:t>Sparkling Champagne</a:t>
                      </a:r>
                      <a:endParaRPr lang="en-GB" sz="1200" kern="1200" dirty="0">
                        <a:solidFill>
                          <a:schemeClr val="accent6">
                            <a:lumMod val="75000"/>
                          </a:schemeClr>
                        </a:solidFill>
                        <a:effectLst/>
                        <a:latin typeface="Times New Roman" pitchFamily="18" charset="0"/>
                        <a:ea typeface="+mn-ea"/>
                        <a:cs typeface="Times New Roman" pitchFamily="18"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GB"/>
                    </a:p>
                  </a:txBody>
                  <a:tcPr/>
                </a:tc>
                <a:extLst>
                  <a:ext uri="{0D108BD9-81ED-4DB2-BD59-A6C34878D82A}">
                    <a16:rowId xmlns:a16="http://schemas.microsoft.com/office/drawing/2014/main" val="2747290238"/>
                  </a:ext>
                </a:extLst>
              </a:tr>
              <a:tr h="604743">
                <a:tc>
                  <a:txBody>
                    <a:bodyPr/>
                    <a:lstStyle/>
                    <a:p>
                      <a:r>
                        <a:rPr lang="en-GB" sz="900" i="1" kern="1200" dirty="0">
                          <a:solidFill>
                            <a:schemeClr val="accent2">
                              <a:lumMod val="75000"/>
                            </a:schemeClr>
                          </a:solidFill>
                          <a:effectLst/>
                          <a:latin typeface="Times New Roman" pitchFamily="18" charset="0"/>
                          <a:ea typeface="+mn-ea"/>
                          <a:cs typeface="Times New Roman" pitchFamily="18" charset="0"/>
                        </a:rPr>
                        <a:t>Ridgeview Cavendish Brut, Sussex NV</a:t>
                      </a:r>
                      <a:endParaRPr lang="en-GB" sz="900" kern="1200" dirty="0">
                        <a:solidFill>
                          <a:schemeClr val="accent2">
                            <a:lumMod val="75000"/>
                          </a:schemeClr>
                        </a:solidFill>
                        <a:effectLst/>
                        <a:latin typeface="Times New Roman" pitchFamily="18" charset="0"/>
                        <a:ea typeface="+mn-ea"/>
                        <a:cs typeface="Times New Roman" pitchFamily="18" charset="0"/>
                      </a:endParaRPr>
                    </a:p>
                    <a:p>
                      <a:r>
                        <a:rPr lang="en-GB" sz="900" i="1" kern="1200" dirty="0">
                          <a:solidFill>
                            <a:schemeClr val="accent2">
                              <a:lumMod val="75000"/>
                            </a:schemeClr>
                          </a:solidFill>
                          <a:effectLst/>
                          <a:latin typeface="Times New Roman" pitchFamily="18" charset="0"/>
                          <a:ea typeface="+mn-ea"/>
                          <a:cs typeface="Times New Roman" pitchFamily="18" charset="0"/>
                        </a:rPr>
                        <a:t>(Fermented pinot noir grapes with a rich golden flavour) 195 Cal</a:t>
                      </a:r>
                      <a:endParaRPr lang="en-GB" sz="900" dirty="0">
                        <a:solidFill>
                          <a:schemeClr val="accent2">
                            <a:lumMod val="75000"/>
                          </a:schemeClr>
                        </a:solidFill>
                        <a:latin typeface="Times New Roman" pitchFamily="18" charset="0"/>
                        <a:cs typeface="Times New Roman" pitchFamily="18"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900" dirty="0">
                          <a:solidFill>
                            <a:schemeClr val="accent2">
                              <a:lumMod val="75000"/>
                            </a:schemeClr>
                          </a:solidFill>
                          <a:latin typeface="Times New Roman" pitchFamily="18" charset="0"/>
                          <a:cs typeface="Times New Roman" pitchFamily="18" charset="0"/>
                        </a:rPr>
                        <a:t>32.95£</a:t>
                      </a:r>
                      <a:endParaRPr lang="en-GB" sz="900" dirty="0">
                        <a:solidFill>
                          <a:schemeClr val="accent2">
                            <a:lumMod val="75000"/>
                          </a:schemeClr>
                        </a:solidFill>
                        <a:latin typeface="Times New Roman" pitchFamily="18" charset="0"/>
                        <a:cs typeface="Times New Roman" pitchFamily="18"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422621405"/>
                  </a:ext>
                </a:extLst>
              </a:tr>
              <a:tr h="769672">
                <a:tc>
                  <a:txBody>
                    <a:bodyPr/>
                    <a:lstStyle/>
                    <a:p>
                      <a:r>
                        <a:rPr lang="en-GB" sz="900" i="1" kern="1200" dirty="0" err="1">
                          <a:solidFill>
                            <a:schemeClr val="accent2">
                              <a:lumMod val="75000"/>
                            </a:schemeClr>
                          </a:solidFill>
                          <a:effectLst/>
                          <a:latin typeface="Times New Roman" pitchFamily="18" charset="0"/>
                          <a:ea typeface="+mn-ea"/>
                          <a:cs typeface="Times New Roman" pitchFamily="18" charset="0"/>
                        </a:rPr>
                        <a:t>Taittinger</a:t>
                      </a:r>
                      <a:r>
                        <a:rPr lang="en-GB" sz="900" i="1" kern="1200" dirty="0">
                          <a:solidFill>
                            <a:schemeClr val="accent2">
                              <a:lumMod val="75000"/>
                            </a:schemeClr>
                          </a:solidFill>
                          <a:effectLst/>
                          <a:latin typeface="Times New Roman" pitchFamily="18" charset="0"/>
                          <a:ea typeface="+mn-ea"/>
                          <a:cs typeface="Times New Roman" pitchFamily="18" charset="0"/>
                        </a:rPr>
                        <a:t> Prestige Brut Rosé NV</a:t>
                      </a:r>
                      <a:endParaRPr lang="en-GB" sz="900" kern="1200" dirty="0">
                        <a:solidFill>
                          <a:schemeClr val="accent2">
                            <a:lumMod val="75000"/>
                          </a:schemeClr>
                        </a:solidFill>
                        <a:effectLst/>
                        <a:latin typeface="Times New Roman" pitchFamily="18" charset="0"/>
                        <a:ea typeface="+mn-ea"/>
                        <a:cs typeface="Times New Roman" pitchFamily="18" charset="0"/>
                      </a:endParaRPr>
                    </a:p>
                    <a:p>
                      <a:r>
                        <a:rPr lang="en-GB" sz="900" i="1" kern="1200" dirty="0">
                          <a:solidFill>
                            <a:schemeClr val="accent2">
                              <a:lumMod val="75000"/>
                            </a:schemeClr>
                          </a:solidFill>
                          <a:effectLst/>
                          <a:latin typeface="Times New Roman" pitchFamily="18" charset="0"/>
                          <a:ea typeface="+mn-ea"/>
                          <a:cs typeface="Times New Roman" pitchFamily="18" charset="0"/>
                        </a:rPr>
                        <a:t>(Fermented pinot noir grapes, Chardonnay and </a:t>
                      </a:r>
                      <a:r>
                        <a:rPr lang="en-GB" sz="900" i="1" kern="1200" dirty="0" err="1">
                          <a:solidFill>
                            <a:schemeClr val="accent2">
                              <a:lumMod val="75000"/>
                            </a:schemeClr>
                          </a:solidFill>
                          <a:effectLst/>
                          <a:latin typeface="Times New Roman" pitchFamily="18" charset="0"/>
                          <a:ea typeface="+mn-ea"/>
                          <a:cs typeface="Times New Roman" pitchFamily="18" charset="0"/>
                        </a:rPr>
                        <a:t>meunier</a:t>
                      </a:r>
                      <a:r>
                        <a:rPr lang="en-GB" sz="900" i="1" kern="1200" dirty="0">
                          <a:solidFill>
                            <a:schemeClr val="accent2">
                              <a:lumMod val="75000"/>
                            </a:schemeClr>
                          </a:solidFill>
                          <a:effectLst/>
                          <a:latin typeface="Times New Roman" pitchFamily="18" charset="0"/>
                          <a:ea typeface="+mn-ea"/>
                          <a:cs typeface="Times New Roman" pitchFamily="18" charset="0"/>
                        </a:rPr>
                        <a:t>; blended with fifteen different crus) 95 Cal</a:t>
                      </a:r>
                      <a:endParaRPr lang="en-GB" sz="900" dirty="0">
                        <a:solidFill>
                          <a:schemeClr val="accent2">
                            <a:lumMod val="75000"/>
                          </a:schemeClr>
                        </a:solidFill>
                        <a:latin typeface="Times New Roman" pitchFamily="18" charset="0"/>
                        <a:cs typeface="Times New Roman" pitchFamily="18"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900" dirty="0">
                          <a:solidFill>
                            <a:schemeClr val="accent2">
                              <a:lumMod val="75000"/>
                            </a:schemeClr>
                          </a:solidFill>
                          <a:latin typeface="Times New Roman" pitchFamily="18" charset="0"/>
                          <a:cs typeface="Times New Roman" pitchFamily="18" charset="0"/>
                        </a:rPr>
                        <a:t>50.00£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983907721"/>
                  </a:ext>
                </a:extLst>
              </a:tr>
              <a:tr h="329859">
                <a:tc gridSpan="2">
                  <a:txBody>
                    <a:bodyPr/>
                    <a:lstStyle/>
                    <a:p>
                      <a:pPr algn="ctr"/>
                      <a:r>
                        <a:rPr lang="en-GB" sz="1200" b="1" kern="1200" dirty="0">
                          <a:solidFill>
                            <a:schemeClr val="accent6">
                              <a:lumMod val="75000"/>
                            </a:schemeClr>
                          </a:solidFill>
                          <a:effectLst/>
                          <a:latin typeface="Times New Roman" pitchFamily="18" charset="0"/>
                          <a:ea typeface="+mn-ea"/>
                          <a:cs typeface="Times New Roman" pitchFamily="18" charset="0"/>
                        </a:rPr>
                        <a:t>Beer, Cider and Hard Seltzer</a:t>
                      </a:r>
                      <a:endParaRPr lang="en-GB" sz="1200" kern="1200" dirty="0">
                        <a:solidFill>
                          <a:schemeClr val="accent6">
                            <a:lumMod val="75000"/>
                          </a:schemeClr>
                        </a:solidFill>
                        <a:effectLst/>
                        <a:latin typeface="Times New Roman" pitchFamily="18" charset="0"/>
                        <a:ea typeface="+mn-ea"/>
                        <a:cs typeface="Times New Roman" pitchFamily="18"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GB" sz="8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10082880"/>
                  </a:ext>
                </a:extLst>
              </a:tr>
              <a:tr h="604743">
                <a:tc>
                  <a:txBody>
                    <a:bodyPr/>
                    <a:lstStyle/>
                    <a:p>
                      <a:r>
                        <a:rPr lang="en-GB" sz="900" i="1" kern="1200" dirty="0">
                          <a:solidFill>
                            <a:schemeClr val="accent2">
                              <a:lumMod val="75000"/>
                            </a:schemeClr>
                          </a:solidFill>
                          <a:effectLst/>
                          <a:latin typeface="Times New Roman" pitchFamily="18" charset="0"/>
                          <a:ea typeface="+mn-ea"/>
                          <a:cs typeface="Times New Roman" pitchFamily="18" charset="0"/>
                        </a:rPr>
                        <a:t>Corona</a:t>
                      </a:r>
                      <a:r>
                        <a:rPr lang="en-GB" sz="900" i="1" kern="1200" baseline="0" dirty="0">
                          <a:solidFill>
                            <a:schemeClr val="accent2">
                              <a:lumMod val="75000"/>
                            </a:schemeClr>
                          </a:solidFill>
                          <a:effectLst/>
                          <a:latin typeface="Times New Roman" pitchFamily="18" charset="0"/>
                          <a:ea typeface="+mn-ea"/>
                          <a:cs typeface="Times New Roman" pitchFamily="18" charset="0"/>
                        </a:rPr>
                        <a:t> </a:t>
                      </a:r>
                      <a:r>
                        <a:rPr lang="en-GB" sz="900" i="1" kern="1200" dirty="0">
                          <a:solidFill>
                            <a:schemeClr val="accent2">
                              <a:lumMod val="75000"/>
                            </a:schemeClr>
                          </a:solidFill>
                          <a:effectLst/>
                          <a:latin typeface="Times New Roman" pitchFamily="18" charset="0"/>
                          <a:ea typeface="+mn-ea"/>
                          <a:cs typeface="Times New Roman" pitchFamily="18" charset="0"/>
                        </a:rPr>
                        <a:t>(Corn, hops, barley malt, ascorbic acid (antioxidants) and s stabiliser (propylene glycol alginate); served with a lime wedge) 150 Cal</a:t>
                      </a:r>
                      <a:endParaRPr lang="en-GB" sz="900" dirty="0">
                        <a:solidFill>
                          <a:schemeClr val="accent2">
                            <a:lumMod val="75000"/>
                          </a:schemeClr>
                        </a:solidFill>
                        <a:latin typeface="Times New Roman" pitchFamily="18" charset="0"/>
                        <a:cs typeface="Times New Roman" pitchFamily="18"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900" i="1" kern="1200" dirty="0">
                          <a:solidFill>
                            <a:schemeClr val="accent2">
                              <a:lumMod val="75000"/>
                            </a:schemeClr>
                          </a:solidFill>
                          <a:effectLst/>
                          <a:latin typeface="Times New Roman" pitchFamily="18" charset="0"/>
                          <a:ea typeface="+mn-ea"/>
                          <a:cs typeface="Times New Roman" pitchFamily="18" charset="0"/>
                        </a:rPr>
                        <a:t>7.50£</a:t>
                      </a:r>
                      <a:endParaRPr lang="en-GB" sz="900" kern="1200" dirty="0">
                        <a:solidFill>
                          <a:schemeClr val="accent2">
                            <a:lumMod val="75000"/>
                          </a:schemeClr>
                        </a:solidFill>
                        <a:effectLst/>
                        <a:latin typeface="Times New Roman" pitchFamily="18" charset="0"/>
                        <a:ea typeface="+mn-ea"/>
                        <a:cs typeface="Times New Roman" pitchFamily="18"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553182469"/>
                  </a:ext>
                </a:extLst>
              </a:tr>
              <a:tr h="439813">
                <a:tc>
                  <a:txBody>
                    <a:bodyPr/>
                    <a:lstStyle/>
                    <a:p>
                      <a:r>
                        <a:rPr lang="en-GB" sz="900" i="1" kern="1200" dirty="0" err="1">
                          <a:solidFill>
                            <a:schemeClr val="accent2">
                              <a:lumMod val="75000"/>
                            </a:schemeClr>
                          </a:solidFill>
                          <a:effectLst/>
                          <a:latin typeface="Times New Roman" pitchFamily="18" charset="0"/>
                          <a:ea typeface="+mn-ea"/>
                          <a:cs typeface="Times New Roman" pitchFamily="18" charset="0"/>
                        </a:rPr>
                        <a:t>Peroni</a:t>
                      </a:r>
                      <a:r>
                        <a:rPr lang="en-GB" sz="900" i="1" kern="1200" dirty="0">
                          <a:solidFill>
                            <a:schemeClr val="accent2">
                              <a:lumMod val="75000"/>
                            </a:schemeClr>
                          </a:solidFill>
                          <a:effectLst/>
                          <a:latin typeface="Times New Roman" pitchFamily="18" charset="0"/>
                          <a:ea typeface="+mn-ea"/>
                          <a:cs typeface="Times New Roman" pitchFamily="18" charset="0"/>
                        </a:rPr>
                        <a:t> </a:t>
                      </a:r>
                      <a:r>
                        <a:rPr lang="en-GB" sz="900" i="1" kern="1200" dirty="0" err="1">
                          <a:solidFill>
                            <a:schemeClr val="accent2">
                              <a:lumMod val="75000"/>
                            </a:schemeClr>
                          </a:solidFill>
                          <a:effectLst/>
                          <a:latin typeface="Times New Roman" pitchFamily="18" charset="0"/>
                          <a:ea typeface="+mn-ea"/>
                          <a:cs typeface="Times New Roman" pitchFamily="18" charset="0"/>
                        </a:rPr>
                        <a:t>Nastro</a:t>
                      </a:r>
                      <a:r>
                        <a:rPr lang="en-GB" sz="900" i="1" kern="1200" dirty="0">
                          <a:solidFill>
                            <a:schemeClr val="accent2">
                              <a:lumMod val="75000"/>
                            </a:schemeClr>
                          </a:solidFill>
                          <a:effectLst/>
                          <a:latin typeface="Times New Roman" pitchFamily="18" charset="0"/>
                          <a:ea typeface="+mn-ea"/>
                          <a:cs typeface="Times New Roman" pitchFamily="18" charset="0"/>
                        </a:rPr>
                        <a:t> </a:t>
                      </a:r>
                      <a:r>
                        <a:rPr lang="en-GB" sz="900" i="1" kern="1200" dirty="0" err="1">
                          <a:solidFill>
                            <a:schemeClr val="accent2">
                              <a:lumMod val="75000"/>
                            </a:schemeClr>
                          </a:solidFill>
                          <a:effectLst/>
                          <a:latin typeface="Times New Roman" pitchFamily="18" charset="0"/>
                          <a:ea typeface="+mn-ea"/>
                          <a:cs typeface="Times New Roman" pitchFamily="18" charset="0"/>
                        </a:rPr>
                        <a:t>Azzurro</a:t>
                      </a:r>
                      <a:r>
                        <a:rPr lang="en-GB" sz="900" i="1" kern="1200" dirty="0">
                          <a:solidFill>
                            <a:schemeClr val="accent2">
                              <a:lumMod val="75000"/>
                            </a:schemeClr>
                          </a:solidFill>
                          <a:effectLst/>
                          <a:latin typeface="Times New Roman" pitchFamily="18" charset="0"/>
                          <a:ea typeface="+mn-ea"/>
                          <a:cs typeface="Times New Roman" pitchFamily="18" charset="0"/>
                        </a:rPr>
                        <a:t> (Barley malt, Italian maize, hops and water) 73 Cal</a:t>
                      </a:r>
                      <a:endParaRPr lang="en-GB" sz="900" kern="1200" dirty="0">
                        <a:solidFill>
                          <a:schemeClr val="accent2">
                            <a:lumMod val="75000"/>
                          </a:schemeClr>
                        </a:solidFill>
                        <a:effectLst/>
                        <a:latin typeface="Times New Roman" pitchFamily="18" charset="0"/>
                        <a:ea typeface="+mn-ea"/>
                        <a:cs typeface="Times New Roman" pitchFamily="18"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900" i="1" kern="1200" dirty="0">
                          <a:solidFill>
                            <a:schemeClr val="accent2">
                              <a:lumMod val="75000"/>
                            </a:schemeClr>
                          </a:solidFill>
                          <a:effectLst/>
                          <a:latin typeface="Times New Roman" pitchFamily="18" charset="0"/>
                          <a:ea typeface="+mn-ea"/>
                          <a:cs typeface="Times New Roman" pitchFamily="18" charset="0"/>
                        </a:rPr>
                        <a:t>13.00£</a:t>
                      </a:r>
                      <a:endParaRPr lang="en-GB" sz="900" kern="1200" dirty="0">
                        <a:solidFill>
                          <a:schemeClr val="accent2">
                            <a:lumMod val="75000"/>
                          </a:schemeClr>
                        </a:solidFill>
                        <a:effectLst/>
                        <a:latin typeface="Times New Roman" pitchFamily="18" charset="0"/>
                        <a:ea typeface="+mn-ea"/>
                        <a:cs typeface="Times New Roman" pitchFamily="18"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016749915"/>
                  </a:ext>
                </a:extLst>
              </a:tr>
              <a:tr h="419522">
                <a:tc>
                  <a:txBody>
                    <a:bodyPr/>
                    <a:lstStyle/>
                    <a:p>
                      <a:pPr algn="ctr"/>
                      <a:r>
                        <a:rPr lang="en-GB" sz="1200" b="1" kern="1200" dirty="0">
                          <a:solidFill>
                            <a:schemeClr val="accent6">
                              <a:lumMod val="75000"/>
                            </a:schemeClr>
                          </a:solidFill>
                          <a:effectLst/>
                          <a:latin typeface="Times New Roman" pitchFamily="18" charset="0"/>
                          <a:ea typeface="+mn-ea"/>
                          <a:cs typeface="Times New Roman" pitchFamily="18" charset="0"/>
                        </a:rPr>
                        <a:t>Soft</a:t>
                      </a:r>
                      <a:r>
                        <a:rPr lang="en-GB" sz="1200" b="1" kern="1200" baseline="0" dirty="0">
                          <a:solidFill>
                            <a:schemeClr val="accent6">
                              <a:lumMod val="75000"/>
                            </a:schemeClr>
                          </a:solidFill>
                          <a:effectLst/>
                          <a:latin typeface="Times New Roman" pitchFamily="18" charset="0"/>
                          <a:ea typeface="+mn-ea"/>
                          <a:cs typeface="Times New Roman" pitchFamily="18" charset="0"/>
                        </a:rPr>
                        <a:t> Drinks </a:t>
                      </a:r>
                      <a:endParaRPr lang="en-GB" sz="1200" b="1" kern="1200" dirty="0">
                        <a:solidFill>
                          <a:schemeClr val="accent6">
                            <a:lumMod val="75000"/>
                          </a:schemeClr>
                        </a:solidFill>
                        <a:effectLst/>
                        <a:latin typeface="Times New Roman" pitchFamily="18" charset="0"/>
                        <a:ea typeface="+mn-ea"/>
                        <a:cs typeface="Times New Roman" pitchFamily="18"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900" kern="1200" dirty="0">
                        <a:solidFill>
                          <a:schemeClr val="accent2">
                            <a:lumMod val="75000"/>
                          </a:schemeClr>
                        </a:solidFill>
                        <a:effectLst/>
                        <a:latin typeface="Times New Roman" pitchFamily="18" charset="0"/>
                        <a:ea typeface="+mn-ea"/>
                        <a:cs typeface="Times New Roman" pitchFamily="18"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6"/>
                  </a:ext>
                </a:extLst>
              </a:tr>
              <a:tr h="439813">
                <a:tc>
                  <a:txBody>
                    <a:bodyPr/>
                    <a:lstStyle/>
                    <a:p>
                      <a:pPr algn="l"/>
                      <a:r>
                        <a:rPr lang="en-GB" sz="900" b="0" i="1" kern="1200" dirty="0">
                          <a:solidFill>
                            <a:schemeClr val="accent2">
                              <a:lumMod val="75000"/>
                            </a:schemeClr>
                          </a:solidFill>
                          <a:effectLst/>
                          <a:latin typeface="Times New Roman" pitchFamily="18" charset="0"/>
                          <a:ea typeface="+mn-ea"/>
                          <a:cs typeface="Times New Roman" pitchFamily="18" charset="0"/>
                        </a:rPr>
                        <a:t>Coke,</a:t>
                      </a:r>
                      <a:r>
                        <a:rPr lang="en-GB" sz="900" b="0" i="1" kern="1200" baseline="0" dirty="0">
                          <a:solidFill>
                            <a:schemeClr val="accent2">
                              <a:lumMod val="75000"/>
                            </a:schemeClr>
                          </a:solidFill>
                          <a:effectLst/>
                          <a:latin typeface="Times New Roman" pitchFamily="18" charset="0"/>
                          <a:ea typeface="+mn-ea"/>
                          <a:cs typeface="Times New Roman" pitchFamily="18" charset="0"/>
                        </a:rPr>
                        <a:t> Diet Coke, </a:t>
                      </a:r>
                      <a:r>
                        <a:rPr lang="en-GB" sz="900" b="0" i="1" kern="1200" baseline="0" dirty="0" err="1">
                          <a:solidFill>
                            <a:schemeClr val="accent2">
                              <a:lumMod val="75000"/>
                            </a:schemeClr>
                          </a:solidFill>
                          <a:effectLst/>
                          <a:latin typeface="Times New Roman" pitchFamily="18" charset="0"/>
                          <a:ea typeface="+mn-ea"/>
                          <a:cs typeface="Times New Roman" pitchFamily="18" charset="0"/>
                        </a:rPr>
                        <a:t>Fanta</a:t>
                      </a:r>
                      <a:r>
                        <a:rPr lang="en-GB" sz="900" b="0" i="1" kern="1200" baseline="0" dirty="0">
                          <a:solidFill>
                            <a:schemeClr val="accent2">
                              <a:lumMod val="75000"/>
                            </a:schemeClr>
                          </a:solidFill>
                          <a:effectLst/>
                          <a:latin typeface="Times New Roman" pitchFamily="18" charset="0"/>
                          <a:ea typeface="+mn-ea"/>
                          <a:cs typeface="Times New Roman" pitchFamily="18" charset="0"/>
                        </a:rPr>
                        <a:t> Orange</a:t>
                      </a:r>
                      <a:endParaRPr lang="en-GB" sz="900" b="0" i="1" kern="1200" dirty="0">
                        <a:solidFill>
                          <a:schemeClr val="accent2">
                            <a:lumMod val="75000"/>
                          </a:schemeClr>
                        </a:solidFill>
                        <a:effectLst/>
                        <a:latin typeface="Times New Roman" pitchFamily="18" charset="0"/>
                        <a:ea typeface="+mn-ea"/>
                        <a:cs typeface="Times New Roman" pitchFamily="18"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900" i="1" kern="1200" dirty="0">
                          <a:solidFill>
                            <a:schemeClr val="accent2">
                              <a:lumMod val="75000"/>
                            </a:schemeClr>
                          </a:solidFill>
                          <a:effectLst/>
                          <a:latin typeface="Times New Roman" pitchFamily="18" charset="0"/>
                          <a:ea typeface="+mn-ea"/>
                          <a:cs typeface="Times New Roman" pitchFamily="18" charset="0"/>
                        </a:rPr>
                        <a:t>4.10£</a:t>
                      </a:r>
                      <a:endParaRPr lang="en-GB" sz="900" i="1" dirty="0">
                        <a:solidFill>
                          <a:schemeClr val="accent2">
                            <a:lumMod val="75000"/>
                          </a:schemeClr>
                        </a:solidFill>
                        <a:latin typeface="Times New Roman" pitchFamily="18" charset="0"/>
                        <a:cs typeface="Times New Roman" pitchFamily="18" charset="0"/>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900" kern="1200" dirty="0">
                        <a:solidFill>
                          <a:schemeClr val="accent2">
                            <a:lumMod val="75000"/>
                          </a:schemeClr>
                        </a:solidFill>
                        <a:effectLst/>
                        <a:latin typeface="Times New Roman" pitchFamily="18" charset="0"/>
                        <a:ea typeface="+mn-ea"/>
                        <a:cs typeface="Times New Roman" pitchFamily="18"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7"/>
                  </a:ext>
                </a:extLst>
              </a:tr>
              <a:tr h="439813">
                <a:tc>
                  <a:txBody>
                    <a:bodyPr/>
                    <a:lstStyle/>
                    <a:p>
                      <a:pPr algn="l"/>
                      <a:r>
                        <a:rPr lang="en-GB" sz="900" b="0" i="1" kern="1200" dirty="0">
                          <a:solidFill>
                            <a:schemeClr val="accent2">
                              <a:lumMod val="75000"/>
                            </a:schemeClr>
                          </a:solidFill>
                          <a:effectLst/>
                          <a:latin typeface="Times New Roman" pitchFamily="18" charset="0"/>
                          <a:ea typeface="+mn-ea"/>
                          <a:cs typeface="Times New Roman" pitchFamily="18" charset="0"/>
                        </a:rPr>
                        <a:t>Fresh Lemonade</a:t>
                      </a:r>
                      <a:r>
                        <a:rPr lang="en-GB" sz="900" b="0" i="1" kern="1200" baseline="0" dirty="0">
                          <a:solidFill>
                            <a:schemeClr val="accent2">
                              <a:lumMod val="75000"/>
                            </a:schemeClr>
                          </a:solidFill>
                          <a:effectLst/>
                          <a:latin typeface="Times New Roman" pitchFamily="18" charset="0"/>
                          <a:ea typeface="+mn-ea"/>
                          <a:cs typeface="Times New Roman" pitchFamily="18" charset="0"/>
                        </a:rPr>
                        <a:t> </a:t>
                      </a:r>
                      <a:endParaRPr lang="en-GB" sz="900" b="0" i="1" kern="1200" dirty="0">
                        <a:solidFill>
                          <a:schemeClr val="accent2">
                            <a:lumMod val="75000"/>
                          </a:schemeClr>
                        </a:solidFill>
                        <a:effectLst/>
                        <a:latin typeface="Times New Roman" pitchFamily="18" charset="0"/>
                        <a:ea typeface="+mn-ea"/>
                        <a:cs typeface="Times New Roman" pitchFamily="18"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900" i="1" kern="1200" dirty="0">
                          <a:solidFill>
                            <a:schemeClr val="accent2">
                              <a:lumMod val="75000"/>
                            </a:schemeClr>
                          </a:solidFill>
                          <a:effectLst/>
                          <a:latin typeface="Times New Roman" pitchFamily="18" charset="0"/>
                          <a:ea typeface="+mn-ea"/>
                          <a:cs typeface="Times New Roman" pitchFamily="18" charset="0"/>
                        </a:rPr>
                        <a:t>7.03£</a:t>
                      </a:r>
                      <a:endParaRPr lang="en-GB" sz="900" i="1" dirty="0">
                        <a:solidFill>
                          <a:schemeClr val="accent2">
                            <a:lumMod val="75000"/>
                          </a:schemeClr>
                        </a:solidFill>
                        <a:latin typeface="Times New Roman" pitchFamily="18" charset="0"/>
                        <a:cs typeface="Times New Roman" pitchFamily="18" charset="0"/>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900" kern="1200" dirty="0">
                        <a:solidFill>
                          <a:schemeClr val="accent2">
                            <a:lumMod val="75000"/>
                          </a:schemeClr>
                        </a:solidFill>
                        <a:effectLst/>
                        <a:latin typeface="Times New Roman" pitchFamily="18" charset="0"/>
                        <a:ea typeface="+mn-ea"/>
                        <a:cs typeface="Times New Roman" pitchFamily="18"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8"/>
                  </a:ext>
                </a:extLst>
              </a:tr>
            </a:tbl>
          </a:graphicData>
        </a:graphic>
      </p:graphicFrame>
      <p:sp>
        <p:nvSpPr>
          <p:cNvPr id="6" name="TextBox 5">
            <a:extLst>
              <a:ext uri="{FF2B5EF4-FFF2-40B4-BE49-F238E27FC236}">
                <a16:creationId xmlns:a16="http://schemas.microsoft.com/office/drawing/2014/main" id="{941B0D97-B9DF-43F6-8380-6B3E4FDF4B71}"/>
              </a:ext>
            </a:extLst>
          </p:cNvPr>
          <p:cNvSpPr txBox="1"/>
          <p:nvPr/>
        </p:nvSpPr>
        <p:spPr>
          <a:xfrm>
            <a:off x="3517900" y="304800"/>
            <a:ext cx="2882900" cy="307777"/>
          </a:xfrm>
          <a:prstGeom prst="rect">
            <a:avLst/>
          </a:prstGeom>
          <a:noFill/>
        </p:spPr>
        <p:txBody>
          <a:bodyPr wrap="square" rtlCol="0">
            <a:spAutoFit/>
          </a:bodyPr>
          <a:lstStyle/>
          <a:p>
            <a:pPr marL="0" rtl="0" eaLnBrk="1" fontAlgn="t" latinLnBrk="0" hangingPunct="1">
              <a:spcBef>
                <a:spcPts val="0"/>
              </a:spcBef>
              <a:spcAft>
                <a:spcPts val="0"/>
              </a:spcAft>
            </a:pPr>
            <a:r>
              <a:rPr lang="en-GB" sz="1400" b="1" i="1" u="none" strike="noStrike" kern="1200" dirty="0">
                <a:solidFill>
                  <a:srgbClr val="E46C0A"/>
                </a:solidFill>
                <a:effectLst/>
                <a:latin typeface="Times New Roman" panose="02020603050405020304" pitchFamily="18" charset="0"/>
                <a:cs typeface="Times New Roman" panose="02020603050405020304" pitchFamily="18" charset="0"/>
              </a:rPr>
              <a:t>Beverages                              </a:t>
            </a:r>
            <a:endParaRPr lang="en-GB" sz="1400" b="0" i="0" u="none" strike="noStrike" dirty="0">
              <a:effectLst/>
              <a:latin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Reference List </a:t>
            </a:r>
          </a:p>
        </p:txBody>
      </p:sp>
      <p:sp>
        <p:nvSpPr>
          <p:cNvPr id="3" name="Content Placeholder 2"/>
          <p:cNvSpPr>
            <a:spLocks noGrp="1"/>
          </p:cNvSpPr>
          <p:nvPr>
            <p:ph idx="1"/>
          </p:nvPr>
        </p:nvSpPr>
        <p:spPr/>
        <p:txBody>
          <a:bodyPr>
            <a:normAutofit fontScale="92500" lnSpcReduction="20000"/>
          </a:bodyPr>
          <a:lstStyle/>
          <a:p>
            <a:pPr>
              <a:buNone/>
            </a:pPr>
            <a:endParaRPr lang="en-US" sz="2000" dirty="0"/>
          </a:p>
          <a:p>
            <a:pPr algn="just"/>
            <a:r>
              <a:rPr lang="en-US" sz="2000" dirty="0"/>
              <a:t>BBC Good Food (2022). </a:t>
            </a:r>
            <a:r>
              <a:rPr lang="en-US" sz="2000" i="1" dirty="0"/>
              <a:t>Easy recipes </a:t>
            </a:r>
            <a:r>
              <a:rPr lang="en-US" sz="2000" dirty="0"/>
              <a:t> Available at: https://www.bbcgoodfood.com/recipes/collection/easy-recipes (Accessed: 22 February 2022).</a:t>
            </a:r>
          </a:p>
          <a:p>
            <a:pPr algn="just"/>
            <a:r>
              <a:rPr lang="en-US" sz="2000" dirty="0" err="1"/>
              <a:t>Cismaru</a:t>
            </a:r>
            <a:r>
              <a:rPr lang="en-US" sz="2000" dirty="0"/>
              <a:t>, J. (2018) </a:t>
            </a:r>
            <a:r>
              <a:rPr lang="en-US" sz="2000" i="1" dirty="0"/>
              <a:t>Easy Pasta Alfredo</a:t>
            </a:r>
            <a:r>
              <a:rPr lang="en-US" sz="2000" dirty="0"/>
              <a:t>, </a:t>
            </a:r>
            <a:r>
              <a:rPr lang="en-US" sz="2000" i="1" dirty="0"/>
              <a:t>Craving Home Cooked</a:t>
            </a:r>
            <a:r>
              <a:rPr lang="en-US" sz="2000" dirty="0"/>
              <a:t>. Available at: https://cravinghomecooked.com/easy-pasta-alfredo/ (Accessed: 22 February 2022).</a:t>
            </a:r>
          </a:p>
          <a:p>
            <a:pPr algn="just"/>
            <a:r>
              <a:rPr lang="en-US" sz="2000" dirty="0" err="1"/>
              <a:t>deliciousmagazine</a:t>
            </a:r>
            <a:r>
              <a:rPr lang="en-US" sz="2000" dirty="0"/>
              <a:t> (2022). </a:t>
            </a:r>
            <a:r>
              <a:rPr lang="en-US" sz="2000" i="1" dirty="0"/>
              <a:t>Best of British recipes</a:t>
            </a:r>
            <a:r>
              <a:rPr lang="en-US" sz="2000" dirty="0"/>
              <a:t> Available at: https://www.deliciousmagazine.co.uk/collections/best-of-british-recipes/ (Accessed: 22 February 2022).</a:t>
            </a:r>
          </a:p>
          <a:p>
            <a:pPr algn="just"/>
            <a:r>
              <a:rPr lang="en-IN" sz="2000" dirty="0"/>
              <a:t>Ubereats.com (2022) </a:t>
            </a:r>
            <a:r>
              <a:rPr lang="en-IN" sz="2000" i="1" dirty="0" err="1"/>
              <a:t>Ubereat</a:t>
            </a:r>
            <a:r>
              <a:rPr lang="en-IN" sz="2000" dirty="0"/>
              <a:t> Available at: https://www.ubereats.com/home-landing?_branch_match_id=996732802580665633&amp;utm_medium=referrals&amp;_branch_referrer=H4sIAAAAAAAAA8soKSkottLXL01KLUpNLCnWSywo0MvJzMvWN0kPLg0vKKrwSkkCAPew8PklAAAA (Accessed: 16 February 2022).</a:t>
            </a:r>
            <a:endParaRPr lang="en-US" sz="2000" dirty="0"/>
          </a:p>
          <a:p>
            <a:pPr algn="just"/>
            <a:r>
              <a:rPr lang="en-IN" sz="2000" dirty="0"/>
              <a:t>Yt3.ggpht.com (2022) </a:t>
            </a:r>
            <a:r>
              <a:rPr lang="en-IN" sz="2000" i="1" dirty="0" err="1"/>
              <a:t>Justeat</a:t>
            </a:r>
            <a:r>
              <a:rPr lang="en-IN" sz="2000" dirty="0"/>
              <a:t> Available at: https://yt3.ggpht.com/ytc/AKedOLRhf2UhKczUXvtJ8u42iaX-h0ZanC7h-5aVKjfl=s900-c-k-c0x00ffffff-no-rj (Accessed: 16 February 2022).</a:t>
            </a:r>
          </a:p>
        </p:txBody>
      </p:sp>
    </p:spTree>
    <p:extLst>
      <p:ext uri="{BB962C8B-B14F-4D97-AF65-F5344CB8AC3E}">
        <p14:creationId xmlns:p14="http://schemas.microsoft.com/office/powerpoint/2010/main" val="15984323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8BAE748BE9E4B40968829C28B4E9297" ma:contentTypeVersion="4" ma:contentTypeDescription="Create a new document." ma:contentTypeScope="" ma:versionID="d580023cb22ec43652eb1f27302ca985">
  <xsd:schema xmlns:xsd="http://www.w3.org/2001/XMLSchema" xmlns:xs="http://www.w3.org/2001/XMLSchema" xmlns:p="http://schemas.microsoft.com/office/2006/metadata/properties" xmlns:ns2="5efdb891-fa00-447c-a2ed-c6fec3321d38" targetNamespace="http://schemas.microsoft.com/office/2006/metadata/properties" ma:root="true" ma:fieldsID="acf47e735bb3d534ff67cf7ed60c74a7" ns2:_="">
    <xsd:import namespace="5efdb891-fa00-447c-a2ed-c6fec3321d38"/>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fdb891-fa00-447c-a2ed-c6fec3321d3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4CF9338-9C0A-4ABB-B2D8-9F7992568AF2}">
  <ds:schemaRefs>
    <ds:schemaRef ds:uri="http://schemas.microsoft.com/sharepoint/v3/contenttype/forms"/>
  </ds:schemaRefs>
</ds:datastoreItem>
</file>

<file path=customXml/itemProps2.xml><?xml version="1.0" encoding="utf-8"?>
<ds:datastoreItem xmlns:ds="http://schemas.openxmlformats.org/officeDocument/2006/customXml" ds:itemID="{7F8AA477-1072-4AFE-BDF6-C0EDCB4375AE}">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93274E71-C937-4B41-A3BC-EF9CE850A6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efdb891-fa00-447c-a2ed-c6fec3321d3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227</TotalTime>
  <Words>1333</Words>
  <Application>Microsoft Office PowerPoint</Application>
  <PresentationFormat>On-screen Show (4:3)</PresentationFormat>
  <Paragraphs>120</Paragraphs>
  <Slides>4</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Times New Roman</vt:lpstr>
      <vt:lpstr>Office Theme</vt:lpstr>
      <vt:lpstr>Student name: Dana Mihaela Iovan Student number: 2026519 Lecturer: Laurence Blake Module: Food and Beverage Operations (BMIH4002)</vt:lpstr>
      <vt:lpstr>PowerPoint Presentation</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cp:lastModifiedBy>Dana Iovan</cp:lastModifiedBy>
  <cp:revision>32</cp:revision>
  <dcterms:created xsi:type="dcterms:W3CDTF">2006-08-16T00:00:00Z</dcterms:created>
  <dcterms:modified xsi:type="dcterms:W3CDTF">2022-02-22T10:20:53Z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0x01010088BAE748BE9E4B40968829C28B4E9297</vt:lpwstr>
  </property>
</Properties>
</file>