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4"/>
  </p:sldMasterIdLst>
  <p:notesMasterIdLst>
    <p:notesMasterId r:id="rId17"/>
  </p:notesMasterIdLst>
  <p:sldIdLst>
    <p:sldId id="256" r:id="rId5"/>
    <p:sldId id="263" r:id="rId6"/>
    <p:sldId id="259" r:id="rId7"/>
    <p:sldId id="260" r:id="rId8"/>
    <p:sldId id="262" r:id="rId9"/>
    <p:sldId id="268" r:id="rId10"/>
    <p:sldId id="269" r:id="rId11"/>
    <p:sldId id="270" r:id="rId12"/>
    <p:sldId id="258" r:id="rId13"/>
    <p:sldId id="265" r:id="rId14"/>
    <p:sldId id="267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9328C-B07E-452B-B2F9-CB6ECCDE0C6E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496B5-FD1D-4949-8CAA-CBB104A82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18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496B5-FD1D-4949-8CAA-CBB104A822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152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21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459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ilha.org/articles/tom-rowntree-ihg-new-rules-luxury-hospitality" TargetMode="External"/><Relationship Id="rId3" Type="http://schemas.openxmlformats.org/officeDocument/2006/relationships/hyperlink" Target="https://www.mews.com/en/blog/immersive-technology-hotel" TargetMode="External"/><Relationship Id="rId7" Type="http://schemas.openxmlformats.org/officeDocument/2006/relationships/hyperlink" Target="https://www.healthclubmanagement.co.uk/health-club-management-features/Research-To-inform-and-inspire/37444" TargetMode="External"/><Relationship Id="rId2" Type="http://schemas.openxmlformats.org/officeDocument/2006/relationships/hyperlink" Target="https://www.ebsco.com/research-starters/communication-and-mass-media/service-qualit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08/09596110410550789" TargetMode="External"/><Relationship Id="rId5" Type="http://schemas.openxmlformats.org/officeDocument/2006/relationships/hyperlink" Target="https://doi.org/10.1007/s10869-009-9110-8" TargetMode="External"/><Relationship Id="rId4" Type="http://schemas.openxmlformats.org/officeDocument/2006/relationships/hyperlink" Target="https://www.swansea.gov.uk/recyclingholiday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149F9F0F-FB8C-5565-247C-BDCC156B5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5E3C6D-AC60-B9A8-615C-534811A33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3EAD13EF-74FA-4D38-8F15-B51F09C96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630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66B7C-69F6-439C-A508-14C94AF6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961948" y="0"/>
            <a:ext cx="7230052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ChangeAspect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6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rocess 5">
            <a:extLst>
              <a:ext uri="{FF2B5EF4-FFF2-40B4-BE49-F238E27FC236}">
                <a16:creationId xmlns:a16="http://schemas.microsoft.com/office/drawing/2014/main" id="{9479BC6E-D27F-6486-79C1-7DF54931C8F8}"/>
              </a:ext>
            </a:extLst>
          </p:cNvPr>
          <p:cNvSpPr>
            <a:spLocks/>
          </p:cNvSpPr>
          <p:nvPr/>
        </p:nvSpPr>
        <p:spPr>
          <a:xfrm>
            <a:off x="0" y="27267"/>
            <a:ext cx="12192000" cy="6857999"/>
          </a:xfrm>
          <a:prstGeom prst="rect">
            <a:avLst/>
          </a:prstGeom>
          <a:blipFill dpi="0" rotWithShape="1">
            <a:blip r:embed="rId2">
              <a:alphaModFix amt="31000"/>
            </a:blip>
            <a:srcRect/>
            <a:stretch>
              <a:fillRect/>
            </a:stretch>
          </a:blip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60003386-3CED-516A-6AEF-99B03BED5FF7}"/>
              </a:ext>
            </a:extLst>
          </p:cNvPr>
          <p:cNvSpPr>
            <a:spLocks/>
          </p:cNvSpPr>
          <p:nvPr/>
        </p:nvSpPr>
        <p:spPr>
          <a:xfrm>
            <a:off x="5782553" y="346364"/>
            <a:ext cx="6136934" cy="6219806"/>
          </a:xfrm>
          <a:prstGeom prst="round2DiagRect">
            <a:avLst/>
          </a:pr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2DA10E-D5BE-8F2F-6D33-D1EC4AB33C86}"/>
              </a:ext>
            </a:extLst>
          </p:cNvPr>
          <p:cNvSpPr txBox="1"/>
          <p:nvPr/>
        </p:nvSpPr>
        <p:spPr>
          <a:xfrm>
            <a:off x="482312" y="1305342"/>
            <a:ext cx="447963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ahnschrift" panose="020B0502040204020203" pitchFamily="34" charset="0"/>
              </a:rPr>
              <a:t>Aims and Objectives </a:t>
            </a:r>
            <a:endParaRPr lang="en-US" sz="66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Bahnschrift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9D8E3E-F282-1D05-74E2-42CBAEB62A83}"/>
              </a:ext>
            </a:extLst>
          </p:cNvPr>
          <p:cNvSpPr txBox="1"/>
          <p:nvPr/>
        </p:nvSpPr>
        <p:spPr>
          <a:xfrm>
            <a:off x="6096000" y="709735"/>
            <a:ext cx="5823487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Bahnschrift" panose="020B0502040204020203" pitchFamily="34" charset="0"/>
              </a:rPr>
              <a:t>Aims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ahnschrift" panose="020B0502040204020203" pitchFamily="34" charset="0"/>
              </a:rPr>
              <a:t>To prepare our working staff to gain a five star customer service experience within our luxury wellness spa hotel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  <a:latin typeface="Bahnschrift" panose="020B0502040204020203" pitchFamily="34" charset="0"/>
              </a:rPr>
              <a:t>Objectives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ahnschrift" panose="020B0502040204020203" pitchFamily="34" charset="0"/>
              </a:rPr>
              <a:t>Maintain consistent five star standards across the whole hotel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ahnschrift" panose="020B0502040204020203" pitchFamily="34" charset="0"/>
              </a:rPr>
              <a:t>Train staff to resolve guest disputes in a respectful way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ahnschrift" panose="020B0502040204020203" pitchFamily="34" charset="0"/>
              </a:rPr>
              <a:t>Apply theories to encourage on decision making scenarios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ahnschrift" panose="020B0502040204020203" pitchFamily="34" charset="0"/>
              </a:rPr>
              <a:t>Using role-playing as a reality training to improve confidence, communication and dispute problems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latin typeface="Bahnschrift" panose="020B0502040204020203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200" dirty="0">
              <a:latin typeface="Bahnschrift" panose="020B0502040204020203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F29D571-BA83-75A5-B935-82D7E9F4CC84}"/>
              </a:ext>
            </a:extLst>
          </p:cNvPr>
          <p:cNvSpPr/>
          <p:nvPr/>
        </p:nvSpPr>
        <p:spPr>
          <a:xfrm>
            <a:off x="272513" y="4388415"/>
            <a:ext cx="4879930" cy="1477329"/>
          </a:xfrm>
          <a:prstGeom prst="rect">
            <a:avLst/>
          </a:prstGeom>
          <a:blipFill dpi="0" rotWithShape="1">
            <a:blip r:embed="rId3">
              <a:alphaModFix amt="62000"/>
            </a:blip>
            <a:srcRect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A35359-1224-08A5-FF65-916B0DAAFD90}"/>
              </a:ext>
            </a:extLst>
          </p:cNvPr>
          <p:cNvSpPr txBox="1"/>
          <p:nvPr/>
        </p:nvSpPr>
        <p:spPr>
          <a:xfrm>
            <a:off x="272514" y="4521249"/>
            <a:ext cx="48799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latin typeface="Bahnschrift" panose="020B0502040204020203" pitchFamily="34" charset="0"/>
              </a:rPr>
              <a:t>Virtual reality can be a fantastic addition to the hotel. They help you connect with future customer and expand the realm of your brand journey” (</a:t>
            </a:r>
            <a:r>
              <a:rPr lang="en-GB" sz="1800" dirty="0" err="1">
                <a:solidFill>
                  <a:schemeClr val="bg1"/>
                </a:solidFill>
                <a:latin typeface="Bahnschrift" panose="020B0502040204020203" pitchFamily="34" charset="0"/>
              </a:rPr>
              <a:t>Lacalle</a:t>
            </a:r>
            <a:r>
              <a:rPr lang="en-GB" sz="1800" dirty="0">
                <a:solidFill>
                  <a:schemeClr val="bg1"/>
                </a:solidFill>
                <a:latin typeface="Bahnschrift" panose="020B0502040204020203" pitchFamily="34" charset="0"/>
              </a:rPr>
              <a:t>, 2024)</a:t>
            </a:r>
            <a:endParaRPr lang="en-US" sz="1800" dirty="0">
              <a:solidFill>
                <a:schemeClr val="bg1"/>
              </a:solidFill>
              <a:latin typeface="Bahnschrift" panose="020B0502040204020203" pitchFamily="34" charset="0"/>
            </a:endParaRPr>
          </a:p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BE34D2-1A38-EB5A-CA9A-BCF02FF6B398}"/>
              </a:ext>
            </a:extLst>
          </p:cNvPr>
          <p:cNvSpPr txBox="1"/>
          <p:nvPr/>
        </p:nvSpPr>
        <p:spPr>
          <a:xfrm>
            <a:off x="0" y="6453204"/>
            <a:ext cx="1075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Leoni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21566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 thruBlk="1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0E4E52-4A5D-80FC-B505-7500B03DAE4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73" r="9091" b="2219"/>
          <a:stretch>
            <a:fillRect/>
          </a:stretch>
        </p:blipFill>
        <p:spPr>
          <a:xfrm>
            <a:off x="37961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D7826E-9E0A-7DB7-AB7B-B65A779966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42" y="94543"/>
            <a:ext cx="12116097" cy="744914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80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ahnschrift" panose="020B0502040204020203" pitchFamily="34" charset="0"/>
              </a:rPr>
              <a:t>Why did we choose Swansea Gower as our destination?</a:t>
            </a:r>
            <a:endParaRPr lang="en-US" sz="3800" dirty="0">
              <a:solidFill>
                <a:srgbClr val="FFFFFF"/>
              </a:solidFill>
              <a:latin typeface="Bahnschrift" panose="020B0502040204020203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C3CEE1ED-0B9B-CE69-8CD2-C8AB5EECF6C8}"/>
              </a:ext>
            </a:extLst>
          </p:cNvPr>
          <p:cNvSpPr/>
          <p:nvPr/>
        </p:nvSpPr>
        <p:spPr>
          <a:xfrm>
            <a:off x="75903" y="1305908"/>
            <a:ext cx="7766347" cy="5232427"/>
          </a:xfrm>
          <a:prstGeom prst="snip2DiagRect">
            <a:avLst/>
          </a:prstGeom>
          <a:blipFill dpi="0" rotWithShape="1">
            <a:blip r:embed="rId3">
              <a:alphaModFix amt="60000"/>
            </a:blip>
            <a:srcRect/>
            <a:tile tx="0" ty="6350" sx="100000" sy="100000" flip="none" algn="tl"/>
          </a:blip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CF02EA-DC31-531D-7F10-4432F54E671C}"/>
              </a:ext>
            </a:extLst>
          </p:cNvPr>
          <p:cNvSpPr txBox="1"/>
          <p:nvPr/>
        </p:nvSpPr>
        <p:spPr>
          <a:xfrm>
            <a:off x="335844" y="5174673"/>
            <a:ext cx="69158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>
                <a:solidFill>
                  <a:schemeClr val="bg1"/>
                </a:solidFill>
                <a:latin typeface="Bahnschrift" panose="020B0502040204020203" pitchFamily="34" charset="0"/>
              </a:rPr>
              <a:t>“</a:t>
            </a: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The economic impact of tourism rose by over 3% in 2024, reaching an impressive £658 million” (Swansea Council, 2025)</a:t>
            </a:r>
            <a:endParaRPr lang="en-US" sz="220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756D4F-A068-B57D-5A52-F1AC360EA652}"/>
              </a:ext>
            </a:extLst>
          </p:cNvPr>
          <p:cNvSpPr txBox="1"/>
          <p:nvPr/>
        </p:nvSpPr>
        <p:spPr>
          <a:xfrm>
            <a:off x="-20" y="1775094"/>
            <a:ext cx="76904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The Gower Peninsula is the UK’s first area of outstanding natural beauty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Well known are for well-being, wellness and scenic landscape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Popular for the staycations and short breaks away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Not far from Swansea city centre, accessible by car or bus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>
                <a:solidFill>
                  <a:schemeClr val="bg1"/>
                </a:solidFill>
                <a:latin typeface="Bahnschrift" panose="020B0502040204020203" pitchFamily="34" charset="0"/>
              </a:rPr>
              <a:t>We would have a competitive advantage to other hotels, as we’re more spaced out than the rest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08CA20-FCBA-20E9-4E24-4C9D6615BEAE}"/>
              </a:ext>
            </a:extLst>
          </p:cNvPr>
          <p:cNvSpPr txBox="1"/>
          <p:nvPr/>
        </p:nvSpPr>
        <p:spPr>
          <a:xfrm>
            <a:off x="37942" y="648150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Leoni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462819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 thruBlk="1"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C9E63-0752-82E9-5B65-78E3441219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r="9091" b="2978"/>
          <a:stretch>
            <a:fillRect/>
          </a:stretch>
        </p:blipFill>
        <p:spPr>
          <a:xfrm>
            <a:off x="-7728" y="-9041"/>
            <a:ext cx="12191979" cy="6858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05856"/>
            <a:ext cx="12192001" cy="115214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A0A4642-D29D-0121-4C05-5A5559BC5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8323" y="6281928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99575AF-8405-9D3F-5EBE-BC2CA537A0FE}"/>
              </a:ext>
            </a:extLst>
          </p:cNvPr>
          <p:cNvSpPr txBox="1"/>
          <p:nvPr/>
        </p:nvSpPr>
        <p:spPr>
          <a:xfrm>
            <a:off x="910073" y="73996"/>
            <a:ext cx="11289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ahnschrift" panose="020B0502040204020203" pitchFamily="34" charset="0"/>
              </a:rPr>
              <a:t>5 Star Luxury Wellness Retreat and Spa Hotel</a:t>
            </a:r>
            <a:endParaRPr lang="en-US" sz="4000" b="1" dirty="0">
              <a:latin typeface="Bahnschrift" panose="020B0502040204020203" pitchFamily="34" charset="0"/>
            </a:endParaRPr>
          </a:p>
        </p:txBody>
      </p:sp>
      <p:sp>
        <p:nvSpPr>
          <p:cNvPr id="2" name="Internal Storage 1">
            <a:extLst>
              <a:ext uri="{FF2B5EF4-FFF2-40B4-BE49-F238E27FC236}">
                <a16:creationId xmlns:a16="http://schemas.microsoft.com/office/drawing/2014/main" id="{E42EE296-DC80-1BF0-3848-620BF4A4B7D9}"/>
              </a:ext>
            </a:extLst>
          </p:cNvPr>
          <p:cNvSpPr/>
          <p:nvPr/>
        </p:nvSpPr>
        <p:spPr>
          <a:xfrm>
            <a:off x="15478" y="781839"/>
            <a:ext cx="11289654" cy="5533222"/>
          </a:xfrm>
          <a:prstGeom prst="flowChartInternalStorage">
            <a:avLst/>
          </a:prstGeom>
          <a:blipFill dpi="0" rotWithShape="1">
            <a:blip r:embed="rId3">
              <a:alphaModFix amt="61000"/>
            </a:blip>
            <a:srcRect/>
            <a:stretch>
              <a:fillRect l="6000" t="6000"/>
            </a:stretch>
          </a:blip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A52BD-5D40-DAA1-4951-5E9A202564A6}"/>
              </a:ext>
            </a:extLst>
          </p:cNvPr>
          <p:cNvSpPr txBox="1"/>
          <p:nvPr/>
        </p:nvSpPr>
        <p:spPr>
          <a:xfrm>
            <a:off x="1585545" y="1794738"/>
            <a:ext cx="943847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90000"/>
                    <a:lumOff val="10000"/>
                  </a:schemeClr>
                </a:solidFill>
                <a:latin typeface="Bahnschrift" panose="020B0502040204020203" pitchFamily="34" charset="0"/>
              </a:rPr>
              <a:t>5 star luxury spa hotel, aiming for relaxation, high-quality service and tranquility for guests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90000"/>
                    <a:lumOff val="10000"/>
                  </a:schemeClr>
                </a:solidFill>
                <a:latin typeface="Bahnschrift" panose="020B0502040204020203" pitchFamily="34" charset="0"/>
              </a:rPr>
              <a:t>Tailored service fro our staff for individual guest needs and expectations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90000"/>
                    <a:lumOff val="10000"/>
                  </a:schemeClr>
                </a:solidFill>
                <a:latin typeface="Bahnschrift" panose="020B0502040204020203" pitchFamily="34" charset="0"/>
              </a:rPr>
              <a:t>Top-end spa facilities with branded robes, slippers, towels for all guests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90000"/>
                    <a:lumOff val="10000"/>
                  </a:schemeClr>
                </a:solidFill>
                <a:latin typeface="Bahnschrift" panose="020B0502040204020203" pitchFamily="34" charset="0"/>
              </a:rPr>
              <a:t>A well orientated service from the welcoming to the goodbye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100" dirty="0">
              <a:solidFill>
                <a:schemeClr val="bg1">
                  <a:lumMod val="90000"/>
                  <a:lumOff val="10000"/>
                </a:schemeClr>
              </a:solidFill>
              <a:latin typeface="Bahnschrift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E8ED1C-9BB3-BBCF-7A3F-F7C3951E8F8D}"/>
              </a:ext>
            </a:extLst>
          </p:cNvPr>
          <p:cNvSpPr txBox="1"/>
          <p:nvPr/>
        </p:nvSpPr>
        <p:spPr>
          <a:xfrm>
            <a:off x="1585548" y="4644027"/>
            <a:ext cx="9438467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solidFill>
                  <a:schemeClr val="bg1"/>
                </a:solidFill>
                <a:latin typeface="Bahnschrift" panose="020B0502040204020203" pitchFamily="34" charset="0"/>
              </a:rPr>
              <a:t>“Service quality refers to the balance between a service providers deceivers and a clients expectations and perceptions regarding that service” (Comstock, 2022)</a:t>
            </a:r>
            <a:r>
              <a:rPr lang="en-GB" sz="2100" dirty="0">
                <a:latin typeface="Bahnschrift" panose="020B0502040204020203" pitchFamily="34" charset="0"/>
              </a:rPr>
              <a:t>	</a:t>
            </a:r>
            <a:endParaRPr lang="en-US" sz="2100" dirty="0">
              <a:latin typeface="Bahnschrift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66951B-F38E-F591-F6C3-2813791D0DD2}"/>
              </a:ext>
            </a:extLst>
          </p:cNvPr>
          <p:cNvSpPr txBox="1"/>
          <p:nvPr/>
        </p:nvSpPr>
        <p:spPr>
          <a:xfrm>
            <a:off x="15478" y="6484148"/>
            <a:ext cx="2429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Leoni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6802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984EF-D32F-EC49-8672-F38F1D0532B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DEDA826-0CC6-45C8-B90F-CB99E02CF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DDA327-270B-43AF-BDBD-2EB50E83E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Alternative Process 4">
            <a:extLst>
              <a:ext uri="{FF2B5EF4-FFF2-40B4-BE49-F238E27FC236}">
                <a16:creationId xmlns:a16="http://schemas.microsoft.com/office/drawing/2014/main" id="{9B2D646E-6A75-AA8E-9B2C-B561E758BC1E}"/>
              </a:ext>
            </a:extLst>
          </p:cNvPr>
          <p:cNvSpPr/>
          <p:nvPr/>
        </p:nvSpPr>
        <p:spPr>
          <a:xfrm>
            <a:off x="2210324" y="1384351"/>
            <a:ext cx="7771352" cy="4089297"/>
          </a:xfrm>
          <a:prstGeom prst="flowChartAlternateProcess">
            <a:avLst/>
          </a:prstGeom>
          <a:blipFill dpi="0" rotWithShape="1">
            <a:blip r:embed="rId3">
              <a:alphaModFix amt="62000"/>
            </a:blip>
            <a:srcRect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72A4B9-DF6D-464B-DF93-A4C5D401EC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264" y="1609501"/>
            <a:ext cx="7357471" cy="3620611"/>
          </a:xfrm>
        </p:spPr>
        <p:txBody>
          <a:bodyPr anchor="t">
            <a:no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60 deluxe suites all comes with balconies and sea/mountain views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One long overview of the sea thermal spa 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2 saunas and 2 steam rooms 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Personalised spa room for individual treatment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Fitness studio, gym and a yoga/ palates room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Main restaurant with an executive chef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b="0" dirty="0">
                <a:solidFill>
                  <a:schemeClr val="bg1"/>
                </a:solidFill>
                <a:latin typeface="Bahnschrift" panose="020B0502040204020203" pitchFamily="34" charset="0"/>
              </a:rPr>
              <a:t>Event spaces for local guests round </a:t>
            </a:r>
            <a:r>
              <a:rPr lang="en-US" sz="1500" b="0">
                <a:solidFill>
                  <a:schemeClr val="bg1"/>
                </a:solidFill>
                <a:latin typeface="Bahnschrift" panose="020B0502040204020203" pitchFamily="34" charset="0"/>
              </a:rPr>
              <a:t>the area</a:t>
            </a:r>
            <a:endParaRPr lang="en-US" sz="1500" b="0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46E06B-13DF-3CCF-D25C-FEDF9AB82CC1}"/>
              </a:ext>
            </a:extLst>
          </p:cNvPr>
          <p:cNvSpPr txBox="1"/>
          <p:nvPr/>
        </p:nvSpPr>
        <p:spPr>
          <a:xfrm>
            <a:off x="0" y="65410"/>
            <a:ext cx="1219197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3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ahnschrift" panose="020B0502040204020203" pitchFamily="34" charset="0"/>
              </a:rPr>
              <a:t>What hotel facilities will we be offering to our guests</a:t>
            </a:r>
            <a:endParaRPr lang="en-US" sz="4300" b="1" dirty="0">
              <a:latin typeface="Bahnschrift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7906B-DE84-AE1E-0EB9-BC3696F023A4}"/>
              </a:ext>
            </a:extLst>
          </p:cNvPr>
          <p:cNvSpPr txBox="1"/>
          <p:nvPr/>
        </p:nvSpPr>
        <p:spPr>
          <a:xfrm>
            <a:off x="0" y="642325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Leoni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62205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4BB23-E6A4-0EA5-D0F8-415D5595C1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Target Market</a:t>
            </a:r>
          </a:p>
        </p:txBody>
      </p:sp>
      <p:pic>
        <p:nvPicPr>
          <p:cNvPr id="7" name="Picture 6" descr="People sitting on a grass field and enjoying the sun">
            <a:extLst>
              <a:ext uri="{FF2B5EF4-FFF2-40B4-BE49-F238E27FC236}">
                <a16:creationId xmlns:a16="http://schemas.microsoft.com/office/drawing/2014/main" id="{2EE832B9-00A9-C305-05BD-C246C2AA49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32" r="18355" b="-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3FD7B0B-8A6A-0003-1035-16F588158388}"/>
              </a:ext>
            </a:extLst>
          </p:cNvPr>
          <p:cNvSpPr txBox="1"/>
          <p:nvPr/>
        </p:nvSpPr>
        <p:spPr>
          <a:xfrm>
            <a:off x="5496821" y="2633236"/>
            <a:ext cx="6034187" cy="366468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Wellness seekers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Couples seeking relaxation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Luxury travelers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Entrepreneurs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35-54 and 55+ age groups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r>
              <a:rPr lang="en-US"/>
              <a:t>"99% of spa guests are ages between 31-55 years old" Griffiths(2024)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0C1EB8-8966-E6FA-B977-86D6A5FAD4CE}"/>
              </a:ext>
            </a:extLst>
          </p:cNvPr>
          <p:cNvSpPr txBox="1"/>
          <p:nvPr/>
        </p:nvSpPr>
        <p:spPr>
          <a:xfrm>
            <a:off x="1048892" y="2484219"/>
            <a:ext cx="6734996" cy="33122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39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0E879-1D75-5DC5-2D66-A5E6BB4381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2656" y="1371600"/>
            <a:ext cx="414835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What our Brand Identity is</a:t>
            </a:r>
          </a:p>
        </p:txBody>
      </p:sp>
      <p:pic>
        <p:nvPicPr>
          <p:cNvPr id="8" name="Picture 7" descr="Open book on sunny lounge chair">
            <a:extLst>
              <a:ext uri="{FF2B5EF4-FFF2-40B4-BE49-F238E27FC236}">
                <a16:creationId xmlns:a16="http://schemas.microsoft.com/office/drawing/2014/main" id="{7969217F-64C2-A8D1-40E5-AED4EA1B6A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154" b="-1"/>
          <a:stretch>
            <a:fillRect/>
          </a:stretch>
        </p:blipFill>
        <p:spPr>
          <a:xfrm>
            <a:off x="20" y="10"/>
            <a:ext cx="3270173" cy="342899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D33F158-82E5-49FE-A6C0-3846AD991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3587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B82C3BD-F65D-8F42-5FE0-B8E9D7C17205}"/>
              </a:ext>
            </a:extLst>
          </p:cNvPr>
          <p:cNvSpPr txBox="1"/>
          <p:nvPr/>
        </p:nvSpPr>
        <p:spPr>
          <a:xfrm>
            <a:off x="7382655" y="2636205"/>
            <a:ext cx="4148354" cy="36644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r>
              <a:rPr lang="en-US"/>
              <a:t>Our brand vision is to become </a:t>
            </a:r>
            <a:r>
              <a:rPr lang="en-US" err="1"/>
              <a:t>Wales'</a:t>
            </a:r>
            <a:r>
              <a:rPr lang="en-US"/>
              <a:t> leading luxury retreat offering guests a relaxing stay </a:t>
            </a:r>
            <a:r>
              <a:rPr lang="en-US" err="1"/>
              <a:t>focusin</a:t>
            </a:r>
            <a:r>
              <a:rPr lang="en-US"/>
              <a:t>g on wellbeing and coastal luxury in a peaceful natural environment.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US"/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"luxury hospitality is becoming more experience-led, expressive and emotionally driven" Rowntree(2026)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C2A3DA-B803-01FF-66A9-D059948CC02F}"/>
              </a:ext>
            </a:extLst>
          </p:cNvPr>
          <p:cNvSpPr txBox="1"/>
          <p:nvPr/>
        </p:nvSpPr>
        <p:spPr>
          <a:xfrm>
            <a:off x="3844531" y="3689719"/>
            <a:ext cx="2870654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Brand Values: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Promoting physical and mental health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Luxury guest experiences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Being sustainable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Creating a calm atmosphere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A0460C-D656-A517-831E-5048EC378B8A}"/>
              </a:ext>
            </a:extLst>
          </p:cNvPr>
          <p:cNvSpPr txBox="1"/>
          <p:nvPr/>
        </p:nvSpPr>
        <p:spPr>
          <a:xfrm>
            <a:off x="298043" y="3915541"/>
            <a:ext cx="3546913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Brand Personality: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Elegant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Calm  and relaxing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Modern</a:t>
            </a:r>
          </a:p>
        </p:txBody>
      </p:sp>
    </p:spTree>
    <p:extLst>
      <p:ext uri="{BB962C8B-B14F-4D97-AF65-F5344CB8AC3E}">
        <p14:creationId xmlns:p14="http://schemas.microsoft.com/office/powerpoint/2010/main" val="1411421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7408E-2FF7-7926-8FA6-27F8C13E3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1181" y="1371599"/>
            <a:ext cx="4666537" cy="30767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Our Vision and Values of the Spa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ED028-C93F-03C6-8FAE-0E6480F63C78}"/>
              </a:ext>
            </a:extLst>
          </p:cNvPr>
          <p:cNvSpPr txBox="1"/>
          <p:nvPr/>
        </p:nvSpPr>
        <p:spPr>
          <a:xfrm>
            <a:off x="3790019" y="3843474"/>
            <a:ext cx="4604753" cy="301783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  <a:buSzPct val="87000"/>
            </a:pPr>
            <a:r>
              <a:rPr lang="en-US" sz="1600" b="1" cap="all" spc="300"/>
              <a:t>Values</a:t>
            </a:r>
          </a:p>
          <a:p>
            <a:pPr>
              <a:lnSpc>
                <a:spcPct val="120000"/>
              </a:lnSpc>
              <a:spcBef>
                <a:spcPts val="1000"/>
              </a:spcBef>
              <a:buSzPct val="87000"/>
            </a:pPr>
            <a:r>
              <a:rPr lang="en-US" sz="1600" cap="all" spc="300"/>
              <a:t>Supporting healthy lifestyles and mindfulness</a:t>
            </a:r>
          </a:p>
          <a:p>
            <a:pPr>
              <a:lnSpc>
                <a:spcPct val="120000"/>
              </a:lnSpc>
              <a:spcBef>
                <a:spcPts val="1000"/>
              </a:spcBef>
              <a:buSzPct val="87000"/>
            </a:pPr>
            <a:r>
              <a:rPr lang="en-US" sz="1600" cap="all" spc="300"/>
              <a:t>Encourage relaxation and self-care</a:t>
            </a:r>
          </a:p>
          <a:p>
            <a:pPr>
              <a:lnSpc>
                <a:spcPct val="120000"/>
              </a:lnSpc>
              <a:spcBef>
                <a:spcPts val="1000"/>
              </a:spcBef>
              <a:buSzPct val="87000"/>
            </a:pPr>
            <a:r>
              <a:rPr lang="en-US" sz="1600" cap="all" spc="300"/>
              <a:t>Provide high quality facilities with wow factor experience</a:t>
            </a:r>
          </a:p>
          <a:p>
            <a:pPr>
              <a:lnSpc>
                <a:spcPct val="120000"/>
              </a:lnSpc>
              <a:spcBef>
                <a:spcPts val="1000"/>
              </a:spcBef>
              <a:buSzPct val="87000"/>
            </a:pPr>
            <a:r>
              <a:rPr lang="en-US" sz="1600" cap="all" spc="300"/>
              <a:t>Eco friendly operations</a:t>
            </a:r>
          </a:p>
        </p:txBody>
      </p:sp>
      <p:pic>
        <p:nvPicPr>
          <p:cNvPr id="7" name="Picture 6" descr="Hands-on top of each other">
            <a:extLst>
              <a:ext uri="{FF2B5EF4-FFF2-40B4-BE49-F238E27FC236}">
                <a16:creationId xmlns:a16="http://schemas.microsoft.com/office/drawing/2014/main" id="{4973CD64-857F-6DEA-A3F4-E70E0E7301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28" r="11" b="11"/>
          <a:stretch>
            <a:fillRect/>
          </a:stretch>
        </p:blipFill>
        <p:spPr>
          <a:xfrm>
            <a:off x="20" y="1"/>
            <a:ext cx="5676880" cy="3429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79153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1E52082-E9EC-0A78-4D2A-36251689F070}"/>
              </a:ext>
            </a:extLst>
          </p:cNvPr>
          <p:cNvSpPr txBox="1"/>
          <p:nvPr/>
        </p:nvSpPr>
        <p:spPr>
          <a:xfrm>
            <a:off x="121492" y="3607839"/>
            <a:ext cx="3629721" cy="32470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Vision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Deliver wow factor customer service to fit the 5-star rating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Promote physical, mental and emotional wellbeing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A peaceful and relaxing escape 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Personalised guest experiences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/>
              <a:t>Memorable guest experiences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D674EF-4CBF-F6CC-44CE-D086808C0452}"/>
              </a:ext>
            </a:extLst>
          </p:cNvPr>
          <p:cNvSpPr txBox="1"/>
          <p:nvPr/>
        </p:nvSpPr>
        <p:spPr>
          <a:xfrm>
            <a:off x="8818980" y="4512999"/>
            <a:ext cx="27326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95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D2542-A2F9-737D-60BD-3E15DBA450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C6056-C5BA-F643-F7AA-71EB032057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98442B-9663-7F0A-BCED-AB2FCB1C7B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C8E49C5-6456-FEFB-2222-74CC401C58DA}"/>
              </a:ext>
            </a:extLst>
          </p:cNvPr>
          <p:cNvSpPr txBox="1"/>
          <p:nvPr/>
        </p:nvSpPr>
        <p:spPr>
          <a:xfrm>
            <a:off x="640080" y="2060435"/>
            <a:ext cx="109118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>
                <a:latin typeface="Bahnschrift" panose="020B0502040204020203" pitchFamily="34" charset="0"/>
              </a:rPr>
              <a:t>How will our hotel prepare our staff?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14436E-4D21-6B56-F42A-C0FECA52429B}"/>
              </a:ext>
            </a:extLst>
          </p:cNvPr>
          <p:cNvSpPr txBox="1"/>
          <p:nvPr/>
        </p:nvSpPr>
        <p:spPr>
          <a:xfrm>
            <a:off x="640080" y="2662845"/>
            <a:ext cx="1091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Soft skills training software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87718D-DBF9-5708-77DD-B724434BB30F}"/>
              </a:ext>
            </a:extLst>
          </p:cNvPr>
          <p:cNvSpPr/>
          <p:nvPr/>
        </p:nvSpPr>
        <p:spPr>
          <a:xfrm>
            <a:off x="640080" y="5547354"/>
            <a:ext cx="7564120" cy="650824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Bahnschrift" panose="020B0502040204020203" pitchFamily="34" charset="0"/>
              </a:rPr>
              <a:t>Practice, receive feedback, and improve real world human interactions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F76CAE8-8794-FB37-924C-4898B56E47A8}"/>
              </a:ext>
            </a:extLst>
          </p:cNvPr>
          <p:cNvSpPr txBox="1"/>
          <p:nvPr/>
        </p:nvSpPr>
        <p:spPr>
          <a:xfrm>
            <a:off x="640080" y="3059668"/>
            <a:ext cx="10513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Developing our staffs' skills on communication, empathy, teamwork, and professional interactions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463F7E-F0EA-3479-39E7-34C2DEB0490F}"/>
              </a:ext>
            </a:extLst>
          </p:cNvPr>
          <p:cNvSpPr txBox="1"/>
          <p:nvPr/>
        </p:nvSpPr>
        <p:spPr>
          <a:xfrm>
            <a:off x="640080" y="3450176"/>
            <a:ext cx="1091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Observation of voice and body language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6A4380-E98D-7184-12E1-E9BB38261D3E}"/>
              </a:ext>
            </a:extLst>
          </p:cNvPr>
          <p:cNvSpPr/>
          <p:nvPr/>
        </p:nvSpPr>
        <p:spPr>
          <a:xfrm>
            <a:off x="8321040" y="5547354"/>
            <a:ext cx="3370217" cy="650824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Bahnschrift" panose="020B0502040204020203" pitchFamily="34" charset="0"/>
              </a:rPr>
              <a:t>Game like training modules, AI powered roleplay simulations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2A2E780-C22D-7296-FDDD-923B6B5BD497}"/>
              </a:ext>
            </a:extLst>
          </p:cNvPr>
          <p:cNvSpPr txBox="1"/>
          <p:nvPr/>
        </p:nvSpPr>
        <p:spPr>
          <a:xfrm>
            <a:off x="640079" y="3848616"/>
            <a:ext cx="1051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Job readiness: being able to practice safely, repeat scenarios, and improve over time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D6C52B9-FBDE-D20C-4CF2-DD06D11D0C52}"/>
              </a:ext>
            </a:extLst>
          </p:cNvPr>
          <p:cNvSpPr txBox="1"/>
          <p:nvPr/>
        </p:nvSpPr>
        <p:spPr>
          <a:xfrm>
            <a:off x="640080" y="4299545"/>
            <a:ext cx="1091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Bahnschrift" panose="020B0502040204020203" pitchFamily="34" charset="0"/>
              </a:rPr>
              <a:t>Expectation confirmation theory  (ECT)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82F5EA4-D43D-20C0-FD18-F6930CAC02E4}"/>
              </a:ext>
            </a:extLst>
          </p:cNvPr>
          <p:cNvSpPr txBox="1"/>
          <p:nvPr/>
        </p:nvSpPr>
        <p:spPr>
          <a:xfrm>
            <a:off x="640080" y="4708832"/>
            <a:ext cx="6675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Bahnschrift" panose="020B0502040204020203" pitchFamily="34" charset="0"/>
              </a:rPr>
              <a:t>Customer satisfaction can be determined by initial expectations and through service performance (Lin et al., 2009).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B59926B-6EC8-ECCC-264F-E17D0261CAC3}"/>
              </a:ext>
            </a:extLst>
          </p:cNvPr>
          <p:cNvSpPr txBox="1"/>
          <p:nvPr/>
        </p:nvSpPr>
        <p:spPr>
          <a:xfrm>
            <a:off x="7315200" y="4664961"/>
            <a:ext cx="4376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Customer loyalty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FACF959-55EE-8CEB-453B-DE17799D3754}"/>
              </a:ext>
            </a:extLst>
          </p:cNvPr>
          <p:cNvSpPr txBox="1"/>
          <p:nvPr/>
        </p:nvSpPr>
        <p:spPr>
          <a:xfrm>
            <a:off x="7315200" y="5027945"/>
            <a:ext cx="4508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Importance of handling complaints</a:t>
            </a:r>
          </a:p>
        </p:txBody>
      </p:sp>
    </p:spTree>
    <p:extLst>
      <p:ext uri="{BB962C8B-B14F-4D97-AF65-F5344CB8AC3E}">
        <p14:creationId xmlns:p14="http://schemas.microsoft.com/office/powerpoint/2010/main" val="3007897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59112B4-6930-2495-E799-A8021F67E5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AAABC4-0AD8-DDFF-C9B5-A88D67EC9B16}"/>
              </a:ext>
            </a:extLst>
          </p:cNvPr>
          <p:cNvSpPr txBox="1"/>
          <p:nvPr/>
        </p:nvSpPr>
        <p:spPr>
          <a:xfrm>
            <a:off x="5486398" y="1915749"/>
            <a:ext cx="605624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>
                <a:latin typeface="Bahnschrift" panose="020B0502040204020203" pitchFamily="34" charset="0"/>
              </a:rPr>
              <a:t>Complaint handling practices and strategies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39F4D3-0F61-B5D4-539E-13E2FFB6C2EE}"/>
              </a:ext>
            </a:extLst>
          </p:cNvPr>
          <p:cNvSpPr txBox="1"/>
          <p:nvPr/>
        </p:nvSpPr>
        <p:spPr>
          <a:xfrm>
            <a:off x="5486398" y="4796312"/>
            <a:ext cx="43864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latin typeface="Bahnschrift" panose="020B0502040204020203" pitchFamily="34" charset="0"/>
              </a:rPr>
              <a:t>Service culture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654865-030D-FE48-E58F-19C0FF48F262}"/>
              </a:ext>
            </a:extLst>
          </p:cNvPr>
          <p:cNvSpPr txBox="1"/>
          <p:nvPr/>
        </p:nvSpPr>
        <p:spPr>
          <a:xfrm>
            <a:off x="5486398" y="3840806"/>
            <a:ext cx="6056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Allow front of staff to deal with complaints without higher management (Pratt,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A47803-AC10-5F01-EEA5-2BBBD57F2E18}"/>
              </a:ext>
            </a:extLst>
          </p:cNvPr>
          <p:cNvSpPr txBox="1"/>
          <p:nvPr/>
        </p:nvSpPr>
        <p:spPr>
          <a:xfrm>
            <a:off x="5486398" y="3525308"/>
            <a:ext cx="43864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latin typeface="Bahnschrift" panose="020B0502040204020203" pitchFamily="34" charset="0"/>
              </a:rPr>
              <a:t>Empowerment</a:t>
            </a:r>
            <a:endParaRPr lang="en-GB" sz="1800" b="1">
              <a:latin typeface="Bahnschrift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01199D-04CA-90C3-9948-27C657F21342}"/>
              </a:ext>
            </a:extLst>
          </p:cNvPr>
          <p:cNvSpPr txBox="1"/>
          <p:nvPr/>
        </p:nvSpPr>
        <p:spPr>
          <a:xfrm>
            <a:off x="5486400" y="5161924"/>
            <a:ext cx="6056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Disney: prioritise immediate recovery to change a negative to a positive (Lock, 2026).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CF53F9-6465-7DC0-640C-8C0428DA6BF7}"/>
              </a:ext>
            </a:extLst>
          </p:cNvPr>
          <p:cNvSpPr txBox="1"/>
          <p:nvPr/>
        </p:nvSpPr>
        <p:spPr>
          <a:xfrm>
            <a:off x="5486398" y="2329614"/>
            <a:ext cx="43864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latin typeface="Bahnschrift" panose="020B0502040204020203" pitchFamily="34" charset="0"/>
              </a:rPr>
              <a:t>Company philosophy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85E00F4-9110-6666-9142-C18A6281B427}"/>
              </a:ext>
            </a:extLst>
          </p:cNvPr>
          <p:cNvSpPr txBox="1"/>
          <p:nvPr/>
        </p:nvSpPr>
        <p:spPr>
          <a:xfrm>
            <a:off x="5486398" y="2655811"/>
            <a:ext cx="6056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Company core values reflecting through every guest interaction: professionalism, customer prioritisation, quick resolutions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884979B-2D5E-CEB1-38E8-5CE8CED12763}"/>
              </a:ext>
            </a:extLst>
          </p:cNvPr>
          <p:cNvSpPr txBox="1"/>
          <p:nvPr/>
        </p:nvSpPr>
        <p:spPr>
          <a:xfrm>
            <a:off x="455390" y="5075881"/>
            <a:ext cx="43816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Bahnschrift" panose="020B0502040204020203" pitchFamily="34" charset="0"/>
              </a:rPr>
              <a:t>Service failure can be increasingly recovered through an organisation's strategy in accountability procedures (McCole, 2004).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F4547C-FC81-F438-B16B-A3AA70C32612}"/>
              </a:ext>
            </a:extLst>
          </p:cNvPr>
          <p:cNvSpPr txBox="1"/>
          <p:nvPr/>
        </p:nvSpPr>
        <p:spPr>
          <a:xfrm>
            <a:off x="455390" y="3106263"/>
            <a:ext cx="26422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latin typeface="Bahnschrift" panose="020B0502040204020203" pitchFamily="34" charset="0"/>
              </a:rPr>
              <a:t>Customer expectations</a:t>
            </a:r>
            <a:endParaRPr lang="en-GB" sz="1800" b="1">
              <a:latin typeface="Bahnschrift" panose="020B0502040204020203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28DBF02-4A0A-99B3-5968-0330B3840AC0}"/>
              </a:ext>
            </a:extLst>
          </p:cNvPr>
          <p:cNvSpPr txBox="1"/>
          <p:nvPr/>
        </p:nvSpPr>
        <p:spPr>
          <a:xfrm>
            <a:off x="455390" y="3467686"/>
            <a:ext cx="43816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Compensation for inconveniences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Organisation offerings: refund, credit, discount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An apology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Problem solving and active listening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77A942-1A4C-84AC-C349-A0B39C31C9F7}"/>
              </a:ext>
            </a:extLst>
          </p:cNvPr>
          <p:cNvSpPr txBox="1"/>
          <p:nvPr/>
        </p:nvSpPr>
        <p:spPr>
          <a:xfrm>
            <a:off x="455390" y="2080916"/>
            <a:ext cx="43816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Bahnschrift" panose="020B0502040204020203" pitchFamily="34" charset="0"/>
              </a:rPr>
              <a:t>Our hotel incorporates inspirations from </a:t>
            </a:r>
            <a:r>
              <a:rPr lang="en-GB">
                <a:highlight>
                  <a:srgbClr val="C0C0C0"/>
                </a:highlight>
                <a:latin typeface="Bahnschrift" panose="020B0502040204020203" pitchFamily="34" charset="0"/>
              </a:rPr>
              <a:t>Ritz Carlton and Disney, </a:t>
            </a:r>
            <a:r>
              <a:rPr lang="en-GB">
                <a:latin typeface="Bahnschrift" panose="020B0502040204020203" pitchFamily="34" charset="0"/>
              </a:rPr>
              <a:t>as they are well known for their excellency in hospitality.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A2BA579-489D-43A2-1F44-BD9082EE6B27}"/>
              </a:ext>
            </a:extLst>
          </p:cNvPr>
          <p:cNvSpPr txBox="1"/>
          <p:nvPr/>
        </p:nvSpPr>
        <p:spPr>
          <a:xfrm>
            <a:off x="5486399" y="4466241"/>
            <a:ext cx="62502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Provide personalised solutions and speeds up process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050839B-AC8E-02DE-AF67-ADB12BEDCE71}"/>
              </a:ext>
            </a:extLst>
          </p:cNvPr>
          <p:cNvSpPr txBox="1"/>
          <p:nvPr/>
        </p:nvSpPr>
        <p:spPr>
          <a:xfrm>
            <a:off x="5486398" y="5750475"/>
            <a:ext cx="6056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Staff have shared values and beliefs: high quality service, relaxation </a:t>
            </a:r>
          </a:p>
        </p:txBody>
      </p:sp>
    </p:spTree>
    <p:extLst>
      <p:ext uri="{BB962C8B-B14F-4D97-AF65-F5344CB8AC3E}">
        <p14:creationId xmlns:p14="http://schemas.microsoft.com/office/powerpoint/2010/main" val="1060504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C8361-1A07-C5CD-C915-0A7EA991D6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2485D-89FF-DCFD-AB93-878877D029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3F0872-6326-2C76-0EC5-FEEC7EE190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C85B8E-079C-F4EE-526C-0AA864C695D6}"/>
              </a:ext>
            </a:extLst>
          </p:cNvPr>
          <p:cNvSpPr txBox="1"/>
          <p:nvPr/>
        </p:nvSpPr>
        <p:spPr>
          <a:xfrm>
            <a:off x="5664644" y="1570946"/>
            <a:ext cx="245782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>
                <a:latin typeface="Bahnschrift" panose="020B0502040204020203" pitchFamily="34" charset="0"/>
              </a:rPr>
              <a:t>Roleplay scenario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EABD1E-4908-5939-8A65-5A9FD8641763}"/>
              </a:ext>
            </a:extLst>
          </p:cNvPr>
          <p:cNvSpPr txBox="1"/>
          <p:nvPr/>
        </p:nvSpPr>
        <p:spPr>
          <a:xfrm>
            <a:off x="2235196" y="2193214"/>
            <a:ext cx="93167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latin typeface="Bahnschrift" panose="020B0502040204020203" pitchFamily="34" charset="0"/>
              </a:rPr>
              <a:t>A Couple celebrating their 20</a:t>
            </a:r>
            <a:r>
              <a:rPr lang="en-GB" baseline="30000">
                <a:latin typeface="Bahnschrift" panose="020B0502040204020203" pitchFamily="34" charset="0"/>
              </a:rPr>
              <a:t>th</a:t>
            </a:r>
            <a:r>
              <a:rPr lang="en-GB">
                <a:latin typeface="Bahnschrift" panose="020B0502040204020203" pitchFamily="34" charset="0"/>
              </a:rPr>
              <a:t> anniversary has booked a massage, which has unfortunately been cancelled due to the therapist becoming unwell.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944DC9-4F4F-B108-49E0-A7EBA3315C96}"/>
              </a:ext>
            </a:extLst>
          </p:cNvPr>
          <p:cNvSpPr txBox="1"/>
          <p:nvPr/>
        </p:nvSpPr>
        <p:spPr>
          <a:xfrm>
            <a:off x="5120263" y="3940803"/>
            <a:ext cx="35465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>
                <a:latin typeface="Bahnschrift" panose="020B0502040204020203" pitchFamily="34" charset="0"/>
              </a:rPr>
              <a:t>Why the scenario suits us?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DE9615-90B6-747B-2DAC-A1AB7F049DEC}"/>
              </a:ext>
            </a:extLst>
          </p:cNvPr>
          <p:cNvSpPr txBox="1"/>
          <p:nvPr/>
        </p:nvSpPr>
        <p:spPr>
          <a:xfrm>
            <a:off x="2235198" y="4563071"/>
            <a:ext cx="93167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Luxury hotels usually deal with special occasions such as anniversaries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 Showcases the importance of customer service and professional standards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Real world complaint handling </a:t>
            </a:r>
          </a:p>
        </p:txBody>
      </p:sp>
    </p:spTree>
    <p:extLst>
      <p:ext uri="{BB962C8B-B14F-4D97-AF65-F5344CB8AC3E}">
        <p14:creationId xmlns:p14="http://schemas.microsoft.com/office/powerpoint/2010/main" val="2728267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FD688-B466-01F7-94B3-71C6054650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3218962" cy="533400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All References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91719E-0F47-8E67-C5CF-128E10FB8FC9}"/>
              </a:ext>
            </a:extLst>
          </p:cNvPr>
          <p:cNvSpPr txBox="1"/>
          <p:nvPr/>
        </p:nvSpPr>
        <p:spPr>
          <a:xfrm>
            <a:off x="0" y="533400"/>
            <a:ext cx="12192000" cy="55399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buFontTx/>
              <a:buChar char="-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EBSCO. (2022).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 quality | Research Starters | EBSCO Research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www.ebsco.com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/research-starters/communication-and-mass-media/service-quality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 May 2026)</a:t>
            </a:r>
          </a:p>
          <a:p>
            <a:pPr marL="171450" indent="-171450">
              <a:buFontTx/>
              <a:buChar char="-"/>
            </a:pP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Lacalle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LacalleE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(2024).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Immersive hotel tech: enhancing guest experiences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https://www.mews.com/en/blog/immersive-technology-hotel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 May 2026)</a:t>
            </a:r>
          </a:p>
          <a:p>
            <a:pPr marL="171450" indent="-171450">
              <a:buFontTx/>
              <a:buChar char="-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Swansea. (2026).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Holiday recycling and rubbish collections - Swansea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https://www.swansea.gov.uk/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recyclingholidays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4 May 2026)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Lin, C.-P.,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Tsai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Y.H.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Chiu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C.-K. (2009) “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Customer Loyalty from an Integrative Perspective of Self-Determination Theory and Expectation-Confirmation Theory,”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and psychology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24(3), pp. 315–326.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doi.org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/10.1007/s10869-009-9110-8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McCole, P. (2004) “Dealing with complaints in services,”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16(6), pp. 345–354. Available at: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doi.org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/10.1108/09596110410550789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Lock, A.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Disney’s secret formula for handling customer complaints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Disney’s Secret Formula for Handling Customer Complaints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www.andrewlock.com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/blog/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the-disney-secret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-formula-for-handling-customer-complaints (Accessed: 10 May 2026).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Pratt, E.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Ritz-Carlton Complaint handling: A luxury hospitality benchmark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InsightfulBlog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insightfulblog.com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/how-does-the-ritz-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carlton-handle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-complaints/ (Accessed: 10 May 2026). </a:t>
            </a:r>
          </a:p>
          <a:p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-Griffiths, B(2024)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club management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/>
              </a:rPr>
              <a:t>UK Spa Association: State of the Spa Industry Snapshot Survey | Spa Business research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(accessed:11.05.2026)</a:t>
            </a:r>
            <a:endParaRPr lang="en-GB" sz="1600" b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Rowntree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T(2026)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Rowntree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on the new rules of luxury hospitality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Tom </a:t>
            </a:r>
            <a:r>
              <a:rPr lang="en-GB" sz="16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Rowntree</a:t>
            </a:r>
            <a:r>
              <a:rPr lang="en-GB" sz="16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 on the New Rules of Luxury Hospitality | ILHA</a:t>
            </a:r>
            <a:r>
              <a:rPr lang="en-GB" sz="16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(accessed:11.05.2026)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456703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10" ma:contentTypeDescription="Create a new document." ma:contentTypeScope="" ma:versionID="9e25d0a4d12e55a1ce3692e92ddcfe06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8f3708b4eaf9e5c4188dcdb5dc9f4251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FC3FA3BC-B562-4053-A75E-A8AC3CDB2C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E7A050-73EE-42FF-A31C-F9242E88740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6bca3a-9bc9-4129-a185-7ea87f9d73cc"/>
  </ds:schemaRefs>
</ds:datastoreItem>
</file>

<file path=customXml/itemProps3.xml><?xml version="1.0" encoding="utf-8"?>
<ds:datastoreItem xmlns:ds="http://schemas.openxmlformats.org/officeDocument/2006/customXml" ds:itemID="{595CDCE6-427B-4F7B-9E72-24245A03DFC7}">
  <ds:schemaRefs>
    <ds:schemaRef ds:uri="http://schemas.microsoft.com/office/2006/metadata/properties"/>
    <ds:schemaRef ds:uri="http://www.w3.org/2000/xmlns/"/>
    <ds:schemaRef ds:uri="716bca3a-9bc9-4129-a185-7ea87f9d73cc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DashVTI</vt:lpstr>
      <vt:lpstr>PowerPoint Presentation</vt:lpstr>
      <vt:lpstr>PowerPoint Presentation</vt:lpstr>
      <vt:lpstr>Why did we choose Swansea Gower as our destination?</vt:lpstr>
      <vt:lpstr>PowerPoint Presentation</vt:lpstr>
      <vt:lpstr>PowerPoint Presentation</vt:lpstr>
      <vt:lpstr>Target Market</vt:lpstr>
      <vt:lpstr>What our Brand Identity is</vt:lpstr>
      <vt:lpstr>Our Vision and Values of the Spa</vt:lpstr>
      <vt:lpstr>PowerPoint Presentation</vt:lpstr>
      <vt:lpstr>PowerPoint Presentation</vt:lpstr>
      <vt:lpstr>PowerPoint Presentation</vt:lpstr>
      <vt:lpstr>All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Rhiane Francisco (2501756)</dc:creator>
  <cp:lastModifiedBy>Leoni Shaw (2502432)</cp:lastModifiedBy>
  <cp:revision>4</cp:revision>
  <dcterms:created xsi:type="dcterms:W3CDTF">2026-04-30T11:42:05Z</dcterms:created>
  <dcterms:modified xsi:type="dcterms:W3CDTF">2026-05-11T12:52:26Z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