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418" r:id="rId2"/>
    <p:sldId id="595" r:id="rId3"/>
    <p:sldId id="566" r:id="rId4"/>
    <p:sldId id="553" r:id="rId5"/>
    <p:sldId id="554" r:id="rId6"/>
    <p:sldId id="581" r:id="rId7"/>
    <p:sldId id="426" r:id="rId8"/>
    <p:sldId id="589" r:id="rId9"/>
    <p:sldId id="486" r:id="rId10"/>
    <p:sldId id="424" r:id="rId11"/>
    <p:sldId id="590" r:id="rId12"/>
    <p:sldId id="487" r:id="rId13"/>
    <p:sldId id="556" r:id="rId14"/>
    <p:sldId id="599" r:id="rId15"/>
    <p:sldId id="600" r:id="rId16"/>
    <p:sldId id="558" r:id="rId17"/>
    <p:sldId id="567" r:id="rId18"/>
    <p:sldId id="591" r:id="rId19"/>
    <p:sldId id="562" r:id="rId20"/>
    <p:sldId id="490" r:id="rId21"/>
    <p:sldId id="573" r:id="rId22"/>
    <p:sldId id="572" r:id="rId23"/>
    <p:sldId id="592" r:id="rId24"/>
    <p:sldId id="543" r:id="rId25"/>
    <p:sldId id="598" r:id="rId26"/>
    <p:sldId id="601" r:id="rId27"/>
    <p:sldId id="579" r:id="rId28"/>
    <p:sldId id="582" r:id="rId29"/>
    <p:sldId id="583" r:id="rId30"/>
    <p:sldId id="584" r:id="rId31"/>
    <p:sldId id="585" r:id="rId32"/>
    <p:sldId id="587" r:id="rId33"/>
    <p:sldId id="586" r:id="rId34"/>
    <p:sldId id="593" r:id="rId35"/>
    <p:sldId id="555" r:id="rId36"/>
    <p:sldId id="597" r:id="rId37"/>
    <p:sldId id="657" r:id="rId38"/>
    <p:sldId id="666" r:id="rId39"/>
    <p:sldId id="414"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05742A-6BA8-489F-A61E-8EBFC5B3E827}" v="5" dt="2026-09-13T00:44:41.603"/>
    <p1510:client id="{DD04685A-7A7D-41A8-9657-275155A711D4}" v="3" dt="2026-09-12T19:05:42.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301" autoAdjust="0"/>
    <p:restoredTop sz="95260" autoAdjust="0"/>
  </p:normalViewPr>
  <p:slideViewPr>
    <p:cSldViewPr>
      <p:cViewPr varScale="1">
        <p:scale>
          <a:sx n="112" d="100"/>
          <a:sy n="112" d="100"/>
        </p:scale>
        <p:origin x="1182"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4602"/>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DD05296E-8324-4DE2-93D8-42C1E1B0FB42}"/>
    <pc:docChg chg="custSel addSld delSld modSld">
      <pc:chgData name="Vasilios Tavlaridis" userId="cf0f3e73-e183-4ecf-9d20-cf90aae84965" providerId="ADAL" clId="{DD05296E-8324-4DE2-93D8-42C1E1B0FB42}" dt="2026-09-13T00:44:41.603" v="6" actId="20577"/>
      <pc:docMkLst>
        <pc:docMk/>
      </pc:docMkLst>
      <pc:sldChg chg="del">
        <pc:chgData name="Vasilios Tavlaridis" userId="cf0f3e73-e183-4ecf-9d20-cf90aae84965" providerId="ADAL" clId="{DD05296E-8324-4DE2-93D8-42C1E1B0FB42}" dt="2026-09-13T00:43:15.423" v="1" actId="47"/>
        <pc:sldMkLst>
          <pc:docMk/>
          <pc:sldMk cId="2643566391" sldId="407"/>
        </pc:sldMkLst>
      </pc:sldChg>
      <pc:sldChg chg="modSp mod modAnim">
        <pc:chgData name="Vasilios Tavlaridis" userId="cf0f3e73-e183-4ecf-9d20-cf90aae84965" providerId="ADAL" clId="{DD05296E-8324-4DE2-93D8-42C1E1B0FB42}" dt="2026-09-13T00:44:06.882" v="4" actId="6549"/>
        <pc:sldMkLst>
          <pc:docMk/>
          <pc:sldMk cId="2954545057" sldId="543"/>
        </pc:sldMkLst>
        <pc:spChg chg="mod">
          <ac:chgData name="Vasilios Tavlaridis" userId="cf0f3e73-e183-4ecf-9d20-cf90aae84965" providerId="ADAL" clId="{DD05296E-8324-4DE2-93D8-42C1E1B0FB42}" dt="2026-09-13T00:44:06.882" v="4" actId="6549"/>
          <ac:spMkLst>
            <pc:docMk/>
            <pc:sldMk cId="2954545057" sldId="543"/>
            <ac:spMk id="8" creationId="{BA32775F-D1E0-7E2E-D606-392AED77E3ED}"/>
          </ac:spMkLst>
        </pc:spChg>
      </pc:sldChg>
      <pc:sldChg chg="modSp">
        <pc:chgData name="Vasilios Tavlaridis" userId="cf0f3e73-e183-4ecf-9d20-cf90aae84965" providerId="ADAL" clId="{DD05296E-8324-4DE2-93D8-42C1E1B0FB42}" dt="2026-09-13T00:44:41.603" v="6" actId="20577"/>
        <pc:sldMkLst>
          <pc:docMk/>
          <pc:sldMk cId="3872185228" sldId="593"/>
        </pc:sldMkLst>
        <pc:spChg chg="mod">
          <ac:chgData name="Vasilios Tavlaridis" userId="cf0f3e73-e183-4ecf-9d20-cf90aae84965" providerId="ADAL" clId="{DD05296E-8324-4DE2-93D8-42C1E1B0FB42}" dt="2026-09-13T00:44:41.603" v="6" actId="20577"/>
          <ac:spMkLst>
            <pc:docMk/>
            <pc:sldMk cId="3872185228" sldId="593"/>
            <ac:spMk id="8" creationId="{00D64333-C186-E60C-4B7C-1F515479F766}"/>
          </ac:spMkLst>
        </pc:spChg>
      </pc:sldChg>
      <pc:sldChg chg="add">
        <pc:chgData name="Vasilios Tavlaridis" userId="cf0f3e73-e183-4ecf-9d20-cf90aae84965" providerId="ADAL" clId="{DD05296E-8324-4DE2-93D8-42C1E1B0FB42}" dt="2026-09-13T00:43:06.390" v="0"/>
        <pc:sldMkLst>
          <pc:docMk/>
          <pc:sldMk cId="826257448" sldId="66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9/13/2026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iQmtT7BKlik?feature=oembed" TargetMode="External"/><Relationship Id="rId4" Type="http://schemas.openxmlformats.org/officeDocument/2006/relationships/hyperlink" Target="https://www.youtube.com/watch?v=iQmtT7BKli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oDGfs_PVhYU?feature=oembed" TargetMode="External"/><Relationship Id="rId4" Type="http://schemas.openxmlformats.org/officeDocument/2006/relationships/hyperlink" Target="https://www.youtube.com/watch?v=oDGfs_PVhYU"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4" Type="http://schemas.openxmlformats.org/officeDocument/2006/relationships/hyperlink" Target="https://www.oxfam.org.uk/"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setting-up-charit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guidance/charity-types-how-to-choose-a-structur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setting-up-charity/register-your-charity" TargetMode="External"/><Relationship Id="rId2" Type="http://schemas.openxmlformats.org/officeDocument/2006/relationships/hyperlink" Target="https://www.gov.uk/government/publications/community-interest-companies-how-to-form-a-cic/community-interest-companies-guidance-chapter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set-up-a-social-enterprise"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hichfranchise.co.za/the-top-10-biggest-franchises-in-the-world/"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entrepreneur.com/franchises/greg-flynn-owns-1245-restaurants-and-makes-2-billion-a/333187"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611560" y="1916832"/>
            <a:ext cx="8352928" cy="3970318"/>
          </a:xfrm>
          <a:prstGeom prst="rect">
            <a:avLst/>
          </a:prstGeom>
        </p:spPr>
        <p:txBody>
          <a:bodyPr wrap="square" anchor="t">
            <a:spAutoFit/>
          </a:bodyPr>
          <a:lstStyle/>
          <a:p>
            <a:pPr algn="ctr"/>
            <a:r>
              <a:rPr lang="en-GB" sz="2800" b="1" dirty="0">
                <a:highlight>
                  <a:srgbClr val="FFFF00"/>
                </a:highlight>
              </a:rPr>
              <a:t>LCBB5013: Entrepreneurship</a:t>
            </a:r>
          </a:p>
          <a:p>
            <a:pPr algn="ctr"/>
            <a:endParaRPr lang="fr-FR" sz="2800" dirty="0">
              <a:solidFill>
                <a:schemeClr val="bg1"/>
              </a:solidFill>
            </a:endParaRPr>
          </a:p>
          <a:p>
            <a:pPr algn="ctr"/>
            <a:r>
              <a:rPr lang="en-GB" sz="2800" b="1" dirty="0">
                <a:solidFill>
                  <a:schemeClr val="bg1"/>
                </a:solidFill>
              </a:rPr>
              <a:t>Legal Format of SMEs</a:t>
            </a:r>
          </a:p>
          <a:p>
            <a:pPr algn="ctr"/>
            <a:r>
              <a:rPr lang="en-GB" sz="2800" b="1" dirty="0">
                <a:solidFill>
                  <a:schemeClr val="bg1"/>
                </a:solidFill>
              </a:rPr>
              <a:t>Limited companies, Sole Traders &amp; Partnerships</a:t>
            </a:r>
          </a:p>
          <a:p>
            <a:pPr algn="ctr"/>
            <a:endParaRPr lang="fr-FR" sz="2800" b="1" dirty="0">
              <a:solidFill>
                <a:schemeClr val="bg1"/>
              </a:solidFill>
            </a:endParaRPr>
          </a:p>
          <a:p>
            <a:pPr algn="ctr"/>
            <a:r>
              <a:rPr lang="fr-FR" sz="2800" b="1" dirty="0">
                <a:solidFill>
                  <a:schemeClr val="bg1"/>
                </a:solidFill>
              </a:rPr>
              <a:t>Teaching team</a:t>
            </a:r>
          </a:p>
          <a:p>
            <a:pPr algn="ctr"/>
            <a:r>
              <a:rPr lang="en-GB" sz="2800" b="1" dirty="0">
                <a:solidFill>
                  <a:schemeClr val="bg1"/>
                </a:solidFill>
              </a:rPr>
              <a:t>Masud Ibrahim</a:t>
            </a:r>
          </a:p>
          <a:p>
            <a:pPr algn="ctr"/>
            <a:r>
              <a:rPr lang="en-GB" sz="2800" b="1" dirty="0">
                <a:solidFill>
                  <a:schemeClr val="bg1"/>
                </a:solidFill>
              </a:rPr>
              <a:t>Module leader: Vasilios Tavlaridis</a:t>
            </a:r>
          </a:p>
          <a:p>
            <a:pPr algn="ctr"/>
            <a:endParaRPr lang="fr-FR" sz="2800" b="1" dirty="0">
              <a:solidFill>
                <a:schemeClr val="bg1"/>
              </a:solidFill>
            </a:endParaRPr>
          </a:p>
        </p:txBody>
      </p:sp>
      <p:sp>
        <p:nvSpPr>
          <p:cNvPr id="6" name="Rectangle 5">
            <a:extLst>
              <a:ext uri="{FF2B5EF4-FFF2-40B4-BE49-F238E27FC236}">
                <a16:creationId xmlns:a16="http://schemas.microsoft.com/office/drawing/2014/main" id="{2B04BCD5-A62B-4FD2-884E-FF5F62D1504C}"/>
              </a:ext>
            </a:extLst>
          </p:cNvPr>
          <p:cNvSpPr/>
          <p:nvPr/>
        </p:nvSpPr>
        <p:spPr>
          <a:xfrm>
            <a:off x="467544" y="706631"/>
            <a:ext cx="8496944" cy="1354217"/>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3200" b="1" dirty="0">
              <a:solidFill>
                <a:srgbClr val="FFFF00"/>
              </a:solidFill>
            </a:endParaRPr>
          </a:p>
          <a:p>
            <a:pPr algn="ctr"/>
            <a:r>
              <a:rPr lang="en-GB" altLang="en-US" sz="3200" b="1" dirty="0">
                <a:highlight>
                  <a:srgbClr val="FFFF00"/>
                </a:highlight>
              </a:rPr>
              <a:t>Bachelor of Arts Business Management</a:t>
            </a:r>
            <a:endParaRPr lang="en-GB" sz="3200" b="1" dirty="0">
              <a:solidFill>
                <a:srgbClr val="FFFF00"/>
              </a:solidFill>
              <a:highlight>
                <a:srgbClr val="FFFF00"/>
              </a:highlight>
            </a:endParaRPr>
          </a:p>
          <a:p>
            <a:pPr algn="ctr"/>
            <a:endParaRPr lang="en-US" dirty="0"/>
          </a:p>
        </p:txBody>
      </p:sp>
    </p:spTree>
    <p:extLst>
      <p:ext uri="{BB962C8B-B14F-4D97-AF65-F5344CB8AC3E}">
        <p14:creationId xmlns:p14="http://schemas.microsoft.com/office/powerpoint/2010/main" val="1416662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7BCFA-951E-05D5-5FD0-EB53B7DF66B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21F048-3197-45C7-7840-1224622B3D40}"/>
              </a:ext>
            </a:extLst>
          </p:cNvPr>
          <p:cNvSpPr>
            <a:spLocks noGrp="1"/>
          </p:cNvSpPr>
          <p:nvPr>
            <p:ph idx="1"/>
          </p:nvPr>
        </p:nvSpPr>
        <p:spPr>
          <a:xfrm>
            <a:off x="341536" y="1700808"/>
            <a:ext cx="8435280" cy="3528392"/>
          </a:xfrm>
        </p:spPr>
        <p:txBody>
          <a:bodyPr>
            <a:normAutofit/>
          </a:bodyPr>
          <a:lstStyle/>
          <a:p>
            <a:pPr lvl="0">
              <a:spcAft>
                <a:spcPts val="600"/>
              </a:spcAft>
              <a:buClr>
                <a:srgbClr val="007DC3"/>
              </a:buClr>
              <a:buFont typeface="Wingdings" panose="05000000000000000000" pitchFamily="2" charset="2"/>
              <a:buChar char="q"/>
            </a:pPr>
            <a:r>
              <a:rPr lang="en-GB" altLang="en-US" sz="2800" dirty="0">
                <a:solidFill>
                  <a:prstClr val="black"/>
                </a:solidFill>
              </a:rPr>
              <a:t>Legal format of SMEs</a:t>
            </a:r>
          </a:p>
          <a:p>
            <a:pPr lvl="0">
              <a:spcAft>
                <a:spcPts val="600"/>
              </a:spcAft>
              <a:buClr>
                <a:srgbClr val="007DC3"/>
              </a:buClr>
              <a:buFont typeface="Wingdings" panose="05000000000000000000" pitchFamily="2" charset="2"/>
              <a:buChar char="q"/>
            </a:pPr>
            <a:r>
              <a:rPr lang="en-GB" altLang="en-US" sz="2800" dirty="0">
                <a:solidFill>
                  <a:prstClr val="black"/>
                </a:solidFill>
              </a:rPr>
              <a:t>Other legal Requirements</a:t>
            </a:r>
          </a:p>
          <a:p>
            <a:pPr lvl="0">
              <a:spcAft>
                <a:spcPts val="600"/>
              </a:spcAft>
              <a:buClr>
                <a:srgbClr val="007DC3"/>
              </a:buClr>
              <a:buFont typeface="Wingdings" panose="05000000000000000000" pitchFamily="2" charset="2"/>
              <a:buChar char="q"/>
            </a:pPr>
            <a:r>
              <a:rPr lang="en-GB" altLang="en-US" sz="2800" dirty="0">
                <a:solidFill>
                  <a:prstClr val="black"/>
                </a:solidFill>
              </a:rPr>
              <a:t>Practical activity to support your business plan</a:t>
            </a:r>
          </a:p>
          <a:p>
            <a:pPr>
              <a:buNone/>
            </a:pPr>
            <a:endParaRPr lang="en-GB" dirty="0"/>
          </a:p>
        </p:txBody>
      </p:sp>
      <p:sp>
        <p:nvSpPr>
          <p:cNvPr id="4" name="Title 1">
            <a:extLst>
              <a:ext uri="{FF2B5EF4-FFF2-40B4-BE49-F238E27FC236}">
                <a16:creationId xmlns:a16="http://schemas.microsoft.com/office/drawing/2014/main" id="{10CF5CC9-2C02-1550-9412-11E3D5075B84}"/>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
        <p:nvSpPr>
          <p:cNvPr id="2" name="Title 1">
            <a:extLst>
              <a:ext uri="{FF2B5EF4-FFF2-40B4-BE49-F238E27FC236}">
                <a16:creationId xmlns:a16="http://schemas.microsoft.com/office/drawing/2014/main" id="{E55C76C5-359E-5047-D05B-F2E3C26294BD}"/>
              </a:ext>
            </a:extLst>
          </p:cNvPr>
          <p:cNvSpPr>
            <a:spLocks noGrp="1"/>
          </p:cNvSpPr>
          <p:nvPr>
            <p:ph type="title"/>
          </p:nvPr>
        </p:nvSpPr>
        <p:spPr>
          <a:xfrm>
            <a:off x="310634" y="548680"/>
            <a:ext cx="8589640" cy="634082"/>
          </a:xfrm>
        </p:spPr>
        <p:txBody>
          <a:bodyPr>
            <a:noAutofit/>
          </a:bodyPr>
          <a:lstStyle/>
          <a:p>
            <a:pPr>
              <a:buNone/>
            </a:pPr>
            <a:r>
              <a:rPr lang="en-GB" sz="3600" b="1" dirty="0">
                <a:solidFill>
                  <a:srgbClr val="007DC3"/>
                </a:solidFill>
              </a:rPr>
              <a:t>Learning Outcomes for today’s session</a:t>
            </a:r>
            <a:endParaRPr lang="en-US" altLang="en-US" sz="3600" b="1" dirty="0"/>
          </a:p>
        </p:txBody>
      </p:sp>
    </p:spTree>
    <p:extLst>
      <p:ext uri="{BB962C8B-B14F-4D97-AF65-F5344CB8AC3E}">
        <p14:creationId xmlns:p14="http://schemas.microsoft.com/office/powerpoint/2010/main" val="16527513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1027938"/>
            <a:ext cx="9108504" cy="4633309"/>
          </a:xfrm>
        </p:spPr>
        <p:txBody>
          <a:bodyPr>
            <a:normAutofit lnSpcReduction="10000"/>
          </a:bodyPr>
          <a:lstStyle/>
          <a:p>
            <a:pPr>
              <a:buClr>
                <a:srgbClr val="007DC3"/>
              </a:buClr>
              <a:buFont typeface="Wingdings" panose="05000000000000000000" pitchFamily="2" charset="2"/>
              <a:buChar char="q"/>
            </a:pPr>
            <a:r>
              <a:rPr lang="en-GB" sz="2800" dirty="0"/>
              <a:t>Businesses not only vary in size and industry but also in their ownership.</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Different from country to country. In the United Kingdom the 3 most common Legal forms of SMEs are:</a:t>
            </a:r>
          </a:p>
          <a:p>
            <a:pPr marL="0" indent="0">
              <a:buClr>
                <a:srgbClr val="007DC3"/>
              </a:buClr>
              <a:buNone/>
            </a:pPr>
            <a:endParaRPr lang="en-GB" sz="2800" dirty="0"/>
          </a:p>
          <a:p>
            <a:pPr marL="457200" indent="-457200">
              <a:buClr>
                <a:srgbClr val="007DC3"/>
              </a:buClr>
              <a:buFont typeface="+mj-lt"/>
              <a:buAutoNum type="arabicPeriod"/>
            </a:pPr>
            <a:r>
              <a:rPr lang="en-GB" sz="2800" dirty="0"/>
              <a:t>Sole Trader</a:t>
            </a:r>
          </a:p>
          <a:p>
            <a:pPr marL="457200" indent="-457200">
              <a:buClr>
                <a:srgbClr val="007DC3"/>
              </a:buClr>
              <a:buFont typeface="+mj-lt"/>
              <a:buAutoNum type="arabicPeriod"/>
            </a:pPr>
            <a:r>
              <a:rPr lang="en-GB" sz="2800" dirty="0"/>
              <a:t>Limited Company</a:t>
            </a:r>
          </a:p>
          <a:p>
            <a:pPr marL="457200" indent="-457200">
              <a:buClr>
                <a:srgbClr val="007DC3"/>
              </a:buClr>
              <a:buFont typeface="+mj-lt"/>
              <a:buAutoNum type="arabicPeriod"/>
            </a:pPr>
            <a:r>
              <a:rPr lang="en-GB" sz="2800" dirty="0"/>
              <a:t>Partnerships</a:t>
            </a:r>
          </a:p>
          <a:p>
            <a:pPr marL="0" indent="0">
              <a:buNone/>
            </a:pPr>
            <a:endParaRPr lang="en-US" sz="3000" dirty="0">
              <a:latin typeface="+mn-lt"/>
            </a:endParaRPr>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5824" y="377833"/>
            <a:ext cx="9159824" cy="634082"/>
          </a:xfrm>
        </p:spPr>
        <p:txBody>
          <a:bodyPr>
            <a:noAutofit/>
          </a:bodyPr>
          <a:lstStyle/>
          <a:p>
            <a:r>
              <a:rPr lang="en-US" sz="2200" dirty="0"/>
              <a:t> </a:t>
            </a:r>
            <a:r>
              <a:rPr lang="en-GB" sz="2800" b="1" dirty="0">
                <a:solidFill>
                  <a:srgbClr val="0070C0"/>
                </a:solidFill>
              </a:rPr>
              <a:t>Ownership structures and legal forms of SMEs</a:t>
            </a:r>
            <a:endParaRPr lang="en-US" sz="2800" b="1" dirty="0">
              <a:solidFill>
                <a:srgbClr val="0070C0"/>
              </a:solidFill>
            </a:endParaRPr>
          </a:p>
        </p:txBody>
      </p:sp>
      <p:sp>
        <p:nvSpPr>
          <p:cNvPr id="4" name="Title 1">
            <a:extLst>
              <a:ext uri="{FF2B5EF4-FFF2-40B4-BE49-F238E27FC236}">
                <a16:creationId xmlns:a16="http://schemas.microsoft.com/office/drawing/2014/main" id="{3EC6D99A-CC85-CD74-764D-CF469C041E28}"/>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fontScale="70000" lnSpcReduction="20000"/>
          </a:bodyPr>
          <a:lstStyle/>
          <a:p>
            <a:pPr>
              <a:buClr>
                <a:srgbClr val="007DC3"/>
              </a:buClr>
              <a:buFont typeface="Wingdings" panose="05000000000000000000" pitchFamily="2" charset="2"/>
              <a:buChar char="q"/>
            </a:pPr>
            <a:r>
              <a:rPr lang="en-GB" sz="2800" dirty="0"/>
              <a:t>The company is registered as a separate legal entity from the individuals who owns it.</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Owners are not liable for the debts of the company (with some exceptions-fraud for example etc)</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Limited companies can be owned and operated by one person (Director/ shareholder).</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solidFill>
                  <a:srgbClr val="0B0C0C"/>
                </a:solidFill>
              </a:rPr>
              <a:t>Must have at least one director/ shareholder. Directors are legally responsible for running the company and making sure all the company’s accounts and reports are properly prepared.</a:t>
            </a:r>
          </a:p>
          <a:p>
            <a:pPr marL="0" indent="0">
              <a:buClr>
                <a:srgbClr val="007DC3"/>
              </a:buClr>
              <a:buNone/>
            </a:pPr>
            <a:endParaRPr lang="en-GB" sz="2800" dirty="0">
              <a:solidFill>
                <a:srgbClr val="0B0C0C"/>
              </a:solidFill>
            </a:endParaRPr>
          </a:p>
          <a:p>
            <a:pPr>
              <a:buClr>
                <a:srgbClr val="007DC3"/>
              </a:buClr>
              <a:buFont typeface="Wingdings" panose="05000000000000000000" pitchFamily="2" charset="2"/>
              <a:buChar char="q"/>
            </a:pPr>
            <a:r>
              <a:rPr lang="en-GB" sz="2800" dirty="0">
                <a:solidFill>
                  <a:srgbClr val="0B0C0C"/>
                </a:solidFill>
              </a:rPr>
              <a:t>There is no restriction on how many directors a limited corporation may have; anyone who is 16 years of age or older may serve as a director.</a:t>
            </a: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180528" y="459145"/>
            <a:ext cx="9144000" cy="584775"/>
          </a:xfrm>
          <a:prstGeom prst="rect">
            <a:avLst/>
          </a:prstGeom>
          <a:noFill/>
        </p:spPr>
        <p:txBody>
          <a:bodyPr wrap="square" rtlCol="0">
            <a:spAutoFit/>
          </a:bodyPr>
          <a:lstStyle/>
          <a:p>
            <a:pPr algn="ctr">
              <a:buNone/>
            </a:pPr>
            <a:r>
              <a:rPr lang="en-GB" sz="3200" b="1" dirty="0">
                <a:solidFill>
                  <a:srgbClr val="0070C0"/>
                </a:solidFill>
              </a:rPr>
              <a:t>Limited Company-LTD</a:t>
            </a:r>
            <a:endParaRPr lang="en-GB" sz="3600" b="1" dirty="0">
              <a:solidFill>
                <a:srgbClr val="0070C0"/>
              </a:solidFill>
            </a:endParaRPr>
          </a:p>
        </p:txBody>
      </p:sp>
      <p:sp>
        <p:nvSpPr>
          <p:cNvPr id="5" name="Title 1">
            <a:extLst>
              <a:ext uri="{FF2B5EF4-FFF2-40B4-BE49-F238E27FC236}">
                <a16:creationId xmlns:a16="http://schemas.microsoft.com/office/drawing/2014/main" id="{E7E5DE66-E38A-A051-E256-6C663C3949A2}"/>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9" y="865256"/>
            <a:ext cx="9144000" cy="4873143"/>
          </a:xfrm>
        </p:spPr>
        <p:txBody>
          <a:bodyPr>
            <a:noAutofit/>
          </a:bodyPr>
          <a:lstStyle/>
          <a:p>
            <a:pPr>
              <a:buClr>
                <a:srgbClr val="007DC3"/>
              </a:buClr>
              <a:buFont typeface="Wingdings" panose="05000000000000000000" pitchFamily="2" charset="2"/>
              <a:buChar char="q"/>
            </a:pPr>
            <a:r>
              <a:rPr lang="en-GB" sz="2000" dirty="0"/>
              <a:t>Limited companies must choose a trading name &amp; it must usually end in either ‘Limited’ or ‘Ltd’. For example: Vasilios Ltd or Vasilios Limited.</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The trading name must be checked against the Companies House database.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Company House must approve the trading name of the company since it cannot be the same as another legally existing UK-based company. </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Any Limited company can be a company either ‘limited by shares’ or ‘limited by guarantee’.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Most limited companies are ‘limited by shares and each shareholder has a number of shares- John 25%- Mary 75%. The lower value of a single share could be £1.</a:t>
            </a:r>
          </a:p>
        </p:txBody>
      </p:sp>
      <p:sp>
        <p:nvSpPr>
          <p:cNvPr id="4" name="TextBox 3">
            <a:extLst>
              <a:ext uri="{FF2B5EF4-FFF2-40B4-BE49-F238E27FC236}">
                <a16:creationId xmlns:a16="http://schemas.microsoft.com/office/drawing/2014/main" id="{A0B6E651-E7C8-6D20-D087-480AE61A779C}"/>
              </a:ext>
            </a:extLst>
          </p:cNvPr>
          <p:cNvSpPr txBox="1"/>
          <p:nvPr/>
        </p:nvSpPr>
        <p:spPr>
          <a:xfrm>
            <a:off x="-22733" y="291974"/>
            <a:ext cx="9144000" cy="584775"/>
          </a:xfrm>
          <a:prstGeom prst="rect">
            <a:avLst/>
          </a:prstGeom>
          <a:noFill/>
        </p:spPr>
        <p:txBody>
          <a:bodyPr wrap="square" rtlCol="0">
            <a:spAutoFit/>
          </a:bodyPr>
          <a:lstStyle/>
          <a:p>
            <a:pPr algn="ctr">
              <a:buNone/>
            </a:pPr>
            <a:r>
              <a:rPr lang="en-GB" sz="3200" b="1" dirty="0">
                <a:solidFill>
                  <a:srgbClr val="0070C0"/>
                </a:solidFill>
              </a:rPr>
              <a:t>Limited Company-LTD</a:t>
            </a:r>
            <a:endParaRPr lang="en-GB" sz="3600" b="1" dirty="0">
              <a:solidFill>
                <a:srgbClr val="0070C0"/>
              </a:solidFill>
            </a:endParaRPr>
          </a:p>
        </p:txBody>
      </p:sp>
      <p:sp>
        <p:nvSpPr>
          <p:cNvPr id="5" name="Title 1">
            <a:extLst>
              <a:ext uri="{FF2B5EF4-FFF2-40B4-BE49-F238E27FC236}">
                <a16:creationId xmlns:a16="http://schemas.microsoft.com/office/drawing/2014/main" id="{5178273B-822F-7227-4760-00A335E826DD}"/>
              </a:ext>
            </a:extLst>
          </p:cNvPr>
          <p:cNvSpPr txBox="1">
            <a:spLocks/>
          </p:cNvSpPr>
          <p:nvPr/>
        </p:nvSpPr>
        <p:spPr>
          <a:xfrm>
            <a:off x="444376" y="-30123"/>
            <a:ext cx="8229600" cy="322098"/>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CCB1B-8A9A-0670-1A48-B622834F9DA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0431C-39DF-EDAC-9871-137BA6C160AC}"/>
              </a:ext>
            </a:extLst>
          </p:cNvPr>
          <p:cNvSpPr>
            <a:spLocks noGrp="1"/>
          </p:cNvSpPr>
          <p:nvPr>
            <p:ph idx="1"/>
          </p:nvPr>
        </p:nvSpPr>
        <p:spPr>
          <a:xfrm>
            <a:off x="-22733" y="992428"/>
            <a:ext cx="9144000" cy="4873143"/>
          </a:xfrm>
        </p:spPr>
        <p:txBody>
          <a:bodyPr>
            <a:noAutofit/>
          </a:bodyPr>
          <a:lstStyle/>
          <a:p>
            <a:pPr>
              <a:buClr>
                <a:srgbClr val="007DC3"/>
              </a:buClr>
              <a:buFont typeface="Wingdings" panose="05000000000000000000" pitchFamily="2" charset="2"/>
              <a:buChar char="q"/>
            </a:pPr>
            <a:r>
              <a:rPr lang="en-GB" sz="1800" dirty="0"/>
              <a:t>Shareholders own the company by owning its shares and are often referred to as 'members'. Directors on the other hand, manage the business and its operations.</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Shareholders must vote and agree for any changes to the company. An individual can be the director and shareholder at the same time .</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Limited Companies by guarantee are companies that  must have at least one guarantor and a ‘guaranteed amount’.</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Guarantors are shareholders and control the company/make important decisions. They do not usually take profit from the company - instead the money is kept within the company or used for other purposes.</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Guaranteed amount-Guarantors promise an agreed amount of money to the company if it cannot pay its debts. </a:t>
            </a:r>
          </a:p>
        </p:txBody>
      </p:sp>
      <p:sp>
        <p:nvSpPr>
          <p:cNvPr id="4" name="TextBox 3">
            <a:extLst>
              <a:ext uri="{FF2B5EF4-FFF2-40B4-BE49-F238E27FC236}">
                <a16:creationId xmlns:a16="http://schemas.microsoft.com/office/drawing/2014/main" id="{6298D15B-B247-9CDA-9350-24B65A05CB02}"/>
              </a:ext>
            </a:extLst>
          </p:cNvPr>
          <p:cNvSpPr txBox="1"/>
          <p:nvPr/>
        </p:nvSpPr>
        <p:spPr>
          <a:xfrm>
            <a:off x="-180528" y="356000"/>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0070C0"/>
                </a:solidFill>
                <a:effectLst/>
                <a:uLnTx/>
                <a:uFillTx/>
                <a:latin typeface="Myriad Pro"/>
                <a:ea typeface="+mn-ea"/>
                <a:cs typeface="+mn-cs"/>
              </a:rPr>
              <a:t>Limited Company-LTD</a:t>
            </a:r>
            <a:endParaRPr kumimoji="0" lang="en-GB" sz="3600" b="1" i="0" u="none" strike="noStrike" kern="1200" cap="none" spc="0" normalizeH="0" baseline="0" noProof="0" dirty="0">
              <a:ln>
                <a:noFill/>
              </a:ln>
              <a:solidFill>
                <a:srgbClr val="0070C0"/>
              </a:solidFill>
              <a:effectLst/>
              <a:uLnTx/>
              <a:uFillTx/>
              <a:latin typeface="Myriad Pro"/>
              <a:ea typeface="+mn-ea"/>
              <a:cs typeface="+mn-cs"/>
            </a:endParaRPr>
          </a:p>
        </p:txBody>
      </p:sp>
      <p:sp>
        <p:nvSpPr>
          <p:cNvPr id="5" name="Title 1">
            <a:extLst>
              <a:ext uri="{FF2B5EF4-FFF2-40B4-BE49-F238E27FC236}">
                <a16:creationId xmlns:a16="http://schemas.microsoft.com/office/drawing/2014/main" id="{5B8F2CE3-F1F7-9720-6D13-3AC176BC9882}"/>
              </a:ext>
            </a:extLst>
          </p:cNvPr>
          <p:cNvSpPr txBox="1">
            <a:spLocks/>
          </p:cNvSpPr>
          <p:nvPr/>
        </p:nvSpPr>
        <p:spPr>
          <a:xfrm>
            <a:off x="434467" y="-99392"/>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2391786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518988" y="1248923"/>
            <a:ext cx="4040188" cy="523893"/>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107504" y="2060848"/>
            <a:ext cx="4451672" cy="3700555"/>
          </a:xfrm>
        </p:spPr>
        <p:txBody>
          <a:bodyPr>
            <a:noAutofit/>
          </a:bodyPr>
          <a:lstStyle/>
          <a:p>
            <a:pPr>
              <a:buClr>
                <a:srgbClr val="007DC3"/>
              </a:buClr>
              <a:buFont typeface="Wingdings" panose="05000000000000000000" pitchFamily="2" charset="2"/>
              <a:buChar char="q"/>
            </a:pPr>
            <a:r>
              <a:rPr lang="en-US" altLang="en-US" dirty="0">
                <a:latin typeface="+mj-lt"/>
                <a:cs typeface="Arial" panose="020B0604020202020204" pitchFamily="34" charset="0"/>
              </a:rPr>
              <a:t>Tax efficient.</a:t>
            </a:r>
            <a:endParaRPr kumimoji="0" lang="en-US" altLang="en-US" i="0" u="none" strike="noStrike" kern="1200" cap="none" spc="0" normalizeH="0" baseline="0" noProof="0" dirty="0">
              <a:ln>
                <a:noFill/>
              </a:ln>
              <a:effectLst/>
              <a:uLnTx/>
              <a:uFillTx/>
              <a:latin typeface="+mj-lt"/>
              <a:ea typeface="+mn-ea"/>
              <a:cs typeface="Arial" panose="020B0604020202020204" pitchFamily="34" charset="0"/>
            </a:endParaRP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Limited liability- separate entity in </a:t>
            </a:r>
            <a:r>
              <a:rPr kumimoji="0" lang="en-GB" altLang="en-US" i="0" u="none" strike="noStrike" kern="1200" cap="none" spc="0" normalizeH="0" baseline="0" noProof="0" dirty="0">
                <a:ln>
                  <a:noFill/>
                </a:ln>
                <a:effectLst/>
                <a:uLnTx/>
                <a:uFillTx/>
                <a:latin typeface="+mj-lt"/>
                <a:ea typeface="+mn-ea"/>
                <a:cs typeface="Arial" panose="020B0604020202020204" pitchFamily="34" charset="0"/>
              </a:rPr>
              <a:t>the eyes of the law.</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Professional status.</a:t>
            </a:r>
          </a:p>
          <a:p>
            <a:pPr>
              <a:buClr>
                <a:srgbClr val="007DC3"/>
              </a:buClr>
              <a:buFont typeface="Wingdings" panose="05000000000000000000" pitchFamily="2" charset="2"/>
              <a:buChar char="q"/>
            </a:pPr>
            <a:r>
              <a:rPr lang="en-GB" i="0" dirty="0">
                <a:effectLst/>
                <a:latin typeface="+mj-lt"/>
              </a:rPr>
              <a:t>Company pension.</a:t>
            </a:r>
            <a:endParaRPr lang="en-GB" dirty="0">
              <a:latin typeface="+mj-lt"/>
            </a:endParaRP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620964" y="1248923"/>
            <a:ext cx="4041775" cy="54679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645025" y="1888685"/>
            <a:ext cx="4391471" cy="3700555"/>
          </a:xfrm>
        </p:spPr>
        <p:txBody>
          <a:bodyPr>
            <a:normAutofit/>
          </a:bodyPr>
          <a:lstStyle/>
          <a:p>
            <a:pPr>
              <a:buClr>
                <a:srgbClr val="007DC3"/>
              </a:buClr>
              <a:buFont typeface="Wingdings" panose="05000000000000000000" pitchFamily="2" charset="2"/>
              <a:buChar char="q"/>
            </a:pPr>
            <a:r>
              <a:rPr lang="en-GB" dirty="0"/>
              <a:t>Complicated to set up.</a:t>
            </a:r>
          </a:p>
          <a:p>
            <a:pPr>
              <a:buClr>
                <a:srgbClr val="007DC3"/>
              </a:buClr>
              <a:buFont typeface="Wingdings" panose="05000000000000000000" pitchFamily="2" charset="2"/>
              <a:buChar char="q"/>
            </a:pPr>
            <a:r>
              <a:rPr lang="en-GB" dirty="0"/>
              <a:t>Complex accounts.</a:t>
            </a:r>
          </a:p>
          <a:p>
            <a:pPr>
              <a:buClr>
                <a:srgbClr val="007DC3"/>
              </a:buClr>
              <a:buFont typeface="Wingdings" panose="05000000000000000000" pitchFamily="2" charset="2"/>
              <a:buChar char="q"/>
            </a:pPr>
            <a:r>
              <a:rPr lang="en-GB" dirty="0"/>
              <a:t>Accountancy costs.</a:t>
            </a:r>
          </a:p>
          <a:p>
            <a:pPr>
              <a:buClr>
                <a:srgbClr val="007DC3"/>
              </a:buClr>
              <a:buFont typeface="Wingdings" panose="05000000000000000000" pitchFamily="2" charset="2"/>
              <a:buChar char="q"/>
            </a:pPr>
            <a:r>
              <a:rPr lang="en-GB" dirty="0"/>
              <a:t>Public records</a:t>
            </a:r>
          </a:p>
          <a:p>
            <a:pPr>
              <a:buClr>
                <a:srgbClr val="007DC3"/>
              </a:buClr>
              <a:buFont typeface="Wingdings" panose="05000000000000000000" pitchFamily="2" charset="2"/>
              <a:buChar char="q"/>
            </a:pPr>
            <a:r>
              <a:rPr lang="en-GB" dirty="0"/>
              <a:t>Ownership- if there are more than one shareholders then they have a say of how the company operates</a:t>
            </a:r>
          </a:p>
        </p:txBody>
      </p:sp>
      <p:sp>
        <p:nvSpPr>
          <p:cNvPr id="4" name="TextBox 3">
            <a:extLst>
              <a:ext uri="{FF2B5EF4-FFF2-40B4-BE49-F238E27FC236}">
                <a16:creationId xmlns:a16="http://schemas.microsoft.com/office/drawing/2014/main" id="{B1E5B37B-002E-04FA-2B04-8441ADE25F8A}"/>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solidFill>
                  <a:srgbClr val="0070C0"/>
                </a:solidFill>
              </a:rPr>
              <a:t>Limited Company-LTD</a:t>
            </a:r>
            <a:endParaRPr lang="en-GB" sz="3600" b="1" dirty="0">
              <a:solidFill>
                <a:srgbClr val="0070C0"/>
              </a:solidFill>
            </a:endParaRPr>
          </a:p>
        </p:txBody>
      </p:sp>
      <p:sp>
        <p:nvSpPr>
          <p:cNvPr id="2" name="Title 1">
            <a:extLst>
              <a:ext uri="{FF2B5EF4-FFF2-40B4-BE49-F238E27FC236}">
                <a16:creationId xmlns:a16="http://schemas.microsoft.com/office/drawing/2014/main" id="{1869BBC2-CABC-7DB2-F4C5-F4B720298476}"/>
              </a:ext>
            </a:extLst>
          </p:cNvPr>
          <p:cNvSpPr txBox="1">
            <a:spLocks/>
          </p:cNvSpPr>
          <p:nvPr/>
        </p:nvSpPr>
        <p:spPr>
          <a:xfrm>
            <a:off x="444376" y="-30124"/>
            <a:ext cx="8229600" cy="325911"/>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26953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animEffect transition="in" filter="fade">
                                      <p:cBhvr>
                                        <p:cTn id="61" dur="1000"/>
                                        <p:tgtEl>
                                          <p:spTgt spid="9">
                                            <p:txEl>
                                              <p:pRg st="4" end="4"/>
                                            </p:txEl>
                                          </p:spTgt>
                                        </p:tgtEl>
                                      </p:cBhvr>
                                    </p:animEffect>
                                    <p:anim calcmode="lin" valueType="num">
                                      <p:cBhvr>
                                        <p:cTn id="6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4BB64-C0B5-19D9-5BA1-C476302295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664121-8B0B-9BDB-EDE0-9E6500173A28}"/>
              </a:ext>
            </a:extLst>
          </p:cNvPr>
          <p:cNvSpPr>
            <a:spLocks noGrp="1"/>
          </p:cNvSpPr>
          <p:nvPr>
            <p:ph type="title"/>
          </p:nvPr>
        </p:nvSpPr>
        <p:spPr>
          <a:xfrm>
            <a:off x="-252536" y="272519"/>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100" b="1" i="0" u="none" strike="noStrike" kern="1200" cap="none" spc="0" normalizeH="0" baseline="0" noProof="0" dirty="0">
                <a:ln>
                  <a:noFill/>
                </a:ln>
                <a:solidFill>
                  <a:srgbClr val="0070C0"/>
                </a:solidFill>
                <a:effectLst/>
                <a:uLnTx/>
                <a:uFillTx/>
                <a:latin typeface="Myriad Pro"/>
                <a:ea typeface="+mn-ea"/>
                <a:cs typeface="+mn-cs"/>
              </a:rPr>
              <a:t>Limited</a:t>
            </a:r>
            <a:r>
              <a:rPr kumimoji="0" lang="en-GB" sz="3100" b="1" i="0" u="none" strike="noStrike" kern="1200" cap="none" spc="0" normalizeH="0" noProof="0" dirty="0">
                <a:ln>
                  <a:noFill/>
                </a:ln>
                <a:solidFill>
                  <a:srgbClr val="0070C0"/>
                </a:solidFill>
                <a:effectLst/>
                <a:uLnTx/>
                <a:uFillTx/>
                <a:latin typeface="Myriad Pro"/>
                <a:ea typeface="+mn-ea"/>
                <a:cs typeface="+mn-cs"/>
              </a:rPr>
              <a:t> company</a:t>
            </a:r>
            <a:r>
              <a:rPr lang="en-GB" sz="3100" b="1" dirty="0">
                <a:solidFill>
                  <a:srgbClr val="0070C0"/>
                </a:solidFill>
                <a:latin typeface="Myriad Pro"/>
                <a:ea typeface="+mn-ea"/>
                <a:cs typeface="+mn-cs"/>
              </a:rPr>
              <a:t>- LTD</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F6364C0-9F8F-A105-0FBB-5EEA44D0A999}"/>
              </a:ext>
            </a:extLst>
          </p:cNvPr>
          <p:cNvSpPr>
            <a:spLocks noGrp="1"/>
          </p:cNvSpPr>
          <p:nvPr>
            <p:ph idx="1"/>
          </p:nvPr>
        </p:nvSpPr>
        <p:spPr>
          <a:xfrm>
            <a:off x="143508" y="846137"/>
            <a:ext cx="8856984" cy="4176464"/>
          </a:xfrm>
        </p:spPr>
        <p:txBody>
          <a:bodyPr>
            <a:noAutofit/>
          </a:bodyPr>
          <a:lstStyle/>
          <a:p>
            <a:pPr marL="0" lvl="0" indent="0">
              <a:lnSpc>
                <a:spcPct val="107000"/>
              </a:lnSpc>
              <a:spcAft>
                <a:spcPts val="800"/>
              </a:spcAft>
              <a:buClr>
                <a:srgbClr val="0070C0"/>
              </a:buClr>
              <a:buNone/>
            </a:pPr>
            <a:r>
              <a:rPr lang="en-GB" sz="20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pic>
        <p:nvPicPr>
          <p:cNvPr id="5" name="Online Media 4" title="What is a Limited Company?">
            <a:hlinkClick r:id="" action="ppaction://media"/>
            <a:extLst>
              <a:ext uri="{FF2B5EF4-FFF2-40B4-BE49-F238E27FC236}">
                <a16:creationId xmlns:a16="http://schemas.microsoft.com/office/drawing/2014/main" id="{F954EC21-3C17-AB43-48CB-E80E90D01173}"/>
              </a:ext>
            </a:extLst>
          </p:cNvPr>
          <p:cNvPicPr>
            <a:picLocks noRot="1" noChangeAspect="1"/>
          </p:cNvPicPr>
          <p:nvPr>
            <a:videoFile r:link="rId1"/>
          </p:nvPr>
        </p:nvPicPr>
        <p:blipFill>
          <a:blip r:embed="rId3"/>
          <a:stretch>
            <a:fillRect/>
          </a:stretch>
        </p:blipFill>
        <p:spPr>
          <a:xfrm>
            <a:off x="143508" y="1268760"/>
            <a:ext cx="8856984" cy="4032448"/>
          </a:xfrm>
          <a:prstGeom prst="rect">
            <a:avLst/>
          </a:prstGeom>
        </p:spPr>
      </p:pic>
      <p:sp>
        <p:nvSpPr>
          <p:cNvPr id="7" name="TextBox 6">
            <a:extLst>
              <a:ext uri="{FF2B5EF4-FFF2-40B4-BE49-F238E27FC236}">
                <a16:creationId xmlns:a16="http://schemas.microsoft.com/office/drawing/2014/main" id="{E02D2316-B679-B1AD-BC67-037FB13A36C6}"/>
              </a:ext>
            </a:extLst>
          </p:cNvPr>
          <p:cNvSpPr txBox="1"/>
          <p:nvPr/>
        </p:nvSpPr>
        <p:spPr>
          <a:xfrm>
            <a:off x="1834763" y="5301208"/>
            <a:ext cx="6840760" cy="584775"/>
          </a:xfrm>
          <a:prstGeom prst="rect">
            <a:avLst/>
          </a:prstGeom>
          <a:noFill/>
        </p:spPr>
        <p:txBody>
          <a:bodyPr wrap="square" rtlCol="0">
            <a:spAutoFit/>
          </a:bodyPr>
          <a:lstStyle/>
          <a:p>
            <a:r>
              <a:rPr lang="en-GB" sz="1400" dirty="0"/>
              <a:t>Video link: </a:t>
            </a:r>
            <a:r>
              <a:rPr lang="en-GB" sz="1400" dirty="0">
                <a:hlinkClick r:id="rId4"/>
              </a:rPr>
              <a:t>https://www.youtube.com/watch?v=iQmtT7BKlik</a:t>
            </a:r>
            <a:endParaRPr lang="en-GB" sz="1400" dirty="0"/>
          </a:p>
          <a:p>
            <a:endParaRPr lang="en-GB" dirty="0"/>
          </a:p>
        </p:txBody>
      </p:sp>
      <p:sp>
        <p:nvSpPr>
          <p:cNvPr id="6" name="Title 1">
            <a:extLst>
              <a:ext uri="{FF2B5EF4-FFF2-40B4-BE49-F238E27FC236}">
                <a16:creationId xmlns:a16="http://schemas.microsoft.com/office/drawing/2014/main" id="{99BB728B-6CB5-44FE-FC60-B62A84CEBE40}"/>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dirty="0">
                <a:solidFill>
                  <a:schemeClr val="accent1">
                    <a:lumMod val="50000"/>
                  </a:schemeClr>
                </a:solidFill>
                <a:latin typeface="Calibri" panose="020F0502020204030204" pitchFamily="34" charset="0"/>
                <a:ea typeface="+mn-ea"/>
                <a:cs typeface="Calibri" panose="020F0502020204030204" pitchFamily="34" charset="0"/>
              </a:rPr>
              <a:t>LCBB5013: Entrepreneurship</a:t>
            </a:r>
            <a:endParaRPr lang="en-GB" sz="16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0511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53379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Sole Trader </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1268760"/>
            <a:ext cx="9144000" cy="4824536"/>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firm that is owned and operated by one person/self-employment.</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Receives the profits and incurs any losses. Sole traders are personally liable for any debts of the firm.</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register and p</a:t>
            </a:r>
            <a:r>
              <a:rPr lang="en-GB" sz="2200" dirty="0"/>
              <a:t>ay tax through the Self-Assessment process &amp; they must file a tax return every year.</a:t>
            </a:r>
          </a:p>
          <a:p>
            <a:pPr>
              <a:lnSpc>
                <a:spcPct val="107000"/>
              </a:lnSpc>
              <a:spcAft>
                <a:spcPts val="800"/>
              </a:spcAft>
              <a:buClr>
                <a:srgbClr val="0070C0"/>
              </a:buClr>
              <a:buFont typeface="Wingdings" panose="05000000000000000000" pitchFamily="2" charset="2"/>
              <a:buChar char="q"/>
            </a:pPr>
            <a:r>
              <a:rPr lang="en-GB" sz="2200" dirty="0"/>
              <a:t>Sole trader must keep and declare all financial records.</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Do not need to register their name and can trade under their own name or any other name they wish.</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can have employees. i.e. be an employer</a:t>
            </a:r>
            <a:endParaRPr lang="en-GB" sz="2400" dirty="0"/>
          </a:p>
        </p:txBody>
      </p:sp>
      <p:sp>
        <p:nvSpPr>
          <p:cNvPr id="5" name="Title 1">
            <a:extLst>
              <a:ext uri="{FF2B5EF4-FFF2-40B4-BE49-F238E27FC236}">
                <a16:creationId xmlns:a16="http://schemas.microsoft.com/office/drawing/2014/main" id="{9E253CB6-7BB4-DA1E-BDAD-4864AF8B9EA7}"/>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23221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444376" y="1057609"/>
            <a:ext cx="4040188" cy="490066"/>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258395" y="1758618"/>
            <a:ext cx="4592311" cy="4017628"/>
          </a:xfrm>
        </p:spPr>
        <p:txBody>
          <a:bodyPr>
            <a:noAutofit/>
          </a:bodyPr>
          <a:lstStyle/>
          <a:p>
            <a:pPr>
              <a:buClr>
                <a:srgbClr val="007DC3"/>
              </a:buClr>
              <a:buFont typeface="Wingdings" panose="05000000000000000000" pitchFamily="2" charset="2"/>
              <a:buChar char="q"/>
            </a:pPr>
            <a:r>
              <a:rPr lang="en-US" altLang="en-US" dirty="0">
                <a:cs typeface="Arial" panose="020B0604020202020204" pitchFamily="34" charset="0"/>
              </a:rPr>
              <a:t>Easy</a:t>
            </a:r>
            <a:r>
              <a:rPr kumimoji="0" lang="en-US" altLang="en-US" i="0" u="none" strike="noStrike" kern="1200" cap="none" spc="0" normalizeH="0" baseline="0" noProof="0" dirty="0">
                <a:ln>
                  <a:noFill/>
                </a:ln>
                <a:effectLst/>
                <a:uLnTx/>
                <a:uFillTx/>
                <a:ea typeface="+mn-ea"/>
                <a:cs typeface="Arial" panose="020B0604020202020204" pitchFamily="34" charset="0"/>
              </a:rPr>
              <a:t> and inexpensive to create.</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Complete authority over all business activities.</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It is the least regulated form of business ownership.</a:t>
            </a:r>
          </a:p>
          <a:p>
            <a:pPr>
              <a:buClr>
                <a:srgbClr val="007DC3"/>
              </a:buClr>
              <a:buFont typeface="Wingdings" panose="05000000000000000000" pitchFamily="2" charset="2"/>
              <a:buChar char="q"/>
            </a:pPr>
            <a:r>
              <a:rPr lang="en-GB" i="0" dirty="0">
                <a:effectLst/>
              </a:rPr>
              <a:t>Tax on business profits- owner must file an annual Self-Assessment tax return every year.</a:t>
            </a:r>
            <a:endParaRPr lang="en-GB" dirty="0"/>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559176" y="1055636"/>
            <a:ext cx="4041775" cy="49006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843830" y="1758618"/>
            <a:ext cx="4041775" cy="3700555"/>
          </a:xfrm>
        </p:spPr>
        <p:txBody>
          <a:bodyPr>
            <a:normAutofit lnSpcReduction="10000"/>
          </a:bodyPr>
          <a:lstStyle/>
          <a:p>
            <a:pPr>
              <a:buClr>
                <a:srgbClr val="007DC3"/>
              </a:buClr>
              <a:buFont typeface="Wingdings" panose="05000000000000000000" pitchFamily="2" charset="2"/>
              <a:buChar char="q"/>
            </a:pPr>
            <a:r>
              <a:rPr lang="en-GB" dirty="0"/>
              <a:t>The owner has unlimited liability (can get insurance but still liable).</a:t>
            </a:r>
          </a:p>
          <a:p>
            <a:pPr>
              <a:buClr>
                <a:srgbClr val="007DC3"/>
              </a:buClr>
              <a:buFont typeface="Wingdings" panose="05000000000000000000" pitchFamily="2" charset="2"/>
              <a:buChar char="q"/>
            </a:pPr>
            <a:r>
              <a:rPr lang="en-GB" dirty="0"/>
              <a:t>Raising funding can be challenging.</a:t>
            </a:r>
          </a:p>
          <a:p>
            <a:pPr>
              <a:buClr>
                <a:srgbClr val="007DC3"/>
              </a:buClr>
              <a:buFont typeface="Wingdings" panose="05000000000000000000" pitchFamily="2" charset="2"/>
              <a:buChar char="q"/>
            </a:pPr>
            <a:r>
              <a:rPr lang="en-GB" dirty="0"/>
              <a:t>Retaining high-calibre employees can be difficult.</a:t>
            </a:r>
          </a:p>
          <a:p>
            <a:pPr>
              <a:buClr>
                <a:srgbClr val="007DC3"/>
              </a:buClr>
              <a:buFont typeface="Wingdings" panose="05000000000000000000" pitchFamily="2" charset="2"/>
              <a:buChar char="q"/>
            </a:pPr>
            <a:r>
              <a:rPr lang="en-GB" dirty="0"/>
              <a:t>One person has the full control.</a:t>
            </a:r>
          </a:p>
          <a:p>
            <a:pPr>
              <a:buFont typeface="Wingdings" panose="05000000000000000000" pitchFamily="2" charset="2"/>
              <a:buChar char="v"/>
            </a:pPr>
            <a:endParaRPr lang="en-GB" sz="1800" dirty="0"/>
          </a:p>
        </p:txBody>
      </p:sp>
      <p:sp>
        <p:nvSpPr>
          <p:cNvPr id="11" name="Title 1">
            <a:extLst>
              <a:ext uri="{FF2B5EF4-FFF2-40B4-BE49-F238E27FC236}">
                <a16:creationId xmlns:a16="http://schemas.microsoft.com/office/drawing/2014/main" id="{B0E1F61A-C6F9-8A77-A608-A32ECEF0D41F}"/>
              </a:ext>
            </a:extLst>
          </p:cNvPr>
          <p:cNvSpPr>
            <a:spLocks noGrp="1"/>
          </p:cNvSpPr>
          <p:nvPr>
            <p:ph type="title"/>
          </p:nvPr>
        </p:nvSpPr>
        <p:spPr>
          <a:xfrm>
            <a:off x="-339972" y="430049"/>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Title 1">
            <a:extLst>
              <a:ext uri="{FF2B5EF4-FFF2-40B4-BE49-F238E27FC236}">
                <a16:creationId xmlns:a16="http://schemas.microsoft.com/office/drawing/2014/main" id="{14779615-64A8-42B3-927E-966E1055F28B}"/>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1F1AF-3316-C57C-7EC6-BBD564B445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EA9EAF-B999-AA36-8850-898EB123372D}"/>
              </a:ext>
            </a:extLst>
          </p:cNvPr>
          <p:cNvSpPr>
            <a:spLocks noGrp="1"/>
          </p:cNvSpPr>
          <p:nvPr>
            <p:ph type="title"/>
          </p:nvPr>
        </p:nvSpPr>
        <p:spPr>
          <a:xfrm>
            <a:off x="-288540" y="37839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37A5486D-44C0-BA49-A6E5-8A43A1ECB1EB}"/>
              </a:ext>
            </a:extLst>
          </p:cNvPr>
          <p:cNvSpPr>
            <a:spLocks noGrp="1"/>
          </p:cNvSpPr>
          <p:nvPr>
            <p:ph idx="1"/>
          </p:nvPr>
        </p:nvSpPr>
        <p:spPr>
          <a:xfrm>
            <a:off x="107504" y="836712"/>
            <a:ext cx="8856984" cy="4536504"/>
          </a:xfrm>
        </p:spPr>
        <p:txBody>
          <a:bodyPr>
            <a:noAutofit/>
          </a:bodyPr>
          <a:lstStyle/>
          <a:p>
            <a:pPr marL="0" lvl="0" indent="0">
              <a:lnSpc>
                <a:spcPct val="107000"/>
              </a:lnSpc>
              <a:spcAft>
                <a:spcPts val="800"/>
              </a:spcAft>
              <a:buClr>
                <a:srgbClr val="0070C0"/>
              </a:buClr>
              <a:buNone/>
            </a:pPr>
            <a:r>
              <a:rPr lang="en-GB" sz="20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pic>
        <p:nvPicPr>
          <p:cNvPr id="5" name="Online Media 4" title="How to become a sole trader">
            <a:hlinkClick r:id="" action="ppaction://media"/>
            <a:extLst>
              <a:ext uri="{FF2B5EF4-FFF2-40B4-BE49-F238E27FC236}">
                <a16:creationId xmlns:a16="http://schemas.microsoft.com/office/drawing/2014/main" id="{7BB53EE1-767E-E3BA-008D-47533CFB6194}"/>
              </a:ext>
            </a:extLst>
          </p:cNvPr>
          <p:cNvPicPr>
            <a:picLocks noRot="1" noChangeAspect="1"/>
          </p:cNvPicPr>
          <p:nvPr>
            <a:videoFile r:link="rId1"/>
          </p:nvPr>
        </p:nvPicPr>
        <p:blipFill>
          <a:blip r:embed="rId3"/>
          <a:stretch>
            <a:fillRect/>
          </a:stretch>
        </p:blipFill>
        <p:spPr>
          <a:xfrm>
            <a:off x="179512" y="1298536"/>
            <a:ext cx="8856984" cy="4074314"/>
          </a:xfrm>
          <a:prstGeom prst="rect">
            <a:avLst/>
          </a:prstGeom>
        </p:spPr>
      </p:pic>
      <p:sp>
        <p:nvSpPr>
          <p:cNvPr id="6" name="TextBox 5">
            <a:extLst>
              <a:ext uri="{FF2B5EF4-FFF2-40B4-BE49-F238E27FC236}">
                <a16:creationId xmlns:a16="http://schemas.microsoft.com/office/drawing/2014/main" id="{F6DAE0D9-F9DB-643B-D2DF-A3AA80D365A9}"/>
              </a:ext>
            </a:extLst>
          </p:cNvPr>
          <p:cNvSpPr txBox="1"/>
          <p:nvPr/>
        </p:nvSpPr>
        <p:spPr>
          <a:xfrm>
            <a:off x="1860998" y="5372850"/>
            <a:ext cx="6840760" cy="800219"/>
          </a:xfrm>
          <a:prstGeom prst="rect">
            <a:avLst/>
          </a:prstGeom>
          <a:noFill/>
        </p:spPr>
        <p:txBody>
          <a:bodyPr wrap="square" rtlCol="0">
            <a:spAutoFit/>
          </a:bodyPr>
          <a:lstStyle/>
          <a:p>
            <a:r>
              <a:rPr lang="en-GB" sz="1400" dirty="0"/>
              <a:t>Video link: </a:t>
            </a:r>
            <a:r>
              <a:rPr lang="en-GB" sz="1400" dirty="0">
                <a:hlinkClick r:id="rId4"/>
              </a:rPr>
              <a:t>https://www.youtube.com/watch?v=oDGfs_PVhYU</a:t>
            </a:r>
            <a:endParaRPr lang="en-GB" sz="1400" dirty="0"/>
          </a:p>
          <a:p>
            <a:endParaRPr lang="en-GB" sz="1400" dirty="0"/>
          </a:p>
          <a:p>
            <a:endParaRPr lang="en-GB" dirty="0"/>
          </a:p>
        </p:txBody>
      </p:sp>
      <p:sp>
        <p:nvSpPr>
          <p:cNvPr id="7" name="Title 1">
            <a:extLst>
              <a:ext uri="{FF2B5EF4-FFF2-40B4-BE49-F238E27FC236}">
                <a16:creationId xmlns:a16="http://schemas.microsoft.com/office/drawing/2014/main" id="{C4C3AF3C-5BDA-FE4F-DFBA-978E6830FE42}"/>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220912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Partnerships</a:t>
            </a:r>
            <a:br>
              <a:rPr kumimoji="0" lang="en-GB" sz="2400" b="1" i="0" u="none" strike="noStrike" kern="1200" cap="none" spc="0" normalizeH="0" baseline="0" noProof="0" dirty="0">
                <a:ln>
                  <a:noFill/>
                </a:ln>
                <a:solidFill>
                  <a:srgbClr val="0070C0"/>
                </a:solidFill>
                <a:effectLst/>
                <a:uLnTx/>
                <a:uFillTx/>
                <a:latin typeface="Myriad Pro"/>
                <a:ea typeface="+mn-ea"/>
                <a:cs typeface="+mn-cs"/>
              </a:rPr>
            </a:br>
            <a:endParaRPr lang="en-GB" dirty="0">
              <a:solidFill>
                <a:srgbClr val="0070C0"/>
              </a:solidFill>
            </a:endParaRPr>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96752"/>
            <a:ext cx="9036496" cy="4680520"/>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In a partnership, the partners personally share responsibility, for example for any losses, stock, equipment etc</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Partners share the firm’s profits, and each partner pays tax on their share.</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partner does not have to be an actual person. For example, a limited company counts as a ‘legal person’ and can also be a partner.</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Two or more people set up a partnership together (lawyers, doctors). </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Depending on the type of partnership, some partners might have limited liability while other that  involved in the day-to-day operation, share the liability.</a:t>
            </a:r>
          </a:p>
          <a:p>
            <a:pPr marL="0" lvl="0" indent="0">
              <a:lnSpc>
                <a:spcPct val="107000"/>
              </a:lnSpc>
              <a:spcAft>
                <a:spcPts val="800"/>
              </a:spcAft>
              <a:buClr>
                <a:srgbClr val="0070C0"/>
              </a:buClr>
              <a:buNone/>
            </a:pPr>
            <a:endParaRPr lang="en-GB" sz="22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5" name="Title 1">
            <a:extLst>
              <a:ext uri="{FF2B5EF4-FFF2-40B4-BE49-F238E27FC236}">
                <a16:creationId xmlns:a16="http://schemas.microsoft.com/office/drawing/2014/main" id="{8F154280-32AD-D854-8F25-3EDA9F04AF43}"/>
              </a:ext>
            </a:extLst>
          </p:cNvPr>
          <p:cNvSpPr txBox="1">
            <a:spLocks/>
          </p:cNvSpPr>
          <p:nvPr/>
        </p:nvSpPr>
        <p:spPr>
          <a:xfrm>
            <a:off x="457200" y="-99392"/>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81076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Partnerships</a:t>
            </a:r>
            <a:br>
              <a:rPr kumimoji="0" lang="en-GB" sz="2400" b="1" i="0" u="none" strike="noStrike" kern="1200" cap="none" spc="0" normalizeH="0" baseline="0" noProof="0" dirty="0">
                <a:ln>
                  <a:noFill/>
                </a:ln>
                <a:solidFill>
                  <a:srgbClr val="0070C0"/>
                </a:solidFill>
                <a:effectLst/>
                <a:uLnTx/>
                <a:uFillTx/>
                <a:latin typeface="Myriad Pro"/>
                <a:ea typeface="+mn-ea"/>
                <a:cs typeface="+mn-cs"/>
              </a:rPr>
            </a:br>
            <a:endParaRPr lang="en-GB" dirty="0">
              <a:solidFill>
                <a:srgbClr val="0070C0"/>
              </a:solidFill>
            </a:endParaRPr>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24744"/>
            <a:ext cx="9036496"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1800" b="1" dirty="0"/>
              <a:t>Ordinary Partnership</a:t>
            </a:r>
          </a:p>
          <a:p>
            <a:pPr>
              <a:lnSpc>
                <a:spcPct val="107000"/>
              </a:lnSpc>
              <a:spcAft>
                <a:spcPts val="800"/>
              </a:spcAft>
              <a:buClr>
                <a:srgbClr val="0070C0"/>
              </a:buClr>
              <a:buFont typeface="Wingdings" panose="05000000000000000000" pitchFamily="2" charset="2"/>
              <a:buChar char="q"/>
            </a:pPr>
            <a:r>
              <a:rPr lang="en-GB" sz="1800" dirty="0"/>
              <a:t>Both partners personally share responsibility for the firm.</a:t>
            </a:r>
            <a:endParaRPr lang="en-GB" sz="1800" b="1" dirty="0"/>
          </a:p>
          <a:p>
            <a:pPr>
              <a:lnSpc>
                <a:spcPct val="107000"/>
              </a:lnSpc>
              <a:spcAft>
                <a:spcPts val="800"/>
              </a:spcAft>
              <a:buClr>
                <a:srgbClr val="0070C0"/>
              </a:buClr>
              <a:buFont typeface="Wingdings" panose="05000000000000000000" pitchFamily="2" charset="2"/>
              <a:buChar char="q"/>
            </a:pPr>
            <a:r>
              <a:rPr lang="en-GB" sz="1800" b="1" dirty="0"/>
              <a:t>Limited partnership</a:t>
            </a:r>
          </a:p>
          <a:p>
            <a:pPr lvl="0">
              <a:lnSpc>
                <a:spcPct val="107000"/>
              </a:lnSpc>
              <a:spcAft>
                <a:spcPts val="800"/>
              </a:spcAft>
              <a:buClr>
                <a:srgbClr val="0070C0"/>
              </a:buClr>
              <a:buFont typeface="Wingdings" panose="05000000000000000000" pitchFamily="2" charset="2"/>
              <a:buChar char="q"/>
            </a:pPr>
            <a:r>
              <a:rPr lang="en-GB" sz="1800" dirty="0"/>
              <a:t>one ‘general partner’ and one ‘limited partner’. General and limited partners have different responsibilities and levels of liability for any debts the firm can’t pay. All partners pay tax on their share of the profits.</a:t>
            </a:r>
          </a:p>
          <a:p>
            <a:pPr lvl="0">
              <a:lnSpc>
                <a:spcPct val="107000"/>
              </a:lnSpc>
              <a:spcAft>
                <a:spcPts val="800"/>
              </a:spcAft>
              <a:buClr>
                <a:srgbClr val="0070C0"/>
              </a:buClr>
              <a:buFont typeface="Wingdings" panose="05000000000000000000" pitchFamily="2" charset="2"/>
              <a:buChar char="q"/>
            </a:pPr>
            <a:r>
              <a:rPr lang="en-GB" sz="1800" b="1" dirty="0"/>
              <a:t>Limited liability partnership (LLP)</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You can set up (‘incorporate’) a limited liability partnership (LLP) to run a business with 2 or more members. A member can be a person or a company, known as a ‘corporate member’.</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Each member pays tax on their share of the profits, as in an ‘ordinary’ business partnership, but isn’t personally liable for any debts the business can’t pay.</a:t>
            </a:r>
          </a:p>
          <a:p>
            <a:pPr lvl="0">
              <a:lnSpc>
                <a:spcPct val="107000"/>
              </a:lnSpc>
              <a:spcAft>
                <a:spcPts val="800"/>
              </a:spcAft>
              <a:buClr>
                <a:srgbClr val="0070C0"/>
              </a:buClr>
              <a:buFont typeface="Wingdings" panose="05000000000000000000" pitchFamily="2" charset="2"/>
              <a:buChar char="q"/>
            </a:pPr>
            <a:endParaRPr lang="en-GB" sz="2400" dirty="0"/>
          </a:p>
        </p:txBody>
      </p:sp>
      <p:sp>
        <p:nvSpPr>
          <p:cNvPr id="5" name="Title 1">
            <a:extLst>
              <a:ext uri="{FF2B5EF4-FFF2-40B4-BE49-F238E27FC236}">
                <a16:creationId xmlns:a16="http://schemas.microsoft.com/office/drawing/2014/main" id="{B8255716-3825-5778-22E4-AE65F263C199}"/>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91868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76309-51AD-0F71-8D57-9BA21C3ECB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FC700B-84D7-EC4C-2F7F-9A3051F86C0E}"/>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600" b="1" dirty="0">
                <a:solidFill>
                  <a:srgbClr val="007DC3"/>
                </a:solidFill>
              </a:rPr>
              <a:t>Do you have any Questions?</a:t>
            </a:r>
            <a:br>
              <a:rPr lang="en-GB" sz="3600" b="1" dirty="0">
                <a:solidFill>
                  <a:srgbClr val="007DC3"/>
                </a:solidFill>
              </a:rPr>
            </a:br>
            <a:endParaRPr lang="en-GB" sz="3200" b="1" dirty="0">
              <a:solidFill>
                <a:srgbClr val="007DC3"/>
              </a:solidFill>
            </a:endParaRPr>
          </a:p>
        </p:txBody>
      </p:sp>
      <p:sp>
        <p:nvSpPr>
          <p:cNvPr id="5" name="Title 1">
            <a:extLst>
              <a:ext uri="{FF2B5EF4-FFF2-40B4-BE49-F238E27FC236}">
                <a16:creationId xmlns:a16="http://schemas.microsoft.com/office/drawing/2014/main" id="{5B44872A-4C3F-4F20-BC67-23A32E5AACE1}"/>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LCBB5013: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pic>
        <p:nvPicPr>
          <p:cNvPr id="8" name="Picture 7">
            <a:extLst>
              <a:ext uri="{FF2B5EF4-FFF2-40B4-BE49-F238E27FC236}">
                <a16:creationId xmlns:a16="http://schemas.microsoft.com/office/drawing/2014/main" id="{A275535A-8F9A-0E5B-9BF5-A8D0630A7A2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2626" y="1556792"/>
            <a:ext cx="4734772" cy="3456384"/>
          </a:xfrm>
          <a:prstGeom prst="rect">
            <a:avLst/>
          </a:prstGeom>
        </p:spPr>
      </p:pic>
    </p:spTree>
    <p:extLst>
      <p:ext uri="{BB962C8B-B14F-4D97-AF65-F5344CB8AC3E}">
        <p14:creationId xmlns:p14="http://schemas.microsoft.com/office/powerpoint/2010/main" val="39881969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par>
                                <p:cTn id="11" presetID="3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FCEFB-7A83-ED67-B7EB-3D66910AA36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62DDD93-269D-6796-7911-7FD2A7BA2B11}"/>
              </a:ext>
            </a:extLst>
          </p:cNvPr>
          <p:cNvSpPr/>
          <p:nvPr/>
        </p:nvSpPr>
        <p:spPr>
          <a:xfrm>
            <a:off x="1403648" y="2356431"/>
            <a:ext cx="7272808" cy="3539430"/>
          </a:xfrm>
          <a:prstGeom prst="rect">
            <a:avLst/>
          </a:prstGeom>
        </p:spPr>
        <p:txBody>
          <a:bodyPr wrap="square" anchor="t">
            <a:spAutoFit/>
          </a:bodyPr>
          <a:lstStyle/>
          <a:p>
            <a:pPr algn="ctr"/>
            <a:r>
              <a:rPr lang="en-GB" sz="2800" b="1" dirty="0">
                <a:highlight>
                  <a:srgbClr val="FFFF00"/>
                </a:highlight>
              </a:rPr>
              <a:t>LCBB5013: Entrepreneurship</a:t>
            </a:r>
          </a:p>
          <a:p>
            <a:pPr algn="ctr"/>
            <a:endParaRPr lang="fr-FR" sz="2800" dirty="0">
              <a:solidFill>
                <a:schemeClr val="bg1"/>
              </a:solidFill>
            </a:endParaRPr>
          </a:p>
          <a:p>
            <a:pPr algn="ctr"/>
            <a:r>
              <a:rPr lang="en-GB" sz="2800" b="1" dirty="0">
                <a:solidFill>
                  <a:schemeClr val="bg1"/>
                </a:solidFill>
              </a:rPr>
              <a:t>Legal Format- Social enterprises</a:t>
            </a:r>
            <a:endParaRPr lang="fr-FR" sz="2800" b="1" dirty="0">
              <a:solidFill>
                <a:schemeClr val="bg1"/>
              </a:solidFill>
            </a:endParaRPr>
          </a:p>
          <a:p>
            <a:pPr algn="ctr"/>
            <a:endParaRPr lang="fr-FR" sz="2800" b="1" dirty="0">
              <a:solidFill>
                <a:schemeClr val="bg1"/>
              </a:solidFill>
            </a:endParaRPr>
          </a:p>
          <a:p>
            <a:pPr algn="ctr"/>
            <a:r>
              <a:rPr lang="fr-FR" sz="2800" b="1" dirty="0">
                <a:solidFill>
                  <a:schemeClr val="bg1"/>
                </a:solidFill>
              </a:rPr>
              <a:t>Teaching team</a:t>
            </a:r>
          </a:p>
          <a:p>
            <a:pPr algn="ctr"/>
            <a:r>
              <a:rPr lang="en-GB" sz="2800" b="1" dirty="0">
                <a:solidFill>
                  <a:schemeClr val="bg1"/>
                </a:solidFill>
              </a:rPr>
              <a:t>Masud Ibrahim</a:t>
            </a:r>
          </a:p>
          <a:p>
            <a:pPr algn="ctr"/>
            <a:r>
              <a:rPr lang="fr-FR" sz="2800" b="1" dirty="0">
                <a:solidFill>
                  <a:schemeClr val="bg1"/>
                </a:solidFill>
              </a:rPr>
              <a:t>Module Leader: Vasilios Tavlaridis</a:t>
            </a:r>
          </a:p>
          <a:p>
            <a:pPr algn="ctr"/>
            <a:endParaRPr lang="fr-FR" sz="2800" b="1" dirty="0">
              <a:solidFill>
                <a:schemeClr val="bg1"/>
              </a:solidFill>
            </a:endParaRPr>
          </a:p>
        </p:txBody>
      </p:sp>
      <p:sp>
        <p:nvSpPr>
          <p:cNvPr id="6" name="Rectangle 5">
            <a:extLst>
              <a:ext uri="{FF2B5EF4-FFF2-40B4-BE49-F238E27FC236}">
                <a16:creationId xmlns:a16="http://schemas.microsoft.com/office/drawing/2014/main" id="{CFCF2C41-885F-6DF3-4306-F74936F78887}"/>
              </a:ext>
            </a:extLst>
          </p:cNvPr>
          <p:cNvSpPr/>
          <p:nvPr/>
        </p:nvSpPr>
        <p:spPr>
          <a:xfrm>
            <a:off x="481134" y="1034533"/>
            <a:ext cx="8496944" cy="1354217"/>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dirty="0">
                <a:solidFill>
                  <a:srgbClr val="FFFF00"/>
                </a:solidFill>
              </a:rPr>
              <a:t> </a:t>
            </a:r>
          </a:p>
          <a:p>
            <a:pPr algn="ctr"/>
            <a:r>
              <a:rPr lang="en-GB" altLang="en-US" sz="3200" b="1" dirty="0">
                <a:highlight>
                  <a:srgbClr val="FFFF00"/>
                </a:highlight>
              </a:rPr>
              <a:t>Bachelor of Arts Business Management</a:t>
            </a:r>
            <a:endParaRPr lang="en-GB" sz="3200" b="1" dirty="0">
              <a:solidFill>
                <a:srgbClr val="FFFF00"/>
              </a:solidFill>
              <a:highlight>
                <a:srgbClr val="FFFF00"/>
              </a:highlight>
            </a:endParaRPr>
          </a:p>
          <a:p>
            <a:pPr algn="ctr"/>
            <a:endParaRPr lang="en-US" dirty="0"/>
          </a:p>
        </p:txBody>
      </p:sp>
    </p:spTree>
    <p:extLst>
      <p:ext uri="{BB962C8B-B14F-4D97-AF65-F5344CB8AC3E}">
        <p14:creationId xmlns:p14="http://schemas.microsoft.com/office/powerpoint/2010/main" val="470570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336618"/>
            <a:ext cx="9144000"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Social enterprises are companies that their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for future use.</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Rely on volunteering, grants and donations to survive but also many social enterprises sell products and services.</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 be set in many forms: charitable incorporated organisation (CIO) or community interest company (CIC)</a:t>
            </a:r>
          </a:p>
          <a:p>
            <a:pPr marL="0" lvl="0" indent="0">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F8B0A4B2-BCF0-A57C-86CF-72CB46B2D6B5}"/>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183570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Social Enterprise</a:t>
            </a:r>
            <a:br>
              <a:rPr kumimoji="0" lang="en-GB" sz="2400" b="1" i="0" u="none" strike="noStrike" kern="1200" cap="none" spc="0" normalizeH="0" baseline="0" noProof="0" dirty="0">
                <a:ln>
                  <a:noFill/>
                </a:ln>
                <a:solidFill>
                  <a:srgbClr val="0070C0"/>
                </a:solidFill>
                <a:effectLst/>
                <a:uLnTx/>
                <a:uFillTx/>
                <a:latin typeface="Myriad Pro"/>
                <a:ea typeface="+mn-ea"/>
                <a:cs typeface="+mn-cs"/>
              </a:rPr>
            </a:br>
            <a:endParaRPr lang="en-GB" b="1" dirty="0">
              <a:solidFill>
                <a:srgbClr val="0070C0"/>
              </a:solidFill>
            </a:endParaRPr>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r>
              <a:rPr lang="en-GB" sz="2400" dirty="0">
                <a:solidFill>
                  <a:prstClr val="black"/>
                </a:solidFill>
                <a:ea typeface="Calibri" panose="020F0502020204030204" pitchFamily="34" charset="0"/>
                <a:cs typeface="Times New Roman" panose="02020603050405020304" pitchFamily="18" charset="0"/>
              </a:rPr>
              <a:t>Let’s look in class few examples of Social Enterprises:</a:t>
            </a:r>
          </a:p>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British Heart Foundation: </a:t>
            </a:r>
            <a:r>
              <a:rPr lang="en-GB" sz="2400" dirty="0">
                <a:solidFill>
                  <a:prstClr val="black"/>
                </a:solidFill>
                <a:ea typeface="Calibri" panose="020F0502020204030204" pitchFamily="34" charset="0"/>
                <a:cs typeface="Times New Roman" panose="02020603050405020304" pitchFamily="18" charset="0"/>
                <a:hlinkClick r:id="rId2"/>
              </a:rPr>
              <a:t>https://www.bhf.org.uk/</a:t>
            </a:r>
            <a:r>
              <a:rPr lang="en-GB" sz="2400" dirty="0">
                <a:solidFill>
                  <a:prstClr val="black"/>
                </a:solidFill>
                <a:ea typeface="Calibri" panose="020F0502020204030204" pitchFamily="34" charset="0"/>
                <a:cs typeface="Times New Roman" panose="02020603050405020304" pitchFamily="18" charset="0"/>
              </a:rPr>
              <a:t>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Cancer UK: </a:t>
            </a:r>
            <a:r>
              <a:rPr lang="en-GB" sz="2400" dirty="0">
                <a:solidFill>
                  <a:prstClr val="black"/>
                </a:solidFill>
                <a:ea typeface="Calibri" panose="020F0502020204030204" pitchFamily="34" charset="0"/>
                <a:cs typeface="Times New Roman" panose="02020603050405020304" pitchFamily="18" charset="0"/>
                <a:hlinkClick r:id="rId3"/>
              </a:rPr>
              <a:t>https://www.cancerresearchuk.org/</a:t>
            </a: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Oxfam: </a:t>
            </a:r>
            <a:r>
              <a:rPr lang="en-GB" sz="2400" dirty="0">
                <a:solidFill>
                  <a:prstClr val="black"/>
                </a:solidFill>
                <a:ea typeface="Calibri" panose="020F0502020204030204" pitchFamily="34" charset="0"/>
                <a:cs typeface="Times New Roman" panose="02020603050405020304" pitchFamily="18" charset="0"/>
                <a:hlinkClick r:id="rId4"/>
              </a:rPr>
              <a:t>https://www.oxfam.org.uk/</a:t>
            </a:r>
            <a:endParaRPr lang="en-GB" sz="2400" dirty="0">
              <a:solidFill>
                <a:prstClr val="black"/>
              </a:solidFill>
              <a:ea typeface="Calibri" panose="020F0502020204030204" pitchFamily="34" charset="0"/>
              <a:cs typeface="Times New Roman" panose="02020603050405020304" pitchFamily="18" charset="0"/>
            </a:endParaRPr>
          </a:p>
          <a:p>
            <a:pPr marL="0" lvl="0" indent="0">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4C11EBAE-0525-1C9B-F797-B04725F0F8B0}"/>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248215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5C6DC-EC98-DA6C-C0CA-08727CFBBE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13800A-8DBE-C8ED-A40A-058A3B1F58AD}"/>
              </a:ext>
            </a:extLst>
          </p:cNvPr>
          <p:cNvSpPr>
            <a:spLocks noGrp="1"/>
          </p:cNvSpPr>
          <p:nvPr>
            <p:ph type="title"/>
          </p:nvPr>
        </p:nvSpPr>
        <p:spPr>
          <a:xfrm>
            <a:off x="-265360" y="446896"/>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srgbClr val="0070C0"/>
                </a:solidFill>
                <a:latin typeface="Myriad Pro"/>
                <a:ea typeface="+mn-ea"/>
                <a:cs typeface="+mn-cs"/>
              </a:rPr>
              <a:t>How to start a </a:t>
            </a:r>
            <a:r>
              <a:rPr kumimoji="0" lang="en-GB" sz="3600" b="1" i="0" u="none" strike="noStrike" kern="1200" cap="none" spc="0" normalizeH="0" baseline="0" noProof="0" dirty="0">
                <a:ln>
                  <a:noFill/>
                </a:ln>
                <a:solidFill>
                  <a:srgbClr val="0070C0"/>
                </a:solidFill>
                <a:effectLst/>
                <a:uLnTx/>
                <a:uFillTx/>
                <a:latin typeface="Myriad Pro"/>
                <a:ea typeface="+mn-ea"/>
                <a:cs typeface="+mn-cs"/>
              </a:rPr>
              <a:t>Social Enterprises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045D1589-FD6A-37AC-121B-AF8DBD12C90B}"/>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lvl="0" algn="ctr">
              <a:lnSpc>
                <a:spcPct val="107000"/>
              </a:lnSpc>
              <a:spcAft>
                <a:spcPts val="800"/>
              </a:spcAft>
              <a:buClr>
                <a:srgbClr val="0070C0"/>
              </a:buClr>
              <a:buFont typeface="Wingdings" panose="05000000000000000000" pitchFamily="2" charset="2"/>
              <a:buChar char="è"/>
            </a:pPr>
            <a:r>
              <a:rPr lang="en-GB" sz="2400" dirty="0">
                <a:hlinkClick r:id="rId2"/>
              </a:rPr>
              <a:t>https://www.gov.uk/setting-up-charity</a:t>
            </a:r>
            <a:endParaRPr lang="en-GB" sz="2400" dirty="0"/>
          </a:p>
          <a:p>
            <a:pPr marL="0" lvl="0" indent="0" algn="ctr">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4F262A95-FE15-BA05-E4B1-B3DB7F8DFD20}"/>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925645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1390F-36C7-6BC9-52BD-8C1D8E5620A0}"/>
              </a:ext>
            </a:extLst>
          </p:cNvPr>
          <p:cNvSpPr>
            <a:spLocks noGrp="1"/>
          </p:cNvSpPr>
          <p:nvPr>
            <p:ph type="title"/>
          </p:nvPr>
        </p:nvSpPr>
        <p:spPr>
          <a:xfrm>
            <a:off x="457200" y="274638"/>
            <a:ext cx="8229600" cy="634082"/>
          </a:xfrm>
        </p:spPr>
        <p:txBody>
          <a:bodyPr>
            <a:normAutofit fontScale="90000"/>
          </a:bodyPr>
          <a:lstStyle/>
          <a:p>
            <a:r>
              <a:rPr lang="en-GB" sz="3600" b="1" dirty="0">
                <a:solidFill>
                  <a:srgbClr val="0070C0"/>
                </a:solidFill>
              </a:rPr>
              <a:t>Community Interest Company-CIC </a:t>
            </a:r>
          </a:p>
        </p:txBody>
      </p:sp>
      <p:sp>
        <p:nvSpPr>
          <p:cNvPr id="3" name="Content Placeholder 2">
            <a:extLst>
              <a:ext uri="{FF2B5EF4-FFF2-40B4-BE49-F238E27FC236}">
                <a16:creationId xmlns:a16="http://schemas.microsoft.com/office/drawing/2014/main" id="{BE5556E1-7A66-16BA-3C5D-587679BB7D9C}"/>
              </a:ext>
            </a:extLst>
          </p:cNvPr>
          <p:cNvSpPr>
            <a:spLocks noGrp="1"/>
          </p:cNvSpPr>
          <p:nvPr>
            <p:ph idx="1"/>
          </p:nvPr>
        </p:nvSpPr>
        <p:spPr>
          <a:xfrm>
            <a:off x="107504" y="1268760"/>
            <a:ext cx="8856984" cy="4248473"/>
          </a:xfrm>
        </p:spPr>
        <p:txBody>
          <a:bodyPr>
            <a:normAutofit lnSpcReduction="10000"/>
          </a:bodyPr>
          <a:lstStyle/>
          <a:p>
            <a:pPr>
              <a:buClr>
                <a:srgbClr val="0070C0"/>
              </a:buClr>
              <a:buFont typeface="Wingdings" panose="05000000000000000000" pitchFamily="2" charset="2"/>
              <a:buChar char="q"/>
            </a:pPr>
            <a:r>
              <a:rPr lang="en-GB" sz="2400" b="0" i="0" dirty="0">
                <a:solidFill>
                  <a:srgbClr val="001D35"/>
                </a:solidFill>
                <a:effectLst/>
              </a:rPr>
              <a:t>Community interest companies (CICs) were introduced in the UK in 2005</a:t>
            </a:r>
          </a:p>
          <a:p>
            <a:pPr marL="0" indent="0">
              <a:buClr>
                <a:srgbClr val="0070C0"/>
              </a:buClr>
              <a:buNone/>
            </a:pPr>
            <a:endParaRPr lang="en-GB" sz="2400" b="0" i="0" dirty="0">
              <a:solidFill>
                <a:srgbClr val="001D35"/>
              </a:solidFill>
              <a:effectLst/>
            </a:endParaRPr>
          </a:p>
          <a:p>
            <a:pPr>
              <a:buClr>
                <a:srgbClr val="0070C0"/>
              </a:buClr>
              <a:buFont typeface="Wingdings" panose="05000000000000000000" pitchFamily="2" charset="2"/>
              <a:buChar char="q"/>
            </a:pPr>
            <a:r>
              <a:rPr lang="en-GB" sz="2400" dirty="0">
                <a:solidFill>
                  <a:srgbClr val="001D35"/>
                </a:solidFill>
              </a:rPr>
              <a:t>Have company directors who cannot be paid for being a director, but can be paid for other roles in the company</a:t>
            </a:r>
          </a:p>
          <a:p>
            <a:pPr marL="0" indent="0">
              <a:buClr>
                <a:srgbClr val="0070C0"/>
              </a:buClr>
              <a:buNone/>
            </a:pPr>
            <a:endParaRPr lang="en-GB" sz="2400" dirty="0">
              <a:solidFill>
                <a:srgbClr val="001D35"/>
              </a:solidFill>
            </a:endParaRPr>
          </a:p>
          <a:p>
            <a:pPr>
              <a:buClr>
                <a:srgbClr val="0070C0"/>
              </a:buClr>
              <a:buFont typeface="Wingdings" panose="05000000000000000000" pitchFamily="2" charset="2"/>
              <a:buChar char="q"/>
            </a:pPr>
            <a:r>
              <a:rPr lang="en-GB" sz="2400" dirty="0">
                <a:solidFill>
                  <a:srgbClr val="001D35"/>
                </a:solidFill>
              </a:rPr>
              <a:t>Less difficult to run than a registered charity and have to submit accounts to Companies House and complete a short annual return called a CIC34</a:t>
            </a:r>
          </a:p>
          <a:p>
            <a:pPr marL="0" indent="0">
              <a:buClr>
                <a:srgbClr val="0070C0"/>
              </a:buClr>
              <a:buNone/>
            </a:pPr>
            <a:endParaRPr lang="en-GB" sz="2400" dirty="0">
              <a:solidFill>
                <a:srgbClr val="001D35"/>
              </a:solidFill>
            </a:endParaRPr>
          </a:p>
          <a:p>
            <a:pPr>
              <a:buClr>
                <a:srgbClr val="0070C0"/>
              </a:buClr>
              <a:buFont typeface="Wingdings" panose="05000000000000000000" pitchFamily="2" charset="2"/>
              <a:buChar char="q"/>
            </a:pPr>
            <a:r>
              <a:rPr lang="en-GB" sz="2400" dirty="0">
                <a:solidFill>
                  <a:srgbClr val="001D35"/>
                </a:solidFill>
              </a:rPr>
              <a:t>Pay Corporation Tax on surplus generated  </a:t>
            </a:r>
            <a:endParaRPr lang="en-GB" sz="2800" dirty="0"/>
          </a:p>
        </p:txBody>
      </p:sp>
      <p:sp>
        <p:nvSpPr>
          <p:cNvPr id="4" name="Slide Number Placeholder 3">
            <a:extLst>
              <a:ext uri="{FF2B5EF4-FFF2-40B4-BE49-F238E27FC236}">
                <a16:creationId xmlns:a16="http://schemas.microsoft.com/office/drawing/2014/main" id="{985958C8-DD1B-7F2E-B4F4-226AAE61413E}"/>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
        <p:nvSpPr>
          <p:cNvPr id="6" name="Title 1">
            <a:extLst>
              <a:ext uri="{FF2B5EF4-FFF2-40B4-BE49-F238E27FC236}">
                <a16:creationId xmlns:a16="http://schemas.microsoft.com/office/drawing/2014/main" id="{58D55A4F-E8C0-9085-797C-08535892CA0F}"/>
              </a:ext>
            </a:extLst>
          </p:cNvPr>
          <p:cNvSpPr txBox="1">
            <a:spLocks/>
          </p:cNvSpPr>
          <p:nvPr/>
        </p:nvSpPr>
        <p:spPr>
          <a:xfrm>
            <a:off x="444376" y="-30123"/>
            <a:ext cx="8229600" cy="304761"/>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102244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296005"/>
            <a:ext cx="9144000" cy="461824"/>
          </a:xfrm>
        </p:spPr>
        <p:txBody>
          <a:bodyPr>
            <a:normAutofit fontScale="90000"/>
          </a:bodyPr>
          <a:lstStyle/>
          <a:p>
            <a:pPr marL="342900" lvl="0" indent="-342900">
              <a:spcBef>
                <a:spcPct val="20000"/>
              </a:spcBef>
              <a:defRPr/>
            </a:pPr>
            <a:r>
              <a:rPr lang="en-GB" sz="3600" b="1" dirty="0">
                <a:solidFill>
                  <a:srgbClr val="0070C0"/>
                </a:solidFill>
              </a:rPr>
              <a:t>Community Interest Company-CIC </a:t>
            </a:r>
            <a:endParaRPr lang="en-GB" dirty="0">
              <a:solidFill>
                <a:srgbClr val="0070C0"/>
              </a:solidFill>
            </a:endParaRPr>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CICs are social enterprises whose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to develop the organisation.</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Typically generate income though producing products and delivering services for or by a specific community.  Eg bike repair workshop run by ex-offenders, a bakery run by people with a learning disability.</a:t>
            </a:r>
          </a:p>
          <a:p>
            <a:pPr marL="0" lvl="0" indent="0">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9A263599-675D-D803-F2B0-4B708242ED8A}"/>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162914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2AE65-C23C-5B7E-CCAC-31FC0CFF5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8CAA1-A383-F4EA-3890-317182207DE4}"/>
              </a:ext>
            </a:extLst>
          </p:cNvPr>
          <p:cNvSpPr>
            <a:spLocks noGrp="1"/>
          </p:cNvSpPr>
          <p:nvPr>
            <p:ph type="title"/>
          </p:nvPr>
        </p:nvSpPr>
        <p:spPr>
          <a:xfrm>
            <a:off x="-324544" y="339253"/>
            <a:ext cx="9540552" cy="461824"/>
          </a:xfrm>
        </p:spPr>
        <p:txBody>
          <a:bodyPr>
            <a:normAutofit fontScale="90000"/>
          </a:bodyPr>
          <a:lstStyle/>
          <a:p>
            <a:pPr marL="342900" lvl="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srgbClr val="0070C0"/>
                </a:solidFill>
                <a:latin typeface="+mn-lt"/>
              </a:rPr>
              <a:t>Charitable Incorporated Organisation-</a:t>
            </a:r>
            <a:r>
              <a:rPr kumimoji="0" lang="en-GB" sz="3600" b="1" i="0" u="none" strike="noStrike" kern="1200" cap="none" spc="0" normalizeH="0" baseline="0" noProof="0" dirty="0">
                <a:ln>
                  <a:noFill/>
                </a:ln>
                <a:solidFill>
                  <a:srgbClr val="0070C0"/>
                </a:solidFill>
                <a:effectLst/>
                <a:uLnTx/>
                <a:uFillTx/>
                <a:latin typeface="+mn-lt"/>
                <a:ea typeface="+mn-ea"/>
                <a:cs typeface="+mn-cs"/>
              </a:rPr>
              <a:t>CI</a:t>
            </a:r>
            <a:r>
              <a:rPr lang="en-GB" sz="3600" b="1" dirty="0">
                <a:solidFill>
                  <a:srgbClr val="0070C0"/>
                </a:solidFill>
                <a:latin typeface="+mn-lt"/>
                <a:ea typeface="+mn-ea"/>
                <a:cs typeface="+mn-cs"/>
              </a:rPr>
              <a:t>O</a:t>
            </a:r>
            <a:r>
              <a:rPr kumimoji="0" lang="en-GB" sz="3600" b="1" i="0" u="none" strike="noStrike" kern="1200" cap="none" spc="0" normalizeH="0" baseline="0" noProof="0" dirty="0">
                <a:ln>
                  <a:noFill/>
                </a:ln>
                <a:solidFill>
                  <a:srgbClr val="0070C0"/>
                </a:solidFill>
                <a:effectLst/>
                <a:uLnTx/>
                <a:uFillTx/>
                <a:latin typeface="+mn-lt"/>
                <a:ea typeface="+mn-ea"/>
                <a:cs typeface="+mn-cs"/>
              </a:rPr>
              <a:t>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EF027D83-EE58-1A51-8B54-20C088989280}"/>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Charitable Incorporated Organisation format is for a registered charity which also trade and so needs to also be a registered company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CIO was created in response to requests from charities for a new legal form that could provide some of the benefits of being a company, but without some of the burdens. The CIO was first introduced in the Charities Act 2006.</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For example, a charity which delivers contracts (</a:t>
            </a:r>
            <a:r>
              <a:rPr lang="en-GB" sz="2400" dirty="0" err="1">
                <a:solidFill>
                  <a:prstClr val="black"/>
                </a:solidFill>
                <a:ea typeface="Calibri" panose="020F0502020204030204" pitchFamily="34" charset="0"/>
                <a:cs typeface="Times New Roman" panose="02020603050405020304" pitchFamily="18" charset="0"/>
              </a:rPr>
              <a:t>eg</a:t>
            </a:r>
            <a:r>
              <a:rPr lang="en-GB" sz="2400" dirty="0">
                <a:solidFill>
                  <a:prstClr val="black"/>
                </a:solidFill>
                <a:ea typeface="Calibri" panose="020F0502020204030204" pitchFamily="34" charset="0"/>
                <a:cs typeface="Times New Roman" panose="02020603050405020304" pitchFamily="18" charset="0"/>
              </a:rPr>
              <a:t> social care provision) for their local authority</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charity trustees are also company directors</a:t>
            </a:r>
          </a:p>
          <a:p>
            <a:pPr marL="0" lvl="0" indent="0">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5A932F12-FD46-35D8-94C9-E37A20776CD4}"/>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221155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E5ACA-096E-C0D8-13FF-803DA7B337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1DE34-9B42-6951-5B32-424C8A96854B}"/>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Legal Format of Social Enterprises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36E8B63C-C1A4-6D5E-9F66-001769824E0C}"/>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lvl="0" algn="ctr">
              <a:lnSpc>
                <a:spcPct val="107000"/>
              </a:lnSpc>
              <a:spcAft>
                <a:spcPts val="800"/>
              </a:spcAft>
              <a:buClr>
                <a:srgbClr val="0070C0"/>
              </a:buClr>
              <a:buFont typeface="Wingdings" panose="05000000000000000000" pitchFamily="2" charset="2"/>
              <a:buChar char=""/>
            </a:pPr>
            <a:r>
              <a:rPr lang="en-GB" sz="2400" dirty="0">
                <a:hlinkClick r:id="rId2"/>
              </a:rPr>
              <a:t>https://www.gov.uk/guidance/charity-types-how-to-choose-a-structure</a:t>
            </a:r>
            <a:endParaRPr lang="en-GB" sz="2400" dirty="0"/>
          </a:p>
          <a:p>
            <a:pPr marL="0" lvl="0" indent="0">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707344D7-C098-9E46-682D-1E589D517F5D}"/>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349034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5F38F-6671-D2BF-663B-3BDA1E9150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7327B-6772-CE43-2732-66BF25F6DC57}"/>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srgbClr val="0070C0"/>
                </a:solidFill>
                <a:effectLst/>
                <a:uLnTx/>
                <a:uFillTx/>
                <a:latin typeface="Myriad Pro"/>
                <a:ea typeface="+mn-ea"/>
                <a:cs typeface="+mn-cs"/>
              </a:rPr>
              <a:t>CIC &amp; CIO</a:t>
            </a:r>
            <a:br>
              <a:rPr kumimoji="0" lang="en-GB" sz="2400" b="1" i="0" u="none" strike="noStrike" kern="1200" cap="none" spc="0" normalizeH="0" baseline="0" noProof="0" dirty="0">
                <a:ln>
                  <a:noFill/>
                </a:ln>
                <a:solidFill>
                  <a:prstClr val="black"/>
                </a:solidFill>
                <a:effectLs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2C647FC3-27B0-3732-5951-68A5CF58CC89}"/>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lvl="0" algn="ctr">
              <a:lnSpc>
                <a:spcPct val="107000"/>
              </a:lnSpc>
              <a:spcAft>
                <a:spcPts val="800"/>
              </a:spcAft>
              <a:buClr>
                <a:srgbClr val="0070C0"/>
              </a:buClr>
              <a:buFont typeface="Wingdings" panose="05000000000000000000" pitchFamily="2" charset="2"/>
              <a:buChar char=""/>
            </a:pPr>
            <a:r>
              <a:rPr lang="en-GB" sz="2400" dirty="0">
                <a:hlinkClick r:id="rId2"/>
              </a:rPr>
              <a:t>https://www.gov.uk/government/publications/community-interest-companies-how-to-form-a-cic/community-interest-companies-guidance-chapters</a:t>
            </a:r>
            <a:endParaRPr lang="en-GB" sz="2400" dirty="0"/>
          </a:p>
          <a:p>
            <a:pPr lvl="0" algn="ctr">
              <a:lnSpc>
                <a:spcPct val="107000"/>
              </a:lnSpc>
              <a:spcAft>
                <a:spcPts val="800"/>
              </a:spcAft>
              <a:buClr>
                <a:srgbClr val="0070C0"/>
              </a:buClr>
              <a:buFont typeface="Wingdings" panose="05000000000000000000" pitchFamily="2" charset="2"/>
              <a:buChar char=""/>
            </a:pPr>
            <a:endParaRPr lang="en-GB" sz="2400" dirty="0"/>
          </a:p>
          <a:p>
            <a:pPr lvl="0" algn="ctr">
              <a:lnSpc>
                <a:spcPct val="107000"/>
              </a:lnSpc>
              <a:spcAft>
                <a:spcPts val="800"/>
              </a:spcAft>
              <a:buClr>
                <a:srgbClr val="0070C0"/>
              </a:buClr>
              <a:buFont typeface="Wingdings" panose="05000000000000000000" pitchFamily="2" charset="2"/>
              <a:buChar char=""/>
            </a:pPr>
            <a:r>
              <a:rPr lang="en-GB" sz="2400" dirty="0">
                <a:hlinkClick r:id="rId3"/>
              </a:rPr>
              <a:t>https://www.gov.uk/setting-up-charity/register-your-charity</a:t>
            </a:r>
            <a:endParaRPr lang="en-GB" sz="2400" dirty="0"/>
          </a:p>
          <a:p>
            <a:pPr marL="0" lvl="0" indent="0" algn="ctr">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FB265CCB-2C1C-D05B-D546-AEBAEDFA622D}"/>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408066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0689" y="332657"/>
            <a:ext cx="8579296" cy="530887"/>
          </a:xfrm>
        </p:spPr>
        <p:txBody>
          <a:bodyPr>
            <a:normAutofit fontScale="90000"/>
          </a:bodyPr>
          <a:lstStyle/>
          <a:p>
            <a:br>
              <a:rPr lang="en-GB" sz="3200" u="sng" dirty="0">
                <a:highlight>
                  <a:srgbClr val="FFFF00"/>
                </a:highlight>
              </a:rPr>
            </a:br>
            <a:r>
              <a:rPr lang="en-GB" sz="3100" b="1" u="sng" dirty="0">
                <a:solidFill>
                  <a:srgbClr val="0070C0"/>
                </a:solidFill>
              </a:rPr>
              <a:t>Practical Activity- 20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9427" y="919114"/>
            <a:ext cx="9162854" cy="4680520"/>
          </a:xfrm>
        </p:spPr>
        <p:txBody>
          <a:bodyPr>
            <a:normAutofit/>
          </a:bodyPr>
          <a:lstStyle/>
          <a:p>
            <a:pPr marL="0" indent="0" algn="ctr">
              <a:buNone/>
            </a:pPr>
            <a:r>
              <a:rPr lang="en-GB" sz="2000" dirty="0"/>
              <a:t>Please write down which legal format you would choose for your own business idea and explain why this would be the most suitable option.</a:t>
            </a:r>
          </a:p>
          <a:p>
            <a:pPr marL="0" indent="0" algn="ctr">
              <a:buNone/>
            </a:pPr>
            <a:endParaRPr lang="en-GB" sz="2000" dirty="0"/>
          </a:p>
          <a:p>
            <a:pPr algn="ctr">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A lot of information on how to set up a company can be found on the government website below: </a:t>
            </a:r>
          </a:p>
          <a:p>
            <a:pPr lvl="0" algn="ctr">
              <a:lnSpc>
                <a:spcPct val="107000"/>
              </a:lnSpc>
              <a:spcAft>
                <a:spcPts val="800"/>
              </a:spcAft>
              <a:buClr>
                <a:srgbClr val="0070C0"/>
              </a:buClr>
              <a:buFont typeface="Wingdings" panose="05000000000000000000" pitchFamily="2" charset="2"/>
              <a:buChar char="è"/>
            </a:pPr>
            <a:r>
              <a:rPr lang="en-GB" sz="2000" dirty="0">
                <a:solidFill>
                  <a:srgbClr val="0000FF"/>
                </a:solidFill>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https://www.gov.uk/set-up-business</a:t>
            </a:r>
            <a:endParaRPr lang="en-GB" sz="2000" dirty="0">
              <a:solidFill>
                <a:srgbClr val="0000FF"/>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000" dirty="0">
              <a:solidFill>
                <a:prstClr val="black"/>
              </a:solidFill>
              <a:ea typeface="Calibri" panose="020F0502020204030204" pitchFamily="34" charset="0"/>
              <a:cs typeface="Times New Roman" panose="02020603050405020304" pitchFamily="18" charset="0"/>
            </a:endParaRPr>
          </a:p>
          <a:p>
            <a:pPr algn="ctr">
              <a:buClr>
                <a:srgbClr val="0070C0"/>
              </a:buClr>
              <a:buFont typeface="Wingdings" panose="05000000000000000000" pitchFamily="2" charset="2"/>
              <a:buChar char="q"/>
            </a:pPr>
            <a:r>
              <a:rPr lang="en-GB" sz="2000" dirty="0"/>
              <a:t>If anyone is interested to start a Social Enterprise, then a lot of information on how to set up a social enterprise can be found on the government website below:</a:t>
            </a:r>
          </a:p>
          <a:p>
            <a:pPr algn="ctr">
              <a:buClr>
                <a:srgbClr val="0070C0"/>
              </a:buClr>
              <a:buFont typeface="Wingdings" panose="05000000000000000000" pitchFamily="2" charset="2"/>
              <a:buChar char="è"/>
            </a:pPr>
            <a:r>
              <a:rPr lang="en-GB" sz="2000" dirty="0">
                <a:hlinkClick r:id="rId3"/>
              </a:rPr>
              <a:t>https://www.gov.uk/set-up-a-social-enterprise</a:t>
            </a:r>
            <a:endParaRPr lang="en-GB" sz="2000" dirty="0"/>
          </a:p>
          <a:p>
            <a:pPr marL="0" indent="0" algn="ctr">
              <a:buNone/>
            </a:pPr>
            <a:endParaRPr lang="en-GB" sz="2800" dirty="0"/>
          </a:p>
        </p:txBody>
      </p:sp>
      <p:sp>
        <p:nvSpPr>
          <p:cNvPr id="4" name="Title 1">
            <a:extLst>
              <a:ext uri="{FF2B5EF4-FFF2-40B4-BE49-F238E27FC236}">
                <a16:creationId xmlns:a16="http://schemas.microsoft.com/office/drawing/2014/main" id="{D7645348-46EB-93CE-C228-FA93EDA5686B}"/>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9545450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3F4FC-C0E8-58ED-5BF7-23C8200A7E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48B653-8B7F-5FC1-E174-45D348FE7943}"/>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600" b="1" dirty="0">
                <a:solidFill>
                  <a:srgbClr val="007DC3"/>
                </a:solidFill>
              </a:rPr>
              <a:t>Do you have any Questions?</a:t>
            </a:r>
            <a:br>
              <a:rPr lang="en-GB" sz="3600" b="1" dirty="0">
                <a:solidFill>
                  <a:srgbClr val="007DC3"/>
                </a:solidFill>
              </a:rPr>
            </a:br>
            <a:endParaRPr lang="en-GB" sz="3200" b="1" dirty="0">
              <a:solidFill>
                <a:srgbClr val="007DC3"/>
              </a:solidFill>
            </a:endParaRPr>
          </a:p>
        </p:txBody>
      </p:sp>
      <p:pic>
        <p:nvPicPr>
          <p:cNvPr id="8" name="Picture 7">
            <a:extLst>
              <a:ext uri="{FF2B5EF4-FFF2-40B4-BE49-F238E27FC236}">
                <a16:creationId xmlns:a16="http://schemas.microsoft.com/office/drawing/2014/main" id="{7106DBED-E6D0-B975-9EDC-C217E0F6E52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2626" y="1556792"/>
            <a:ext cx="4734772" cy="3456384"/>
          </a:xfrm>
          <a:prstGeom prst="rect">
            <a:avLst/>
          </a:prstGeom>
        </p:spPr>
      </p:pic>
      <p:sp>
        <p:nvSpPr>
          <p:cNvPr id="3" name="Title 1">
            <a:extLst>
              <a:ext uri="{FF2B5EF4-FFF2-40B4-BE49-F238E27FC236}">
                <a16:creationId xmlns:a16="http://schemas.microsoft.com/office/drawing/2014/main" id="{43BF09FE-95A5-5EDD-9650-3FC7293D54B8}"/>
              </a:ext>
            </a:extLst>
          </p:cNvPr>
          <p:cNvSpPr txBox="1">
            <a:spLocks/>
          </p:cNvSpPr>
          <p:nvPr/>
        </p:nvSpPr>
        <p:spPr>
          <a:xfrm>
            <a:off x="457200" y="0"/>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33968957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par>
                                <p:cTn id="11" presetID="3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47513-001B-7AD5-08D9-8062D676BA1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3149163-91CE-7215-5824-E305A886526E}"/>
              </a:ext>
            </a:extLst>
          </p:cNvPr>
          <p:cNvSpPr/>
          <p:nvPr/>
        </p:nvSpPr>
        <p:spPr>
          <a:xfrm>
            <a:off x="1403648" y="2356431"/>
            <a:ext cx="7272808" cy="3539430"/>
          </a:xfrm>
          <a:prstGeom prst="rect">
            <a:avLst/>
          </a:prstGeom>
        </p:spPr>
        <p:txBody>
          <a:bodyPr wrap="square" anchor="t">
            <a:spAutoFit/>
          </a:bodyPr>
          <a:lstStyle/>
          <a:p>
            <a:pPr algn="ctr"/>
            <a:r>
              <a:rPr lang="en-GB" sz="2800" b="1" dirty="0">
                <a:highlight>
                  <a:srgbClr val="FFFF00"/>
                </a:highlight>
              </a:rPr>
              <a:t>LCBB5013: Entrepreneurship</a:t>
            </a:r>
          </a:p>
          <a:p>
            <a:pPr algn="ctr"/>
            <a:endParaRPr lang="fr-FR" sz="2800" dirty="0">
              <a:solidFill>
                <a:schemeClr val="bg1"/>
              </a:solidFill>
            </a:endParaRPr>
          </a:p>
          <a:p>
            <a:pPr algn="ctr"/>
            <a:r>
              <a:rPr lang="en-GB" sz="2800" b="1" dirty="0">
                <a:solidFill>
                  <a:schemeClr val="bg1"/>
                </a:solidFill>
              </a:rPr>
              <a:t>Legal Format- Franchises</a:t>
            </a:r>
          </a:p>
          <a:p>
            <a:pPr algn="ctr"/>
            <a:endParaRPr lang="fr-FR" sz="2800" b="1" dirty="0">
              <a:solidFill>
                <a:schemeClr val="bg1"/>
              </a:solidFill>
            </a:endParaRPr>
          </a:p>
          <a:p>
            <a:pPr algn="ctr"/>
            <a:r>
              <a:rPr lang="fr-FR" sz="2800" b="1" dirty="0">
                <a:solidFill>
                  <a:schemeClr val="bg1"/>
                </a:solidFill>
              </a:rPr>
              <a:t>Teaching team</a:t>
            </a:r>
          </a:p>
          <a:p>
            <a:pPr algn="ctr"/>
            <a:r>
              <a:rPr lang="en-GB" sz="2800" b="1" dirty="0">
                <a:solidFill>
                  <a:schemeClr val="bg1"/>
                </a:solidFill>
              </a:rPr>
              <a:t>Masud Ibrahim</a:t>
            </a:r>
          </a:p>
          <a:p>
            <a:pPr algn="ctr"/>
            <a:r>
              <a:rPr lang="fr-FR" sz="2800" b="1" dirty="0">
                <a:solidFill>
                  <a:schemeClr val="bg1"/>
                </a:solidFill>
              </a:rPr>
              <a:t>Module Leader: Vasilios Tavlaridis</a:t>
            </a:r>
          </a:p>
          <a:p>
            <a:pPr algn="ctr"/>
            <a:endParaRPr lang="fr-FR" sz="2800" b="1" dirty="0">
              <a:solidFill>
                <a:schemeClr val="bg1"/>
              </a:solidFill>
            </a:endParaRPr>
          </a:p>
        </p:txBody>
      </p:sp>
      <p:sp>
        <p:nvSpPr>
          <p:cNvPr id="6" name="Rectangle 5">
            <a:extLst>
              <a:ext uri="{FF2B5EF4-FFF2-40B4-BE49-F238E27FC236}">
                <a16:creationId xmlns:a16="http://schemas.microsoft.com/office/drawing/2014/main" id="{AC4ACC9B-5756-4BB1-D156-8CDA24E2D432}"/>
              </a:ext>
            </a:extLst>
          </p:cNvPr>
          <p:cNvSpPr/>
          <p:nvPr/>
        </p:nvSpPr>
        <p:spPr>
          <a:xfrm>
            <a:off x="481134" y="1034533"/>
            <a:ext cx="8496944" cy="1354217"/>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dirty="0">
                <a:solidFill>
                  <a:srgbClr val="FFFF00"/>
                </a:solidFill>
              </a:rPr>
              <a:t> </a:t>
            </a:r>
          </a:p>
          <a:p>
            <a:pPr algn="ctr"/>
            <a:r>
              <a:rPr lang="en-GB" altLang="en-US" sz="3200" b="1" dirty="0">
                <a:highlight>
                  <a:srgbClr val="FFFF00"/>
                </a:highlight>
              </a:rPr>
              <a:t>Bachelor of Arts Business Management</a:t>
            </a:r>
            <a:endParaRPr lang="en-GB" sz="3200" b="1" dirty="0">
              <a:solidFill>
                <a:srgbClr val="FFFF00"/>
              </a:solidFill>
              <a:highlight>
                <a:srgbClr val="FFFF00"/>
              </a:highlight>
            </a:endParaRPr>
          </a:p>
          <a:p>
            <a:pPr algn="ctr"/>
            <a:endParaRPr lang="en-US" dirty="0"/>
          </a:p>
        </p:txBody>
      </p:sp>
    </p:spTree>
    <p:extLst>
      <p:ext uri="{BB962C8B-B14F-4D97-AF65-F5344CB8AC3E}">
        <p14:creationId xmlns:p14="http://schemas.microsoft.com/office/powerpoint/2010/main" val="8272431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A007B-1AA6-D24A-88B3-CAD505218A1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A89D6C-FA96-00BC-A0FA-258F10559845}"/>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800" dirty="0"/>
          </a:p>
          <a:p>
            <a:pPr marL="0" indent="0" algn="ctr">
              <a:buClr>
                <a:srgbClr val="007DC3"/>
              </a:buClr>
              <a:buNone/>
            </a:pPr>
            <a:r>
              <a:rPr lang="en-GB" sz="2800" dirty="0"/>
              <a:t>A </a:t>
            </a:r>
            <a:r>
              <a:rPr lang="en-GB" sz="2800" b="1" dirty="0"/>
              <a:t>franchise</a:t>
            </a:r>
            <a:r>
              <a:rPr lang="en-GB" sz="2800" dirty="0"/>
              <a:t> is a business model where an individual (the </a:t>
            </a:r>
            <a:r>
              <a:rPr lang="en-GB" sz="2800" b="1" dirty="0"/>
              <a:t>franchisee</a:t>
            </a:r>
            <a:r>
              <a:rPr lang="en-GB" sz="2800" dirty="0"/>
              <a:t>) buys the rights to operate a business using the branding, products, systems, and support of an established company (the </a:t>
            </a:r>
            <a:r>
              <a:rPr lang="en-GB" sz="2800" b="1" dirty="0"/>
              <a:t>franchisor</a:t>
            </a:r>
            <a:r>
              <a:rPr lang="en-GB" sz="2800" dirty="0"/>
              <a:t>).</a:t>
            </a:r>
            <a:endParaRPr lang="en-GB" dirty="0"/>
          </a:p>
        </p:txBody>
      </p:sp>
      <p:sp>
        <p:nvSpPr>
          <p:cNvPr id="4" name="TextBox 3">
            <a:extLst>
              <a:ext uri="{FF2B5EF4-FFF2-40B4-BE49-F238E27FC236}">
                <a16:creationId xmlns:a16="http://schemas.microsoft.com/office/drawing/2014/main" id="{AED220C3-782A-9044-2CA7-54F6C5D6A789}"/>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0070C0"/>
                </a:solidFill>
                <a:effectLst/>
                <a:uLnTx/>
                <a:uFillTx/>
                <a:latin typeface="Myriad Pro"/>
                <a:ea typeface="+mn-ea"/>
                <a:cs typeface="+mn-cs"/>
              </a:rPr>
              <a:t>Franchises </a:t>
            </a:r>
            <a:endParaRPr kumimoji="0" lang="en-GB" sz="3600" b="1" i="0" u="none" strike="noStrike" kern="1200" cap="none" spc="0" normalizeH="0" baseline="0" noProof="0" dirty="0">
              <a:ln>
                <a:noFill/>
              </a:ln>
              <a:solidFill>
                <a:srgbClr val="0070C0"/>
              </a:solidFill>
              <a:effectLst/>
              <a:uLnTx/>
              <a:uFillTx/>
              <a:latin typeface="Myriad Pro"/>
              <a:ea typeface="+mn-ea"/>
              <a:cs typeface="+mn-cs"/>
            </a:endParaRPr>
          </a:p>
        </p:txBody>
      </p:sp>
      <p:sp>
        <p:nvSpPr>
          <p:cNvPr id="5" name="Title 1">
            <a:extLst>
              <a:ext uri="{FF2B5EF4-FFF2-40B4-BE49-F238E27FC236}">
                <a16:creationId xmlns:a16="http://schemas.microsoft.com/office/drawing/2014/main" id="{485A9DCF-1A9B-929E-C048-3B52A445B8C9}"/>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15764278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05B2B-D591-1721-2FB1-FDDD85AF2B5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052A95-30F4-7FA0-67B4-50D5EBD85184}"/>
              </a:ext>
            </a:extLst>
          </p:cNvPr>
          <p:cNvSpPr>
            <a:spLocks noGrp="1"/>
          </p:cNvSpPr>
          <p:nvPr>
            <p:ph idx="1"/>
          </p:nvPr>
        </p:nvSpPr>
        <p:spPr>
          <a:xfrm>
            <a:off x="5347" y="1076137"/>
            <a:ext cx="9144000" cy="4464496"/>
          </a:xfrm>
        </p:spPr>
        <p:txBody>
          <a:bodyPr>
            <a:normAutofit/>
          </a:bodyPr>
          <a:lstStyle/>
          <a:p>
            <a:pPr>
              <a:buNone/>
            </a:pPr>
            <a:endParaRPr lang="en-GB" sz="2800" b="1" dirty="0"/>
          </a:p>
          <a:p>
            <a:pPr>
              <a:buClr>
                <a:srgbClr val="0070C0"/>
              </a:buClr>
              <a:buFont typeface="Wingdings" panose="05000000000000000000" pitchFamily="2" charset="2"/>
              <a:buChar char="q"/>
            </a:pPr>
            <a:r>
              <a:rPr lang="en-GB" sz="2800" b="1" dirty="0"/>
              <a:t>Franchisor</a:t>
            </a:r>
            <a:r>
              <a:rPr lang="en-GB" sz="2800" dirty="0"/>
              <a:t>: The original business that owns the brand, trademarks, and operational systems (e.g., McDonald’s Corporation).</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Franchisee</a:t>
            </a:r>
            <a:r>
              <a:rPr lang="en-GB" sz="2800" dirty="0"/>
              <a:t>: The person or group that pays for the right to run a branch of the business (e.g., the local McDonald's store owner).</a:t>
            </a:r>
          </a:p>
          <a:p>
            <a:pPr>
              <a:buClr>
                <a:srgbClr val="007DC3"/>
              </a:buClr>
              <a:buFont typeface="Wingdings" panose="05000000000000000000" pitchFamily="2" charset="2"/>
              <a:buChar char="q"/>
            </a:pPr>
            <a:endParaRPr lang="en-GB" sz="2800" dirty="0"/>
          </a:p>
        </p:txBody>
      </p:sp>
      <p:sp>
        <p:nvSpPr>
          <p:cNvPr id="4" name="TextBox 3">
            <a:extLst>
              <a:ext uri="{FF2B5EF4-FFF2-40B4-BE49-F238E27FC236}">
                <a16:creationId xmlns:a16="http://schemas.microsoft.com/office/drawing/2014/main" id="{04D9E19F-CCB5-5A90-9046-D7AC8AC7240E}"/>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solidFill>
                  <a:srgbClr val="0070C0"/>
                </a:solidFill>
              </a:rPr>
              <a:t>How Franchises Works</a:t>
            </a:r>
          </a:p>
        </p:txBody>
      </p:sp>
      <p:sp>
        <p:nvSpPr>
          <p:cNvPr id="5" name="Title 1">
            <a:extLst>
              <a:ext uri="{FF2B5EF4-FFF2-40B4-BE49-F238E27FC236}">
                <a16:creationId xmlns:a16="http://schemas.microsoft.com/office/drawing/2014/main" id="{6AE3958B-EC5A-C27F-1334-DCD1D06477A6}"/>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5903381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15B51-DCDF-AC1D-09CF-CB8D9C8EC5F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BE10B-171D-AC2D-3895-8D2BCB810494}"/>
              </a:ext>
            </a:extLst>
          </p:cNvPr>
          <p:cNvSpPr>
            <a:spLocks noGrp="1"/>
          </p:cNvSpPr>
          <p:nvPr>
            <p:ph idx="1"/>
          </p:nvPr>
        </p:nvSpPr>
        <p:spPr>
          <a:xfrm>
            <a:off x="1433" y="1056932"/>
            <a:ext cx="9144000" cy="4464496"/>
          </a:xfrm>
        </p:spPr>
        <p:txBody>
          <a:bodyPr>
            <a:normAutofit/>
          </a:bodyPr>
          <a:lstStyle/>
          <a:p>
            <a:pPr>
              <a:buClr>
                <a:srgbClr val="0070C0"/>
              </a:buClr>
              <a:buFont typeface="Wingdings" panose="05000000000000000000" pitchFamily="2" charset="2"/>
              <a:buChar char="q"/>
            </a:pPr>
            <a:r>
              <a:rPr lang="en-GB" sz="2800" b="1" dirty="0"/>
              <a:t>Initial Franchise Fee</a:t>
            </a:r>
            <a:r>
              <a:rPr lang="en-GB" sz="2800" dirty="0"/>
              <a:t>: A one-time payment to join the franchise.</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r>
              <a:rPr lang="en-GB" sz="2800" b="1" dirty="0"/>
              <a:t>Ongoing Royalties</a:t>
            </a:r>
            <a:r>
              <a:rPr lang="en-GB" sz="2800" dirty="0"/>
              <a:t>: A percentage of revenue paid regularly to the franchisor.</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Marketing Fees</a:t>
            </a:r>
            <a:r>
              <a:rPr lang="en-GB" sz="2800" dirty="0"/>
              <a:t>: Contributions to national or regional advertising campaigns.</a:t>
            </a:r>
          </a:p>
          <a:p>
            <a:pPr>
              <a:buClr>
                <a:srgbClr val="007DC3"/>
              </a:buClr>
              <a:buFont typeface="Wingdings" panose="05000000000000000000" pitchFamily="2" charset="2"/>
              <a:buChar char="q"/>
            </a:pPr>
            <a:endParaRPr lang="en-GB" sz="2800" dirty="0"/>
          </a:p>
        </p:txBody>
      </p:sp>
      <p:sp>
        <p:nvSpPr>
          <p:cNvPr id="4" name="TextBox 3">
            <a:extLst>
              <a:ext uri="{FF2B5EF4-FFF2-40B4-BE49-F238E27FC236}">
                <a16:creationId xmlns:a16="http://schemas.microsoft.com/office/drawing/2014/main" id="{A2FD2B1A-73A9-D4C7-DA6E-CC47AD14258C}"/>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solidFill>
                  <a:srgbClr val="0070C0"/>
                </a:solidFill>
              </a:rPr>
              <a:t>Typical Franchise Costs</a:t>
            </a:r>
            <a:r>
              <a:rPr kumimoji="0" lang="en-GB" sz="3200" b="1" i="0" u="none" strike="noStrike" kern="1200" cap="none" spc="0" normalizeH="0" baseline="0" noProof="0" dirty="0">
                <a:ln>
                  <a:noFill/>
                </a:ln>
                <a:solidFill>
                  <a:srgbClr val="0070C0"/>
                </a:solidFill>
                <a:effectLst/>
                <a:uLnTx/>
                <a:uFillTx/>
                <a:latin typeface="Myriad Pro"/>
              </a:rPr>
              <a:t> </a:t>
            </a:r>
            <a:endParaRPr kumimoji="0" lang="en-GB" sz="3600" b="1" i="0" u="none" strike="noStrike" kern="1200" cap="none" spc="0" normalizeH="0" baseline="0" noProof="0" dirty="0">
              <a:ln>
                <a:noFill/>
              </a:ln>
              <a:solidFill>
                <a:srgbClr val="0070C0"/>
              </a:solidFill>
              <a:effectLst/>
              <a:uLnTx/>
              <a:uFillTx/>
              <a:latin typeface="Myriad Pro"/>
            </a:endParaRPr>
          </a:p>
        </p:txBody>
      </p:sp>
      <p:sp>
        <p:nvSpPr>
          <p:cNvPr id="5" name="Title 1">
            <a:extLst>
              <a:ext uri="{FF2B5EF4-FFF2-40B4-BE49-F238E27FC236}">
                <a16:creationId xmlns:a16="http://schemas.microsoft.com/office/drawing/2014/main" id="{299C6DF9-EE29-D0C1-22BF-64754E3ABCE9}"/>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3641898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6B1B4-17B4-8C23-48DC-FD32BC0BBE1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37BB93-CA8E-8D62-A566-3C7D43E870A8}"/>
              </a:ext>
            </a:extLst>
          </p:cNvPr>
          <p:cNvSpPr>
            <a:spLocks noGrp="1"/>
          </p:cNvSpPr>
          <p:nvPr>
            <p:ph idx="1"/>
          </p:nvPr>
        </p:nvSpPr>
        <p:spPr>
          <a:xfrm>
            <a:off x="8678" y="1412776"/>
            <a:ext cx="9144000" cy="4464496"/>
          </a:xfrm>
        </p:spPr>
        <p:txBody>
          <a:bodyPr>
            <a:normAutofit/>
          </a:bodyPr>
          <a:lstStyle/>
          <a:p>
            <a:pPr>
              <a:buClr>
                <a:srgbClr val="0070C0"/>
              </a:buClr>
              <a:buFont typeface="Wingdings" panose="05000000000000000000" pitchFamily="2" charset="2"/>
              <a:buChar char="q"/>
            </a:pPr>
            <a:r>
              <a:rPr lang="en-GB" dirty="0"/>
              <a:t>Brand recognition</a:t>
            </a:r>
          </a:p>
          <a:p>
            <a:pPr>
              <a:buClr>
                <a:srgbClr val="0070C0"/>
              </a:buClr>
              <a:buFont typeface="Wingdings" panose="05000000000000000000" pitchFamily="2" charset="2"/>
              <a:buChar char="q"/>
            </a:pPr>
            <a:r>
              <a:rPr lang="en-GB" dirty="0"/>
              <a:t>Training and support</a:t>
            </a:r>
          </a:p>
          <a:p>
            <a:pPr>
              <a:buClr>
                <a:srgbClr val="0070C0"/>
              </a:buClr>
              <a:buFont typeface="Wingdings" panose="05000000000000000000" pitchFamily="2" charset="2"/>
              <a:buChar char="q"/>
            </a:pPr>
            <a:r>
              <a:rPr lang="en-GB" dirty="0"/>
              <a:t>A proven business model</a:t>
            </a:r>
          </a:p>
          <a:p>
            <a:pPr>
              <a:buClr>
                <a:srgbClr val="0070C0"/>
              </a:buClr>
              <a:buFont typeface="Wingdings" panose="05000000000000000000" pitchFamily="2" charset="2"/>
              <a:buChar char="q"/>
            </a:pPr>
            <a:r>
              <a:rPr lang="en-GB" dirty="0"/>
              <a:t>Marketing materials</a:t>
            </a:r>
          </a:p>
          <a:p>
            <a:pPr>
              <a:buClr>
                <a:srgbClr val="0070C0"/>
              </a:buClr>
              <a:buFont typeface="Wingdings" panose="05000000000000000000" pitchFamily="2" charset="2"/>
              <a:buChar char="q"/>
            </a:pPr>
            <a:r>
              <a:rPr lang="en-GB" dirty="0"/>
              <a:t>Supply chain access</a:t>
            </a:r>
          </a:p>
          <a:p>
            <a:pPr>
              <a:buClr>
                <a:srgbClr val="007DC3"/>
              </a:buClr>
              <a:buFont typeface="Wingdings" panose="05000000000000000000" pitchFamily="2" charset="2"/>
              <a:buChar char="q"/>
            </a:pPr>
            <a:endParaRPr lang="en-GB" sz="2800" dirty="0"/>
          </a:p>
        </p:txBody>
      </p:sp>
      <p:sp>
        <p:nvSpPr>
          <p:cNvPr id="4" name="TextBox 3">
            <a:extLst>
              <a:ext uri="{FF2B5EF4-FFF2-40B4-BE49-F238E27FC236}">
                <a16:creationId xmlns:a16="http://schemas.microsoft.com/office/drawing/2014/main" id="{8127B2D3-35AC-55C0-304E-76FD31C685ED}"/>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solidFill>
                  <a:srgbClr val="0070C0"/>
                </a:solidFill>
              </a:rPr>
              <a:t>What Franchisees Usually Get</a:t>
            </a:r>
          </a:p>
        </p:txBody>
      </p:sp>
      <p:sp>
        <p:nvSpPr>
          <p:cNvPr id="5" name="Title 1">
            <a:extLst>
              <a:ext uri="{FF2B5EF4-FFF2-40B4-BE49-F238E27FC236}">
                <a16:creationId xmlns:a16="http://schemas.microsoft.com/office/drawing/2014/main" id="{B3D35E72-0A4E-0DAF-FEE4-5BF1E5E0DFF2}"/>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6913738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EDB87-964B-EB08-C779-6DFC9877FD3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0B3F9-EF2E-2E10-AF6C-0829EF0A7431}"/>
              </a:ext>
            </a:extLst>
          </p:cNvPr>
          <p:cNvSpPr>
            <a:spLocks noGrp="1"/>
          </p:cNvSpPr>
          <p:nvPr>
            <p:ph idx="1"/>
          </p:nvPr>
        </p:nvSpPr>
        <p:spPr>
          <a:xfrm>
            <a:off x="20305" y="980728"/>
            <a:ext cx="9144000" cy="4464496"/>
          </a:xfrm>
        </p:spPr>
        <p:txBody>
          <a:bodyPr>
            <a:normAutofit lnSpcReduction="10000"/>
          </a:bodyPr>
          <a:lstStyle/>
          <a:p>
            <a:pPr>
              <a:buNone/>
            </a:pPr>
            <a:r>
              <a:rPr lang="en-GB" b="1" dirty="0"/>
              <a:t>Pros</a:t>
            </a:r>
            <a:endParaRPr lang="en-GB" dirty="0"/>
          </a:p>
          <a:p>
            <a:pPr>
              <a:buClr>
                <a:srgbClr val="0070C0"/>
              </a:buClr>
              <a:buFont typeface="Wingdings" panose="05000000000000000000" pitchFamily="2" charset="2"/>
              <a:buChar char="q"/>
            </a:pPr>
            <a:r>
              <a:rPr lang="en-GB" dirty="0"/>
              <a:t>Lower risk than starting a business from scratch</a:t>
            </a:r>
          </a:p>
          <a:p>
            <a:pPr>
              <a:buClr>
                <a:srgbClr val="0070C0"/>
              </a:buClr>
              <a:buFont typeface="Wingdings" panose="05000000000000000000" pitchFamily="2" charset="2"/>
              <a:buChar char="q"/>
            </a:pPr>
            <a:r>
              <a:rPr lang="en-GB" dirty="0"/>
              <a:t>Instant brand recognition</a:t>
            </a:r>
          </a:p>
          <a:p>
            <a:pPr>
              <a:buClr>
                <a:srgbClr val="0070C0"/>
              </a:buClr>
              <a:buFont typeface="Wingdings" panose="05000000000000000000" pitchFamily="2" charset="2"/>
              <a:buChar char="q"/>
            </a:pPr>
            <a:r>
              <a:rPr lang="en-GB" dirty="0"/>
              <a:t>Ongoing support and training</a:t>
            </a:r>
          </a:p>
          <a:p>
            <a:pPr>
              <a:buNone/>
            </a:pPr>
            <a:r>
              <a:rPr lang="en-GB" b="1" dirty="0"/>
              <a:t>Cons</a:t>
            </a:r>
            <a:endParaRPr lang="en-GB" dirty="0"/>
          </a:p>
          <a:p>
            <a:pPr>
              <a:buClr>
                <a:srgbClr val="0070C0"/>
              </a:buClr>
              <a:buFont typeface="Wingdings" panose="05000000000000000000" pitchFamily="2" charset="2"/>
              <a:buChar char="q"/>
            </a:pPr>
            <a:r>
              <a:rPr lang="en-GB" dirty="0"/>
              <a:t>Initial and ongoing fees</a:t>
            </a:r>
          </a:p>
          <a:p>
            <a:pPr>
              <a:buClr>
                <a:srgbClr val="0070C0"/>
              </a:buClr>
              <a:buFont typeface="Wingdings" panose="05000000000000000000" pitchFamily="2" charset="2"/>
              <a:buChar char="q"/>
            </a:pPr>
            <a:r>
              <a:rPr lang="en-GB" dirty="0"/>
              <a:t>Less operational freedom</a:t>
            </a:r>
          </a:p>
          <a:p>
            <a:pPr>
              <a:buClr>
                <a:srgbClr val="0070C0"/>
              </a:buClr>
              <a:buFont typeface="Wingdings" panose="05000000000000000000" pitchFamily="2" charset="2"/>
              <a:buChar char="q"/>
            </a:pPr>
            <a:r>
              <a:rPr lang="en-GB" dirty="0"/>
              <a:t>Must follow franchisor rules and systems</a:t>
            </a:r>
          </a:p>
          <a:p>
            <a:pPr>
              <a:buClr>
                <a:srgbClr val="007DC3"/>
              </a:buClr>
              <a:buFont typeface="Wingdings" panose="05000000000000000000" pitchFamily="2" charset="2"/>
              <a:buChar char="q"/>
            </a:pPr>
            <a:endParaRPr lang="en-GB" sz="2800" dirty="0"/>
          </a:p>
        </p:txBody>
      </p:sp>
      <p:sp>
        <p:nvSpPr>
          <p:cNvPr id="4" name="TextBox 3">
            <a:extLst>
              <a:ext uri="{FF2B5EF4-FFF2-40B4-BE49-F238E27FC236}">
                <a16:creationId xmlns:a16="http://schemas.microsoft.com/office/drawing/2014/main" id="{53BC77FD-D34C-1443-85B3-9DFD56451CC9}"/>
              </a:ext>
            </a:extLst>
          </p:cNvPr>
          <p:cNvSpPr txBox="1"/>
          <p:nvPr/>
        </p:nvSpPr>
        <p:spPr>
          <a:xfrm>
            <a:off x="323528" y="292207"/>
            <a:ext cx="9144000" cy="1077218"/>
          </a:xfrm>
          <a:prstGeom prst="rect">
            <a:avLst/>
          </a:prstGeom>
          <a:noFill/>
        </p:spPr>
        <p:txBody>
          <a:bodyPr wrap="square" rtlCol="0">
            <a:spAutoFit/>
          </a:bodyPr>
          <a:lstStyle/>
          <a:p>
            <a:pPr algn="ctr">
              <a:defRPr/>
            </a:pPr>
            <a:r>
              <a:rPr lang="en-GB" sz="3200" b="1" dirty="0">
                <a:solidFill>
                  <a:srgbClr val="0070C0"/>
                </a:solidFill>
              </a:rPr>
              <a:t>Pros and Cons of Franchising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5" name="Title 1">
            <a:extLst>
              <a:ext uri="{FF2B5EF4-FFF2-40B4-BE49-F238E27FC236}">
                <a16:creationId xmlns:a16="http://schemas.microsoft.com/office/drawing/2014/main" id="{FEBB2DCD-8220-D0DB-0841-002249ACA24D}"/>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02825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8BBEF-1020-578D-1064-87343499F07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A8FF03-7446-1002-69A1-BB127B6E9B2F}"/>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10 biggest Franchises</a:t>
            </a:r>
          </a:p>
          <a:p>
            <a:pPr marL="0" indent="0" algn="ctr">
              <a:buClr>
                <a:srgbClr val="007DC3"/>
              </a:buClr>
              <a:buNone/>
            </a:pPr>
            <a:endParaRPr lang="en-GB" dirty="0"/>
          </a:p>
          <a:p>
            <a:pPr algn="ctr">
              <a:buClr>
                <a:srgbClr val="007DC3"/>
              </a:buClr>
              <a:buFont typeface="Wingdings" panose="05000000000000000000" pitchFamily="2" charset="2"/>
              <a:buChar char="è"/>
            </a:pPr>
            <a:r>
              <a:rPr lang="en-GB" sz="2800" dirty="0">
                <a:hlinkClick r:id="rId2"/>
              </a:rPr>
              <a:t>https://whichfranchise.co.za/the-top-10-biggest-franchises-in-the-world/</a:t>
            </a:r>
            <a:endParaRPr lang="en-GB" sz="2800" dirty="0"/>
          </a:p>
          <a:p>
            <a:pPr marL="0" indent="0">
              <a:buClr>
                <a:srgbClr val="007DC3"/>
              </a:buClr>
              <a:buNone/>
            </a:pPr>
            <a:endParaRPr lang="en-GB" sz="2800" dirty="0"/>
          </a:p>
        </p:txBody>
      </p:sp>
      <p:sp>
        <p:nvSpPr>
          <p:cNvPr id="4" name="TextBox 3">
            <a:extLst>
              <a:ext uri="{FF2B5EF4-FFF2-40B4-BE49-F238E27FC236}">
                <a16:creationId xmlns:a16="http://schemas.microsoft.com/office/drawing/2014/main" id="{F4F53140-EF86-9261-CB50-1233B189E020}"/>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0070C0"/>
                </a:solidFill>
                <a:effectLst/>
                <a:uLnTx/>
                <a:uFillTx/>
                <a:latin typeface="Myriad Pro"/>
                <a:ea typeface="+mn-ea"/>
                <a:cs typeface="+mn-cs"/>
              </a:rPr>
              <a:t>Franchise</a:t>
            </a:r>
            <a:r>
              <a:rPr kumimoji="0" lang="en-GB" sz="3200" b="1" i="0" u="none" strike="noStrike" kern="1200" cap="none" spc="0" normalizeH="0" noProof="0" dirty="0">
                <a:ln>
                  <a:noFill/>
                </a:ln>
                <a:solidFill>
                  <a:srgbClr val="0070C0"/>
                </a:solidFill>
                <a:effectLst/>
                <a:uLnTx/>
                <a:uFillTx/>
                <a:latin typeface="Myriad Pro"/>
                <a:ea typeface="+mn-ea"/>
                <a:cs typeface="+mn-cs"/>
              </a:rPr>
              <a:t> Example</a:t>
            </a:r>
            <a:r>
              <a:rPr kumimoji="0" lang="en-GB" sz="3200" b="1" i="0" u="none" strike="noStrike" kern="1200" cap="none" spc="0" normalizeH="0" baseline="0" noProof="0" dirty="0">
                <a:ln>
                  <a:noFill/>
                </a:ln>
                <a:solidFill>
                  <a:srgbClr val="0070C0"/>
                </a:solidFill>
                <a:effectLst/>
                <a:uLnTx/>
                <a:uFillTx/>
                <a:latin typeface="Myriad Pro"/>
                <a:ea typeface="+mn-ea"/>
                <a:cs typeface="+mn-cs"/>
              </a:rPr>
              <a:t> </a:t>
            </a:r>
            <a:endParaRPr kumimoji="0" lang="en-GB" sz="3600" b="1" i="0" u="none" strike="noStrike" kern="1200" cap="none" spc="0" normalizeH="0" baseline="0" noProof="0" dirty="0">
              <a:ln>
                <a:noFill/>
              </a:ln>
              <a:solidFill>
                <a:srgbClr val="0070C0"/>
              </a:solidFill>
              <a:effectLst/>
              <a:uLnTx/>
              <a:uFillTx/>
              <a:latin typeface="Myriad Pro"/>
              <a:ea typeface="+mn-ea"/>
              <a:cs typeface="+mn-cs"/>
            </a:endParaRPr>
          </a:p>
        </p:txBody>
      </p:sp>
      <p:sp>
        <p:nvSpPr>
          <p:cNvPr id="5" name="Title 1">
            <a:extLst>
              <a:ext uri="{FF2B5EF4-FFF2-40B4-BE49-F238E27FC236}">
                <a16:creationId xmlns:a16="http://schemas.microsoft.com/office/drawing/2014/main" id="{A19D1B3B-0D91-124D-69D9-D7BD1A9BB75C}"/>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341768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15CE8-E8D4-F8EA-32BC-48374BE76C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FCC8A5-796F-82B3-5762-0A588D1697B9}"/>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Most successful Franchise Entrepreneur</a:t>
            </a:r>
          </a:p>
          <a:p>
            <a:pPr marL="0" indent="0" algn="ctr">
              <a:buClr>
                <a:srgbClr val="007DC3"/>
              </a:buClr>
              <a:buNone/>
            </a:pPr>
            <a:endParaRPr lang="en-GB" dirty="0">
              <a:hlinkClick r:id="rId2"/>
            </a:endParaRPr>
          </a:p>
          <a:p>
            <a:pPr algn="ctr">
              <a:buClr>
                <a:srgbClr val="007DC3"/>
              </a:buClr>
              <a:buFont typeface="Wingdings" panose="05000000000000000000" pitchFamily="2" charset="2"/>
              <a:buChar char="è"/>
            </a:pPr>
            <a:r>
              <a:rPr lang="en-GB" sz="2800" dirty="0">
                <a:hlinkClick r:id="rId2"/>
              </a:rPr>
              <a:t>https://www.entrepreneur.com/franchises/greg-flynn-owns-1245-restaurants-and-makes-2-billion-a/333187</a:t>
            </a:r>
            <a:endParaRPr lang="en-GB" sz="2800" dirty="0"/>
          </a:p>
          <a:p>
            <a:pPr marL="0" indent="0">
              <a:buClr>
                <a:srgbClr val="007DC3"/>
              </a:buClr>
              <a:buNone/>
            </a:pPr>
            <a:endParaRPr lang="en-GB" sz="2800" dirty="0"/>
          </a:p>
        </p:txBody>
      </p:sp>
      <p:sp>
        <p:nvSpPr>
          <p:cNvPr id="4" name="TextBox 3">
            <a:extLst>
              <a:ext uri="{FF2B5EF4-FFF2-40B4-BE49-F238E27FC236}">
                <a16:creationId xmlns:a16="http://schemas.microsoft.com/office/drawing/2014/main" id="{781548C4-9746-D324-7EF5-0C064B6B2C98}"/>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0070C0"/>
                </a:solidFill>
                <a:effectLst/>
                <a:uLnTx/>
                <a:uFillTx/>
                <a:latin typeface="Myriad Pro"/>
                <a:ea typeface="+mn-ea"/>
                <a:cs typeface="+mn-cs"/>
              </a:rPr>
              <a:t>Franchise</a:t>
            </a:r>
            <a:r>
              <a:rPr kumimoji="0" lang="en-GB" sz="3200" b="1" i="0" u="none" strike="noStrike" kern="1200" cap="none" spc="0" normalizeH="0" noProof="0" dirty="0">
                <a:ln>
                  <a:noFill/>
                </a:ln>
                <a:solidFill>
                  <a:srgbClr val="0070C0"/>
                </a:solidFill>
                <a:effectLst/>
                <a:uLnTx/>
                <a:uFillTx/>
                <a:latin typeface="Myriad Pro"/>
                <a:ea typeface="+mn-ea"/>
                <a:cs typeface="+mn-cs"/>
              </a:rPr>
              <a:t> Example</a:t>
            </a:r>
            <a:r>
              <a:rPr kumimoji="0" lang="en-GB" sz="3200" b="1" i="0" u="none" strike="noStrike" kern="1200" cap="none" spc="0" normalizeH="0" baseline="0" noProof="0" dirty="0">
                <a:ln>
                  <a:noFill/>
                </a:ln>
                <a:solidFill>
                  <a:srgbClr val="0070C0"/>
                </a:solidFill>
                <a:effectLst/>
                <a:uLnTx/>
                <a:uFillTx/>
                <a:latin typeface="Myriad Pro"/>
                <a:ea typeface="+mn-ea"/>
                <a:cs typeface="+mn-cs"/>
              </a:rPr>
              <a:t> </a:t>
            </a:r>
            <a:endParaRPr kumimoji="0" lang="en-GB" sz="3600" b="1" i="0" u="none" strike="noStrike" kern="1200" cap="none" spc="0" normalizeH="0" baseline="0" noProof="0" dirty="0">
              <a:ln>
                <a:noFill/>
              </a:ln>
              <a:solidFill>
                <a:srgbClr val="0070C0"/>
              </a:solidFill>
              <a:effectLst/>
              <a:uLnTx/>
              <a:uFillTx/>
              <a:latin typeface="Myriad Pro"/>
              <a:ea typeface="+mn-ea"/>
              <a:cs typeface="+mn-cs"/>
            </a:endParaRPr>
          </a:p>
        </p:txBody>
      </p:sp>
      <p:sp>
        <p:nvSpPr>
          <p:cNvPr id="5" name="Title 1">
            <a:extLst>
              <a:ext uri="{FF2B5EF4-FFF2-40B4-BE49-F238E27FC236}">
                <a16:creationId xmlns:a16="http://schemas.microsoft.com/office/drawing/2014/main" id="{F821AB03-777D-71BA-A885-8EAE65FB849E}"/>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mn-lt"/>
                <a:ea typeface="+mn-ea"/>
                <a:cs typeface="Calibri" panose="020F0502020204030204" pitchFamily="34" charset="0"/>
              </a:rPr>
              <a:t>LCBB5013: Entrepreneurship</a:t>
            </a:r>
            <a:endParaRPr lang="en-GB" sz="1400" dirty="0">
              <a:solidFill>
                <a:schemeClr val="accent1">
                  <a:lumMod val="50000"/>
                </a:schemeClr>
              </a:solidFill>
              <a:latin typeface="+mn-lt"/>
              <a:cs typeface="Calibri" panose="020F0502020204030204" pitchFamily="34" charset="0"/>
            </a:endParaRPr>
          </a:p>
        </p:txBody>
      </p:sp>
    </p:spTree>
    <p:extLst>
      <p:ext uri="{BB962C8B-B14F-4D97-AF65-F5344CB8AC3E}">
        <p14:creationId xmlns:p14="http://schemas.microsoft.com/office/powerpoint/2010/main" val="3955687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FE59D-219A-66FC-260A-AE82BC544F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B29E31-91F3-97BD-3557-E3A3E7557056}"/>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200" b="1" dirty="0">
                <a:solidFill>
                  <a:srgbClr val="0070C0"/>
                </a:solidFill>
              </a:rPr>
              <a:t>Classroom </a:t>
            </a:r>
            <a:r>
              <a:rPr lang="en-GB" sz="3100" b="1" dirty="0">
                <a:solidFill>
                  <a:srgbClr val="0070C0"/>
                </a:solidFill>
              </a:rPr>
              <a:t>Discussion- 15 minutes</a:t>
            </a:r>
            <a:br>
              <a:rPr lang="en-GB" sz="3200" u="sng" dirty="0">
                <a:solidFill>
                  <a:srgbClr val="0070C0"/>
                </a:solidFill>
              </a:rPr>
            </a:br>
            <a:endParaRPr lang="en-GB" sz="3200" b="1" dirty="0">
              <a:solidFill>
                <a:srgbClr val="0070C0"/>
              </a:solidFill>
            </a:endParaRPr>
          </a:p>
        </p:txBody>
      </p:sp>
      <p:sp>
        <p:nvSpPr>
          <p:cNvPr id="8" name="Content Placeholder 7">
            <a:extLst>
              <a:ext uri="{FF2B5EF4-FFF2-40B4-BE49-F238E27FC236}">
                <a16:creationId xmlns:a16="http://schemas.microsoft.com/office/drawing/2014/main" id="{00D64333-C186-E60C-4B7C-1F515479F766}"/>
              </a:ext>
            </a:extLst>
          </p:cNvPr>
          <p:cNvSpPr>
            <a:spLocks noGrp="1"/>
          </p:cNvSpPr>
          <p:nvPr>
            <p:ph idx="1"/>
          </p:nvPr>
        </p:nvSpPr>
        <p:spPr>
          <a:xfrm>
            <a:off x="0" y="1268760"/>
            <a:ext cx="9162854" cy="4464496"/>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Would you open a franchise business?</a:t>
            </a:r>
          </a:p>
        </p:txBody>
      </p:sp>
      <p:sp>
        <p:nvSpPr>
          <p:cNvPr id="4" name="Title 1">
            <a:extLst>
              <a:ext uri="{FF2B5EF4-FFF2-40B4-BE49-F238E27FC236}">
                <a16:creationId xmlns:a16="http://schemas.microsoft.com/office/drawing/2014/main" id="{E204CB8D-7DB8-F331-C375-8FFF0BC30084}"/>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38721852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799A3-CA21-44DC-9869-AB4EE6CFA0E2}"/>
              </a:ext>
            </a:extLst>
          </p:cNvPr>
          <p:cNvSpPr>
            <a:spLocks noGrp="1"/>
          </p:cNvSpPr>
          <p:nvPr>
            <p:ph type="title"/>
          </p:nvPr>
        </p:nvSpPr>
        <p:spPr>
          <a:xfrm>
            <a:off x="459254" y="619798"/>
            <a:ext cx="8229600" cy="539572"/>
          </a:xfrm>
        </p:spPr>
        <p:txBody>
          <a:bodyPr>
            <a:noAutofit/>
          </a:bodyPr>
          <a:lstStyle/>
          <a:p>
            <a:pPr>
              <a:lnSpc>
                <a:spcPct val="107000"/>
              </a:lnSpc>
              <a:spcAft>
                <a:spcPts val="800"/>
              </a:spcAft>
            </a:pPr>
            <a:br>
              <a:rPr lang="en-GB" sz="2800" b="1" dirty="0">
                <a:solidFill>
                  <a:srgbClr val="007DC3"/>
                </a:solidFill>
                <a:latin typeface="Calibri" panose="020F0502020204030204" pitchFamily="34" charset="0"/>
                <a:ea typeface="Calibri" panose="020F0502020204030204" pitchFamily="34" charset="0"/>
                <a:cs typeface="Times New Roman" panose="02020603050405020304" pitchFamily="18" charset="0"/>
              </a:rPr>
            </a:br>
            <a:r>
              <a:rPr lang="en-GB" sz="3200" b="1" dirty="0">
                <a:solidFill>
                  <a:srgbClr val="007DC3"/>
                </a:solidFill>
                <a:latin typeface="+mn-lt"/>
                <a:ea typeface="Calibri" panose="020F0502020204030204" pitchFamily="34" charset="0"/>
                <a:cs typeface="Times New Roman" panose="02020603050405020304" pitchFamily="18" charset="0"/>
              </a:rPr>
              <a:t>Other Legal requirements for SMEs</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007DC3"/>
              </a:solidFill>
            </a:endParaRPr>
          </a:p>
        </p:txBody>
      </p:sp>
      <p:sp>
        <p:nvSpPr>
          <p:cNvPr id="3" name="Content Placeholder 2">
            <a:extLst>
              <a:ext uri="{FF2B5EF4-FFF2-40B4-BE49-F238E27FC236}">
                <a16:creationId xmlns:a16="http://schemas.microsoft.com/office/drawing/2014/main" id="{97380B5D-4BE8-45B3-9AD2-383F609AC92C}"/>
              </a:ext>
            </a:extLst>
          </p:cNvPr>
          <p:cNvSpPr>
            <a:spLocks noGrp="1"/>
          </p:cNvSpPr>
          <p:nvPr>
            <p:ph idx="1"/>
          </p:nvPr>
        </p:nvSpPr>
        <p:spPr>
          <a:xfrm>
            <a:off x="107504" y="1449268"/>
            <a:ext cx="8566472" cy="3923948"/>
          </a:xfrm>
        </p:spPr>
        <p:txBody>
          <a:bodyPr>
            <a:normAutofit fontScale="85000" lnSpcReduction="20000"/>
          </a:bodyPr>
          <a:lstStyle/>
          <a:p>
            <a:pPr marL="12700" lvl="0" indent="0" algn="ctr">
              <a:spcBef>
                <a:spcPts val="580"/>
              </a:spcBef>
              <a:buClr>
                <a:srgbClr val="006FC0"/>
              </a:buClr>
              <a:buNone/>
              <a:tabLst>
                <a:tab pos="355600" algn="l"/>
              </a:tabLst>
            </a:pPr>
            <a:endParaRPr lang="en-GB" dirty="0">
              <a:solidFill>
                <a:prstClr val="black"/>
              </a:solidFill>
            </a:endParaRPr>
          </a:p>
          <a:p>
            <a:pPr>
              <a:buClr>
                <a:srgbClr val="007DC3"/>
              </a:buClr>
              <a:buFont typeface="Wingdings" panose="05000000000000000000" pitchFamily="2" charset="2"/>
              <a:buChar char="q"/>
            </a:pPr>
            <a:r>
              <a:rPr lang="en-GB" sz="2800" dirty="0"/>
              <a:t>IT requirement- GDRP</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Insurance and Licencing</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Tax, employ pay &amp; pension</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Intellectual property rights</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Copyrights, Trademarks and Patents</a:t>
            </a:r>
          </a:p>
          <a:p>
            <a:pPr marL="0" indent="0">
              <a:buClr>
                <a:srgbClr val="007DC3"/>
              </a:buClr>
              <a:buNone/>
            </a:pPr>
            <a:endParaRPr lang="en-GB" sz="2800" dirty="0"/>
          </a:p>
          <a:p>
            <a:pPr marL="0" indent="0">
              <a:buClr>
                <a:srgbClr val="007DC3"/>
              </a:buClr>
              <a:buNone/>
            </a:pPr>
            <a:endParaRPr lang="en-GB" sz="2800" dirty="0"/>
          </a:p>
        </p:txBody>
      </p:sp>
      <p:sp>
        <p:nvSpPr>
          <p:cNvPr id="5" name="Title 1">
            <a:extLst>
              <a:ext uri="{FF2B5EF4-FFF2-40B4-BE49-F238E27FC236}">
                <a16:creationId xmlns:a16="http://schemas.microsoft.com/office/drawing/2014/main" id="{F8D1207B-629B-4B98-8DCD-7184862794AF}"/>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rPr>
              <a:t>LCBB5013: Entrepreneurship</a:t>
            </a:r>
            <a:endParaRPr kumimoji="0" lang="en-GB" sz="1400" b="0" i="0" u="none" strike="noStrike" kern="1200" cap="none" spc="0" normalizeH="0" baseline="0" noProof="0" dirty="0">
              <a:ln>
                <a:noFill/>
              </a:ln>
              <a:solidFill>
                <a:srgbClr val="00B0F0">
                  <a:lumMod val="50000"/>
                </a:srgbClr>
              </a:solidFill>
              <a:effectLst/>
              <a:uLnTx/>
              <a:uFillTx/>
              <a:latin typeface="+mn-lt"/>
              <a:ea typeface="+mj-ea"/>
              <a:cs typeface="Calibri" panose="020F0502020204030204" pitchFamily="34" charset="0"/>
            </a:endParaRPr>
          </a:p>
        </p:txBody>
      </p:sp>
    </p:spTree>
    <p:extLst>
      <p:ext uri="{BB962C8B-B14F-4D97-AF65-F5344CB8AC3E}">
        <p14:creationId xmlns:p14="http://schemas.microsoft.com/office/powerpoint/2010/main" val="37287313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A4205-FD29-5FA0-BDBB-78C3969EEE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72E80B-28DD-E291-9A5E-0049ABF2CF55}"/>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600" b="1" dirty="0">
                <a:solidFill>
                  <a:srgbClr val="007DC3"/>
                </a:solidFill>
              </a:rPr>
              <a:t>Do you have any Questions?</a:t>
            </a:r>
            <a:br>
              <a:rPr lang="en-GB" sz="3600" b="1" dirty="0">
                <a:solidFill>
                  <a:srgbClr val="007DC3"/>
                </a:solidFill>
              </a:rPr>
            </a:br>
            <a:endParaRPr lang="en-GB" sz="3200" b="1" dirty="0">
              <a:solidFill>
                <a:srgbClr val="007DC3"/>
              </a:solidFill>
            </a:endParaRPr>
          </a:p>
        </p:txBody>
      </p:sp>
      <p:pic>
        <p:nvPicPr>
          <p:cNvPr id="8" name="Picture 7">
            <a:extLst>
              <a:ext uri="{FF2B5EF4-FFF2-40B4-BE49-F238E27FC236}">
                <a16:creationId xmlns:a16="http://schemas.microsoft.com/office/drawing/2014/main" id="{848332E3-EE02-71C7-6D5B-68649A0EB7C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2626" y="1556792"/>
            <a:ext cx="4734772" cy="3456384"/>
          </a:xfrm>
          <a:prstGeom prst="rect">
            <a:avLst/>
          </a:prstGeom>
        </p:spPr>
      </p:pic>
      <p:sp>
        <p:nvSpPr>
          <p:cNvPr id="3" name="Title 1">
            <a:extLst>
              <a:ext uri="{FF2B5EF4-FFF2-40B4-BE49-F238E27FC236}">
                <a16:creationId xmlns:a16="http://schemas.microsoft.com/office/drawing/2014/main" id="{0F1F9E15-4969-164E-78AF-D99AC51D8900}"/>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38102760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par>
                                <p:cTn id="11" presetID="3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2706AC-C292-B461-ECAE-D49CBA48B58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F7571337-A8E7-153A-6D95-E91AFFCFF1D7}"/>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a:solidFill>
                  <a:schemeClr val="accent1">
                    <a:lumMod val="50000"/>
                  </a:schemeClr>
                </a:solidFill>
                <a:ea typeface="+mn-ea"/>
                <a:cs typeface="Calibri" panose="020F0502020204030204" pitchFamily="34" charset="0"/>
              </a:rPr>
              <a:t>LCBB5013: Entrepreneurship</a:t>
            </a:r>
            <a:endParaRPr lang="en-GB" sz="1400" dirty="0">
              <a:solidFill>
                <a:schemeClr val="accent1">
                  <a:lumMod val="50000"/>
                </a:schemeClr>
              </a:solidFill>
              <a:cs typeface="Calibri" panose="020F0502020204030204" pitchFamily="34" charset="0"/>
            </a:endParaRPr>
          </a:p>
        </p:txBody>
      </p:sp>
      <p:pic>
        <p:nvPicPr>
          <p:cNvPr id="7" name="Picture 6" descr="A white rectangular sign with blue text&#10;&#10;AI-generated content may be incorrect.">
            <a:extLst>
              <a:ext uri="{FF2B5EF4-FFF2-40B4-BE49-F238E27FC236}">
                <a16:creationId xmlns:a16="http://schemas.microsoft.com/office/drawing/2014/main" id="{7854180E-A25E-8968-7693-1002570A91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980728"/>
            <a:ext cx="7776864" cy="4176464"/>
          </a:xfrm>
          <a:prstGeom prst="rect">
            <a:avLst/>
          </a:prstGeom>
        </p:spPr>
      </p:pic>
    </p:spTree>
    <p:extLst>
      <p:ext uri="{BB962C8B-B14F-4D97-AF65-F5344CB8AC3E}">
        <p14:creationId xmlns:p14="http://schemas.microsoft.com/office/powerpoint/2010/main" val="24480346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62406" y="908720"/>
            <a:ext cx="8702082" cy="475230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lgn="just">
              <a:spcBef>
                <a:spcPts val="0"/>
              </a:spcBef>
              <a:buClr>
                <a:srgbClr val="007DC3"/>
              </a:buClr>
              <a:buNone/>
              <a:defRPr/>
            </a:pPr>
            <a:r>
              <a:rPr lang="en-GB" sz="2200" dirty="0">
                <a:solidFill>
                  <a:schemeClr val="tx1"/>
                </a:solidFill>
              </a:rPr>
              <a:t>Reading for the session (online access through our library)</a:t>
            </a:r>
          </a:p>
          <a:p>
            <a:pPr marL="0" indent="0" algn="just">
              <a:spcBef>
                <a:spcPts val="0"/>
              </a:spcBef>
              <a:buClr>
                <a:srgbClr val="007DC3"/>
              </a:buClr>
              <a:buNone/>
              <a:defRPr/>
            </a:pPr>
            <a:endParaRPr lang="en-GB" sz="2200" dirty="0">
              <a:solidFill>
                <a:schemeClr val="tx1"/>
              </a:solidFill>
            </a:endParaRPr>
          </a:p>
          <a:p>
            <a:pPr>
              <a:buClr>
                <a:srgbClr val="0070C0"/>
              </a:buClr>
              <a:buFont typeface="Wingdings" panose="05000000000000000000" pitchFamily="2" charset="2"/>
              <a:buChar char="q"/>
            </a:pPr>
            <a:r>
              <a:rPr lang="en-GB" sz="2400" b="0" dirty="0">
                <a:solidFill>
                  <a:schemeClr val="tx1"/>
                </a:solidFill>
              </a:rPr>
              <a:t>Barringer, B.R. and Ireland, R.D. (2019) </a:t>
            </a:r>
            <a:r>
              <a:rPr lang="en-GB" sz="2400" b="0" i="1" dirty="0">
                <a:solidFill>
                  <a:schemeClr val="tx1"/>
                </a:solidFill>
              </a:rPr>
              <a:t>Entrepreneurship: successfully launching new ventures</a:t>
            </a:r>
            <a:r>
              <a:rPr lang="en-GB" sz="2400" b="0" dirty="0">
                <a:solidFill>
                  <a:schemeClr val="tx1"/>
                </a:solidFill>
              </a:rPr>
              <a:t>. 6th </a:t>
            </a:r>
            <a:r>
              <a:rPr lang="en-GB" sz="2400" b="0" dirty="0" err="1">
                <a:solidFill>
                  <a:schemeClr val="tx1"/>
                </a:solidFill>
              </a:rPr>
              <a:t>edn</a:t>
            </a:r>
            <a:r>
              <a:rPr lang="en-GB" sz="2400" b="0" dirty="0">
                <a:solidFill>
                  <a:schemeClr val="tx1"/>
                </a:solidFill>
              </a:rPr>
              <a:t>. Harlow: Pearson.</a:t>
            </a:r>
          </a:p>
          <a:p>
            <a:pPr>
              <a:buClr>
                <a:srgbClr val="0070C0"/>
              </a:buClr>
              <a:buFont typeface="Wingdings" panose="05000000000000000000" pitchFamily="2" charset="2"/>
              <a:buChar char="q"/>
            </a:pPr>
            <a:endParaRPr lang="en-GB" sz="2400" b="0" dirty="0">
              <a:solidFill>
                <a:schemeClr val="tx1"/>
              </a:solidFill>
            </a:endParaRPr>
          </a:p>
          <a:p>
            <a:pPr>
              <a:buClr>
                <a:srgbClr val="0070C0"/>
              </a:buClr>
              <a:buFont typeface="Wingdings" panose="05000000000000000000" pitchFamily="2" charset="2"/>
              <a:buChar char="q"/>
            </a:pPr>
            <a:r>
              <a:rPr lang="en-GB" sz="2400" b="0" dirty="0">
                <a:solidFill>
                  <a:schemeClr val="tx1"/>
                </a:solidFill>
              </a:rPr>
              <a:t>Chaston, I. (2009) </a:t>
            </a:r>
            <a:r>
              <a:rPr lang="en-GB" sz="2400" b="0" i="1" dirty="0">
                <a:solidFill>
                  <a:schemeClr val="tx1"/>
                </a:solidFill>
              </a:rPr>
              <a:t>Entrepreneurial management in small firms</a:t>
            </a:r>
            <a:r>
              <a:rPr lang="en-GB" sz="2400" b="0" dirty="0">
                <a:solidFill>
                  <a:schemeClr val="tx1"/>
                </a:solidFill>
              </a:rPr>
              <a:t>. Los Angeles: SAGE.</a:t>
            </a:r>
          </a:p>
          <a:p>
            <a:pPr marL="0" indent="0">
              <a:buClr>
                <a:srgbClr val="0070C0"/>
              </a:buClr>
              <a:buNone/>
            </a:pPr>
            <a:endParaRPr lang="en-GB" sz="2400" b="0" dirty="0">
              <a:solidFill>
                <a:schemeClr val="tx1"/>
              </a:solidFill>
            </a:endParaRPr>
          </a:p>
          <a:p>
            <a:pPr>
              <a:buClr>
                <a:srgbClr val="0070C0"/>
              </a:buClr>
              <a:buFont typeface="Wingdings" panose="05000000000000000000" pitchFamily="2" charset="2"/>
              <a:buChar char="q"/>
            </a:pPr>
            <a:r>
              <a:rPr lang="en-GB" sz="2400" b="0" dirty="0">
                <a:solidFill>
                  <a:schemeClr val="tx1"/>
                </a:solidFill>
              </a:rPr>
              <a:t>Mariotti, S. and Glackin, C. (2016) </a:t>
            </a:r>
            <a:r>
              <a:rPr lang="en-GB" sz="2400" b="0" i="1" dirty="0">
                <a:solidFill>
                  <a:schemeClr val="tx1"/>
                </a:solidFill>
              </a:rPr>
              <a:t>Entrepreneurship: starting and operating a small business</a:t>
            </a:r>
            <a:r>
              <a:rPr lang="en-GB" sz="2400" b="0" dirty="0">
                <a:solidFill>
                  <a:schemeClr val="tx1"/>
                </a:solidFill>
              </a:rPr>
              <a:t>. 4th </a:t>
            </a:r>
            <a:r>
              <a:rPr lang="en-GB" sz="2400" b="0" dirty="0" err="1">
                <a:solidFill>
                  <a:schemeClr val="tx1"/>
                </a:solidFill>
              </a:rPr>
              <a:t>edn</a:t>
            </a:r>
            <a:r>
              <a:rPr lang="en-GB" sz="2400" b="0" dirty="0">
                <a:solidFill>
                  <a:schemeClr val="tx1"/>
                </a:solidFill>
              </a:rPr>
              <a:t>. Boston: Pearson.</a:t>
            </a:r>
          </a:p>
          <a:p>
            <a:pPr>
              <a:buClr>
                <a:srgbClr val="0070C0"/>
              </a:buClr>
              <a:buFont typeface="Wingdings" panose="05000000000000000000" pitchFamily="2" charset="2"/>
              <a:buChar char="q"/>
            </a:pPr>
            <a:endParaRPr lang="en-GB" sz="2400" b="0" dirty="0">
              <a:solidFill>
                <a:schemeClr val="tx1"/>
              </a:solidFill>
            </a:endParaRPr>
          </a:p>
          <a:p>
            <a:pPr>
              <a:buClr>
                <a:srgbClr val="0070C0"/>
              </a:buClr>
              <a:buFont typeface="Wingdings" panose="05000000000000000000" pitchFamily="2" charset="2"/>
              <a:buChar char="q"/>
            </a:pPr>
            <a:r>
              <a:rPr lang="en-GB" sz="2400" b="0" dirty="0">
                <a:solidFill>
                  <a:schemeClr val="tx1"/>
                </a:solidFill>
              </a:rPr>
              <a:t>Morris, M.J. (2011) </a:t>
            </a:r>
            <a:r>
              <a:rPr lang="en-GB" sz="2400" b="0" i="1" dirty="0">
                <a:solidFill>
                  <a:schemeClr val="tx1"/>
                </a:solidFill>
              </a:rPr>
              <a:t>Starting a successful business</a:t>
            </a:r>
            <a:r>
              <a:rPr lang="en-GB" sz="2400" b="0" dirty="0">
                <a:solidFill>
                  <a:schemeClr val="tx1"/>
                </a:solidFill>
              </a:rPr>
              <a:t>. 7th </a:t>
            </a:r>
            <a:r>
              <a:rPr lang="en-GB" sz="2400" b="0" dirty="0" err="1">
                <a:solidFill>
                  <a:schemeClr val="tx1"/>
                </a:solidFill>
              </a:rPr>
              <a:t>edn</a:t>
            </a:r>
            <a:r>
              <a:rPr lang="en-GB" sz="2400" b="0" dirty="0">
                <a:solidFill>
                  <a:schemeClr val="tx1"/>
                </a:solidFill>
              </a:rPr>
              <a:t>. London: Kogan Page.</a:t>
            </a:r>
          </a:p>
          <a:p>
            <a:pPr>
              <a:lnSpc>
                <a:spcPct val="150000"/>
              </a:lnSpc>
              <a:spcBef>
                <a:spcPts val="600"/>
              </a:spcBef>
              <a:buClr>
                <a:srgbClr val="007DC3"/>
              </a:buClr>
              <a:buFont typeface="Wingdings" panose="05000000000000000000" pitchFamily="2" charset="2"/>
              <a:buChar char="§"/>
              <a:defRPr/>
            </a:pPr>
            <a:endParaRPr lang="en-GB" sz="2600" dirty="0">
              <a:solidFill>
                <a:schemeClr val="bg1">
                  <a:lumMod val="50000"/>
                </a:schemeClr>
              </a:solidFill>
            </a:endParaRPr>
          </a:p>
        </p:txBody>
      </p:sp>
      <p:sp>
        <p:nvSpPr>
          <p:cNvPr id="5" name="Title 2"/>
          <p:cNvSpPr txBox="1">
            <a:spLocks/>
          </p:cNvSpPr>
          <p:nvPr/>
        </p:nvSpPr>
        <p:spPr>
          <a:xfrm>
            <a:off x="0" y="152400"/>
            <a:ext cx="9144000" cy="6843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200" dirty="0">
                <a:solidFill>
                  <a:srgbClr val="007DC3"/>
                </a:solidFill>
                <a:effectLst/>
              </a:rPr>
              <a:t>References</a:t>
            </a:r>
          </a:p>
        </p:txBody>
      </p:sp>
      <p:sp>
        <p:nvSpPr>
          <p:cNvPr id="3" name="Title 1">
            <a:extLst>
              <a:ext uri="{FF2B5EF4-FFF2-40B4-BE49-F238E27FC236}">
                <a16:creationId xmlns:a16="http://schemas.microsoft.com/office/drawing/2014/main" id="{984FA17F-1B0C-FE70-094B-97C68ECCA036}"/>
              </a:ext>
            </a:extLst>
          </p:cNvPr>
          <p:cNvSpPr txBox="1">
            <a:spLocks/>
          </p:cNvSpPr>
          <p:nvPr/>
        </p:nvSpPr>
        <p:spPr>
          <a:xfrm>
            <a:off x="457200" y="116632"/>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LCBB5013: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8262574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endParaRPr lang="en-GB" sz="2400" b="1" dirty="0"/>
          </a:p>
          <a:p>
            <a:pPr marL="0" indent="0" algn="ctr">
              <a:buNone/>
            </a:pPr>
            <a:endParaRPr lang="en-GB" sz="2400" b="1" dirty="0"/>
          </a:p>
          <a:p>
            <a:pPr marL="0" indent="0" algn="ctr">
              <a:buNone/>
            </a:pPr>
            <a:r>
              <a:rPr lang="en-GB" sz="2400" b="1" dirty="0"/>
              <a:t>We will learn about</a:t>
            </a:r>
          </a:p>
          <a:p>
            <a:pPr marL="0" indent="0" algn="ctr">
              <a:buNone/>
            </a:pPr>
            <a:r>
              <a:rPr lang="en-GB" sz="2400" b="1" dirty="0"/>
              <a:t>Market Segmentation &amp; </a:t>
            </a:r>
            <a:r>
              <a:rPr lang="en-GB" sz="2400" b="1"/>
              <a:t>Targeting customers</a:t>
            </a:r>
            <a:endParaRPr lang="en-GB" sz="2000" b="1"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2124</Words>
  <Application>Microsoft Office PowerPoint</Application>
  <PresentationFormat>On-screen Show (4:3)</PresentationFormat>
  <Paragraphs>282</Paragraphs>
  <Slides>39</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Myriad Pro</vt:lpstr>
      <vt:lpstr>Arial</vt:lpstr>
      <vt:lpstr>Calibri</vt:lpstr>
      <vt:lpstr>Wingdings</vt:lpstr>
      <vt:lpstr>20140311PresentationUWTSDTemplate</vt:lpstr>
      <vt:lpstr>PowerPoint Presentation</vt:lpstr>
      <vt:lpstr>Learning Outcomes for today’s session</vt:lpstr>
      <vt:lpstr> Ownership structures and legal forms of SMEs</vt:lpstr>
      <vt:lpstr>PowerPoint Presentation</vt:lpstr>
      <vt:lpstr>PowerPoint Presentation</vt:lpstr>
      <vt:lpstr>PowerPoint Presentation</vt:lpstr>
      <vt:lpstr>PowerPoint Presentation</vt:lpstr>
      <vt:lpstr>  Limited company- LTD </vt:lpstr>
      <vt:lpstr>  Sole Trader  </vt:lpstr>
      <vt:lpstr>  Sole Trader </vt:lpstr>
      <vt:lpstr>  Sole Trader </vt:lpstr>
      <vt:lpstr>  Partnerships </vt:lpstr>
      <vt:lpstr>  Partnerships </vt:lpstr>
      <vt:lpstr> Do you have any Questions? </vt:lpstr>
      <vt:lpstr>PowerPoint Presentation</vt:lpstr>
      <vt:lpstr>  Social Enterprise </vt:lpstr>
      <vt:lpstr>  Social Enterprise </vt:lpstr>
      <vt:lpstr>  How to start a Social Enterprises </vt:lpstr>
      <vt:lpstr>Community Interest Company-CIC </vt:lpstr>
      <vt:lpstr>Community Interest Company-CIC </vt:lpstr>
      <vt:lpstr>  Charitable Incorporated Organisation-CIOs </vt:lpstr>
      <vt:lpstr>  Legal Format of Social Enterprises </vt:lpstr>
      <vt:lpstr>  CIC &amp; CIO </vt:lpstr>
      <vt:lpstr> Practical Activity- 20 minutes </vt:lpstr>
      <vt:lpstr> Do you have any Questions?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Classroom Discussion- 15 minutes </vt:lpstr>
      <vt:lpstr> Other Legal requirements for SMEs </vt:lpstr>
      <vt:lpstr> Do you have any Questions? </vt:lpstr>
      <vt:lpstr>PowerPoint Presentation</vt:lpstr>
      <vt:lpstr>PowerPoint Presentation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Vasilios Tavlaridis</dc:creator>
  <cp:lastModifiedBy>Vasilios Tavlaridis</cp:lastModifiedBy>
  <cp:revision>28</cp:revision>
  <dcterms:created xsi:type="dcterms:W3CDTF">2022-01-28T13:18:47Z</dcterms:created>
  <dcterms:modified xsi:type="dcterms:W3CDTF">2026-09-13T00:44:50Z</dcterms:modified>
  <cp:contentStatus/>
</cp:coreProperties>
</file>