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9" r:id="rId17"/>
    <p:sldId id="26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9" d="100"/>
          <a:sy n="119" d="100"/>
        </p:scale>
        <p:origin x="21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7A3F2-E457-FB70-FAB1-C9752CC54B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D367C5-4AFB-1201-754D-BAE4496851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4207AD-6780-99EC-02E5-ECDD0139E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ED623-6894-442E-B8F5-93A070DA9B8D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561D34-FB9B-7F5D-8573-459F9D90DE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96139C-9C40-1D62-0610-5E86659A2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206E5-A03F-4BD7-8BCB-405B3EFCFD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2585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89AD1-F92A-B6AB-71B5-E89D1E89F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828348-4733-2A26-4D4A-4DCA28A5EC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73AEA1-45A9-B665-1013-1277EA475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ED623-6894-442E-B8F5-93A070DA9B8D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BA62FA-848F-D93F-DF93-4AC1C09125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8A08E9-20B9-0F98-42C3-A6C662274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206E5-A03F-4BD7-8BCB-405B3EFCFD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5824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57908-577C-86A1-6075-AC668C9519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A248F0-FF5D-CA59-34B8-057770C5D5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C11D4F-2671-3848-2289-369C7D45DF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ED623-6894-442E-B8F5-93A070DA9B8D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308E53-ED68-2479-6876-A4992A7367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F9370C-79AF-AC99-7208-A4B41A2FD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206E5-A03F-4BD7-8BCB-405B3EFCFD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892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E78FA-AB3D-83F8-67CB-ACD7B3B8AB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F2F3F-7916-6AB0-4D84-67F06BE672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7D66C1-EE5E-530D-0BB0-C038A70CF8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C35C96-C3F1-E244-2230-633F97A4F7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ED623-6894-442E-B8F5-93A070DA9B8D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9C311D-15C1-47E9-F709-3AF6899497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F70F4B-5E7A-DF93-4B78-DA9819D52E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206E5-A03F-4BD7-8BCB-405B3EFCFD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909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0BE81-3A82-BB46-FDC9-00F86F7FE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621CBF-EA80-129A-8B93-C06CFD99E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91E59C-2C29-BEF2-4255-17AAC33483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3085DA-943D-437A-7BA7-13DC17724AE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4E17DC5-B479-753E-1AD3-69C3EC7121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E06F0B-BD8C-5BA4-B847-06BF67226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ED623-6894-442E-B8F5-93A070DA9B8D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B83CE-AB3B-72AB-4335-02FE5C01E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8A1C6EC-EC8B-38AD-AE17-7DCE1A8085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206E5-A03F-4BD7-8BCB-405B3EFCFD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268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35860-2511-AED8-8108-986A04E91D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80A29F-A3B1-895B-9F88-AFBB35BE7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ED623-6894-442E-B8F5-93A070DA9B8D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0F8056-EA18-F9C1-9BC7-C364E7168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DEAB56-FD9D-D7D3-FF62-DBD256007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206E5-A03F-4BD7-8BCB-405B3EFCFD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650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2035DA-1549-8E88-6003-8CF622756E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ED623-6894-442E-B8F5-93A070DA9B8D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91D5E4-25F8-FA67-AA2D-13B65C7EEB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09AA6D-DD73-63D6-28E0-5E1E63BB8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206E5-A03F-4BD7-8BCB-405B3EFCFD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1542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554D2-BB00-0F7B-5CEB-66DD70598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1D4DB-4EDF-A333-399B-3EA02227CE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49CAD3-2095-F56F-16C4-3C9C630DEA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602318-3DEA-0452-350B-7FE79B207C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ED623-6894-442E-B8F5-93A070DA9B8D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07A487-20E7-ABD6-7A1E-3DB4D8661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FBEF64-BA1B-8AA3-6898-1C61E423F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206E5-A03F-4BD7-8BCB-405B3EFCFD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752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F9136-EDE6-D956-AA33-17EA0E508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BAAA86-A8EE-11D3-EBFC-BFC4111CD2E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319F72-FED1-4E95-CDA8-B1D21EA42A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CB1169-AF21-F15B-8CFD-BF38F7523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ED623-6894-442E-B8F5-93A070DA9B8D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69C698-96C1-E7DD-538E-86E1C47B99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03D7C3-C062-E2F8-D2CE-7D3C39185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206E5-A03F-4BD7-8BCB-405B3EFCFD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011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D4B0B-8360-EA70-409B-CC19EE8C0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9B6C69-F195-19C7-C8F8-A63CBC6A47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E04643-13B3-EBF3-D0BF-00B9D3E8B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ED623-6894-442E-B8F5-93A070DA9B8D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F14D76-F099-F4D8-F737-0C2BB6617C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1C4742-0312-82F2-0660-56101A5A2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206E5-A03F-4BD7-8BCB-405B3EFCFD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645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A415C84-A98F-AF1D-1B5E-576ECD15D0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5AB116-1B70-8412-3239-EBC68C379D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F4F19-6C5A-3715-5D02-ED8101F280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ED623-6894-442E-B8F5-93A070DA9B8D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358D3E-CB65-364D-5506-31A808F4C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E8BB52-22CD-22C8-750F-9FFA5C163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206E5-A03F-4BD7-8BCB-405B3EFCFD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5787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B640D74-DA3F-7FD2-D64B-A9E03E515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E906E3-11CB-D8F1-8A34-5BA9783A72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2FDE52-F141-CDEE-C2D9-47CE9A2E52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CEED623-6894-442E-B8F5-93A070DA9B8D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5DBE58-8555-8C8B-76D0-16EF2776A0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190431-A17A-1E76-A70A-8C6F232EF1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0E206E5-A03F-4BD7-8BCB-405B3EFCFD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381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ingerprintforsuccess.com/blog/collaborative-leadership-style#toc-section-3" TargetMode="External"/><Relationship Id="rId13" Type="http://schemas.openxmlformats.org/officeDocument/2006/relationships/hyperlink" Target="https://www.verywellmind.com/what-is-the-situational-theory-of-leadership-2795321" TargetMode="External"/><Relationship Id="rId3" Type="http://schemas.openxmlformats.org/officeDocument/2006/relationships/hyperlink" Target="https://www.teamazing.com/5-team-development-models/" TargetMode="External"/><Relationship Id="rId7" Type="http://schemas.openxmlformats.org/officeDocument/2006/relationships/hyperlink" Target="https://www.kingsfund.org.uk/insight-and-analysis/reports/practice-collaborative-leadership" TargetMode="External"/><Relationship Id="rId12" Type="http://schemas.openxmlformats.org/officeDocument/2006/relationships/hyperlink" Target="https://torch.io/blog/what-is-laissez-faire-leadership/" TargetMode="External"/><Relationship Id="rId2" Type="http://schemas.openxmlformats.org/officeDocument/2006/relationships/hyperlink" Target="https://www.jesip.org.uk/uploads/media/Documents%20Products/Kerslake_Report_Manchester_Are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verywellmind.com/what-is-autocratic-leadership-2795314" TargetMode="External"/><Relationship Id="rId11" Type="http://schemas.openxmlformats.org/officeDocument/2006/relationships/hyperlink" Target="https://www.nsls.org/blog/what-is-lassiez-faire-leadership" TargetMode="External"/><Relationship Id="rId5" Type="http://schemas.openxmlformats.org/officeDocument/2006/relationships/hyperlink" Target="https://www.simplypsychology.org/autocratic-leadership.html" TargetMode="External"/><Relationship Id="rId10" Type="http://schemas.openxmlformats.org/officeDocument/2006/relationships/hyperlink" Target="https://asana.com/resources/democratic-leadership-style" TargetMode="External"/><Relationship Id="rId4" Type="http://schemas.openxmlformats.org/officeDocument/2006/relationships/hyperlink" Target="https://www.wcupa.edu/coral/tuckmanStagesGroupDelvelopment.aspx#:~:text=These%20stages%20are%20commonly%20known,more%20collaborative%20or%20shared%20leadership" TargetMode="External"/><Relationship Id="rId9" Type="http://schemas.openxmlformats.org/officeDocument/2006/relationships/hyperlink" Target="https://torch.io/blog/what-is-democratic-leadership/" TargetMode="External"/><Relationship Id="rId14" Type="http://schemas.openxmlformats.org/officeDocument/2006/relationships/hyperlink" Target="https://www.makingbusinessmatter.co.uk/advantages-and-disadvantages-of-situational-leadership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C0D79-D5A1-26C2-5D42-71F95849677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Leadership styles used in the emergency response to the Manchester Arena Bombing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A1BF04-224F-1121-101E-C4B22DA2BF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708944"/>
            <a:ext cx="9144000" cy="1655762"/>
          </a:xfrm>
        </p:spPr>
        <p:txBody>
          <a:bodyPr/>
          <a:lstStyle/>
          <a:p>
            <a:r>
              <a:rPr lang="en-GB" dirty="0"/>
              <a:t>Luke Thomas (2103571)</a:t>
            </a:r>
          </a:p>
        </p:txBody>
      </p:sp>
    </p:spTree>
    <p:extLst>
      <p:ext uri="{BB962C8B-B14F-4D97-AF65-F5344CB8AC3E}">
        <p14:creationId xmlns:p14="http://schemas.microsoft.com/office/powerpoint/2010/main" val="37815652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7C23C-38DC-9C03-366D-85FBD259ED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Kerslake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3FF2B-B879-FD4A-92F0-73EBCFB8DC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Published in 2018</a:t>
            </a:r>
          </a:p>
          <a:p>
            <a:endParaRPr lang="en-GB" dirty="0"/>
          </a:p>
          <a:p>
            <a:r>
              <a:rPr lang="en-GB" dirty="0"/>
              <a:t>Detailed response to the attack</a:t>
            </a:r>
          </a:p>
          <a:p>
            <a:endParaRPr lang="en-GB" dirty="0"/>
          </a:p>
          <a:p>
            <a:r>
              <a:rPr lang="en-GB" dirty="0"/>
              <a:t>Commissioned following complaints from the fire service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87813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DE153-B4A3-8BD6-C11E-026501E1D5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Situational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C51E3-3AC5-9C2E-B471-40B1DE73E0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“decisions should be taken locally where possible. However, major and terrorist-related incidents require the coordination of a wider range of resources” (Kerslake 2018)</a:t>
            </a:r>
          </a:p>
          <a:p>
            <a:endParaRPr lang="en-GB" dirty="0"/>
          </a:p>
          <a:p>
            <a:r>
              <a:rPr lang="en-GB" dirty="0"/>
              <a:t>GSB Command Structure (Bronze and Silver Commanders)</a:t>
            </a:r>
          </a:p>
        </p:txBody>
      </p:sp>
    </p:spTree>
    <p:extLst>
      <p:ext uri="{BB962C8B-B14F-4D97-AF65-F5344CB8AC3E}">
        <p14:creationId xmlns:p14="http://schemas.microsoft.com/office/powerpoint/2010/main" val="37646423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3EF1D-7706-9B53-AC79-62C8F35C29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Situational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E66FCC-B6B4-B15A-5D84-7777EC40E9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Developed by Hersey and Blanchard in the 1960s</a:t>
            </a:r>
          </a:p>
          <a:p>
            <a:r>
              <a:rPr lang="en-GB" dirty="0"/>
              <a:t>Four main styles of leadership – Telling, Selling, Participating and Delegating (Cherry, 2023). </a:t>
            </a:r>
          </a:p>
          <a:p>
            <a:endParaRPr lang="en-GB" dirty="0"/>
          </a:p>
          <a:p>
            <a:r>
              <a:rPr lang="en-GB" dirty="0"/>
              <a:t>Allows for flexibility (Salama, 2023).</a:t>
            </a:r>
          </a:p>
          <a:p>
            <a:endParaRPr lang="en-GB" dirty="0"/>
          </a:p>
          <a:p>
            <a:r>
              <a:rPr lang="en-GB" dirty="0"/>
              <a:t>Highly Complex – confusion, time consuming and requires a skilled leader (Salama, 2023).</a:t>
            </a:r>
          </a:p>
        </p:txBody>
      </p:sp>
    </p:spTree>
    <p:extLst>
      <p:ext uri="{BB962C8B-B14F-4D97-AF65-F5344CB8AC3E}">
        <p14:creationId xmlns:p14="http://schemas.microsoft.com/office/powerpoint/2010/main" val="36619182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261FC-09D1-4555-DF16-1FE8BEF8E0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Democratic/Collaborative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66305-D7C4-5AD8-BCDE-5E710BBF9D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Bottom of GSB Command chain - Deliberation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Emphasis on collaboration between leadership and team (Walsh and de </a:t>
            </a:r>
            <a:r>
              <a:rPr lang="en-GB" dirty="0" err="1"/>
              <a:t>Sarandy</a:t>
            </a:r>
            <a:r>
              <a:rPr lang="en-GB" dirty="0"/>
              <a:t>, 2023)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19607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09CAA-F671-014C-F49E-CC6BBBD035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Democratic/Collaborative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9BEAC-0034-2F19-8771-6A56A661AF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Better team morale (Boogaard, 2024)</a:t>
            </a:r>
          </a:p>
          <a:p>
            <a:r>
              <a:rPr lang="en-GB" dirty="0"/>
              <a:t>Greater creativity (Lee, 2023)</a:t>
            </a:r>
          </a:p>
          <a:p>
            <a:endParaRPr lang="en-GB" dirty="0"/>
          </a:p>
          <a:p>
            <a:r>
              <a:rPr lang="en-GB" dirty="0"/>
              <a:t>Suppression of minority opinion (Lee, 2023)</a:t>
            </a:r>
          </a:p>
          <a:p>
            <a:r>
              <a:rPr lang="en-GB" dirty="0"/>
              <a:t>Time consuming (</a:t>
            </a:r>
            <a:r>
              <a:rPr lang="en-GB" dirty="0" err="1"/>
              <a:t>Laoyan</a:t>
            </a:r>
            <a:r>
              <a:rPr lang="en-GB" dirty="0"/>
              <a:t>, 2024)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44140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1D81E-48C8-94D1-9830-01B2659858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Laissez-Faire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5B80D-61CB-E5C0-2138-F12E975039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“Police officers are granted considerable autonomy to carry out their duties” (</a:t>
            </a:r>
            <a:r>
              <a:rPr lang="en-GB" dirty="0" err="1"/>
              <a:t>Kerslake</a:t>
            </a:r>
            <a:r>
              <a:rPr lang="en-GB" dirty="0"/>
              <a:t>, 2018). Use of discretion by Police</a:t>
            </a:r>
          </a:p>
          <a:p>
            <a:endParaRPr lang="en-GB" dirty="0"/>
          </a:p>
          <a:p>
            <a:r>
              <a:rPr lang="en-GB" dirty="0"/>
              <a:t>High amounts of delegation and autonomy. Team allowed to lead themselves (The National Society of Leadership and Success, 2022). </a:t>
            </a:r>
          </a:p>
        </p:txBody>
      </p:sp>
    </p:spTree>
    <p:extLst>
      <p:ext uri="{BB962C8B-B14F-4D97-AF65-F5344CB8AC3E}">
        <p14:creationId xmlns:p14="http://schemas.microsoft.com/office/powerpoint/2010/main" val="3764226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B18A8-967A-4A10-A886-C7EEE0CA0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Laissez-Faire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AAB00-2130-F5FD-9CDC-9E52CB3C30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Freedom to use leadership skills; greater creativity (Lee, 2023). </a:t>
            </a:r>
          </a:p>
          <a:p>
            <a:endParaRPr lang="en-GB" dirty="0"/>
          </a:p>
          <a:p>
            <a:r>
              <a:rPr lang="en-GB" dirty="0"/>
              <a:t>Requires high levels of skill and confidence (National Society for Leadership and Success, 2022). </a:t>
            </a:r>
          </a:p>
          <a:p>
            <a:r>
              <a:rPr lang="en-GB" dirty="0"/>
              <a:t>Can lead to confusion and therefore low productivity (Lee, 2023).</a:t>
            </a:r>
          </a:p>
        </p:txBody>
      </p:sp>
    </p:spTree>
    <p:extLst>
      <p:ext uri="{BB962C8B-B14F-4D97-AF65-F5344CB8AC3E}">
        <p14:creationId xmlns:p14="http://schemas.microsoft.com/office/powerpoint/2010/main" val="41480995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D3E65-8239-133B-49E4-20E69320C6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Autocratic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FE597F-7CC1-F499-6989-B235BA949A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“Police and ambulance cultures have evolved differently” to fire service, “firefighters are much more defined by their position as part of a team and the adherence to protocol” (</a:t>
            </a:r>
            <a:r>
              <a:rPr lang="en-GB" dirty="0" err="1"/>
              <a:t>Kerslake</a:t>
            </a:r>
            <a:r>
              <a:rPr lang="en-GB" dirty="0"/>
              <a:t>, 2018).</a:t>
            </a:r>
          </a:p>
          <a:p>
            <a:endParaRPr lang="en-GB" dirty="0"/>
          </a:p>
          <a:p>
            <a:r>
              <a:rPr lang="en-GB" dirty="0"/>
              <a:t>One leader making all decisions, sticking to established protocol with a rigid hierarchy and little input from team on decisions (Nickerson, 2024).</a:t>
            </a:r>
          </a:p>
        </p:txBody>
      </p:sp>
    </p:spTree>
    <p:extLst>
      <p:ext uri="{BB962C8B-B14F-4D97-AF65-F5344CB8AC3E}">
        <p14:creationId xmlns:p14="http://schemas.microsoft.com/office/powerpoint/2010/main" val="5341288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19690-0BE7-F834-C348-4ECAF3C053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Autocratic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5437D7-FDDE-4902-FED4-1166D54F3C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Clear Sense of direction (Perry, 2022)</a:t>
            </a:r>
          </a:p>
          <a:p>
            <a:r>
              <a:rPr lang="en-GB" dirty="0"/>
              <a:t>Relieves pressure off staff (Nickerson, 2024)</a:t>
            </a:r>
          </a:p>
          <a:p>
            <a:r>
              <a:rPr lang="en-GB" dirty="0"/>
              <a:t>Quicker results (Perry, 2022)</a:t>
            </a:r>
          </a:p>
          <a:p>
            <a:endParaRPr lang="en-GB" dirty="0"/>
          </a:p>
          <a:p>
            <a:r>
              <a:rPr lang="en-GB" dirty="0"/>
              <a:t>Lack of team input causes lack of creativity and poor morale (Cherry, 2023)</a:t>
            </a:r>
          </a:p>
          <a:p>
            <a:r>
              <a:rPr lang="en-GB" dirty="0"/>
              <a:t>Heavy Pressure on leaders (Perry, 2022)</a:t>
            </a:r>
          </a:p>
        </p:txBody>
      </p:sp>
    </p:spTree>
    <p:extLst>
      <p:ext uri="{BB962C8B-B14F-4D97-AF65-F5344CB8AC3E}">
        <p14:creationId xmlns:p14="http://schemas.microsoft.com/office/powerpoint/2010/main" val="18230955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A97C6-DB13-002D-11A9-4DAE36D52F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Tuckman’s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E988D-AD75-E18F-5ED6-B4ECB7D3D8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 dissimilar to the Joint Emergency Services Interoperability Principles (JESIP)</a:t>
            </a:r>
          </a:p>
          <a:p>
            <a:r>
              <a:rPr lang="en-GB" dirty="0"/>
              <a:t>“Scrums” (</a:t>
            </a:r>
            <a:r>
              <a:rPr lang="en-GB" dirty="0" err="1"/>
              <a:t>Kerslake</a:t>
            </a:r>
            <a:r>
              <a:rPr lang="en-GB" dirty="0"/>
              <a:t>, 2018)</a:t>
            </a:r>
          </a:p>
          <a:p>
            <a:endParaRPr lang="en-GB" dirty="0"/>
          </a:p>
          <a:p>
            <a:r>
              <a:rPr lang="en-GB" dirty="0"/>
              <a:t>Forming, Storming, Norming, Performing (West Chester University, 2022). </a:t>
            </a:r>
          </a:p>
        </p:txBody>
      </p:sp>
    </p:spTree>
    <p:extLst>
      <p:ext uri="{BB962C8B-B14F-4D97-AF65-F5344CB8AC3E}">
        <p14:creationId xmlns:p14="http://schemas.microsoft.com/office/powerpoint/2010/main" val="10168144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7DBDC-4F2F-97E2-A955-89FC4A6828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Tuckman’s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000242-874C-BC50-C3BA-A96559FF2D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Effective for explaining team formation (</a:t>
            </a:r>
            <a:r>
              <a:rPr lang="en-GB" dirty="0" err="1"/>
              <a:t>Komar</a:t>
            </a:r>
            <a:r>
              <a:rPr lang="en-GB" dirty="0"/>
              <a:t>, 2024)</a:t>
            </a:r>
          </a:p>
          <a:p>
            <a:endParaRPr lang="en-GB" dirty="0"/>
          </a:p>
          <a:p>
            <a:r>
              <a:rPr lang="en-GB" dirty="0"/>
              <a:t>Can oversimplify the process (</a:t>
            </a:r>
            <a:r>
              <a:rPr lang="en-GB" dirty="0" err="1"/>
              <a:t>Komar</a:t>
            </a:r>
            <a:r>
              <a:rPr lang="en-GB" dirty="0"/>
              <a:t>, 2024)</a:t>
            </a:r>
          </a:p>
        </p:txBody>
      </p:sp>
    </p:spTree>
    <p:extLst>
      <p:ext uri="{BB962C8B-B14F-4D97-AF65-F5344CB8AC3E}">
        <p14:creationId xmlns:p14="http://schemas.microsoft.com/office/powerpoint/2010/main" val="18246482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2ABED-3DBF-F370-EF5C-B845CCBBE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218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981766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16E65-543B-8460-99CB-223EB54103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6DFC5-7CB7-AE9B-F3D6-A4884F9D12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1200" dirty="0" err="1"/>
              <a:t>Kerslake</a:t>
            </a:r>
            <a:r>
              <a:rPr lang="en-GB" sz="1200" dirty="0"/>
              <a:t>, (2018), </a:t>
            </a:r>
            <a:r>
              <a:rPr lang="en-GB" sz="1200" i="1" dirty="0"/>
              <a:t>The </a:t>
            </a:r>
            <a:r>
              <a:rPr lang="en-GB" sz="1200" i="1" dirty="0" err="1"/>
              <a:t>Kerslake</a:t>
            </a:r>
            <a:r>
              <a:rPr lang="en-GB" sz="1200" i="1" dirty="0"/>
              <a:t> Report</a:t>
            </a:r>
            <a:r>
              <a:rPr lang="en-GB" sz="1200" dirty="0"/>
              <a:t>, Available at: </a:t>
            </a:r>
            <a:r>
              <a:rPr lang="en-GB" sz="1200" dirty="0">
                <a:hlinkClick r:id="rId2"/>
              </a:rPr>
              <a:t>https://www.jesip.org.uk/uploads/media/Documents%20Products/Kerslake_Report_Manchester_Are.pdf</a:t>
            </a:r>
            <a:endParaRPr lang="en-GB" sz="1200" dirty="0"/>
          </a:p>
          <a:p>
            <a:pPr marL="0" indent="0">
              <a:buNone/>
            </a:pPr>
            <a:r>
              <a:rPr lang="en-GB" sz="1200" dirty="0" err="1"/>
              <a:t>Komar</a:t>
            </a:r>
            <a:r>
              <a:rPr lang="en-GB" sz="1200" dirty="0"/>
              <a:t>, (2024), “5 TEAM DEVELOPMENT MODELS: PROS, CONS &amp; A PRACTICAL GUIDE”, </a:t>
            </a:r>
            <a:r>
              <a:rPr lang="en-GB" sz="1200" i="1" dirty="0" err="1"/>
              <a:t>Teamazing</a:t>
            </a:r>
            <a:r>
              <a:rPr lang="en-GB" sz="1200" dirty="0"/>
              <a:t>, Available at: </a:t>
            </a:r>
            <a:r>
              <a:rPr lang="en-GB" sz="1200" dirty="0">
                <a:hlinkClick r:id="rId3"/>
              </a:rPr>
              <a:t>https://www.teamazing.com/5-team-development-models/</a:t>
            </a:r>
            <a:endParaRPr lang="en-GB" sz="1200" dirty="0"/>
          </a:p>
          <a:p>
            <a:pPr marL="0" indent="0">
              <a:buNone/>
            </a:pPr>
            <a:r>
              <a:rPr lang="en-GB" sz="1200" dirty="0"/>
              <a:t>West Chester University, (2022), </a:t>
            </a:r>
            <a:r>
              <a:rPr lang="en-GB" sz="1200" i="1" dirty="0"/>
              <a:t>Tuckman’s Stages of Group Development</a:t>
            </a:r>
            <a:r>
              <a:rPr lang="en-GB" sz="1200" dirty="0"/>
              <a:t>, Available at: </a:t>
            </a:r>
            <a:r>
              <a:rPr lang="en-GB" sz="1200" dirty="0">
                <a:hlinkClick r:id="rId4"/>
              </a:rPr>
              <a:t>https://www.wcupa.edu/coral/tuckmanStagesGroupDelvelopment.aspx#:~:text=These%20stages%20are%20commonly%20known,more%20collaborative%20or%20shared%20leadership</a:t>
            </a:r>
            <a:r>
              <a:rPr lang="en-GB" sz="1200" dirty="0"/>
              <a:t>.</a:t>
            </a:r>
          </a:p>
          <a:p>
            <a:pPr marL="0" indent="0">
              <a:buNone/>
            </a:pPr>
            <a:r>
              <a:rPr lang="en-GB" sz="1200" dirty="0"/>
              <a:t>Nickerson, (2024), “Autocratic Leadership”, </a:t>
            </a:r>
            <a:r>
              <a:rPr lang="en-GB" sz="1200" i="1" dirty="0"/>
              <a:t>Simply Psychology</a:t>
            </a:r>
            <a:r>
              <a:rPr lang="en-GB" sz="1200" dirty="0"/>
              <a:t>, Available at: </a:t>
            </a:r>
            <a:r>
              <a:rPr lang="en-GB" sz="1200" dirty="0">
                <a:hlinkClick r:id="rId5"/>
              </a:rPr>
              <a:t>https://www.simplypsychology.org/autocratic-leadership.html</a:t>
            </a:r>
            <a:endParaRPr lang="en-GB" sz="1200" dirty="0"/>
          </a:p>
          <a:p>
            <a:pPr marL="0" indent="0">
              <a:buNone/>
            </a:pPr>
            <a:r>
              <a:rPr lang="en-GB" sz="1200" dirty="0"/>
              <a:t>Cherry, (2023), “What is Autocratic Leadership?”, </a:t>
            </a:r>
            <a:r>
              <a:rPr lang="en-GB" sz="1200" i="1" dirty="0" err="1"/>
              <a:t>Verywell</a:t>
            </a:r>
            <a:r>
              <a:rPr lang="en-GB" sz="1200" i="1" dirty="0"/>
              <a:t> Mind</a:t>
            </a:r>
            <a:r>
              <a:rPr lang="en-GB" sz="1200" dirty="0"/>
              <a:t>, Available at: </a:t>
            </a:r>
            <a:r>
              <a:rPr lang="en-GB" sz="1200" dirty="0">
                <a:hlinkClick r:id="rId6"/>
              </a:rPr>
              <a:t>https://www.verywellmind.com/what-is-autocratic-leadership-2795314</a:t>
            </a:r>
            <a:endParaRPr lang="en-GB" sz="1200" dirty="0"/>
          </a:p>
          <a:p>
            <a:pPr marL="0" indent="0">
              <a:buNone/>
            </a:pPr>
            <a:r>
              <a:rPr lang="en-GB" sz="1200" dirty="0"/>
              <a:t>Walsh and de </a:t>
            </a:r>
            <a:r>
              <a:rPr lang="en-GB" sz="1200" dirty="0" err="1"/>
              <a:t>Sarandy</a:t>
            </a:r>
            <a:r>
              <a:rPr lang="en-GB" sz="1200" dirty="0"/>
              <a:t>, (2023), “The practice of Collaborative Leadership”, </a:t>
            </a:r>
            <a:r>
              <a:rPr lang="en-GB" sz="1200" i="1" dirty="0"/>
              <a:t>The King’s Fund</a:t>
            </a:r>
            <a:r>
              <a:rPr lang="en-GB" sz="1200" dirty="0"/>
              <a:t>, Available at: </a:t>
            </a:r>
            <a:r>
              <a:rPr lang="en-GB" sz="1200" dirty="0">
                <a:hlinkClick r:id="rId7"/>
              </a:rPr>
              <a:t>https://www.kingsfund.org.uk/insight-and-analysis/reports/practice-collaborative-leadership</a:t>
            </a:r>
            <a:endParaRPr lang="en-GB" sz="1200" dirty="0"/>
          </a:p>
          <a:p>
            <a:pPr marL="0" indent="0">
              <a:buNone/>
            </a:pPr>
            <a:r>
              <a:rPr lang="en-GB" sz="1200" dirty="0"/>
              <a:t>Boogaard, (2024), “What the collaborative leadership style is—and why it works”, </a:t>
            </a:r>
            <a:r>
              <a:rPr lang="en-GB" sz="1200" i="1" dirty="0"/>
              <a:t>Fingerprint for Success</a:t>
            </a:r>
            <a:r>
              <a:rPr lang="en-GB" sz="1200" dirty="0"/>
              <a:t>, Available at: </a:t>
            </a:r>
            <a:r>
              <a:rPr lang="en-GB" sz="1200" dirty="0">
                <a:hlinkClick r:id="rId8"/>
              </a:rPr>
              <a:t>https://www.fingerprintforsuccess.com/blog/collaborative-leadership-style#toc-section-3</a:t>
            </a:r>
            <a:endParaRPr lang="en-GB" sz="1200" dirty="0"/>
          </a:p>
          <a:p>
            <a:pPr marL="0" indent="0">
              <a:buNone/>
            </a:pPr>
            <a:r>
              <a:rPr lang="en-GB" sz="1200" dirty="0"/>
              <a:t>Lee, (2023), “The style of democratic leadership”, </a:t>
            </a:r>
            <a:r>
              <a:rPr lang="en-GB" sz="1200" i="1" dirty="0"/>
              <a:t>Torch</a:t>
            </a:r>
            <a:r>
              <a:rPr lang="en-GB" sz="1200" dirty="0"/>
              <a:t>, Available at: </a:t>
            </a:r>
            <a:r>
              <a:rPr lang="en-GB" sz="1200" dirty="0">
                <a:hlinkClick r:id="rId9"/>
              </a:rPr>
              <a:t>https://torch.io/blog/what-is-democratic-leadership/</a:t>
            </a:r>
            <a:endParaRPr lang="en-GB" sz="1200" dirty="0"/>
          </a:p>
          <a:p>
            <a:pPr marL="0" indent="0">
              <a:buNone/>
            </a:pPr>
            <a:r>
              <a:rPr lang="en-GB" sz="1200" dirty="0" err="1"/>
              <a:t>Laoyan</a:t>
            </a:r>
            <a:r>
              <a:rPr lang="en-GB" sz="1200" dirty="0"/>
              <a:t>, (2024), “Democratic leadership style: What you need to know”, </a:t>
            </a:r>
            <a:r>
              <a:rPr lang="en-GB" sz="1200" i="1" dirty="0"/>
              <a:t>Asana</a:t>
            </a:r>
            <a:r>
              <a:rPr lang="en-GB" sz="1200" dirty="0"/>
              <a:t>, Available at: </a:t>
            </a:r>
            <a:r>
              <a:rPr lang="en-GB" sz="1200" dirty="0">
                <a:hlinkClick r:id="rId10"/>
              </a:rPr>
              <a:t>https://asana.com/resources/democratic-leadership-style</a:t>
            </a:r>
            <a:endParaRPr lang="en-GB" sz="1200" dirty="0"/>
          </a:p>
          <a:p>
            <a:pPr marL="0" indent="0">
              <a:buNone/>
            </a:pPr>
            <a:r>
              <a:rPr lang="en-GB" sz="1200" dirty="0"/>
              <a:t>National Society for Leadership and Success, (2022), </a:t>
            </a:r>
            <a:r>
              <a:rPr lang="en-GB" sz="1200" i="1" dirty="0"/>
              <a:t>WHAT IS LAISSEZ-FAIRE LEADERSHIP?</a:t>
            </a:r>
            <a:r>
              <a:rPr lang="en-GB" sz="1200" dirty="0"/>
              <a:t>, Available at: </a:t>
            </a:r>
            <a:r>
              <a:rPr lang="en-GB" sz="1200" dirty="0">
                <a:hlinkClick r:id="rId11"/>
              </a:rPr>
              <a:t>https://www.nsls.org/blog/what-is-lassiez-faire-leadership</a:t>
            </a:r>
            <a:endParaRPr lang="en-GB" sz="1200" dirty="0"/>
          </a:p>
          <a:p>
            <a:pPr marL="0" indent="0">
              <a:buNone/>
            </a:pPr>
            <a:r>
              <a:rPr lang="en-GB" sz="1200" dirty="0"/>
              <a:t>Lee, (2023), “What is laissez-faire leadership?”, </a:t>
            </a:r>
            <a:r>
              <a:rPr lang="en-GB" sz="1200" i="1" dirty="0"/>
              <a:t>Torch</a:t>
            </a:r>
            <a:r>
              <a:rPr lang="en-GB" sz="1200" dirty="0"/>
              <a:t>, Available at: </a:t>
            </a:r>
            <a:r>
              <a:rPr lang="en-GB" sz="1200" dirty="0">
                <a:hlinkClick r:id="rId12"/>
              </a:rPr>
              <a:t>https://torch.io/blog/what-is-laissez-faire-leadership/</a:t>
            </a:r>
            <a:endParaRPr lang="en-GB" sz="1200" dirty="0"/>
          </a:p>
          <a:p>
            <a:pPr marL="0" indent="0">
              <a:buNone/>
            </a:pPr>
            <a:r>
              <a:rPr lang="en-GB" sz="1200" dirty="0"/>
              <a:t>Cherry, (2023), “Situational Leadership Theory”, </a:t>
            </a:r>
            <a:r>
              <a:rPr lang="en-GB" sz="1200" i="1" dirty="0" err="1"/>
              <a:t>Verywell</a:t>
            </a:r>
            <a:r>
              <a:rPr lang="en-GB" sz="1200" i="1" dirty="0"/>
              <a:t> Mind</a:t>
            </a:r>
            <a:r>
              <a:rPr lang="en-GB" sz="1200" dirty="0"/>
              <a:t>, Available at: </a:t>
            </a:r>
            <a:r>
              <a:rPr lang="en-GB" sz="1200" dirty="0">
                <a:hlinkClick r:id="rId13"/>
              </a:rPr>
              <a:t>https://www.verywellmind.com/what-is-the-situational-theory-of-leadership-2795321</a:t>
            </a:r>
            <a:endParaRPr lang="en-GB" sz="1200" dirty="0"/>
          </a:p>
          <a:p>
            <a:pPr marL="0" indent="0">
              <a:buNone/>
            </a:pPr>
            <a:r>
              <a:rPr lang="en-GB" sz="1200" dirty="0"/>
              <a:t>Salama, (2023), “Advantages and Disadvantages of Situational Leadership”, </a:t>
            </a:r>
            <a:r>
              <a:rPr lang="en-GB" sz="1200" i="1" dirty="0"/>
              <a:t>Making Business Matter</a:t>
            </a:r>
            <a:r>
              <a:rPr lang="en-GB" sz="1200" dirty="0"/>
              <a:t>, Available at: </a:t>
            </a:r>
            <a:r>
              <a:rPr lang="en-GB" sz="1200" dirty="0">
                <a:hlinkClick r:id="rId14"/>
              </a:rPr>
              <a:t>https://www.makingbusinessmatter.co.uk/advantages-and-disadvantages-of-situational-leadership/</a:t>
            </a: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315987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13" ma:contentTypeDescription="Create a new document." ma:contentTypeScope="" ma:versionID="e26b07b2cdae9adcd10a532d9b51eb48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141ad76f9e14c9f7247855f83b15bd34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LengthInSeconds" minOccurs="0"/>
                <xsd:element ref="ns3:MediaServiceAutoTags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5817cb9-f0eb-4f4d-892c-47ab9f8957c0" xsi:nil="true"/>
  </documentManagement>
</p:properties>
</file>

<file path=customXml/itemProps1.xml><?xml version="1.0" encoding="utf-8"?>
<ds:datastoreItem xmlns:ds="http://schemas.openxmlformats.org/officeDocument/2006/customXml" ds:itemID="{0A7BCA9A-87AA-404F-8F98-DD22845E887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9823f8e4-81f3-4a59-a026-c1a9717271f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784D509-BF9B-49D9-81ED-AA1D832A96E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F01959-5641-4A0C-985A-A79757CA3ECA}">
  <ds:schemaRefs>
    <ds:schemaRef ds:uri="95817cb9-f0eb-4f4d-892c-47ab9f8957c0"/>
    <ds:schemaRef ds:uri="9823f8e4-81f3-4a59-a026-c1a9717271fd"/>
    <ds:schemaRef ds:uri="http://schemas.microsoft.com/office/infopath/2007/PartnerControls"/>
    <ds:schemaRef ds:uri="http://schemas.microsoft.com/office/2006/documentManagement/types"/>
    <ds:schemaRef ds:uri="http://purl.org/dc/terms/"/>
    <ds:schemaRef ds:uri="http://www.w3.org/XML/1998/namespace"/>
    <ds:schemaRef ds:uri="http://purl.org/dc/dcmitype/"/>
    <ds:schemaRef ds:uri="http://schemas.openxmlformats.org/package/2006/metadata/core-properties"/>
    <ds:schemaRef ds:uri="http://schemas.microsoft.com/office/2006/metadata/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270</TotalTime>
  <Words>882</Words>
  <Application>Microsoft Office PowerPoint</Application>
  <PresentationFormat>Widescreen</PresentationFormat>
  <Paragraphs>79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Leadership styles used in the emergency response to the Manchester Arena Bombing</vt:lpstr>
      <vt:lpstr>Kerslake Report</vt:lpstr>
      <vt:lpstr>Situational Leadership</vt:lpstr>
      <vt:lpstr>Situational Leadership</vt:lpstr>
      <vt:lpstr>Democratic/Collaborative Leadership</vt:lpstr>
      <vt:lpstr>Democratic/Collaborative Leadership</vt:lpstr>
      <vt:lpstr>Laissez-Faire</vt:lpstr>
      <vt:lpstr>Laissez-Faire</vt:lpstr>
      <vt:lpstr>Autocratic Leadership</vt:lpstr>
      <vt:lpstr>Autocratic leadership</vt:lpstr>
      <vt:lpstr>Tuckman’s theory</vt:lpstr>
      <vt:lpstr>Tuckman’s Theory</vt:lpstr>
      <vt:lpstr>Thank you for listening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Luke Thomas (2103571)</dc:creator>
  <cp:lastModifiedBy>Luke Thomas (2103571)</cp:lastModifiedBy>
  <cp:revision>3</cp:revision>
  <dcterms:created xsi:type="dcterms:W3CDTF">2024-03-10T19:51:02Z</dcterms:created>
  <dcterms:modified xsi:type="dcterms:W3CDTF">2024-03-15T19:30:56Z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