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0" r:id="rId3"/>
    <p:sldId id="269" r:id="rId4"/>
    <p:sldId id="271" r:id="rId5"/>
    <p:sldId id="27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272750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587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071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445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322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767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64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243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dirty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290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420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77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08DE1FB-C7C7-46C8-871C-9C7D4E7CD2B9}" type="datetimeFigureOut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26/01/2026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9B803AD2-645E-455D-911A-70CBBBABEE28}" type="slidenum">
              <a:rPr lang="en-GB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en-GB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20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836712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Greek Oratory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Advanced Greek prose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5229200"/>
            <a:ext cx="6400800" cy="1248544"/>
          </a:xfrm>
        </p:spPr>
        <p:txBody>
          <a:bodyPr>
            <a:normAutofit/>
          </a:bodyPr>
          <a:lstStyle/>
          <a:p>
            <a:endParaRPr lang="en-GB" dirty="0">
              <a:solidFill>
                <a:schemeClr val="bg1"/>
              </a:solidFill>
            </a:endParaRPr>
          </a:p>
          <a:p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83568" y="2780928"/>
            <a:ext cx="8064896" cy="3168352"/>
          </a:xfrm>
          <a:prstGeom prst="rect">
            <a:avLst/>
          </a:prstGeom>
        </p:spPr>
        <p:txBody>
          <a:bodyPr vert="horz">
            <a:normAutofit fontScale="92500" lnSpcReduction="10000"/>
          </a:bodyPr>
          <a:lstStyle/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36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r>
              <a:rPr lang="en-GB" sz="4300" b="1" dirty="0">
                <a:solidFill>
                  <a:prstClr val="black"/>
                </a:solidFill>
              </a:rPr>
              <a:t>Coursework and Exam Overview</a:t>
            </a:r>
            <a:r>
              <a:rPr lang="en-GB" sz="4300" i="1" dirty="0">
                <a:solidFill>
                  <a:prstClr val="black"/>
                </a:solidFill>
              </a:rPr>
              <a:t>	</a:t>
            </a: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defRPr/>
            </a:pPr>
            <a:endParaRPr lang="en-GB" sz="4300" dirty="0">
              <a:solidFill>
                <a:prstClr val="black"/>
              </a:solidFill>
            </a:endParaRPr>
          </a:p>
          <a:p>
            <a:pPr algn="ctr">
              <a:spcBef>
                <a:spcPct val="20000"/>
              </a:spcBef>
              <a:buClr>
                <a:prstClr val="white">
                  <a:shade val="95000"/>
                </a:prstClr>
              </a:buClr>
              <a:buSzPct val="65000"/>
              <a:buFont typeface="Wingdings 2"/>
              <a:buNone/>
              <a:defRPr/>
            </a:pPr>
            <a:r>
              <a:rPr lang="en-GB" sz="4200" b="1" dirty="0">
                <a:solidFill>
                  <a:prstClr val="black"/>
                </a:solidFill>
              </a:rPr>
              <a:t>HPGR7015</a:t>
            </a:r>
          </a:p>
        </p:txBody>
      </p:sp>
    </p:spTree>
    <p:extLst>
      <p:ext uri="{BB962C8B-B14F-4D97-AF65-F5344CB8AC3E}">
        <p14:creationId xmlns:p14="http://schemas.microsoft.com/office/powerpoint/2010/main" val="399757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5D67E-11F7-40C0-9743-0A4C762A6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Exam date and coordination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71033-3F25-4F8F-BD2F-56C06DA4FD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I will set up an agreed date that works for all in the cohort for the exam. </a:t>
            </a: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This will be during January, likely in the evening to accommodate all. </a:t>
            </a:r>
          </a:p>
          <a:p>
            <a:pPr lvl="1"/>
            <a:endParaRPr lang="en-GB" sz="105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We will use Teams to coordinate this. </a:t>
            </a:r>
          </a:p>
          <a:p>
            <a:endParaRPr lang="en-GB" sz="105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I will check with you on Teams that you have no issues, but when you are underway, you can sign off.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5403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Exam Format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00199"/>
            <a:ext cx="8976575" cy="5257801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The exam is split into two sections: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Section A – the seen translation</a:t>
            </a:r>
          </a:p>
          <a:p>
            <a:pPr lvl="2"/>
            <a:r>
              <a:rPr lang="en-GB" dirty="0">
                <a:solidFill>
                  <a:schemeClr val="bg1"/>
                </a:solidFill>
              </a:rPr>
              <a:t>This will consist of a choice between two passages from Lysias 1 – you only need to answer one of the choices. </a:t>
            </a:r>
          </a:p>
          <a:p>
            <a:pPr lvl="2"/>
            <a:r>
              <a:rPr lang="en-GB" dirty="0">
                <a:solidFill>
                  <a:schemeClr val="bg1"/>
                </a:solidFill>
              </a:rPr>
              <a:t>This is worth 70 marks (i.e., 70% of the overall value of the exam).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Section B – the unseen translation</a:t>
            </a:r>
          </a:p>
          <a:p>
            <a:pPr lvl="2"/>
            <a:r>
              <a:rPr lang="en-GB" dirty="0">
                <a:solidFill>
                  <a:schemeClr val="bg1"/>
                </a:solidFill>
              </a:rPr>
              <a:t>Only one passage (about a third of the length of the two choices in section A) which you must answer. </a:t>
            </a:r>
          </a:p>
          <a:p>
            <a:pPr lvl="2"/>
            <a:r>
              <a:rPr lang="en-GB" dirty="0">
                <a:solidFill>
                  <a:schemeClr val="bg1"/>
                </a:solidFill>
              </a:rPr>
              <a:t>This is not drawn from any part of Lysias 1</a:t>
            </a:r>
            <a:r>
              <a:rPr lang="en-GB" i="1" dirty="0">
                <a:solidFill>
                  <a:schemeClr val="bg1"/>
                </a:solidFill>
              </a:rPr>
              <a:t> </a:t>
            </a:r>
            <a:r>
              <a:rPr lang="en-GB" dirty="0">
                <a:solidFill>
                  <a:schemeClr val="bg1"/>
                </a:solidFill>
              </a:rPr>
              <a:t>but instead from another of Lysias’ speeches.</a:t>
            </a:r>
          </a:p>
          <a:p>
            <a:pPr lvl="2"/>
            <a:r>
              <a:rPr lang="en-GB" dirty="0">
                <a:solidFill>
                  <a:schemeClr val="bg1"/>
                </a:solidFill>
              </a:rPr>
              <a:t>Some vocabulary is provided on the exam paper for section B.</a:t>
            </a:r>
          </a:p>
          <a:p>
            <a:pPr lvl="2"/>
            <a:r>
              <a:rPr lang="en-GB" dirty="0">
                <a:solidFill>
                  <a:schemeClr val="bg1"/>
                </a:solidFill>
              </a:rPr>
              <a:t>Worth 30 marks (i.e., the remaining 30% of overall exam).  </a:t>
            </a:r>
          </a:p>
        </p:txBody>
      </p:sp>
    </p:spTree>
    <p:extLst>
      <p:ext uri="{BB962C8B-B14F-4D97-AF65-F5344CB8AC3E}">
        <p14:creationId xmlns:p14="http://schemas.microsoft.com/office/powerpoint/2010/main" val="1333338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Revision tips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7636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Ideally you will have translated all of Lysias 1 by this point.</a:t>
            </a:r>
            <a:endParaRPr lang="en-GB" sz="600" dirty="0">
              <a:solidFill>
                <a:schemeClr val="bg1"/>
              </a:solidFill>
            </a:endParaRPr>
          </a:p>
          <a:p>
            <a:endParaRPr lang="en-GB" sz="1050" dirty="0">
              <a:solidFill>
                <a:schemeClr val="bg1"/>
              </a:solidFill>
            </a:endParaRPr>
          </a:p>
          <a:p>
            <a:r>
              <a:rPr lang="en-GB" sz="3200" dirty="0">
                <a:solidFill>
                  <a:schemeClr val="bg1"/>
                </a:solidFill>
              </a:rPr>
              <a:t>As well as practising your translations it may also be helpful to try and learn some of the vocabulary.  </a:t>
            </a: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See the vocabulary tile on Moodle for a word document that lists the vocab. </a:t>
            </a:r>
          </a:p>
        </p:txBody>
      </p:sp>
    </p:spTree>
    <p:extLst>
      <p:ext uri="{BB962C8B-B14F-4D97-AF65-F5344CB8AC3E}">
        <p14:creationId xmlns:p14="http://schemas.microsoft.com/office/powerpoint/2010/main" val="3815183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Additional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183" y="1600199"/>
            <a:ext cx="8667482" cy="5083935"/>
          </a:xfrm>
        </p:spPr>
        <p:txBody>
          <a:bodyPr>
            <a:normAutofit/>
          </a:bodyPr>
          <a:lstStyle/>
          <a:p>
            <a:r>
              <a:rPr lang="en-GB" sz="5400" b="1" dirty="0">
                <a:solidFill>
                  <a:schemeClr val="bg1"/>
                </a:solidFill>
              </a:rPr>
              <a:t>Dictionaries are allowed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Exam scripts from previous years are available for review (obviously the passages are different) on Moodle.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You can do this for practice, but it is still worth focusing your revision on familiarising yourself with the vocabulary and grammatical and syntactical constructions. </a:t>
            </a:r>
          </a:p>
        </p:txBody>
      </p:sp>
    </p:spTree>
    <p:extLst>
      <p:ext uri="{BB962C8B-B14F-4D97-AF65-F5344CB8AC3E}">
        <p14:creationId xmlns:p14="http://schemas.microsoft.com/office/powerpoint/2010/main" val="3424922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317</Words>
  <Application>Microsoft Office PowerPoint</Application>
  <PresentationFormat>On-screen Show (4:3)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Book Antiqua</vt:lpstr>
      <vt:lpstr>Lucida Sans</vt:lpstr>
      <vt:lpstr>Wingdings</vt:lpstr>
      <vt:lpstr>Wingdings 2</vt:lpstr>
      <vt:lpstr>Wingdings 3</vt:lpstr>
      <vt:lpstr>Apex</vt:lpstr>
      <vt:lpstr>Greek Oratory Advanced Greek prose</vt:lpstr>
      <vt:lpstr>Exam date and coordination</vt:lpstr>
      <vt:lpstr>Exam Format</vt:lpstr>
      <vt:lpstr>Revision tips</vt:lpstr>
      <vt:lpstr>Additional Information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Advanced Greek prose</dc:title>
  <dc:creator>Matt</dc:creator>
  <cp:lastModifiedBy>Matthew Cobb</cp:lastModifiedBy>
  <cp:revision>29</cp:revision>
  <dcterms:created xsi:type="dcterms:W3CDTF">2019-02-03T20:13:03Z</dcterms:created>
  <dcterms:modified xsi:type="dcterms:W3CDTF">2026-01-26T11:23:15Z</dcterms:modified>
</cp:coreProperties>
</file>