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50" r:id="rId2"/>
    <p:sldMasterId id="2147483656" r:id="rId3"/>
    <p:sldMasterId id="2147483664" r:id="rId4"/>
    <p:sldMasterId id="2147483667" r:id="rId5"/>
    <p:sldMasterId id="2147483671" r:id="rId6"/>
    <p:sldMasterId id="2147483675" r:id="rId7"/>
  </p:sldMasterIdLst>
  <p:notesMasterIdLst>
    <p:notesMasterId r:id="rId33"/>
  </p:notesMasterIdLst>
  <p:sldIdLst>
    <p:sldId id="259" r:id="rId8"/>
    <p:sldId id="373" r:id="rId9"/>
    <p:sldId id="432" r:id="rId10"/>
    <p:sldId id="446" r:id="rId11"/>
    <p:sldId id="452" r:id="rId12"/>
    <p:sldId id="453" r:id="rId13"/>
    <p:sldId id="447" r:id="rId14"/>
    <p:sldId id="448" r:id="rId15"/>
    <p:sldId id="450" r:id="rId16"/>
    <p:sldId id="449" r:id="rId17"/>
    <p:sldId id="455" r:id="rId18"/>
    <p:sldId id="451" r:id="rId19"/>
    <p:sldId id="456" r:id="rId20"/>
    <p:sldId id="454" r:id="rId21"/>
    <p:sldId id="457" r:id="rId22"/>
    <p:sldId id="458" r:id="rId23"/>
    <p:sldId id="459" r:id="rId24"/>
    <p:sldId id="460" r:id="rId25"/>
    <p:sldId id="461" r:id="rId26"/>
    <p:sldId id="462" r:id="rId27"/>
    <p:sldId id="445" r:id="rId28"/>
    <p:sldId id="463" r:id="rId29"/>
    <p:sldId id="368" r:id="rId30"/>
    <p:sldId id="273" r:id="rId31"/>
    <p:sldId id="256" r:id="rId32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2" dt="2026-09-04T14:22:37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73994" autoAdjust="0"/>
  </p:normalViewPr>
  <p:slideViewPr>
    <p:cSldViewPr snapToGrid="0" snapToObjects="1">
      <p:cViewPr varScale="1">
        <p:scale>
          <a:sx n="82" d="100"/>
          <a:sy n="82" d="100"/>
        </p:scale>
        <p:origin x="147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microsoft.com/office/2015/10/relationships/revisionInfo" Target="revisionInfo.xml"/><Relationship Id="rId21" Type="http://schemas.openxmlformats.org/officeDocument/2006/relationships/slide" Target="slides/slide14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Svejda" userId="S::m.svejda@uwtsd.ac.uk::8cc0682a-1f17-4534-acee-9b898a7be1ec" providerId="AD" clId="Web-{6CB03ED6-D755-3081-D5FD-990DB04A3F4A}"/>
    <pc:docChg chg="modSld">
      <pc:chgData name="Martin Svejda" userId="S::m.svejda@uwtsd.ac.uk::8cc0682a-1f17-4534-acee-9b898a7be1ec" providerId="AD" clId="Web-{6CB03ED6-D755-3081-D5FD-990DB04A3F4A}" dt="2026-09-04T17:22:18.425" v="12"/>
      <pc:docMkLst>
        <pc:docMk/>
      </pc:docMkLst>
      <pc:sldChg chg="modNotes">
        <pc:chgData name="Martin Svejda" userId="S::m.svejda@uwtsd.ac.uk::8cc0682a-1f17-4534-acee-9b898a7be1ec" providerId="AD" clId="Web-{6CB03ED6-D755-3081-D5FD-990DB04A3F4A}" dt="2026-09-04T17:22:18.425" v="12"/>
        <pc:sldMkLst>
          <pc:docMk/>
          <pc:sldMk cId="0" sldId="273"/>
        </pc:sldMkLst>
      </pc:sldChg>
      <pc:sldChg chg="modNotes">
        <pc:chgData name="Martin Svejda" userId="S::m.svejda@uwtsd.ac.uk::8cc0682a-1f17-4534-acee-9b898a7be1ec" providerId="AD" clId="Web-{6CB03ED6-D755-3081-D5FD-990DB04A3F4A}" dt="2026-09-04T17:21:36.281" v="0"/>
        <pc:sldMkLst>
          <pc:docMk/>
          <pc:sldMk cId="0" sldId="432"/>
        </pc:sldMkLst>
      </pc:sldChg>
      <pc:sldChg chg="modNotes">
        <pc:chgData name="Martin Svejda" userId="S::m.svejda@uwtsd.ac.uk::8cc0682a-1f17-4534-acee-9b898a7be1ec" providerId="AD" clId="Web-{6CB03ED6-D755-3081-D5FD-990DB04A3F4A}" dt="2026-09-04T17:22:13.190" v="11"/>
        <pc:sldMkLst>
          <pc:docMk/>
          <pc:sldMk cId="0" sldId="445"/>
        </pc:sldMkLst>
      </pc:sldChg>
      <pc:sldChg chg="modNotes">
        <pc:chgData name="Martin Svejda" userId="S::m.svejda@uwtsd.ac.uk::8cc0682a-1f17-4534-acee-9b898a7be1ec" providerId="AD" clId="Web-{6CB03ED6-D755-3081-D5FD-990DB04A3F4A}" dt="2026-09-04T17:21:38.390" v="1"/>
        <pc:sldMkLst>
          <pc:docMk/>
          <pc:sldMk cId="0" sldId="446"/>
        </pc:sldMkLst>
      </pc:sldChg>
      <pc:sldChg chg="modNotes">
        <pc:chgData name="Martin Svejda" userId="S::m.svejda@uwtsd.ac.uk::8cc0682a-1f17-4534-acee-9b898a7be1ec" providerId="AD" clId="Web-{6CB03ED6-D755-3081-D5FD-990DB04A3F4A}" dt="2026-09-04T17:21:47.407" v="4"/>
        <pc:sldMkLst>
          <pc:docMk/>
          <pc:sldMk cId="0" sldId="447"/>
        </pc:sldMkLst>
      </pc:sldChg>
      <pc:sldChg chg="modNotes">
        <pc:chgData name="Martin Svejda" userId="S::m.svejda@uwtsd.ac.uk::8cc0682a-1f17-4534-acee-9b898a7be1ec" providerId="AD" clId="Web-{6CB03ED6-D755-3081-D5FD-990DB04A3F4A}" dt="2026-09-04T17:21:52.438" v="5"/>
        <pc:sldMkLst>
          <pc:docMk/>
          <pc:sldMk cId="0" sldId="449"/>
        </pc:sldMkLst>
      </pc:sldChg>
      <pc:sldChg chg="modNotes">
        <pc:chgData name="Martin Svejda" userId="S::m.svejda@uwtsd.ac.uk::8cc0682a-1f17-4534-acee-9b898a7be1ec" providerId="AD" clId="Web-{6CB03ED6-D755-3081-D5FD-990DB04A3F4A}" dt="2026-09-04T17:21:55.704" v="6"/>
        <pc:sldMkLst>
          <pc:docMk/>
          <pc:sldMk cId="0" sldId="451"/>
        </pc:sldMkLst>
      </pc:sldChg>
      <pc:sldChg chg="modNotes">
        <pc:chgData name="Martin Svejda" userId="S::m.svejda@uwtsd.ac.uk::8cc0682a-1f17-4534-acee-9b898a7be1ec" providerId="AD" clId="Web-{6CB03ED6-D755-3081-D5FD-990DB04A3F4A}" dt="2026-09-04T17:21:41" v="2"/>
        <pc:sldMkLst>
          <pc:docMk/>
          <pc:sldMk cId="0" sldId="452"/>
        </pc:sldMkLst>
      </pc:sldChg>
      <pc:sldChg chg="modNotes">
        <pc:chgData name="Martin Svejda" userId="S::m.svejda@uwtsd.ac.uk::8cc0682a-1f17-4534-acee-9b898a7be1ec" providerId="AD" clId="Web-{6CB03ED6-D755-3081-D5FD-990DB04A3F4A}" dt="2026-09-04T17:21:45.266" v="3"/>
        <pc:sldMkLst>
          <pc:docMk/>
          <pc:sldMk cId="0" sldId="453"/>
        </pc:sldMkLst>
      </pc:sldChg>
      <pc:sldChg chg="modNotes">
        <pc:chgData name="Martin Svejda" userId="S::m.svejda@uwtsd.ac.uk::8cc0682a-1f17-4534-acee-9b898a7be1ec" providerId="AD" clId="Web-{6CB03ED6-D755-3081-D5FD-990DB04A3F4A}" dt="2026-09-04T17:21:59.111" v="7"/>
        <pc:sldMkLst>
          <pc:docMk/>
          <pc:sldMk cId="0" sldId="454"/>
        </pc:sldMkLst>
      </pc:sldChg>
      <pc:sldChg chg="modNotes">
        <pc:chgData name="Martin Svejda" userId="S::m.svejda@uwtsd.ac.uk::8cc0682a-1f17-4534-acee-9b898a7be1ec" providerId="AD" clId="Web-{6CB03ED6-D755-3081-D5FD-990DB04A3F4A}" dt="2026-09-04T17:22:02.048" v="8"/>
        <pc:sldMkLst>
          <pc:docMk/>
          <pc:sldMk cId="0" sldId="458"/>
        </pc:sldMkLst>
      </pc:sldChg>
      <pc:sldChg chg="modNotes">
        <pc:chgData name="Martin Svejda" userId="S::m.svejda@uwtsd.ac.uk::8cc0682a-1f17-4534-acee-9b898a7be1ec" providerId="AD" clId="Web-{6CB03ED6-D755-3081-D5FD-990DB04A3F4A}" dt="2026-09-04T17:22:04.564" v="9"/>
        <pc:sldMkLst>
          <pc:docMk/>
          <pc:sldMk cId="0" sldId="460"/>
        </pc:sldMkLst>
      </pc:sldChg>
      <pc:sldChg chg="modNotes">
        <pc:chgData name="Martin Svejda" userId="S::m.svejda@uwtsd.ac.uk::8cc0682a-1f17-4534-acee-9b898a7be1ec" providerId="AD" clId="Web-{6CB03ED6-D755-3081-D5FD-990DB04A3F4A}" dt="2026-09-04T17:22:10.580" v="10"/>
        <pc:sldMkLst>
          <pc:docMk/>
          <pc:sldMk cId="0" sldId="462"/>
        </pc:sldMkLst>
      </pc:sldChg>
    </pc:docChg>
  </pc:docChgLst>
  <pc:docChgLst>
    <pc:chgData name="Martin Svejda" userId="S::m.svejda@uwtsd.ac.uk::8cc0682a-1f17-4534-acee-9b898a7be1ec" providerId="AD" clId="Web-{00000000-0000-0000-0000-000000000000}"/>
    <pc:docChg chg="modSld">
      <pc:chgData name="Martin Svejda" userId="S::m.svejda@uwtsd.ac.uk::8cc0682a-1f17-4534-acee-9b898a7be1ec" providerId="AD" clId="Web-{00000000-0000-0000-0000-000000000000}" dt="2026-09-04T14:22:40.181" v="14"/>
      <pc:docMkLst>
        <pc:docMk/>
      </pc:docMkLst>
      <pc:sldChg chg="addSp delSp modSp">
        <pc:chgData name="Martin Svejda" userId="S::m.svejda@uwtsd.ac.uk::8cc0682a-1f17-4534-acee-9b898a7be1ec" providerId="AD" clId="Web-{00000000-0000-0000-0000-000000000000}" dt="2026-09-04T14:16:51.448" v="9"/>
        <pc:sldMkLst>
          <pc:docMk/>
          <pc:sldMk cId="0" sldId="432"/>
        </pc:sldMkLst>
        <pc:spChg chg="mod">
          <ac:chgData name="Martin Svejda" userId="S::m.svejda@uwtsd.ac.uk::8cc0682a-1f17-4534-acee-9b898a7be1ec" providerId="AD" clId="Web-{00000000-0000-0000-0000-000000000000}" dt="2026-09-04T14:15:32.519" v="0" actId="1076"/>
          <ac:spMkLst>
            <pc:docMk/>
            <pc:sldMk cId="0" sldId="432"/>
            <ac:spMk id="2" creationId="{00000000-0000-0000-0000-000000000000}"/>
          </ac:spMkLst>
        </pc:spChg>
        <pc:picChg chg="del">
          <ac:chgData name="Martin Svejda" userId="S::m.svejda@uwtsd.ac.uk::8cc0682a-1f17-4534-acee-9b898a7be1ec" providerId="AD" clId="Web-{00000000-0000-0000-0000-000000000000}" dt="2026-09-04T14:16:51.448" v="9"/>
          <ac:picMkLst>
            <pc:docMk/>
            <pc:sldMk cId="0" sldId="432"/>
            <ac:picMk id="3" creationId="{07BF7A3A-2AD6-2FC1-DB72-6B30E8F66FD4}"/>
          </ac:picMkLst>
        </pc:picChg>
        <pc:picChg chg="add mod">
          <ac:chgData name="Martin Svejda" userId="S::m.svejda@uwtsd.ac.uk::8cc0682a-1f17-4534-acee-9b898a7be1ec" providerId="AD" clId="Web-{00000000-0000-0000-0000-000000000000}" dt="2026-09-04T14:16:46.150" v="8" actId="14100"/>
          <ac:picMkLst>
            <pc:docMk/>
            <pc:sldMk cId="0" sldId="432"/>
            <ac:picMk id="5" creationId="{9E11869E-BB16-0F83-D577-4580C9B8274D}"/>
          </ac:picMkLst>
        </pc:picChg>
      </pc:sldChg>
      <pc:sldChg chg="modSp modNotes">
        <pc:chgData name="Martin Svejda" userId="S::m.svejda@uwtsd.ac.uk::8cc0682a-1f17-4534-acee-9b898a7be1ec" providerId="AD" clId="Web-{00000000-0000-0000-0000-000000000000}" dt="2026-09-04T14:22:40.181" v="14"/>
        <pc:sldMkLst>
          <pc:docMk/>
          <pc:sldMk cId="0" sldId="445"/>
        </pc:sldMkLst>
        <pc:spChg chg="mod">
          <ac:chgData name="Martin Svejda" userId="S::m.svejda@uwtsd.ac.uk::8cc0682a-1f17-4534-acee-9b898a7be1ec" providerId="AD" clId="Web-{00000000-0000-0000-0000-000000000000}" dt="2026-09-04T14:22:37.696" v="11" actId="20577"/>
          <ac:spMkLst>
            <pc:docMk/>
            <pc:sldMk cId="0" sldId="445"/>
            <ac:spMk id="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993" y="1"/>
            <a:ext cx="3078427" cy="513508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CF981728-CE48-49DC-905D-BED0E3AA70FA}" type="datetimeFigureOut">
              <a:rPr lang="en-US"/>
              <a:t>9/4/2026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7938"/>
            <a:ext cx="6143625" cy="3455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407" y="4925408"/>
            <a:ext cx="5683250" cy="4029879"/>
          </a:xfrm>
          <a:prstGeom prst="rect">
            <a:avLst/>
          </a:prstGeom>
        </p:spPr>
        <p:txBody>
          <a:bodyPr vert="horz" lIns="99075" tIns="49538" rIns="99075" bIns="4953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8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993" y="9721108"/>
            <a:ext cx="3078427" cy="513507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3D4C67B5-F292-4576-8BF8-36D135D4AF60}" type="slidenum">
              <a:r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80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C67B5-F292-4576-8BF8-36D135D4AF60}" type="slidenum">
              <a:rPr lang="en-GB" smtClean="0"/>
              <a:t>25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/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/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/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1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35.png"/><Relationship Id="rId9" Type="http://schemas.openxmlformats.org/officeDocument/2006/relationships/image" Target="../media/image4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51.jpeg"/><Relationship Id="rId4" Type="http://schemas.openxmlformats.org/officeDocument/2006/relationships/hyperlink" Target="https://moodle.uwtsd.ac.uk/course/view.php?id=11455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090489"/>
          </a:xfrm>
        </p:spPr>
        <p:txBody>
          <a:bodyPr/>
          <a:lstStyle/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BMHP6026_BIRM </a:t>
            </a:r>
            <a:endParaRPr lang="en-GB" sz="48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Week 8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 Developing critical analysis for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Component 2 Viva Presentations.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During this session we will…</a:t>
            </a:r>
          </a:p>
        </p:txBody>
      </p:sp>
      <p:sp>
        <p:nvSpPr>
          <p:cNvPr id="5" name="Arrow: Right 4"/>
          <p:cNvSpPr/>
          <p:nvPr/>
        </p:nvSpPr>
        <p:spPr>
          <a:xfrm>
            <a:off x="1219834" y="1825625"/>
            <a:ext cx="9758680" cy="3576638"/>
          </a:xfrm>
          <a:prstGeom prst="rightArrow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Freeform: Shape 5"/>
          <p:cNvSpPr/>
          <p:nvPr/>
        </p:nvSpPr>
        <p:spPr>
          <a:xfrm>
            <a:off x="747821" y="2898616"/>
            <a:ext cx="3444240" cy="1430655"/>
          </a:xfrm>
          <a:custGeom>
            <a:avLst/>
            <a:gdLst>
              <a:gd name="connsiteX0" fmla="*/ 0 w 3444240"/>
              <a:gd name="connsiteY0" fmla="*/ 238447 h 1430655"/>
              <a:gd name="connsiteX1" fmla="*/ 238447 w 3444240"/>
              <a:gd name="connsiteY1" fmla="*/ 0 h 1430655"/>
              <a:gd name="connsiteX2" fmla="*/ 3205793 w 3444240"/>
              <a:gd name="connsiteY2" fmla="*/ 0 h 1430655"/>
              <a:gd name="connsiteX3" fmla="*/ 3444240 w 3444240"/>
              <a:gd name="connsiteY3" fmla="*/ 238447 h 1430655"/>
              <a:gd name="connsiteX4" fmla="*/ 3444240 w 3444240"/>
              <a:gd name="connsiteY4" fmla="*/ 1192208 h 1430655"/>
              <a:gd name="connsiteX5" fmla="*/ 3205793 w 3444240"/>
              <a:gd name="connsiteY5" fmla="*/ 1430655 h 1430655"/>
              <a:gd name="connsiteX6" fmla="*/ 238447 w 3444240"/>
              <a:gd name="connsiteY6" fmla="*/ 1430655 h 1430655"/>
              <a:gd name="connsiteX7" fmla="*/ 0 w 3444240"/>
              <a:gd name="connsiteY7" fmla="*/ 1192208 h 1430655"/>
              <a:gd name="connsiteX8" fmla="*/ 0 w 3444240"/>
              <a:gd name="connsiteY8" fmla="*/ 238447 h 143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44240" h="1430655">
                <a:moveTo>
                  <a:pt x="0" y="238447"/>
                </a:moveTo>
                <a:cubicBezTo>
                  <a:pt x="0" y="106756"/>
                  <a:pt x="106756" y="0"/>
                  <a:pt x="238447" y="0"/>
                </a:cubicBezTo>
                <a:lnTo>
                  <a:pt x="3205793" y="0"/>
                </a:lnTo>
                <a:cubicBezTo>
                  <a:pt x="3337484" y="0"/>
                  <a:pt x="3444240" y="106756"/>
                  <a:pt x="3444240" y="238447"/>
                </a:cubicBezTo>
                <a:lnTo>
                  <a:pt x="3444240" y="1192208"/>
                </a:lnTo>
                <a:cubicBezTo>
                  <a:pt x="3444240" y="1323899"/>
                  <a:pt x="3337484" y="1430655"/>
                  <a:pt x="3205793" y="1430655"/>
                </a:cubicBezTo>
                <a:lnTo>
                  <a:pt x="238447" y="1430655"/>
                </a:lnTo>
                <a:cubicBezTo>
                  <a:pt x="106756" y="1430655"/>
                  <a:pt x="0" y="1323899"/>
                  <a:pt x="0" y="1192208"/>
                </a:cubicBezTo>
                <a:lnTo>
                  <a:pt x="0" y="23844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899" tIns="168899" rIns="168899" bIns="168899" numCol="1" spcCol="1270" anchor="ctr" anchorCtr="0">
            <a:noAutofit/>
          </a:bodyPr>
          <a:lstStyle/>
          <a:p>
            <a:pPr lvl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b="1" dirty="0"/>
              <a:t>Go over the Component 2 Task.</a:t>
            </a:r>
            <a:endParaRPr lang="en-GB" sz="2600" b="1" kern="1200" dirty="0"/>
          </a:p>
        </p:txBody>
      </p:sp>
      <p:sp>
        <p:nvSpPr>
          <p:cNvPr id="7" name="Freeform: Shape 6"/>
          <p:cNvSpPr/>
          <p:nvPr/>
        </p:nvSpPr>
        <p:spPr>
          <a:xfrm>
            <a:off x="4377055" y="2898616"/>
            <a:ext cx="3444240" cy="1430655"/>
          </a:xfrm>
          <a:custGeom>
            <a:avLst/>
            <a:gdLst>
              <a:gd name="connsiteX0" fmla="*/ 0 w 3444240"/>
              <a:gd name="connsiteY0" fmla="*/ 238447 h 1430655"/>
              <a:gd name="connsiteX1" fmla="*/ 238447 w 3444240"/>
              <a:gd name="connsiteY1" fmla="*/ 0 h 1430655"/>
              <a:gd name="connsiteX2" fmla="*/ 3205793 w 3444240"/>
              <a:gd name="connsiteY2" fmla="*/ 0 h 1430655"/>
              <a:gd name="connsiteX3" fmla="*/ 3444240 w 3444240"/>
              <a:gd name="connsiteY3" fmla="*/ 238447 h 1430655"/>
              <a:gd name="connsiteX4" fmla="*/ 3444240 w 3444240"/>
              <a:gd name="connsiteY4" fmla="*/ 1192208 h 1430655"/>
              <a:gd name="connsiteX5" fmla="*/ 3205793 w 3444240"/>
              <a:gd name="connsiteY5" fmla="*/ 1430655 h 1430655"/>
              <a:gd name="connsiteX6" fmla="*/ 238447 w 3444240"/>
              <a:gd name="connsiteY6" fmla="*/ 1430655 h 1430655"/>
              <a:gd name="connsiteX7" fmla="*/ 0 w 3444240"/>
              <a:gd name="connsiteY7" fmla="*/ 1192208 h 1430655"/>
              <a:gd name="connsiteX8" fmla="*/ 0 w 3444240"/>
              <a:gd name="connsiteY8" fmla="*/ 238447 h 143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44240" h="1430655">
                <a:moveTo>
                  <a:pt x="0" y="238447"/>
                </a:moveTo>
                <a:cubicBezTo>
                  <a:pt x="0" y="106756"/>
                  <a:pt x="106756" y="0"/>
                  <a:pt x="238447" y="0"/>
                </a:cubicBezTo>
                <a:lnTo>
                  <a:pt x="3205793" y="0"/>
                </a:lnTo>
                <a:cubicBezTo>
                  <a:pt x="3337484" y="0"/>
                  <a:pt x="3444240" y="106756"/>
                  <a:pt x="3444240" y="238447"/>
                </a:cubicBezTo>
                <a:lnTo>
                  <a:pt x="3444240" y="1192208"/>
                </a:lnTo>
                <a:cubicBezTo>
                  <a:pt x="3444240" y="1323899"/>
                  <a:pt x="3337484" y="1430655"/>
                  <a:pt x="3205793" y="1430655"/>
                </a:cubicBezTo>
                <a:lnTo>
                  <a:pt x="238447" y="1430655"/>
                </a:lnTo>
                <a:cubicBezTo>
                  <a:pt x="106756" y="1430655"/>
                  <a:pt x="0" y="1323899"/>
                  <a:pt x="0" y="1192208"/>
                </a:cubicBezTo>
                <a:lnTo>
                  <a:pt x="0" y="23844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899" tIns="168899" rIns="168899" bIns="168899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b="1" dirty="0"/>
              <a:t>Discuss summary points from your C1 critical analysis </a:t>
            </a:r>
            <a:endParaRPr lang="en-GB" sz="2600" b="1" kern="1200" dirty="0"/>
          </a:p>
        </p:txBody>
      </p:sp>
      <p:sp>
        <p:nvSpPr>
          <p:cNvPr id="8" name="Freeform: Shape 7"/>
          <p:cNvSpPr/>
          <p:nvPr/>
        </p:nvSpPr>
        <p:spPr>
          <a:xfrm>
            <a:off x="8006288" y="2898616"/>
            <a:ext cx="3444240" cy="1430655"/>
          </a:xfrm>
          <a:custGeom>
            <a:avLst/>
            <a:gdLst>
              <a:gd name="connsiteX0" fmla="*/ 0 w 3444240"/>
              <a:gd name="connsiteY0" fmla="*/ 238447 h 1430655"/>
              <a:gd name="connsiteX1" fmla="*/ 238447 w 3444240"/>
              <a:gd name="connsiteY1" fmla="*/ 0 h 1430655"/>
              <a:gd name="connsiteX2" fmla="*/ 3205793 w 3444240"/>
              <a:gd name="connsiteY2" fmla="*/ 0 h 1430655"/>
              <a:gd name="connsiteX3" fmla="*/ 3444240 w 3444240"/>
              <a:gd name="connsiteY3" fmla="*/ 238447 h 1430655"/>
              <a:gd name="connsiteX4" fmla="*/ 3444240 w 3444240"/>
              <a:gd name="connsiteY4" fmla="*/ 1192208 h 1430655"/>
              <a:gd name="connsiteX5" fmla="*/ 3205793 w 3444240"/>
              <a:gd name="connsiteY5" fmla="*/ 1430655 h 1430655"/>
              <a:gd name="connsiteX6" fmla="*/ 238447 w 3444240"/>
              <a:gd name="connsiteY6" fmla="*/ 1430655 h 1430655"/>
              <a:gd name="connsiteX7" fmla="*/ 0 w 3444240"/>
              <a:gd name="connsiteY7" fmla="*/ 1192208 h 1430655"/>
              <a:gd name="connsiteX8" fmla="*/ 0 w 3444240"/>
              <a:gd name="connsiteY8" fmla="*/ 238447 h 143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44240" h="1430655">
                <a:moveTo>
                  <a:pt x="0" y="238447"/>
                </a:moveTo>
                <a:cubicBezTo>
                  <a:pt x="0" y="106756"/>
                  <a:pt x="106756" y="0"/>
                  <a:pt x="238447" y="0"/>
                </a:cubicBezTo>
                <a:lnTo>
                  <a:pt x="3205793" y="0"/>
                </a:lnTo>
                <a:cubicBezTo>
                  <a:pt x="3337484" y="0"/>
                  <a:pt x="3444240" y="106756"/>
                  <a:pt x="3444240" y="238447"/>
                </a:cubicBezTo>
                <a:lnTo>
                  <a:pt x="3444240" y="1192208"/>
                </a:lnTo>
                <a:cubicBezTo>
                  <a:pt x="3444240" y="1323899"/>
                  <a:pt x="3337484" y="1430655"/>
                  <a:pt x="3205793" y="1430655"/>
                </a:cubicBezTo>
                <a:lnTo>
                  <a:pt x="238447" y="1430655"/>
                </a:lnTo>
                <a:cubicBezTo>
                  <a:pt x="106756" y="1430655"/>
                  <a:pt x="0" y="1323899"/>
                  <a:pt x="0" y="1192208"/>
                </a:cubicBezTo>
                <a:lnTo>
                  <a:pt x="0" y="23844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899" tIns="168899" rIns="168899" bIns="168899" numCol="1" spcCol="1270" anchor="ctr" anchorCtr="0">
            <a:noAutofit/>
          </a:bodyPr>
          <a:lstStyle/>
          <a:p>
            <a:pPr lvl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600" dirty="0"/>
          </a:p>
          <a:p>
            <a:pPr lvl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b="1" dirty="0"/>
              <a:t>Explore possible structure styles for component 2 </a:t>
            </a:r>
          </a:p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600" kern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305" y="70485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Component 2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500" y="4433330"/>
            <a:ext cx="4238703" cy="91722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4" name="Rectangle: Rounded Corners 13"/>
          <p:cNvSpPr/>
          <p:nvPr/>
        </p:nvSpPr>
        <p:spPr>
          <a:xfrm>
            <a:off x="6993924" y="1677121"/>
            <a:ext cx="4846142" cy="398814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/>
          <p:cNvSpPr/>
          <p:nvPr/>
        </p:nvSpPr>
        <p:spPr>
          <a:xfrm>
            <a:off x="10007600" y="3132667"/>
            <a:ext cx="1540933" cy="398814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/>
          <p:cNvSpPr/>
          <p:nvPr/>
        </p:nvSpPr>
        <p:spPr>
          <a:xfrm>
            <a:off x="5982723" y="2300495"/>
            <a:ext cx="5565809" cy="331213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6480" y="1507443"/>
            <a:ext cx="8161020" cy="385863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11869E-BB16-0F83-D577-4580C9B827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573" y="1394142"/>
            <a:ext cx="3467735" cy="26777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Structuring your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structure of your presentation carefully. Aim for maximum impact. </a:t>
            </a:r>
          </a:p>
          <a:p>
            <a:endParaRPr lang="en-GB" dirty="0"/>
          </a:p>
          <a:p>
            <a:r>
              <a:rPr lang="en-GB" dirty="0"/>
              <a:t>There are multiple ways in which you can structure your presentation, so examples will be shared: </a:t>
            </a:r>
          </a:p>
          <a:p>
            <a:pPr lvl="1"/>
            <a:r>
              <a:rPr lang="en-GB" dirty="0"/>
              <a:t>Context and core concept evaluation</a:t>
            </a:r>
          </a:p>
          <a:p>
            <a:pPr lvl="1"/>
            <a:r>
              <a:rPr lang="en-GB" dirty="0"/>
              <a:t>Case Study Approach</a:t>
            </a:r>
          </a:p>
          <a:p>
            <a:pPr lvl="1"/>
            <a:r>
              <a:rPr lang="en-GB" dirty="0"/>
              <a:t>Problem – Solution Approach</a:t>
            </a:r>
          </a:p>
          <a:p>
            <a:pPr lvl="1"/>
            <a:r>
              <a:rPr lang="en-GB" dirty="0"/>
              <a:t>SWOT Analysis</a:t>
            </a:r>
          </a:p>
          <a:p>
            <a:pPr lvl="1"/>
            <a:r>
              <a:rPr lang="en-GB" dirty="0"/>
              <a:t>Chronological Approach</a:t>
            </a:r>
          </a:p>
        </p:txBody>
      </p:sp>
      <p:sp>
        <p:nvSpPr>
          <p:cNvPr id="4" name="Rectangle: Rounded Corners 3"/>
          <p:cNvSpPr/>
          <p:nvPr/>
        </p:nvSpPr>
        <p:spPr>
          <a:xfrm>
            <a:off x="8904514" y="5072743"/>
            <a:ext cx="2831856" cy="14201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We will examine these in more detail later.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thletic woman thumbs up smili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425389"/>
            <a:ext cx="1436573" cy="3890254"/>
          </a:xfrm>
          <a:prstGeom prst="rect">
            <a:avLst/>
          </a:prstGeom>
        </p:spPr>
      </p:pic>
      <p:pic>
        <p:nvPicPr>
          <p:cNvPr id="9" name="Picture 8" descr="Business woman hand on head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269" y="1542357"/>
            <a:ext cx="1662209" cy="4329953"/>
          </a:xfrm>
          <a:prstGeom prst="rect">
            <a:avLst/>
          </a:prstGeom>
        </p:spPr>
      </p:pic>
      <p:sp>
        <p:nvSpPr>
          <p:cNvPr id="10" name="Speech Bubble: Rectangle 9"/>
          <p:cNvSpPr/>
          <p:nvPr/>
        </p:nvSpPr>
        <p:spPr>
          <a:xfrm>
            <a:off x="7771614" y="842469"/>
            <a:ext cx="4193262" cy="2743200"/>
          </a:xfrm>
          <a:prstGeom prst="wedgeRectCallout">
            <a:avLst>
              <a:gd name="adj1" fmla="val -64446"/>
              <a:gd name="adj2" fmla="val -1397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I am just going to do a slide for each paragraph of my component 1 report. Why do any extra work? </a:t>
            </a:r>
          </a:p>
        </p:txBody>
      </p:sp>
      <p:sp>
        <p:nvSpPr>
          <p:cNvPr id="11" name="Speech Bubble: Rectangle 10"/>
          <p:cNvSpPr/>
          <p:nvPr/>
        </p:nvSpPr>
        <p:spPr>
          <a:xfrm>
            <a:off x="227124" y="2214069"/>
            <a:ext cx="4397145" cy="2304143"/>
          </a:xfrm>
          <a:prstGeom prst="wedgeRectCallout">
            <a:avLst>
              <a:gd name="adj1" fmla="val 52562"/>
              <a:gd name="adj2" fmla="val -6355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I am not sure that we are allowed to do that. It will be plagiarism or something.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6447" y="1084522"/>
            <a:ext cx="4019107" cy="9624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+mj-cs"/>
              </a:rPr>
              <a:t>Self-Plagiarism </a:t>
            </a:r>
          </a:p>
        </p:txBody>
      </p:sp>
      <p:pic>
        <p:nvPicPr>
          <p:cNvPr id="5" name="Picture 4" descr="Athletic woman angry"/>
          <p:cNvPicPr>
            <a:picLocks noChangeAspect="1"/>
          </p:cNvPicPr>
          <p:nvPr/>
        </p:nvPicPr>
        <p:blipFill>
          <a:blip r:embed="rId3"/>
          <a:srcRect r="-2" b="43849"/>
          <a:stretch>
            <a:fillRect/>
          </a:stretch>
        </p:blipFill>
        <p:spPr>
          <a:xfrm>
            <a:off x="680483" y="685795"/>
            <a:ext cx="2931299" cy="54864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8481" y="2046940"/>
            <a:ext cx="4515038" cy="412525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000" b="1" u="sng" dirty="0">
                <a:solidFill>
                  <a:schemeClr val="bg1"/>
                </a:solidFill>
              </a:rPr>
              <a:t>If</a:t>
            </a:r>
            <a:r>
              <a:rPr lang="en-US" sz="2000" dirty="0">
                <a:solidFill>
                  <a:schemeClr val="bg1"/>
                </a:solidFill>
              </a:rPr>
              <a:t> you copy and paste sections </a:t>
            </a:r>
          </a:p>
          <a:p>
            <a:pPr marL="0" indent="0" algn="ctr">
              <a:buNone/>
            </a:pPr>
            <a:r>
              <a:rPr lang="en-US" sz="2000" b="1" u="sng" dirty="0">
                <a:solidFill>
                  <a:schemeClr val="bg1"/>
                </a:solidFill>
              </a:rPr>
              <a:t>word-for-word</a:t>
            </a:r>
            <a:r>
              <a:rPr lang="en-US" sz="2000" dirty="0">
                <a:solidFill>
                  <a:schemeClr val="bg1"/>
                </a:solidFill>
              </a:rPr>
              <a:t> from your component 1 report you are self-</a:t>
            </a:r>
            <a:r>
              <a:rPr lang="en-US" sz="2000" dirty="0" err="1">
                <a:solidFill>
                  <a:schemeClr val="bg1"/>
                </a:solidFill>
              </a:rPr>
              <a:t>plagiarising</a:t>
            </a:r>
            <a:r>
              <a:rPr lang="en-US" sz="2000" dirty="0">
                <a:solidFill>
                  <a:schemeClr val="bg1"/>
                </a:solidFill>
              </a:rPr>
              <a:t>. </a:t>
            </a:r>
          </a:p>
          <a:p>
            <a:r>
              <a:rPr lang="en-US" sz="2000" dirty="0">
                <a:solidFill>
                  <a:schemeClr val="bg1"/>
                </a:solidFill>
              </a:rPr>
              <a:t>Avoid self-plagiarism by: </a:t>
            </a:r>
          </a:p>
          <a:p>
            <a:pPr lvl="1"/>
            <a:r>
              <a:rPr lang="en-US" sz="2000" dirty="0">
                <a:solidFill>
                  <a:schemeClr val="bg1"/>
                </a:solidFill>
              </a:rPr>
              <a:t>Paraphrase your report content. </a:t>
            </a:r>
          </a:p>
          <a:p>
            <a:pPr lvl="1"/>
            <a:r>
              <a:rPr lang="en-US" sz="2000" dirty="0">
                <a:solidFill>
                  <a:schemeClr val="bg1"/>
                </a:solidFill>
              </a:rPr>
              <a:t>Use bullet points of key points. </a:t>
            </a:r>
          </a:p>
          <a:p>
            <a:pPr lvl="1"/>
            <a:r>
              <a:rPr lang="en-US" sz="2000" dirty="0">
                <a:solidFill>
                  <a:schemeClr val="bg1"/>
                </a:solidFill>
              </a:rPr>
              <a:t>Practice rephrasing and speaking naturally when presenting. </a:t>
            </a:r>
          </a:p>
          <a:p>
            <a:pPr lvl="1"/>
            <a:r>
              <a:rPr lang="en-US" sz="2000" dirty="0">
                <a:solidFill>
                  <a:schemeClr val="bg1"/>
                </a:solidFill>
              </a:rPr>
              <a:t>Cite your sources during your presentation. </a:t>
            </a:r>
          </a:p>
        </p:txBody>
      </p:sp>
      <p:pic>
        <p:nvPicPr>
          <p:cNvPr id="11" name="Picture 10" descr="Business woman raising hand"/>
          <p:cNvPicPr>
            <a:picLocks noChangeAspect="1"/>
          </p:cNvPicPr>
          <p:nvPr/>
        </p:nvPicPr>
        <p:blipFill>
          <a:blip r:embed="rId4"/>
          <a:srcRect b="21459"/>
          <a:stretch>
            <a:fillRect/>
          </a:stretch>
        </p:blipFill>
        <p:spPr>
          <a:xfrm flipH="1">
            <a:off x="8466665" y="685801"/>
            <a:ext cx="3679925" cy="60579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1176" y="164117"/>
            <a:ext cx="7956222" cy="113899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Key Points to 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8891" y="1303111"/>
            <a:ext cx="7956222" cy="4667250"/>
          </a:xfrm>
        </p:spPr>
        <p:txBody>
          <a:bodyPr/>
          <a:lstStyle/>
          <a:p>
            <a:r>
              <a:rPr lang="en-GB" dirty="0"/>
              <a:t>Regardless of your chosen structure, all students should remember to: </a:t>
            </a:r>
          </a:p>
          <a:p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-5410094" y="753278"/>
            <a:ext cx="17198939" cy="7293488"/>
            <a:chOff x="-5410094" y="753278"/>
            <a:chExt cx="17198939" cy="7293488"/>
          </a:xfrm>
        </p:grpSpPr>
        <p:sp>
          <p:nvSpPr>
            <p:cNvPr id="6" name="Block Arc 5"/>
            <p:cNvSpPr/>
            <p:nvPr/>
          </p:nvSpPr>
          <p:spPr>
            <a:xfrm>
              <a:off x="-5410094" y="753278"/>
              <a:ext cx="7293488" cy="7293488"/>
            </a:xfrm>
            <a:prstGeom prst="blockArc">
              <a:avLst>
                <a:gd name="adj1" fmla="val 18900000"/>
                <a:gd name="adj2" fmla="val 2700000"/>
                <a:gd name="adj3" fmla="val 296"/>
              </a:avLst>
            </a:prstGeom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-form: Shape 6"/>
            <p:cNvSpPr/>
            <p:nvPr/>
          </p:nvSpPr>
          <p:spPr>
            <a:xfrm>
              <a:off x="1327391" y="2107275"/>
              <a:ext cx="10461454" cy="833607"/>
            </a:xfrm>
            <a:custGeom>
              <a:avLst/>
              <a:gdLst>
                <a:gd name="connsiteX0" fmla="*/ 0 w 10461454"/>
                <a:gd name="connsiteY0" fmla="*/ 0 h 833607"/>
                <a:gd name="connsiteX1" fmla="*/ 10461454 w 10461454"/>
                <a:gd name="connsiteY1" fmla="*/ 0 h 833607"/>
                <a:gd name="connsiteX2" fmla="*/ 10461454 w 10461454"/>
                <a:gd name="connsiteY2" fmla="*/ 833607 h 833607"/>
                <a:gd name="connsiteX3" fmla="*/ 0 w 10461454"/>
                <a:gd name="connsiteY3" fmla="*/ 833607 h 833607"/>
                <a:gd name="connsiteX4" fmla="*/ 0 w 10461454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61454" h="833607">
                  <a:moveTo>
                    <a:pt x="0" y="0"/>
                  </a:moveTo>
                  <a:lnTo>
                    <a:pt x="10461454" y="0"/>
                  </a:lnTo>
                  <a:lnTo>
                    <a:pt x="10461454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3500" rIns="63500" bIns="63500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/>
                <a:t>Remain focused on the same innovation as researched in component 1. </a:t>
              </a:r>
            </a:p>
          </p:txBody>
        </p:sp>
        <p:sp>
          <p:nvSpPr>
            <p:cNvPr id="8" name="Oval 7"/>
            <p:cNvSpPr/>
            <p:nvPr/>
          </p:nvSpPr>
          <p:spPr>
            <a:xfrm>
              <a:off x="806387" y="2003074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1284313" y="3253702"/>
            <a:ext cx="10504532" cy="1042009"/>
            <a:chOff x="1284313" y="3253702"/>
            <a:chExt cx="10504532" cy="1042009"/>
          </a:xfrm>
        </p:grpSpPr>
        <p:sp>
          <p:nvSpPr>
            <p:cNvPr id="9" name="Free-form: Shape 8"/>
            <p:cNvSpPr/>
            <p:nvPr/>
          </p:nvSpPr>
          <p:spPr>
            <a:xfrm>
              <a:off x="1805318" y="3357903"/>
              <a:ext cx="9983527" cy="833607"/>
            </a:xfrm>
            <a:custGeom>
              <a:avLst/>
              <a:gdLst>
                <a:gd name="connsiteX0" fmla="*/ 0 w 9983527"/>
                <a:gd name="connsiteY0" fmla="*/ 0 h 833607"/>
                <a:gd name="connsiteX1" fmla="*/ 9983527 w 9983527"/>
                <a:gd name="connsiteY1" fmla="*/ 0 h 833607"/>
                <a:gd name="connsiteX2" fmla="*/ 9983527 w 9983527"/>
                <a:gd name="connsiteY2" fmla="*/ 833607 h 833607"/>
                <a:gd name="connsiteX3" fmla="*/ 0 w 9983527"/>
                <a:gd name="connsiteY3" fmla="*/ 833607 h 833607"/>
                <a:gd name="connsiteX4" fmla="*/ 0 w 9983527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83527" h="833607">
                  <a:moveTo>
                    <a:pt x="0" y="0"/>
                  </a:moveTo>
                  <a:lnTo>
                    <a:pt x="9983527" y="0"/>
                  </a:lnTo>
                  <a:lnTo>
                    <a:pt x="9983527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3500" rIns="63500" bIns="63500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/>
                <a:t>Keep written points brief - expand verbally. </a:t>
              </a:r>
            </a:p>
          </p:txBody>
        </p:sp>
        <p:sp>
          <p:nvSpPr>
            <p:cNvPr id="10" name="Oval 9"/>
            <p:cNvSpPr/>
            <p:nvPr/>
          </p:nvSpPr>
          <p:spPr>
            <a:xfrm>
              <a:off x="1284313" y="3253702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1284313" y="4504330"/>
            <a:ext cx="10504532" cy="1042009"/>
            <a:chOff x="1284313" y="4504330"/>
            <a:chExt cx="10504532" cy="1042009"/>
          </a:xfrm>
        </p:grpSpPr>
        <p:sp>
          <p:nvSpPr>
            <p:cNvPr id="11" name="Free-form: Shape 10"/>
            <p:cNvSpPr/>
            <p:nvPr/>
          </p:nvSpPr>
          <p:spPr>
            <a:xfrm>
              <a:off x="1805318" y="4608531"/>
              <a:ext cx="9983527" cy="833607"/>
            </a:xfrm>
            <a:custGeom>
              <a:avLst/>
              <a:gdLst>
                <a:gd name="connsiteX0" fmla="*/ 0 w 9983527"/>
                <a:gd name="connsiteY0" fmla="*/ 0 h 833607"/>
                <a:gd name="connsiteX1" fmla="*/ 9983527 w 9983527"/>
                <a:gd name="connsiteY1" fmla="*/ 0 h 833607"/>
                <a:gd name="connsiteX2" fmla="*/ 9983527 w 9983527"/>
                <a:gd name="connsiteY2" fmla="*/ 833607 h 833607"/>
                <a:gd name="connsiteX3" fmla="*/ 0 w 9983527"/>
                <a:gd name="connsiteY3" fmla="*/ 833607 h 833607"/>
                <a:gd name="connsiteX4" fmla="*/ 0 w 9983527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83527" h="833607">
                  <a:moveTo>
                    <a:pt x="0" y="0"/>
                  </a:moveTo>
                  <a:lnTo>
                    <a:pt x="9983527" y="0"/>
                  </a:lnTo>
                  <a:lnTo>
                    <a:pt x="9983527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3500" rIns="63500" bIns="63500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/>
                <a:t>Include points about how you would further your research with more time or resources. </a:t>
              </a:r>
            </a:p>
          </p:txBody>
        </p:sp>
        <p:sp>
          <p:nvSpPr>
            <p:cNvPr id="12" name="Oval 11"/>
            <p:cNvSpPr/>
            <p:nvPr/>
          </p:nvSpPr>
          <p:spPr>
            <a:xfrm>
              <a:off x="1284313" y="4504330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806387" y="5754959"/>
            <a:ext cx="10982458" cy="1042009"/>
            <a:chOff x="806387" y="5754959"/>
            <a:chExt cx="10982458" cy="1042009"/>
          </a:xfrm>
        </p:grpSpPr>
        <p:sp>
          <p:nvSpPr>
            <p:cNvPr id="13" name="Free-form: Shape 12"/>
            <p:cNvSpPr/>
            <p:nvPr/>
          </p:nvSpPr>
          <p:spPr>
            <a:xfrm>
              <a:off x="1327391" y="5859160"/>
              <a:ext cx="10461454" cy="833607"/>
            </a:xfrm>
            <a:custGeom>
              <a:avLst/>
              <a:gdLst>
                <a:gd name="connsiteX0" fmla="*/ 0 w 10461454"/>
                <a:gd name="connsiteY0" fmla="*/ 0 h 833607"/>
                <a:gd name="connsiteX1" fmla="*/ 10461454 w 10461454"/>
                <a:gd name="connsiteY1" fmla="*/ 0 h 833607"/>
                <a:gd name="connsiteX2" fmla="*/ 10461454 w 10461454"/>
                <a:gd name="connsiteY2" fmla="*/ 833607 h 833607"/>
                <a:gd name="connsiteX3" fmla="*/ 0 w 10461454"/>
                <a:gd name="connsiteY3" fmla="*/ 833607 h 833607"/>
                <a:gd name="connsiteX4" fmla="*/ 0 w 10461454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61454" h="833607">
                  <a:moveTo>
                    <a:pt x="0" y="0"/>
                  </a:moveTo>
                  <a:lnTo>
                    <a:pt x="10461454" y="0"/>
                  </a:lnTo>
                  <a:lnTo>
                    <a:pt x="10461454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3500" rIns="63500" bIns="63500" numCol="1" spcCol="1270" anchor="ctr" anchorCtr="0">
              <a:noAutofit/>
            </a:bodyPr>
            <a:lstStyle/>
            <a:p>
              <a:pPr marL="0" lvl="0" indent="0" algn="l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b="1" kern="1200" dirty="0"/>
                <a:t>Use notes to support you - not as a script. 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806387" y="5754959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8645" y="245837"/>
            <a:ext cx="8405359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How do I Summarise my Research?</a:t>
            </a:r>
          </a:p>
        </p:txBody>
      </p:sp>
      <p:sp>
        <p:nvSpPr>
          <p:cNvPr id="6" name="Rectangle 5"/>
          <p:cNvSpPr/>
          <p:nvPr/>
        </p:nvSpPr>
        <p:spPr>
          <a:xfrm>
            <a:off x="3331029" y="1972281"/>
            <a:ext cx="8405359" cy="378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Free-form: Shape 6"/>
          <p:cNvSpPr/>
          <p:nvPr/>
        </p:nvSpPr>
        <p:spPr>
          <a:xfrm>
            <a:off x="3751296" y="1750881"/>
            <a:ext cx="5883751" cy="442800"/>
          </a:xfrm>
          <a:custGeom>
            <a:avLst/>
            <a:gdLst>
              <a:gd name="connsiteX0" fmla="*/ 0 w 5883751"/>
              <a:gd name="connsiteY0" fmla="*/ 73801 h 442800"/>
              <a:gd name="connsiteX1" fmla="*/ 73801 w 5883751"/>
              <a:gd name="connsiteY1" fmla="*/ 0 h 442800"/>
              <a:gd name="connsiteX2" fmla="*/ 5809950 w 5883751"/>
              <a:gd name="connsiteY2" fmla="*/ 0 h 442800"/>
              <a:gd name="connsiteX3" fmla="*/ 5883751 w 5883751"/>
              <a:gd name="connsiteY3" fmla="*/ 73801 h 442800"/>
              <a:gd name="connsiteX4" fmla="*/ 5883751 w 5883751"/>
              <a:gd name="connsiteY4" fmla="*/ 368999 h 442800"/>
              <a:gd name="connsiteX5" fmla="*/ 5809950 w 5883751"/>
              <a:gd name="connsiteY5" fmla="*/ 442800 h 442800"/>
              <a:gd name="connsiteX6" fmla="*/ 73801 w 5883751"/>
              <a:gd name="connsiteY6" fmla="*/ 442800 h 442800"/>
              <a:gd name="connsiteX7" fmla="*/ 0 w 5883751"/>
              <a:gd name="connsiteY7" fmla="*/ 368999 h 442800"/>
              <a:gd name="connsiteX8" fmla="*/ 0 w 5883751"/>
              <a:gd name="connsiteY8" fmla="*/ 73801 h 4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83751" h="442800">
                <a:moveTo>
                  <a:pt x="0" y="73801"/>
                </a:moveTo>
                <a:cubicBezTo>
                  <a:pt x="0" y="33042"/>
                  <a:pt x="33042" y="0"/>
                  <a:pt x="73801" y="0"/>
                </a:cubicBezTo>
                <a:lnTo>
                  <a:pt x="5809950" y="0"/>
                </a:lnTo>
                <a:cubicBezTo>
                  <a:pt x="5850709" y="0"/>
                  <a:pt x="5883751" y="33042"/>
                  <a:pt x="5883751" y="73801"/>
                </a:cubicBezTo>
                <a:lnTo>
                  <a:pt x="5883751" y="368999"/>
                </a:lnTo>
                <a:cubicBezTo>
                  <a:pt x="5883751" y="409758"/>
                  <a:pt x="5850709" y="442800"/>
                  <a:pt x="5809950" y="442800"/>
                </a:cubicBezTo>
                <a:lnTo>
                  <a:pt x="73801" y="442800"/>
                </a:lnTo>
                <a:cubicBezTo>
                  <a:pt x="33042" y="442800"/>
                  <a:pt x="0" y="409758"/>
                  <a:pt x="0" y="368999"/>
                </a:cubicBezTo>
                <a:lnTo>
                  <a:pt x="0" y="73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4008" tIns="21616" rIns="244008" bIns="21616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Define your core message</a:t>
            </a:r>
          </a:p>
        </p:txBody>
      </p:sp>
      <p:sp>
        <p:nvSpPr>
          <p:cNvPr id="8" name="Rectangle 7"/>
          <p:cNvSpPr/>
          <p:nvPr/>
        </p:nvSpPr>
        <p:spPr>
          <a:xfrm>
            <a:off x="3331029" y="2652681"/>
            <a:ext cx="8405359" cy="378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Free-form: Shape 8"/>
          <p:cNvSpPr/>
          <p:nvPr/>
        </p:nvSpPr>
        <p:spPr>
          <a:xfrm>
            <a:off x="3751296" y="2431281"/>
            <a:ext cx="5883751" cy="442800"/>
          </a:xfrm>
          <a:custGeom>
            <a:avLst/>
            <a:gdLst>
              <a:gd name="connsiteX0" fmla="*/ 0 w 5883751"/>
              <a:gd name="connsiteY0" fmla="*/ 73801 h 442800"/>
              <a:gd name="connsiteX1" fmla="*/ 73801 w 5883751"/>
              <a:gd name="connsiteY1" fmla="*/ 0 h 442800"/>
              <a:gd name="connsiteX2" fmla="*/ 5809950 w 5883751"/>
              <a:gd name="connsiteY2" fmla="*/ 0 h 442800"/>
              <a:gd name="connsiteX3" fmla="*/ 5883751 w 5883751"/>
              <a:gd name="connsiteY3" fmla="*/ 73801 h 442800"/>
              <a:gd name="connsiteX4" fmla="*/ 5883751 w 5883751"/>
              <a:gd name="connsiteY4" fmla="*/ 368999 h 442800"/>
              <a:gd name="connsiteX5" fmla="*/ 5809950 w 5883751"/>
              <a:gd name="connsiteY5" fmla="*/ 442800 h 442800"/>
              <a:gd name="connsiteX6" fmla="*/ 73801 w 5883751"/>
              <a:gd name="connsiteY6" fmla="*/ 442800 h 442800"/>
              <a:gd name="connsiteX7" fmla="*/ 0 w 5883751"/>
              <a:gd name="connsiteY7" fmla="*/ 368999 h 442800"/>
              <a:gd name="connsiteX8" fmla="*/ 0 w 5883751"/>
              <a:gd name="connsiteY8" fmla="*/ 73801 h 4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83751" h="442800">
                <a:moveTo>
                  <a:pt x="0" y="73801"/>
                </a:moveTo>
                <a:cubicBezTo>
                  <a:pt x="0" y="33042"/>
                  <a:pt x="33042" y="0"/>
                  <a:pt x="73801" y="0"/>
                </a:cubicBezTo>
                <a:lnTo>
                  <a:pt x="5809950" y="0"/>
                </a:lnTo>
                <a:cubicBezTo>
                  <a:pt x="5850709" y="0"/>
                  <a:pt x="5883751" y="33042"/>
                  <a:pt x="5883751" y="73801"/>
                </a:cubicBezTo>
                <a:lnTo>
                  <a:pt x="5883751" y="368999"/>
                </a:lnTo>
                <a:cubicBezTo>
                  <a:pt x="5883751" y="409758"/>
                  <a:pt x="5850709" y="442800"/>
                  <a:pt x="5809950" y="442800"/>
                </a:cubicBezTo>
                <a:lnTo>
                  <a:pt x="73801" y="442800"/>
                </a:lnTo>
                <a:cubicBezTo>
                  <a:pt x="33042" y="442800"/>
                  <a:pt x="0" y="409758"/>
                  <a:pt x="0" y="368999"/>
                </a:cubicBezTo>
                <a:lnTo>
                  <a:pt x="0" y="73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4008" tIns="21616" rIns="244008" bIns="21616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Create a clear structure</a:t>
            </a:r>
          </a:p>
        </p:txBody>
      </p:sp>
      <p:sp>
        <p:nvSpPr>
          <p:cNvPr id="10" name="Rectangle 9"/>
          <p:cNvSpPr/>
          <p:nvPr/>
        </p:nvSpPr>
        <p:spPr>
          <a:xfrm>
            <a:off x="3331029" y="3333081"/>
            <a:ext cx="8405359" cy="378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-form: Shape 10"/>
          <p:cNvSpPr/>
          <p:nvPr/>
        </p:nvSpPr>
        <p:spPr>
          <a:xfrm>
            <a:off x="3751296" y="3111681"/>
            <a:ext cx="5883751" cy="442800"/>
          </a:xfrm>
          <a:custGeom>
            <a:avLst/>
            <a:gdLst>
              <a:gd name="connsiteX0" fmla="*/ 0 w 5883751"/>
              <a:gd name="connsiteY0" fmla="*/ 73801 h 442800"/>
              <a:gd name="connsiteX1" fmla="*/ 73801 w 5883751"/>
              <a:gd name="connsiteY1" fmla="*/ 0 h 442800"/>
              <a:gd name="connsiteX2" fmla="*/ 5809950 w 5883751"/>
              <a:gd name="connsiteY2" fmla="*/ 0 h 442800"/>
              <a:gd name="connsiteX3" fmla="*/ 5883751 w 5883751"/>
              <a:gd name="connsiteY3" fmla="*/ 73801 h 442800"/>
              <a:gd name="connsiteX4" fmla="*/ 5883751 w 5883751"/>
              <a:gd name="connsiteY4" fmla="*/ 368999 h 442800"/>
              <a:gd name="connsiteX5" fmla="*/ 5809950 w 5883751"/>
              <a:gd name="connsiteY5" fmla="*/ 442800 h 442800"/>
              <a:gd name="connsiteX6" fmla="*/ 73801 w 5883751"/>
              <a:gd name="connsiteY6" fmla="*/ 442800 h 442800"/>
              <a:gd name="connsiteX7" fmla="*/ 0 w 5883751"/>
              <a:gd name="connsiteY7" fmla="*/ 368999 h 442800"/>
              <a:gd name="connsiteX8" fmla="*/ 0 w 5883751"/>
              <a:gd name="connsiteY8" fmla="*/ 73801 h 4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83751" h="442800">
                <a:moveTo>
                  <a:pt x="0" y="73801"/>
                </a:moveTo>
                <a:cubicBezTo>
                  <a:pt x="0" y="33042"/>
                  <a:pt x="33042" y="0"/>
                  <a:pt x="73801" y="0"/>
                </a:cubicBezTo>
                <a:lnTo>
                  <a:pt x="5809950" y="0"/>
                </a:lnTo>
                <a:cubicBezTo>
                  <a:pt x="5850709" y="0"/>
                  <a:pt x="5883751" y="33042"/>
                  <a:pt x="5883751" y="73801"/>
                </a:cubicBezTo>
                <a:lnTo>
                  <a:pt x="5883751" y="368999"/>
                </a:lnTo>
                <a:cubicBezTo>
                  <a:pt x="5883751" y="409758"/>
                  <a:pt x="5850709" y="442800"/>
                  <a:pt x="5809950" y="442800"/>
                </a:cubicBezTo>
                <a:lnTo>
                  <a:pt x="73801" y="442800"/>
                </a:lnTo>
                <a:cubicBezTo>
                  <a:pt x="33042" y="442800"/>
                  <a:pt x="0" y="409758"/>
                  <a:pt x="0" y="368999"/>
                </a:cubicBezTo>
                <a:lnTo>
                  <a:pt x="0" y="73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4008" tIns="21616" rIns="244008" bIns="21616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Prioritise key points.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331029" y="4013481"/>
            <a:ext cx="8405359" cy="378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-form: Shape 12"/>
          <p:cNvSpPr/>
          <p:nvPr/>
        </p:nvSpPr>
        <p:spPr>
          <a:xfrm>
            <a:off x="3751296" y="3792081"/>
            <a:ext cx="5883751" cy="442800"/>
          </a:xfrm>
          <a:custGeom>
            <a:avLst/>
            <a:gdLst>
              <a:gd name="connsiteX0" fmla="*/ 0 w 5883751"/>
              <a:gd name="connsiteY0" fmla="*/ 73801 h 442800"/>
              <a:gd name="connsiteX1" fmla="*/ 73801 w 5883751"/>
              <a:gd name="connsiteY1" fmla="*/ 0 h 442800"/>
              <a:gd name="connsiteX2" fmla="*/ 5809950 w 5883751"/>
              <a:gd name="connsiteY2" fmla="*/ 0 h 442800"/>
              <a:gd name="connsiteX3" fmla="*/ 5883751 w 5883751"/>
              <a:gd name="connsiteY3" fmla="*/ 73801 h 442800"/>
              <a:gd name="connsiteX4" fmla="*/ 5883751 w 5883751"/>
              <a:gd name="connsiteY4" fmla="*/ 368999 h 442800"/>
              <a:gd name="connsiteX5" fmla="*/ 5809950 w 5883751"/>
              <a:gd name="connsiteY5" fmla="*/ 442800 h 442800"/>
              <a:gd name="connsiteX6" fmla="*/ 73801 w 5883751"/>
              <a:gd name="connsiteY6" fmla="*/ 442800 h 442800"/>
              <a:gd name="connsiteX7" fmla="*/ 0 w 5883751"/>
              <a:gd name="connsiteY7" fmla="*/ 368999 h 442800"/>
              <a:gd name="connsiteX8" fmla="*/ 0 w 5883751"/>
              <a:gd name="connsiteY8" fmla="*/ 73801 h 4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83751" h="442800">
                <a:moveTo>
                  <a:pt x="0" y="73801"/>
                </a:moveTo>
                <a:cubicBezTo>
                  <a:pt x="0" y="33042"/>
                  <a:pt x="33042" y="0"/>
                  <a:pt x="73801" y="0"/>
                </a:cubicBezTo>
                <a:lnTo>
                  <a:pt x="5809950" y="0"/>
                </a:lnTo>
                <a:cubicBezTo>
                  <a:pt x="5850709" y="0"/>
                  <a:pt x="5883751" y="33042"/>
                  <a:pt x="5883751" y="73801"/>
                </a:cubicBezTo>
                <a:lnTo>
                  <a:pt x="5883751" y="368999"/>
                </a:lnTo>
                <a:cubicBezTo>
                  <a:pt x="5883751" y="409758"/>
                  <a:pt x="5850709" y="442800"/>
                  <a:pt x="5809950" y="442800"/>
                </a:cubicBezTo>
                <a:lnTo>
                  <a:pt x="73801" y="442800"/>
                </a:lnTo>
                <a:cubicBezTo>
                  <a:pt x="33042" y="442800"/>
                  <a:pt x="0" y="409758"/>
                  <a:pt x="0" y="368999"/>
                </a:cubicBezTo>
                <a:lnTo>
                  <a:pt x="0" y="73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4008" tIns="21616" rIns="244008" bIns="21616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Include real life or specific  examples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331029" y="4693881"/>
            <a:ext cx="8405359" cy="378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-form: Shape 14"/>
          <p:cNvSpPr/>
          <p:nvPr/>
        </p:nvSpPr>
        <p:spPr>
          <a:xfrm>
            <a:off x="3751296" y="4472481"/>
            <a:ext cx="5883751" cy="442800"/>
          </a:xfrm>
          <a:custGeom>
            <a:avLst/>
            <a:gdLst>
              <a:gd name="connsiteX0" fmla="*/ 0 w 5883751"/>
              <a:gd name="connsiteY0" fmla="*/ 73801 h 442800"/>
              <a:gd name="connsiteX1" fmla="*/ 73801 w 5883751"/>
              <a:gd name="connsiteY1" fmla="*/ 0 h 442800"/>
              <a:gd name="connsiteX2" fmla="*/ 5809950 w 5883751"/>
              <a:gd name="connsiteY2" fmla="*/ 0 h 442800"/>
              <a:gd name="connsiteX3" fmla="*/ 5883751 w 5883751"/>
              <a:gd name="connsiteY3" fmla="*/ 73801 h 442800"/>
              <a:gd name="connsiteX4" fmla="*/ 5883751 w 5883751"/>
              <a:gd name="connsiteY4" fmla="*/ 368999 h 442800"/>
              <a:gd name="connsiteX5" fmla="*/ 5809950 w 5883751"/>
              <a:gd name="connsiteY5" fmla="*/ 442800 h 442800"/>
              <a:gd name="connsiteX6" fmla="*/ 73801 w 5883751"/>
              <a:gd name="connsiteY6" fmla="*/ 442800 h 442800"/>
              <a:gd name="connsiteX7" fmla="*/ 0 w 5883751"/>
              <a:gd name="connsiteY7" fmla="*/ 368999 h 442800"/>
              <a:gd name="connsiteX8" fmla="*/ 0 w 5883751"/>
              <a:gd name="connsiteY8" fmla="*/ 73801 h 4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83751" h="442800">
                <a:moveTo>
                  <a:pt x="0" y="73801"/>
                </a:moveTo>
                <a:cubicBezTo>
                  <a:pt x="0" y="33042"/>
                  <a:pt x="33042" y="0"/>
                  <a:pt x="73801" y="0"/>
                </a:cubicBezTo>
                <a:lnTo>
                  <a:pt x="5809950" y="0"/>
                </a:lnTo>
                <a:cubicBezTo>
                  <a:pt x="5850709" y="0"/>
                  <a:pt x="5883751" y="33042"/>
                  <a:pt x="5883751" y="73801"/>
                </a:cubicBezTo>
                <a:lnTo>
                  <a:pt x="5883751" y="368999"/>
                </a:lnTo>
                <a:cubicBezTo>
                  <a:pt x="5883751" y="409758"/>
                  <a:pt x="5850709" y="442800"/>
                  <a:pt x="5809950" y="442800"/>
                </a:cubicBezTo>
                <a:lnTo>
                  <a:pt x="73801" y="442800"/>
                </a:lnTo>
                <a:cubicBezTo>
                  <a:pt x="33042" y="442800"/>
                  <a:pt x="0" y="409758"/>
                  <a:pt x="0" y="368999"/>
                </a:cubicBezTo>
                <a:lnTo>
                  <a:pt x="0" y="73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4008" tIns="21616" rIns="244008" bIns="21616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Practice timing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331029" y="5374281"/>
            <a:ext cx="8405359" cy="378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-form: Shape 16"/>
          <p:cNvSpPr/>
          <p:nvPr/>
        </p:nvSpPr>
        <p:spPr>
          <a:xfrm>
            <a:off x="3751296" y="5152881"/>
            <a:ext cx="5883751" cy="442800"/>
          </a:xfrm>
          <a:custGeom>
            <a:avLst/>
            <a:gdLst>
              <a:gd name="connsiteX0" fmla="*/ 0 w 5883751"/>
              <a:gd name="connsiteY0" fmla="*/ 73801 h 442800"/>
              <a:gd name="connsiteX1" fmla="*/ 73801 w 5883751"/>
              <a:gd name="connsiteY1" fmla="*/ 0 h 442800"/>
              <a:gd name="connsiteX2" fmla="*/ 5809950 w 5883751"/>
              <a:gd name="connsiteY2" fmla="*/ 0 h 442800"/>
              <a:gd name="connsiteX3" fmla="*/ 5883751 w 5883751"/>
              <a:gd name="connsiteY3" fmla="*/ 73801 h 442800"/>
              <a:gd name="connsiteX4" fmla="*/ 5883751 w 5883751"/>
              <a:gd name="connsiteY4" fmla="*/ 368999 h 442800"/>
              <a:gd name="connsiteX5" fmla="*/ 5809950 w 5883751"/>
              <a:gd name="connsiteY5" fmla="*/ 442800 h 442800"/>
              <a:gd name="connsiteX6" fmla="*/ 73801 w 5883751"/>
              <a:gd name="connsiteY6" fmla="*/ 442800 h 442800"/>
              <a:gd name="connsiteX7" fmla="*/ 0 w 5883751"/>
              <a:gd name="connsiteY7" fmla="*/ 368999 h 442800"/>
              <a:gd name="connsiteX8" fmla="*/ 0 w 5883751"/>
              <a:gd name="connsiteY8" fmla="*/ 73801 h 4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83751" h="442800">
                <a:moveTo>
                  <a:pt x="0" y="73801"/>
                </a:moveTo>
                <a:cubicBezTo>
                  <a:pt x="0" y="33042"/>
                  <a:pt x="33042" y="0"/>
                  <a:pt x="73801" y="0"/>
                </a:cubicBezTo>
                <a:lnTo>
                  <a:pt x="5809950" y="0"/>
                </a:lnTo>
                <a:cubicBezTo>
                  <a:pt x="5850709" y="0"/>
                  <a:pt x="5883751" y="33042"/>
                  <a:pt x="5883751" y="73801"/>
                </a:cubicBezTo>
                <a:lnTo>
                  <a:pt x="5883751" y="368999"/>
                </a:lnTo>
                <a:cubicBezTo>
                  <a:pt x="5883751" y="409758"/>
                  <a:pt x="5850709" y="442800"/>
                  <a:pt x="5809950" y="442800"/>
                </a:cubicBezTo>
                <a:lnTo>
                  <a:pt x="73801" y="442800"/>
                </a:lnTo>
                <a:cubicBezTo>
                  <a:pt x="33042" y="442800"/>
                  <a:pt x="0" y="409758"/>
                  <a:pt x="0" y="368999"/>
                </a:cubicBezTo>
                <a:lnTo>
                  <a:pt x="0" y="73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4008" tIns="21616" rIns="244008" bIns="21616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Use visuals sparingly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331029" y="6054681"/>
            <a:ext cx="8405359" cy="378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-form: Shape 18"/>
          <p:cNvSpPr/>
          <p:nvPr/>
        </p:nvSpPr>
        <p:spPr>
          <a:xfrm>
            <a:off x="3751296" y="5833281"/>
            <a:ext cx="5883751" cy="442800"/>
          </a:xfrm>
          <a:custGeom>
            <a:avLst/>
            <a:gdLst>
              <a:gd name="connsiteX0" fmla="*/ 0 w 5883751"/>
              <a:gd name="connsiteY0" fmla="*/ 73801 h 442800"/>
              <a:gd name="connsiteX1" fmla="*/ 73801 w 5883751"/>
              <a:gd name="connsiteY1" fmla="*/ 0 h 442800"/>
              <a:gd name="connsiteX2" fmla="*/ 5809950 w 5883751"/>
              <a:gd name="connsiteY2" fmla="*/ 0 h 442800"/>
              <a:gd name="connsiteX3" fmla="*/ 5883751 w 5883751"/>
              <a:gd name="connsiteY3" fmla="*/ 73801 h 442800"/>
              <a:gd name="connsiteX4" fmla="*/ 5883751 w 5883751"/>
              <a:gd name="connsiteY4" fmla="*/ 368999 h 442800"/>
              <a:gd name="connsiteX5" fmla="*/ 5809950 w 5883751"/>
              <a:gd name="connsiteY5" fmla="*/ 442800 h 442800"/>
              <a:gd name="connsiteX6" fmla="*/ 73801 w 5883751"/>
              <a:gd name="connsiteY6" fmla="*/ 442800 h 442800"/>
              <a:gd name="connsiteX7" fmla="*/ 0 w 5883751"/>
              <a:gd name="connsiteY7" fmla="*/ 368999 h 442800"/>
              <a:gd name="connsiteX8" fmla="*/ 0 w 5883751"/>
              <a:gd name="connsiteY8" fmla="*/ 73801 h 442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83751" h="442800">
                <a:moveTo>
                  <a:pt x="0" y="73801"/>
                </a:moveTo>
                <a:cubicBezTo>
                  <a:pt x="0" y="33042"/>
                  <a:pt x="33042" y="0"/>
                  <a:pt x="73801" y="0"/>
                </a:cubicBezTo>
                <a:lnTo>
                  <a:pt x="5809950" y="0"/>
                </a:lnTo>
                <a:cubicBezTo>
                  <a:pt x="5850709" y="0"/>
                  <a:pt x="5883751" y="33042"/>
                  <a:pt x="5883751" y="73801"/>
                </a:cubicBezTo>
                <a:lnTo>
                  <a:pt x="5883751" y="368999"/>
                </a:lnTo>
                <a:cubicBezTo>
                  <a:pt x="5883751" y="409758"/>
                  <a:pt x="5850709" y="442800"/>
                  <a:pt x="5809950" y="442800"/>
                </a:cubicBezTo>
                <a:lnTo>
                  <a:pt x="73801" y="442800"/>
                </a:lnTo>
                <a:cubicBezTo>
                  <a:pt x="33042" y="442800"/>
                  <a:pt x="0" y="409758"/>
                  <a:pt x="0" y="368999"/>
                </a:cubicBezTo>
                <a:lnTo>
                  <a:pt x="0" y="73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4008" tIns="21616" rIns="244008" bIns="21616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Speak clearly and confidently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+mn-lt"/>
              </a:rPr>
              <a:t>Context and Core Concept Evaluation Approach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-5954" y="972140"/>
            <a:ext cx="12192000" cy="750930"/>
            <a:chOff x="0" y="579"/>
            <a:chExt cx="12192000" cy="750930"/>
          </a:xfrm>
        </p:grpSpPr>
        <p:sp>
          <p:nvSpPr>
            <p:cNvPr id="8" name="Free-form: Shape 7"/>
            <p:cNvSpPr/>
            <p:nvPr/>
          </p:nvSpPr>
          <p:spPr>
            <a:xfrm>
              <a:off x="4876800" y="579"/>
              <a:ext cx="7315200" cy="750930"/>
            </a:xfrm>
            <a:custGeom>
              <a:avLst/>
              <a:gdLst>
                <a:gd name="connsiteX0" fmla="*/ 0 w 7315200"/>
                <a:gd name="connsiteY0" fmla="*/ 93866 h 750930"/>
                <a:gd name="connsiteX1" fmla="*/ 6939735 w 7315200"/>
                <a:gd name="connsiteY1" fmla="*/ 93866 h 750930"/>
                <a:gd name="connsiteX2" fmla="*/ 6939735 w 7315200"/>
                <a:gd name="connsiteY2" fmla="*/ 0 h 750930"/>
                <a:gd name="connsiteX3" fmla="*/ 7315200 w 7315200"/>
                <a:gd name="connsiteY3" fmla="*/ 375465 h 750930"/>
                <a:gd name="connsiteX4" fmla="*/ 6939735 w 7315200"/>
                <a:gd name="connsiteY4" fmla="*/ 750930 h 750930"/>
                <a:gd name="connsiteX5" fmla="*/ 6939735 w 7315200"/>
                <a:gd name="connsiteY5" fmla="*/ 657064 h 750930"/>
                <a:gd name="connsiteX6" fmla="*/ 0 w 7315200"/>
                <a:gd name="connsiteY6" fmla="*/ 657064 h 750930"/>
                <a:gd name="connsiteX7" fmla="*/ 0 w 7315200"/>
                <a:gd name="connsiteY7" fmla="*/ 93866 h 750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5200" h="750930">
                  <a:moveTo>
                    <a:pt x="0" y="93866"/>
                  </a:moveTo>
                  <a:lnTo>
                    <a:pt x="6939735" y="93866"/>
                  </a:lnTo>
                  <a:lnTo>
                    <a:pt x="6939735" y="0"/>
                  </a:lnTo>
                  <a:lnTo>
                    <a:pt x="7315200" y="375465"/>
                  </a:lnTo>
                  <a:lnTo>
                    <a:pt x="6939735" y="750930"/>
                  </a:lnTo>
                  <a:lnTo>
                    <a:pt x="6939735" y="657064"/>
                  </a:lnTo>
                  <a:lnTo>
                    <a:pt x="0" y="657064"/>
                  </a:lnTo>
                  <a:lnTo>
                    <a:pt x="0" y="93866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106566" rIns="294299" bIns="106566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Opening statement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Context </a:t>
              </a:r>
            </a:p>
          </p:txBody>
        </p:sp>
        <p:sp>
          <p:nvSpPr>
            <p:cNvPr id="9" name="Free-form: Shape 8"/>
            <p:cNvSpPr/>
            <p:nvPr/>
          </p:nvSpPr>
          <p:spPr>
            <a:xfrm>
              <a:off x="0" y="67168"/>
              <a:ext cx="4876800" cy="545863"/>
            </a:xfrm>
            <a:custGeom>
              <a:avLst/>
              <a:gdLst>
                <a:gd name="connsiteX0" fmla="*/ 0 w 4876800"/>
                <a:gd name="connsiteY0" fmla="*/ 78997 h 473972"/>
                <a:gd name="connsiteX1" fmla="*/ 78997 w 4876800"/>
                <a:gd name="connsiteY1" fmla="*/ 0 h 473972"/>
                <a:gd name="connsiteX2" fmla="*/ 4797803 w 4876800"/>
                <a:gd name="connsiteY2" fmla="*/ 0 h 473972"/>
                <a:gd name="connsiteX3" fmla="*/ 4876800 w 4876800"/>
                <a:gd name="connsiteY3" fmla="*/ 78997 h 473972"/>
                <a:gd name="connsiteX4" fmla="*/ 4876800 w 4876800"/>
                <a:gd name="connsiteY4" fmla="*/ 394975 h 473972"/>
                <a:gd name="connsiteX5" fmla="*/ 4797803 w 4876800"/>
                <a:gd name="connsiteY5" fmla="*/ 473972 h 473972"/>
                <a:gd name="connsiteX6" fmla="*/ 78997 w 4876800"/>
                <a:gd name="connsiteY6" fmla="*/ 473972 h 473972"/>
                <a:gd name="connsiteX7" fmla="*/ 0 w 4876800"/>
                <a:gd name="connsiteY7" fmla="*/ 394975 h 473972"/>
                <a:gd name="connsiteX8" fmla="*/ 0 w 4876800"/>
                <a:gd name="connsiteY8" fmla="*/ 78997 h 473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6800" h="473972">
                  <a:moveTo>
                    <a:pt x="0" y="78997"/>
                  </a:moveTo>
                  <a:cubicBezTo>
                    <a:pt x="0" y="35368"/>
                    <a:pt x="35368" y="0"/>
                    <a:pt x="78997" y="0"/>
                  </a:cubicBezTo>
                  <a:lnTo>
                    <a:pt x="4797803" y="0"/>
                  </a:lnTo>
                  <a:cubicBezTo>
                    <a:pt x="4841432" y="0"/>
                    <a:pt x="4876800" y="35368"/>
                    <a:pt x="4876800" y="78997"/>
                  </a:cubicBezTo>
                  <a:lnTo>
                    <a:pt x="4876800" y="394975"/>
                  </a:lnTo>
                  <a:cubicBezTo>
                    <a:pt x="4876800" y="438604"/>
                    <a:pt x="4841432" y="473972"/>
                    <a:pt x="4797803" y="473972"/>
                  </a:cubicBezTo>
                  <a:lnTo>
                    <a:pt x="78997" y="473972"/>
                  </a:lnTo>
                  <a:cubicBezTo>
                    <a:pt x="35368" y="473972"/>
                    <a:pt x="0" y="438604"/>
                    <a:pt x="0" y="394975"/>
                  </a:cubicBezTo>
                  <a:lnTo>
                    <a:pt x="0" y="7899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4577" tIns="68857" rIns="114577" bIns="6885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Introduction</a:t>
              </a: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-5954" y="1600390"/>
            <a:ext cx="12192000" cy="750930"/>
            <a:chOff x="0" y="826603"/>
            <a:chExt cx="12192000" cy="750930"/>
          </a:xfrm>
        </p:grpSpPr>
        <p:sp>
          <p:nvSpPr>
            <p:cNvPr id="10" name="Free-form: Shape 9"/>
            <p:cNvSpPr/>
            <p:nvPr/>
          </p:nvSpPr>
          <p:spPr>
            <a:xfrm>
              <a:off x="4876800" y="826603"/>
              <a:ext cx="7315200" cy="750930"/>
            </a:xfrm>
            <a:custGeom>
              <a:avLst/>
              <a:gdLst>
                <a:gd name="connsiteX0" fmla="*/ 0 w 7315200"/>
                <a:gd name="connsiteY0" fmla="*/ 93866 h 750930"/>
                <a:gd name="connsiteX1" fmla="*/ 6939735 w 7315200"/>
                <a:gd name="connsiteY1" fmla="*/ 93866 h 750930"/>
                <a:gd name="connsiteX2" fmla="*/ 6939735 w 7315200"/>
                <a:gd name="connsiteY2" fmla="*/ 0 h 750930"/>
                <a:gd name="connsiteX3" fmla="*/ 7315200 w 7315200"/>
                <a:gd name="connsiteY3" fmla="*/ 375465 h 750930"/>
                <a:gd name="connsiteX4" fmla="*/ 6939735 w 7315200"/>
                <a:gd name="connsiteY4" fmla="*/ 750930 h 750930"/>
                <a:gd name="connsiteX5" fmla="*/ 6939735 w 7315200"/>
                <a:gd name="connsiteY5" fmla="*/ 657064 h 750930"/>
                <a:gd name="connsiteX6" fmla="*/ 0 w 7315200"/>
                <a:gd name="connsiteY6" fmla="*/ 657064 h 750930"/>
                <a:gd name="connsiteX7" fmla="*/ 0 w 7315200"/>
                <a:gd name="connsiteY7" fmla="*/ 93866 h 750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5200" h="750930">
                  <a:moveTo>
                    <a:pt x="0" y="93866"/>
                  </a:moveTo>
                  <a:lnTo>
                    <a:pt x="6939735" y="93866"/>
                  </a:lnTo>
                  <a:lnTo>
                    <a:pt x="6939735" y="0"/>
                  </a:lnTo>
                  <a:lnTo>
                    <a:pt x="7315200" y="375465"/>
                  </a:lnTo>
                  <a:lnTo>
                    <a:pt x="6939735" y="750930"/>
                  </a:lnTo>
                  <a:lnTo>
                    <a:pt x="6939735" y="657064"/>
                  </a:lnTo>
                  <a:lnTo>
                    <a:pt x="0" y="657064"/>
                  </a:lnTo>
                  <a:lnTo>
                    <a:pt x="0" y="93866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106566" rIns="294299" bIns="106566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Description of chosen innovation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Key areas of use. </a:t>
              </a:r>
            </a:p>
          </p:txBody>
        </p:sp>
        <p:sp>
          <p:nvSpPr>
            <p:cNvPr id="12" name="Free-form: Shape 11"/>
            <p:cNvSpPr/>
            <p:nvPr/>
          </p:nvSpPr>
          <p:spPr>
            <a:xfrm>
              <a:off x="0" y="897749"/>
              <a:ext cx="4876800" cy="593736"/>
            </a:xfrm>
            <a:custGeom>
              <a:avLst/>
              <a:gdLst>
                <a:gd name="connsiteX0" fmla="*/ 0 w 4876800"/>
                <a:gd name="connsiteY0" fmla="*/ 68151 h 408896"/>
                <a:gd name="connsiteX1" fmla="*/ 68151 w 4876800"/>
                <a:gd name="connsiteY1" fmla="*/ 0 h 408896"/>
                <a:gd name="connsiteX2" fmla="*/ 4808649 w 4876800"/>
                <a:gd name="connsiteY2" fmla="*/ 0 h 408896"/>
                <a:gd name="connsiteX3" fmla="*/ 4876800 w 4876800"/>
                <a:gd name="connsiteY3" fmla="*/ 68151 h 408896"/>
                <a:gd name="connsiteX4" fmla="*/ 4876800 w 4876800"/>
                <a:gd name="connsiteY4" fmla="*/ 340745 h 408896"/>
                <a:gd name="connsiteX5" fmla="*/ 4808649 w 4876800"/>
                <a:gd name="connsiteY5" fmla="*/ 408896 h 408896"/>
                <a:gd name="connsiteX6" fmla="*/ 68151 w 4876800"/>
                <a:gd name="connsiteY6" fmla="*/ 408896 h 408896"/>
                <a:gd name="connsiteX7" fmla="*/ 0 w 4876800"/>
                <a:gd name="connsiteY7" fmla="*/ 340745 h 408896"/>
                <a:gd name="connsiteX8" fmla="*/ 0 w 4876800"/>
                <a:gd name="connsiteY8" fmla="*/ 68151 h 408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6800" h="408896">
                  <a:moveTo>
                    <a:pt x="0" y="68151"/>
                  </a:moveTo>
                  <a:cubicBezTo>
                    <a:pt x="0" y="30512"/>
                    <a:pt x="30512" y="0"/>
                    <a:pt x="68151" y="0"/>
                  </a:cubicBezTo>
                  <a:lnTo>
                    <a:pt x="4808649" y="0"/>
                  </a:lnTo>
                  <a:cubicBezTo>
                    <a:pt x="4846288" y="0"/>
                    <a:pt x="4876800" y="30512"/>
                    <a:pt x="4876800" y="68151"/>
                  </a:cubicBezTo>
                  <a:lnTo>
                    <a:pt x="4876800" y="340745"/>
                  </a:lnTo>
                  <a:cubicBezTo>
                    <a:pt x="4876800" y="378384"/>
                    <a:pt x="4846288" y="408896"/>
                    <a:pt x="4808649" y="408896"/>
                  </a:cubicBezTo>
                  <a:lnTo>
                    <a:pt x="68151" y="408896"/>
                  </a:lnTo>
                  <a:cubicBezTo>
                    <a:pt x="30512" y="408896"/>
                    <a:pt x="0" y="378384"/>
                    <a:pt x="0" y="340745"/>
                  </a:cubicBezTo>
                  <a:lnTo>
                    <a:pt x="0" y="6815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1401" tIns="65681" rIns="111401" bIns="65681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Overview of innovation</a:t>
              </a: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11907" y="2265272"/>
            <a:ext cx="12180093" cy="904225"/>
            <a:chOff x="5953" y="1652627"/>
            <a:chExt cx="12180093" cy="904225"/>
          </a:xfrm>
        </p:grpSpPr>
        <p:sp>
          <p:nvSpPr>
            <p:cNvPr id="14" name="Free-form: Shape 13"/>
            <p:cNvSpPr/>
            <p:nvPr/>
          </p:nvSpPr>
          <p:spPr>
            <a:xfrm>
              <a:off x="4877990" y="1652627"/>
              <a:ext cx="7308056" cy="904225"/>
            </a:xfrm>
            <a:custGeom>
              <a:avLst/>
              <a:gdLst>
                <a:gd name="connsiteX0" fmla="*/ 0 w 7308056"/>
                <a:gd name="connsiteY0" fmla="*/ 113028 h 904225"/>
                <a:gd name="connsiteX1" fmla="*/ 6855944 w 7308056"/>
                <a:gd name="connsiteY1" fmla="*/ 113028 h 904225"/>
                <a:gd name="connsiteX2" fmla="*/ 6855944 w 7308056"/>
                <a:gd name="connsiteY2" fmla="*/ 0 h 904225"/>
                <a:gd name="connsiteX3" fmla="*/ 7308056 w 7308056"/>
                <a:gd name="connsiteY3" fmla="*/ 452113 h 904225"/>
                <a:gd name="connsiteX4" fmla="*/ 6855944 w 7308056"/>
                <a:gd name="connsiteY4" fmla="*/ 904225 h 904225"/>
                <a:gd name="connsiteX5" fmla="*/ 6855944 w 7308056"/>
                <a:gd name="connsiteY5" fmla="*/ 791197 h 904225"/>
                <a:gd name="connsiteX6" fmla="*/ 0 w 7308056"/>
                <a:gd name="connsiteY6" fmla="*/ 791197 h 904225"/>
                <a:gd name="connsiteX7" fmla="*/ 0 w 7308056"/>
                <a:gd name="connsiteY7" fmla="*/ 113028 h 904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08056" h="904225">
                  <a:moveTo>
                    <a:pt x="0" y="113028"/>
                  </a:moveTo>
                  <a:lnTo>
                    <a:pt x="6855944" y="113028"/>
                  </a:lnTo>
                  <a:lnTo>
                    <a:pt x="6855944" y="0"/>
                  </a:lnTo>
                  <a:lnTo>
                    <a:pt x="7308056" y="452113"/>
                  </a:lnTo>
                  <a:lnTo>
                    <a:pt x="6855944" y="904225"/>
                  </a:lnTo>
                  <a:lnTo>
                    <a:pt x="6855944" y="791197"/>
                  </a:lnTo>
                  <a:lnTo>
                    <a:pt x="0" y="791197"/>
                  </a:lnTo>
                  <a:lnTo>
                    <a:pt x="0" y="113028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125728" rIns="351784" bIns="125728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Job roles      - Positive/negative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Role Competency</a:t>
              </a:r>
            </a:p>
          </p:txBody>
        </p:sp>
        <p:sp>
          <p:nvSpPr>
            <p:cNvPr id="16" name="Free-form: Shape 15"/>
            <p:cNvSpPr/>
            <p:nvPr/>
          </p:nvSpPr>
          <p:spPr>
            <a:xfrm>
              <a:off x="5953" y="1775306"/>
              <a:ext cx="4872037" cy="635471"/>
            </a:xfrm>
            <a:custGeom>
              <a:avLst/>
              <a:gdLst>
                <a:gd name="connsiteX0" fmla="*/ 0 w 4872037"/>
                <a:gd name="connsiteY0" fmla="*/ 71318 h 427902"/>
                <a:gd name="connsiteX1" fmla="*/ 71318 w 4872037"/>
                <a:gd name="connsiteY1" fmla="*/ 0 h 427902"/>
                <a:gd name="connsiteX2" fmla="*/ 4800719 w 4872037"/>
                <a:gd name="connsiteY2" fmla="*/ 0 h 427902"/>
                <a:gd name="connsiteX3" fmla="*/ 4872037 w 4872037"/>
                <a:gd name="connsiteY3" fmla="*/ 71318 h 427902"/>
                <a:gd name="connsiteX4" fmla="*/ 4872037 w 4872037"/>
                <a:gd name="connsiteY4" fmla="*/ 356584 h 427902"/>
                <a:gd name="connsiteX5" fmla="*/ 4800719 w 4872037"/>
                <a:gd name="connsiteY5" fmla="*/ 427902 h 427902"/>
                <a:gd name="connsiteX6" fmla="*/ 71318 w 4872037"/>
                <a:gd name="connsiteY6" fmla="*/ 427902 h 427902"/>
                <a:gd name="connsiteX7" fmla="*/ 0 w 4872037"/>
                <a:gd name="connsiteY7" fmla="*/ 356584 h 427902"/>
                <a:gd name="connsiteX8" fmla="*/ 0 w 4872037"/>
                <a:gd name="connsiteY8" fmla="*/ 71318 h 427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2037" h="427902">
                  <a:moveTo>
                    <a:pt x="0" y="71318"/>
                  </a:moveTo>
                  <a:cubicBezTo>
                    <a:pt x="0" y="31930"/>
                    <a:pt x="31930" y="0"/>
                    <a:pt x="71318" y="0"/>
                  </a:cubicBezTo>
                  <a:lnTo>
                    <a:pt x="4800719" y="0"/>
                  </a:lnTo>
                  <a:cubicBezTo>
                    <a:pt x="4840107" y="0"/>
                    <a:pt x="4872037" y="31930"/>
                    <a:pt x="4872037" y="71318"/>
                  </a:cubicBezTo>
                  <a:lnTo>
                    <a:pt x="4872037" y="356584"/>
                  </a:lnTo>
                  <a:cubicBezTo>
                    <a:pt x="4872037" y="395972"/>
                    <a:pt x="4840107" y="427902"/>
                    <a:pt x="4800719" y="427902"/>
                  </a:cubicBezTo>
                  <a:lnTo>
                    <a:pt x="71318" y="427902"/>
                  </a:lnTo>
                  <a:cubicBezTo>
                    <a:pt x="31930" y="427902"/>
                    <a:pt x="0" y="395972"/>
                    <a:pt x="0" y="356584"/>
                  </a:cubicBezTo>
                  <a:lnTo>
                    <a:pt x="0" y="7131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2328" tIns="66608" rIns="112328" bIns="66608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Impact on the Workforce</a:t>
              </a:r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11907" y="3109471"/>
            <a:ext cx="12192000" cy="750930"/>
            <a:chOff x="0" y="2631946"/>
            <a:chExt cx="12192000" cy="750930"/>
          </a:xfrm>
        </p:grpSpPr>
        <p:sp>
          <p:nvSpPr>
            <p:cNvPr id="18" name="Free-form: Shape 17"/>
            <p:cNvSpPr/>
            <p:nvPr/>
          </p:nvSpPr>
          <p:spPr>
            <a:xfrm>
              <a:off x="4876800" y="2631946"/>
              <a:ext cx="7315200" cy="750930"/>
            </a:xfrm>
            <a:custGeom>
              <a:avLst/>
              <a:gdLst>
                <a:gd name="connsiteX0" fmla="*/ 0 w 7315200"/>
                <a:gd name="connsiteY0" fmla="*/ 93866 h 750930"/>
                <a:gd name="connsiteX1" fmla="*/ 6939735 w 7315200"/>
                <a:gd name="connsiteY1" fmla="*/ 93866 h 750930"/>
                <a:gd name="connsiteX2" fmla="*/ 6939735 w 7315200"/>
                <a:gd name="connsiteY2" fmla="*/ 0 h 750930"/>
                <a:gd name="connsiteX3" fmla="*/ 7315200 w 7315200"/>
                <a:gd name="connsiteY3" fmla="*/ 375465 h 750930"/>
                <a:gd name="connsiteX4" fmla="*/ 6939735 w 7315200"/>
                <a:gd name="connsiteY4" fmla="*/ 750930 h 750930"/>
                <a:gd name="connsiteX5" fmla="*/ 6939735 w 7315200"/>
                <a:gd name="connsiteY5" fmla="*/ 657064 h 750930"/>
                <a:gd name="connsiteX6" fmla="*/ 0 w 7315200"/>
                <a:gd name="connsiteY6" fmla="*/ 657064 h 750930"/>
                <a:gd name="connsiteX7" fmla="*/ 0 w 7315200"/>
                <a:gd name="connsiteY7" fmla="*/ 93866 h 750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5200" h="750930">
                  <a:moveTo>
                    <a:pt x="0" y="93866"/>
                  </a:moveTo>
                  <a:lnTo>
                    <a:pt x="6939735" y="93866"/>
                  </a:lnTo>
                  <a:lnTo>
                    <a:pt x="6939735" y="0"/>
                  </a:lnTo>
                  <a:lnTo>
                    <a:pt x="7315200" y="375465"/>
                  </a:lnTo>
                  <a:lnTo>
                    <a:pt x="6939735" y="750930"/>
                  </a:lnTo>
                  <a:lnTo>
                    <a:pt x="6939735" y="657064"/>
                  </a:lnTo>
                  <a:lnTo>
                    <a:pt x="0" y="657064"/>
                  </a:lnTo>
                  <a:lnTo>
                    <a:pt x="0" y="93866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106566" rIns="294299" bIns="106566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Changes in day-to-day service. - Positive/negative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Operational changes. – Example</a:t>
              </a:r>
            </a:p>
          </p:txBody>
        </p:sp>
        <p:sp>
          <p:nvSpPr>
            <p:cNvPr id="20" name="Free-form: Shape 19"/>
            <p:cNvSpPr/>
            <p:nvPr/>
          </p:nvSpPr>
          <p:spPr>
            <a:xfrm>
              <a:off x="0" y="2707837"/>
              <a:ext cx="4876800" cy="526338"/>
            </a:xfrm>
            <a:custGeom>
              <a:avLst/>
              <a:gdLst>
                <a:gd name="connsiteX0" fmla="*/ 0 w 4876800"/>
                <a:gd name="connsiteY0" fmla="*/ 75971 h 455815"/>
                <a:gd name="connsiteX1" fmla="*/ 75971 w 4876800"/>
                <a:gd name="connsiteY1" fmla="*/ 0 h 455815"/>
                <a:gd name="connsiteX2" fmla="*/ 4800829 w 4876800"/>
                <a:gd name="connsiteY2" fmla="*/ 0 h 455815"/>
                <a:gd name="connsiteX3" fmla="*/ 4876800 w 4876800"/>
                <a:gd name="connsiteY3" fmla="*/ 75971 h 455815"/>
                <a:gd name="connsiteX4" fmla="*/ 4876800 w 4876800"/>
                <a:gd name="connsiteY4" fmla="*/ 379844 h 455815"/>
                <a:gd name="connsiteX5" fmla="*/ 4800829 w 4876800"/>
                <a:gd name="connsiteY5" fmla="*/ 455815 h 455815"/>
                <a:gd name="connsiteX6" fmla="*/ 75971 w 4876800"/>
                <a:gd name="connsiteY6" fmla="*/ 455815 h 455815"/>
                <a:gd name="connsiteX7" fmla="*/ 0 w 4876800"/>
                <a:gd name="connsiteY7" fmla="*/ 379844 h 455815"/>
                <a:gd name="connsiteX8" fmla="*/ 0 w 4876800"/>
                <a:gd name="connsiteY8" fmla="*/ 75971 h 455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6800" h="455815">
                  <a:moveTo>
                    <a:pt x="0" y="75971"/>
                  </a:moveTo>
                  <a:cubicBezTo>
                    <a:pt x="0" y="34013"/>
                    <a:pt x="34013" y="0"/>
                    <a:pt x="75971" y="0"/>
                  </a:cubicBezTo>
                  <a:lnTo>
                    <a:pt x="4800829" y="0"/>
                  </a:lnTo>
                  <a:cubicBezTo>
                    <a:pt x="4842787" y="0"/>
                    <a:pt x="4876800" y="34013"/>
                    <a:pt x="4876800" y="75971"/>
                  </a:cubicBezTo>
                  <a:lnTo>
                    <a:pt x="4876800" y="379844"/>
                  </a:lnTo>
                  <a:cubicBezTo>
                    <a:pt x="4876800" y="421802"/>
                    <a:pt x="4842787" y="455815"/>
                    <a:pt x="4800829" y="455815"/>
                  </a:cubicBezTo>
                  <a:lnTo>
                    <a:pt x="75971" y="455815"/>
                  </a:lnTo>
                  <a:cubicBezTo>
                    <a:pt x="34013" y="455815"/>
                    <a:pt x="0" y="421802"/>
                    <a:pt x="0" y="379844"/>
                  </a:cubicBezTo>
                  <a:lnTo>
                    <a:pt x="0" y="7597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3691" tIns="67971" rIns="113691" bIns="67971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Impact on service delivery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11907" y="3912242"/>
            <a:ext cx="12192000" cy="750930"/>
            <a:chOff x="0" y="3457970"/>
            <a:chExt cx="12192000" cy="750930"/>
          </a:xfrm>
        </p:grpSpPr>
        <p:sp>
          <p:nvSpPr>
            <p:cNvPr id="22" name="Free-form: Shape 21"/>
            <p:cNvSpPr/>
            <p:nvPr/>
          </p:nvSpPr>
          <p:spPr>
            <a:xfrm>
              <a:off x="4876800" y="3457970"/>
              <a:ext cx="7315200" cy="750930"/>
            </a:xfrm>
            <a:custGeom>
              <a:avLst/>
              <a:gdLst>
                <a:gd name="connsiteX0" fmla="*/ 0 w 7315200"/>
                <a:gd name="connsiteY0" fmla="*/ 93866 h 750930"/>
                <a:gd name="connsiteX1" fmla="*/ 6939735 w 7315200"/>
                <a:gd name="connsiteY1" fmla="*/ 93866 h 750930"/>
                <a:gd name="connsiteX2" fmla="*/ 6939735 w 7315200"/>
                <a:gd name="connsiteY2" fmla="*/ 0 h 750930"/>
                <a:gd name="connsiteX3" fmla="*/ 7315200 w 7315200"/>
                <a:gd name="connsiteY3" fmla="*/ 375465 h 750930"/>
                <a:gd name="connsiteX4" fmla="*/ 6939735 w 7315200"/>
                <a:gd name="connsiteY4" fmla="*/ 750930 h 750930"/>
                <a:gd name="connsiteX5" fmla="*/ 6939735 w 7315200"/>
                <a:gd name="connsiteY5" fmla="*/ 657064 h 750930"/>
                <a:gd name="connsiteX6" fmla="*/ 0 w 7315200"/>
                <a:gd name="connsiteY6" fmla="*/ 657064 h 750930"/>
                <a:gd name="connsiteX7" fmla="*/ 0 w 7315200"/>
                <a:gd name="connsiteY7" fmla="*/ 93866 h 750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15200" h="750930">
                  <a:moveTo>
                    <a:pt x="0" y="93866"/>
                  </a:moveTo>
                  <a:lnTo>
                    <a:pt x="6939735" y="93866"/>
                  </a:lnTo>
                  <a:lnTo>
                    <a:pt x="6939735" y="0"/>
                  </a:lnTo>
                  <a:lnTo>
                    <a:pt x="7315200" y="375465"/>
                  </a:lnTo>
                  <a:lnTo>
                    <a:pt x="6939735" y="750930"/>
                  </a:lnTo>
                  <a:lnTo>
                    <a:pt x="6939735" y="657064"/>
                  </a:lnTo>
                  <a:lnTo>
                    <a:pt x="0" y="657064"/>
                  </a:lnTo>
                  <a:lnTo>
                    <a:pt x="0" y="93866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106566" rIns="294299" bIns="106566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Patient Experience – Positive/Negative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Patient Perception – Example</a:t>
              </a:r>
            </a:p>
          </p:txBody>
        </p:sp>
        <p:sp>
          <p:nvSpPr>
            <p:cNvPr id="24" name="Free-form: Shape 23"/>
            <p:cNvSpPr/>
            <p:nvPr/>
          </p:nvSpPr>
          <p:spPr>
            <a:xfrm>
              <a:off x="0" y="3568068"/>
              <a:ext cx="4876800" cy="533557"/>
            </a:xfrm>
            <a:custGeom>
              <a:avLst/>
              <a:gdLst>
                <a:gd name="connsiteX0" fmla="*/ 0 w 4876800"/>
                <a:gd name="connsiteY0" fmla="*/ 71177 h 427054"/>
                <a:gd name="connsiteX1" fmla="*/ 71177 w 4876800"/>
                <a:gd name="connsiteY1" fmla="*/ 0 h 427054"/>
                <a:gd name="connsiteX2" fmla="*/ 4805623 w 4876800"/>
                <a:gd name="connsiteY2" fmla="*/ 0 h 427054"/>
                <a:gd name="connsiteX3" fmla="*/ 4876800 w 4876800"/>
                <a:gd name="connsiteY3" fmla="*/ 71177 h 427054"/>
                <a:gd name="connsiteX4" fmla="*/ 4876800 w 4876800"/>
                <a:gd name="connsiteY4" fmla="*/ 355877 h 427054"/>
                <a:gd name="connsiteX5" fmla="*/ 4805623 w 4876800"/>
                <a:gd name="connsiteY5" fmla="*/ 427054 h 427054"/>
                <a:gd name="connsiteX6" fmla="*/ 71177 w 4876800"/>
                <a:gd name="connsiteY6" fmla="*/ 427054 h 427054"/>
                <a:gd name="connsiteX7" fmla="*/ 0 w 4876800"/>
                <a:gd name="connsiteY7" fmla="*/ 355877 h 427054"/>
                <a:gd name="connsiteX8" fmla="*/ 0 w 4876800"/>
                <a:gd name="connsiteY8" fmla="*/ 71177 h 427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6800" h="427054">
                  <a:moveTo>
                    <a:pt x="0" y="71177"/>
                  </a:moveTo>
                  <a:cubicBezTo>
                    <a:pt x="0" y="31867"/>
                    <a:pt x="31867" y="0"/>
                    <a:pt x="71177" y="0"/>
                  </a:cubicBezTo>
                  <a:lnTo>
                    <a:pt x="4805623" y="0"/>
                  </a:lnTo>
                  <a:cubicBezTo>
                    <a:pt x="4844933" y="0"/>
                    <a:pt x="4876800" y="31867"/>
                    <a:pt x="4876800" y="71177"/>
                  </a:cubicBezTo>
                  <a:lnTo>
                    <a:pt x="4876800" y="355877"/>
                  </a:lnTo>
                  <a:cubicBezTo>
                    <a:pt x="4876800" y="395187"/>
                    <a:pt x="4844933" y="427054"/>
                    <a:pt x="4805623" y="427054"/>
                  </a:cubicBezTo>
                  <a:lnTo>
                    <a:pt x="71177" y="427054"/>
                  </a:lnTo>
                  <a:cubicBezTo>
                    <a:pt x="31867" y="427054"/>
                    <a:pt x="0" y="395187"/>
                    <a:pt x="0" y="355877"/>
                  </a:cubicBezTo>
                  <a:lnTo>
                    <a:pt x="0" y="7117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2287" tIns="66567" rIns="112287" bIns="6656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Impact on Patients/Service Users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11907" y="4565614"/>
            <a:ext cx="12180093" cy="1180981"/>
            <a:chOff x="5953" y="4283994"/>
            <a:chExt cx="12180093" cy="1180981"/>
          </a:xfrm>
        </p:grpSpPr>
        <p:sp>
          <p:nvSpPr>
            <p:cNvPr id="25" name="Free-form: Shape 24"/>
            <p:cNvSpPr/>
            <p:nvPr/>
          </p:nvSpPr>
          <p:spPr>
            <a:xfrm>
              <a:off x="4877990" y="4283994"/>
              <a:ext cx="7308056" cy="1180981"/>
            </a:xfrm>
            <a:custGeom>
              <a:avLst/>
              <a:gdLst>
                <a:gd name="connsiteX0" fmla="*/ 0 w 7308056"/>
                <a:gd name="connsiteY0" fmla="*/ 147623 h 1180981"/>
                <a:gd name="connsiteX1" fmla="*/ 6717566 w 7308056"/>
                <a:gd name="connsiteY1" fmla="*/ 147623 h 1180981"/>
                <a:gd name="connsiteX2" fmla="*/ 6717566 w 7308056"/>
                <a:gd name="connsiteY2" fmla="*/ 0 h 1180981"/>
                <a:gd name="connsiteX3" fmla="*/ 7308056 w 7308056"/>
                <a:gd name="connsiteY3" fmla="*/ 590491 h 1180981"/>
                <a:gd name="connsiteX4" fmla="*/ 6717566 w 7308056"/>
                <a:gd name="connsiteY4" fmla="*/ 1180981 h 1180981"/>
                <a:gd name="connsiteX5" fmla="*/ 6717566 w 7308056"/>
                <a:gd name="connsiteY5" fmla="*/ 1033358 h 1180981"/>
                <a:gd name="connsiteX6" fmla="*/ 0 w 7308056"/>
                <a:gd name="connsiteY6" fmla="*/ 1033358 h 1180981"/>
                <a:gd name="connsiteX7" fmla="*/ 0 w 7308056"/>
                <a:gd name="connsiteY7" fmla="*/ 147623 h 1180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08056" h="1180981">
                  <a:moveTo>
                    <a:pt x="0" y="147623"/>
                  </a:moveTo>
                  <a:lnTo>
                    <a:pt x="6717566" y="147623"/>
                  </a:lnTo>
                  <a:lnTo>
                    <a:pt x="6717566" y="0"/>
                  </a:lnTo>
                  <a:lnTo>
                    <a:pt x="7308056" y="590491"/>
                  </a:lnTo>
                  <a:lnTo>
                    <a:pt x="6717566" y="1180981"/>
                  </a:lnTo>
                  <a:lnTo>
                    <a:pt x="6717566" y="1033358"/>
                  </a:lnTo>
                  <a:lnTo>
                    <a:pt x="0" y="1033358"/>
                  </a:lnTo>
                  <a:lnTo>
                    <a:pt x="0" y="147623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160323" rIns="455568" bIns="160323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Service location and accessibility – positive/negative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Effect on families and caregivers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Co-production and public health – if relevant</a:t>
              </a:r>
            </a:p>
          </p:txBody>
        </p:sp>
        <p:sp>
          <p:nvSpPr>
            <p:cNvPr id="26" name="Free-form: Shape 25"/>
            <p:cNvSpPr/>
            <p:nvPr/>
          </p:nvSpPr>
          <p:spPr>
            <a:xfrm>
              <a:off x="5953" y="4491650"/>
              <a:ext cx="4872037" cy="659524"/>
            </a:xfrm>
            <a:custGeom>
              <a:avLst/>
              <a:gdLst>
                <a:gd name="connsiteX0" fmla="*/ 0 w 4872037"/>
                <a:gd name="connsiteY0" fmla="*/ 69635 h 417802"/>
                <a:gd name="connsiteX1" fmla="*/ 69635 w 4872037"/>
                <a:gd name="connsiteY1" fmla="*/ 0 h 417802"/>
                <a:gd name="connsiteX2" fmla="*/ 4802402 w 4872037"/>
                <a:gd name="connsiteY2" fmla="*/ 0 h 417802"/>
                <a:gd name="connsiteX3" fmla="*/ 4872037 w 4872037"/>
                <a:gd name="connsiteY3" fmla="*/ 69635 h 417802"/>
                <a:gd name="connsiteX4" fmla="*/ 4872037 w 4872037"/>
                <a:gd name="connsiteY4" fmla="*/ 348167 h 417802"/>
                <a:gd name="connsiteX5" fmla="*/ 4802402 w 4872037"/>
                <a:gd name="connsiteY5" fmla="*/ 417802 h 417802"/>
                <a:gd name="connsiteX6" fmla="*/ 69635 w 4872037"/>
                <a:gd name="connsiteY6" fmla="*/ 417802 h 417802"/>
                <a:gd name="connsiteX7" fmla="*/ 0 w 4872037"/>
                <a:gd name="connsiteY7" fmla="*/ 348167 h 417802"/>
                <a:gd name="connsiteX8" fmla="*/ 0 w 4872037"/>
                <a:gd name="connsiteY8" fmla="*/ 69635 h 41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2037" h="417802">
                  <a:moveTo>
                    <a:pt x="0" y="69635"/>
                  </a:moveTo>
                  <a:cubicBezTo>
                    <a:pt x="0" y="31177"/>
                    <a:pt x="31177" y="0"/>
                    <a:pt x="69635" y="0"/>
                  </a:cubicBezTo>
                  <a:lnTo>
                    <a:pt x="4802402" y="0"/>
                  </a:lnTo>
                  <a:cubicBezTo>
                    <a:pt x="4840860" y="0"/>
                    <a:pt x="4872037" y="31177"/>
                    <a:pt x="4872037" y="69635"/>
                  </a:cubicBezTo>
                  <a:lnTo>
                    <a:pt x="4872037" y="348167"/>
                  </a:lnTo>
                  <a:cubicBezTo>
                    <a:pt x="4872037" y="386625"/>
                    <a:pt x="4840860" y="417802"/>
                    <a:pt x="4802402" y="417802"/>
                  </a:cubicBezTo>
                  <a:lnTo>
                    <a:pt x="69635" y="417802"/>
                  </a:lnTo>
                  <a:cubicBezTo>
                    <a:pt x="31177" y="417802"/>
                    <a:pt x="0" y="386625"/>
                    <a:pt x="0" y="348167"/>
                  </a:cubicBezTo>
                  <a:lnTo>
                    <a:pt x="0" y="6963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1835" tIns="66115" rIns="111835" bIns="66115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Impact on the community </a:t>
              </a:r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5953" y="5540069"/>
            <a:ext cx="12180093" cy="1317350"/>
            <a:chOff x="5953" y="5540069"/>
            <a:chExt cx="12180093" cy="1317350"/>
          </a:xfrm>
        </p:grpSpPr>
        <p:sp>
          <p:nvSpPr>
            <p:cNvPr id="27" name="Free-form: Shape 26"/>
            <p:cNvSpPr/>
            <p:nvPr/>
          </p:nvSpPr>
          <p:spPr>
            <a:xfrm>
              <a:off x="4877990" y="5540069"/>
              <a:ext cx="7308056" cy="1317350"/>
            </a:xfrm>
            <a:custGeom>
              <a:avLst/>
              <a:gdLst>
                <a:gd name="connsiteX0" fmla="*/ 0 w 7308056"/>
                <a:gd name="connsiteY0" fmla="*/ 164669 h 1317350"/>
                <a:gd name="connsiteX1" fmla="*/ 6649381 w 7308056"/>
                <a:gd name="connsiteY1" fmla="*/ 164669 h 1317350"/>
                <a:gd name="connsiteX2" fmla="*/ 6649381 w 7308056"/>
                <a:gd name="connsiteY2" fmla="*/ 0 h 1317350"/>
                <a:gd name="connsiteX3" fmla="*/ 7308056 w 7308056"/>
                <a:gd name="connsiteY3" fmla="*/ 658675 h 1317350"/>
                <a:gd name="connsiteX4" fmla="*/ 6649381 w 7308056"/>
                <a:gd name="connsiteY4" fmla="*/ 1317350 h 1317350"/>
                <a:gd name="connsiteX5" fmla="*/ 6649381 w 7308056"/>
                <a:gd name="connsiteY5" fmla="*/ 1152681 h 1317350"/>
                <a:gd name="connsiteX6" fmla="*/ 0 w 7308056"/>
                <a:gd name="connsiteY6" fmla="*/ 1152681 h 1317350"/>
                <a:gd name="connsiteX7" fmla="*/ 0 w 7308056"/>
                <a:gd name="connsiteY7" fmla="*/ 164669 h 131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08056" h="1317350">
                  <a:moveTo>
                    <a:pt x="0" y="164669"/>
                  </a:moveTo>
                  <a:lnTo>
                    <a:pt x="6649381" y="164669"/>
                  </a:lnTo>
                  <a:lnTo>
                    <a:pt x="6649381" y="0"/>
                  </a:lnTo>
                  <a:lnTo>
                    <a:pt x="7308056" y="658675"/>
                  </a:lnTo>
                  <a:lnTo>
                    <a:pt x="6649381" y="1317350"/>
                  </a:lnTo>
                  <a:lnTo>
                    <a:pt x="6649381" y="1152681"/>
                  </a:lnTo>
                  <a:lnTo>
                    <a:pt x="0" y="1152681"/>
                  </a:lnTo>
                  <a:lnTo>
                    <a:pt x="0" y="164669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177369" rIns="506706" bIns="177369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Main findings of research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The value of the research for others. </a:t>
              </a:r>
            </a:p>
            <a:p>
              <a:pPr marL="228600" lvl="1" indent="-228600" algn="l" defTabSz="8890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Areas for further research </a:t>
              </a:r>
            </a:p>
          </p:txBody>
        </p:sp>
        <p:sp>
          <p:nvSpPr>
            <p:cNvPr id="28" name="Free-form: Shape 27"/>
            <p:cNvSpPr/>
            <p:nvPr/>
          </p:nvSpPr>
          <p:spPr>
            <a:xfrm>
              <a:off x="5953" y="5839429"/>
              <a:ext cx="4872037" cy="784063"/>
            </a:xfrm>
            <a:custGeom>
              <a:avLst/>
              <a:gdLst>
                <a:gd name="connsiteX0" fmla="*/ 0 w 4872037"/>
                <a:gd name="connsiteY0" fmla="*/ 58082 h 348484"/>
                <a:gd name="connsiteX1" fmla="*/ 58082 w 4872037"/>
                <a:gd name="connsiteY1" fmla="*/ 0 h 348484"/>
                <a:gd name="connsiteX2" fmla="*/ 4813955 w 4872037"/>
                <a:gd name="connsiteY2" fmla="*/ 0 h 348484"/>
                <a:gd name="connsiteX3" fmla="*/ 4872037 w 4872037"/>
                <a:gd name="connsiteY3" fmla="*/ 58082 h 348484"/>
                <a:gd name="connsiteX4" fmla="*/ 4872037 w 4872037"/>
                <a:gd name="connsiteY4" fmla="*/ 290402 h 348484"/>
                <a:gd name="connsiteX5" fmla="*/ 4813955 w 4872037"/>
                <a:gd name="connsiteY5" fmla="*/ 348484 h 348484"/>
                <a:gd name="connsiteX6" fmla="*/ 58082 w 4872037"/>
                <a:gd name="connsiteY6" fmla="*/ 348484 h 348484"/>
                <a:gd name="connsiteX7" fmla="*/ 0 w 4872037"/>
                <a:gd name="connsiteY7" fmla="*/ 290402 h 348484"/>
                <a:gd name="connsiteX8" fmla="*/ 0 w 4872037"/>
                <a:gd name="connsiteY8" fmla="*/ 58082 h 348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2037" h="348484">
                  <a:moveTo>
                    <a:pt x="0" y="58082"/>
                  </a:moveTo>
                  <a:cubicBezTo>
                    <a:pt x="0" y="26004"/>
                    <a:pt x="26004" y="0"/>
                    <a:pt x="58082" y="0"/>
                  </a:cubicBezTo>
                  <a:lnTo>
                    <a:pt x="4813955" y="0"/>
                  </a:lnTo>
                  <a:cubicBezTo>
                    <a:pt x="4846033" y="0"/>
                    <a:pt x="4872037" y="26004"/>
                    <a:pt x="4872037" y="58082"/>
                  </a:cubicBezTo>
                  <a:lnTo>
                    <a:pt x="4872037" y="290402"/>
                  </a:lnTo>
                  <a:cubicBezTo>
                    <a:pt x="4872037" y="322480"/>
                    <a:pt x="4846033" y="348484"/>
                    <a:pt x="4813955" y="348484"/>
                  </a:cubicBezTo>
                  <a:lnTo>
                    <a:pt x="58082" y="348484"/>
                  </a:lnTo>
                  <a:cubicBezTo>
                    <a:pt x="26004" y="348484"/>
                    <a:pt x="0" y="322480"/>
                    <a:pt x="0" y="290402"/>
                  </a:cubicBezTo>
                  <a:lnTo>
                    <a:pt x="0" y="5808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8452" tIns="62732" rIns="108452" bIns="62732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Conclusion </a:t>
              </a:r>
            </a:p>
          </p:txBody>
        </p:sp>
      </p:grpSp>
      <p:sp>
        <p:nvSpPr>
          <p:cNvPr id="37" name="TextBox 36"/>
          <p:cNvSpPr txBox="1"/>
          <p:nvPr/>
        </p:nvSpPr>
        <p:spPr>
          <a:xfrm>
            <a:off x="1012581" y="183285"/>
            <a:ext cx="10526466" cy="70788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4000" b="1" dirty="0"/>
              <a:t>Context and Core Concept Evaluation Approach</a:t>
            </a:r>
            <a:endParaRPr lang="en-GB" sz="4000" b="1" dirty="0"/>
          </a:p>
        </p:txBody>
      </p:sp>
      <p:grpSp>
        <p:nvGrpSpPr>
          <p:cNvPr id="42" name="Group 41"/>
          <p:cNvGrpSpPr/>
          <p:nvPr/>
        </p:nvGrpSpPr>
        <p:grpSpPr>
          <a:xfrm>
            <a:off x="10196520" y="962898"/>
            <a:ext cx="1596984" cy="2137188"/>
            <a:chOff x="10196520" y="962898"/>
            <a:chExt cx="1596984" cy="2137188"/>
          </a:xfrm>
        </p:grpSpPr>
        <p:pic>
          <p:nvPicPr>
            <p:cNvPr id="39" name="Picture 38" descr="Businesswoman holding sign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96520" y="962898"/>
              <a:ext cx="1426536" cy="2137188"/>
            </a:xfrm>
            <a:prstGeom prst="rect">
              <a:avLst/>
            </a:prstGeom>
          </p:spPr>
        </p:pic>
        <p:sp>
          <p:nvSpPr>
            <p:cNvPr id="40" name="TextBox 39"/>
            <p:cNvSpPr txBox="1"/>
            <p:nvPr/>
          </p:nvSpPr>
          <p:spPr>
            <a:xfrm rot="21130918">
              <a:off x="10554251" y="1399213"/>
              <a:ext cx="12392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Presentation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6000" b="1" dirty="0">
                <a:solidFill>
                  <a:schemeClr val="bg1"/>
                </a:solidFill>
                <a:latin typeface="+mn-lt"/>
              </a:rPr>
              <a:t>Case Study Approach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70290" y="171235"/>
            <a:ext cx="11481847" cy="620527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+mn-lt"/>
              </a:rPr>
              <a:t>Case Study Approach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0" y="884571"/>
            <a:ext cx="6728880" cy="1060172"/>
            <a:chOff x="2721071" y="1109678"/>
            <a:chExt cx="6728880" cy="779302"/>
          </a:xfrm>
        </p:grpSpPr>
        <p:sp>
          <p:nvSpPr>
            <p:cNvPr id="7" name="Arrow: Right 6"/>
            <p:cNvSpPr/>
            <p:nvPr/>
          </p:nvSpPr>
          <p:spPr>
            <a:xfrm>
              <a:off x="2721071" y="1155775"/>
              <a:ext cx="6728880" cy="655800"/>
            </a:xfrm>
            <a:prstGeom prst="rightArrow">
              <a:avLst>
                <a:gd name="adj1" fmla="val 75000"/>
                <a:gd name="adj2" fmla="val 50000"/>
              </a:avLst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-form: Shape 7"/>
            <p:cNvSpPr/>
            <p:nvPr/>
          </p:nvSpPr>
          <p:spPr>
            <a:xfrm>
              <a:off x="2964505" y="1109678"/>
              <a:ext cx="4585384" cy="779302"/>
            </a:xfrm>
            <a:custGeom>
              <a:avLst/>
              <a:gdLst>
                <a:gd name="connsiteX0" fmla="*/ 0 w 4585384"/>
                <a:gd name="connsiteY0" fmla="*/ 129886 h 779302"/>
                <a:gd name="connsiteX1" fmla="*/ 129886 w 4585384"/>
                <a:gd name="connsiteY1" fmla="*/ 0 h 779302"/>
                <a:gd name="connsiteX2" fmla="*/ 4455498 w 4585384"/>
                <a:gd name="connsiteY2" fmla="*/ 0 h 779302"/>
                <a:gd name="connsiteX3" fmla="*/ 4585384 w 4585384"/>
                <a:gd name="connsiteY3" fmla="*/ 129886 h 779302"/>
                <a:gd name="connsiteX4" fmla="*/ 4585384 w 4585384"/>
                <a:gd name="connsiteY4" fmla="*/ 649416 h 779302"/>
                <a:gd name="connsiteX5" fmla="*/ 4455498 w 4585384"/>
                <a:gd name="connsiteY5" fmla="*/ 779302 h 779302"/>
                <a:gd name="connsiteX6" fmla="*/ 129886 w 4585384"/>
                <a:gd name="connsiteY6" fmla="*/ 779302 h 779302"/>
                <a:gd name="connsiteX7" fmla="*/ 0 w 4585384"/>
                <a:gd name="connsiteY7" fmla="*/ 649416 h 779302"/>
                <a:gd name="connsiteX8" fmla="*/ 0 w 4585384"/>
                <a:gd name="connsiteY8" fmla="*/ 129886 h 77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85384" h="779302">
                  <a:moveTo>
                    <a:pt x="0" y="129886"/>
                  </a:moveTo>
                  <a:cubicBezTo>
                    <a:pt x="0" y="58152"/>
                    <a:pt x="58152" y="0"/>
                    <a:pt x="129886" y="0"/>
                  </a:cubicBezTo>
                  <a:lnTo>
                    <a:pt x="4455498" y="0"/>
                  </a:lnTo>
                  <a:cubicBezTo>
                    <a:pt x="4527232" y="0"/>
                    <a:pt x="4585384" y="58152"/>
                    <a:pt x="4585384" y="129886"/>
                  </a:cubicBezTo>
                  <a:lnTo>
                    <a:pt x="4585384" y="649416"/>
                  </a:lnTo>
                  <a:cubicBezTo>
                    <a:pt x="4585384" y="721150"/>
                    <a:pt x="4527232" y="779302"/>
                    <a:pt x="4455498" y="779302"/>
                  </a:cubicBezTo>
                  <a:lnTo>
                    <a:pt x="129886" y="779302"/>
                  </a:lnTo>
                  <a:cubicBezTo>
                    <a:pt x="58152" y="779302"/>
                    <a:pt x="0" y="721150"/>
                    <a:pt x="0" y="649416"/>
                  </a:cubicBezTo>
                  <a:lnTo>
                    <a:pt x="0" y="12988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9962" tIns="99002" rIns="159962" bIns="99002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 Introduction and Context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1249371" y="1948080"/>
            <a:ext cx="6141933" cy="906261"/>
            <a:chOff x="2555264" y="2222669"/>
            <a:chExt cx="6405693" cy="791079"/>
          </a:xfrm>
        </p:grpSpPr>
        <p:sp>
          <p:nvSpPr>
            <p:cNvPr id="9" name="Arrow: Right 8"/>
            <p:cNvSpPr/>
            <p:nvPr/>
          </p:nvSpPr>
          <p:spPr>
            <a:xfrm>
              <a:off x="2555264" y="2222669"/>
              <a:ext cx="6405693" cy="774698"/>
            </a:xfrm>
            <a:prstGeom prst="rightArrow">
              <a:avLst>
                <a:gd name="adj1" fmla="val 75000"/>
                <a:gd name="adj2" fmla="val 50000"/>
              </a:avLst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/>
            <p:cNvSpPr/>
            <p:nvPr/>
          </p:nvSpPr>
          <p:spPr>
            <a:xfrm>
              <a:off x="2964505" y="2234446"/>
              <a:ext cx="4599049" cy="779302"/>
            </a:xfrm>
            <a:custGeom>
              <a:avLst/>
              <a:gdLst>
                <a:gd name="connsiteX0" fmla="*/ 0 w 4599049"/>
                <a:gd name="connsiteY0" fmla="*/ 129886 h 779302"/>
                <a:gd name="connsiteX1" fmla="*/ 129886 w 4599049"/>
                <a:gd name="connsiteY1" fmla="*/ 0 h 779302"/>
                <a:gd name="connsiteX2" fmla="*/ 4469163 w 4599049"/>
                <a:gd name="connsiteY2" fmla="*/ 0 h 779302"/>
                <a:gd name="connsiteX3" fmla="*/ 4599049 w 4599049"/>
                <a:gd name="connsiteY3" fmla="*/ 129886 h 779302"/>
                <a:gd name="connsiteX4" fmla="*/ 4599049 w 4599049"/>
                <a:gd name="connsiteY4" fmla="*/ 649416 h 779302"/>
                <a:gd name="connsiteX5" fmla="*/ 4469163 w 4599049"/>
                <a:gd name="connsiteY5" fmla="*/ 779302 h 779302"/>
                <a:gd name="connsiteX6" fmla="*/ 129886 w 4599049"/>
                <a:gd name="connsiteY6" fmla="*/ 779302 h 779302"/>
                <a:gd name="connsiteX7" fmla="*/ 0 w 4599049"/>
                <a:gd name="connsiteY7" fmla="*/ 649416 h 779302"/>
                <a:gd name="connsiteX8" fmla="*/ 0 w 4599049"/>
                <a:gd name="connsiteY8" fmla="*/ 129886 h 77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99049" h="779302">
                  <a:moveTo>
                    <a:pt x="0" y="129886"/>
                  </a:moveTo>
                  <a:cubicBezTo>
                    <a:pt x="0" y="58152"/>
                    <a:pt x="58152" y="0"/>
                    <a:pt x="129886" y="0"/>
                  </a:cubicBezTo>
                  <a:lnTo>
                    <a:pt x="4469163" y="0"/>
                  </a:lnTo>
                  <a:cubicBezTo>
                    <a:pt x="4540897" y="0"/>
                    <a:pt x="4599049" y="58152"/>
                    <a:pt x="4599049" y="129886"/>
                  </a:cubicBezTo>
                  <a:lnTo>
                    <a:pt x="4599049" y="649416"/>
                  </a:lnTo>
                  <a:cubicBezTo>
                    <a:pt x="4599049" y="721150"/>
                    <a:pt x="4540897" y="779302"/>
                    <a:pt x="4469163" y="779302"/>
                  </a:cubicBezTo>
                  <a:lnTo>
                    <a:pt x="129886" y="779302"/>
                  </a:lnTo>
                  <a:cubicBezTo>
                    <a:pt x="58152" y="779302"/>
                    <a:pt x="0" y="721150"/>
                    <a:pt x="0" y="649416"/>
                  </a:cubicBezTo>
                  <a:lnTo>
                    <a:pt x="0" y="12988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9962" tIns="99002" rIns="159962" bIns="99002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Case Study Presentation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2259158" y="2929545"/>
            <a:ext cx="6793885" cy="965641"/>
            <a:chOff x="2660504" y="3208457"/>
            <a:chExt cx="6793885" cy="779302"/>
          </a:xfrm>
        </p:grpSpPr>
        <p:sp>
          <p:nvSpPr>
            <p:cNvPr id="11" name="Arrow: Right 10"/>
            <p:cNvSpPr/>
            <p:nvPr/>
          </p:nvSpPr>
          <p:spPr>
            <a:xfrm>
              <a:off x="2660504" y="3208458"/>
              <a:ext cx="6793885" cy="691009"/>
            </a:xfrm>
            <a:prstGeom prst="rightArrow">
              <a:avLst>
                <a:gd name="adj1" fmla="val 75000"/>
                <a:gd name="adj2" fmla="val 50000"/>
              </a:avLst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-form: Shape 11"/>
            <p:cNvSpPr/>
            <p:nvPr/>
          </p:nvSpPr>
          <p:spPr>
            <a:xfrm>
              <a:off x="2964504" y="3208457"/>
              <a:ext cx="5621355" cy="779302"/>
            </a:xfrm>
            <a:custGeom>
              <a:avLst/>
              <a:gdLst>
                <a:gd name="connsiteX0" fmla="*/ 0 w 4529256"/>
                <a:gd name="connsiteY0" fmla="*/ 129886 h 779302"/>
                <a:gd name="connsiteX1" fmla="*/ 129886 w 4529256"/>
                <a:gd name="connsiteY1" fmla="*/ 0 h 779302"/>
                <a:gd name="connsiteX2" fmla="*/ 4399370 w 4529256"/>
                <a:gd name="connsiteY2" fmla="*/ 0 h 779302"/>
                <a:gd name="connsiteX3" fmla="*/ 4529256 w 4529256"/>
                <a:gd name="connsiteY3" fmla="*/ 129886 h 779302"/>
                <a:gd name="connsiteX4" fmla="*/ 4529256 w 4529256"/>
                <a:gd name="connsiteY4" fmla="*/ 649416 h 779302"/>
                <a:gd name="connsiteX5" fmla="*/ 4399370 w 4529256"/>
                <a:gd name="connsiteY5" fmla="*/ 779302 h 779302"/>
                <a:gd name="connsiteX6" fmla="*/ 129886 w 4529256"/>
                <a:gd name="connsiteY6" fmla="*/ 779302 h 779302"/>
                <a:gd name="connsiteX7" fmla="*/ 0 w 4529256"/>
                <a:gd name="connsiteY7" fmla="*/ 649416 h 779302"/>
                <a:gd name="connsiteX8" fmla="*/ 0 w 4529256"/>
                <a:gd name="connsiteY8" fmla="*/ 129886 h 77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29256" h="779302">
                  <a:moveTo>
                    <a:pt x="0" y="129886"/>
                  </a:moveTo>
                  <a:cubicBezTo>
                    <a:pt x="0" y="58152"/>
                    <a:pt x="58152" y="0"/>
                    <a:pt x="129886" y="0"/>
                  </a:cubicBezTo>
                  <a:lnTo>
                    <a:pt x="4399370" y="0"/>
                  </a:lnTo>
                  <a:cubicBezTo>
                    <a:pt x="4471104" y="0"/>
                    <a:pt x="4529256" y="58152"/>
                    <a:pt x="4529256" y="129886"/>
                  </a:cubicBezTo>
                  <a:lnTo>
                    <a:pt x="4529256" y="649416"/>
                  </a:lnTo>
                  <a:cubicBezTo>
                    <a:pt x="4529256" y="721150"/>
                    <a:pt x="4471104" y="779302"/>
                    <a:pt x="4399370" y="779302"/>
                  </a:cubicBezTo>
                  <a:lnTo>
                    <a:pt x="129886" y="779302"/>
                  </a:lnTo>
                  <a:cubicBezTo>
                    <a:pt x="58152" y="779302"/>
                    <a:pt x="0" y="721150"/>
                    <a:pt x="0" y="649416"/>
                  </a:cubicBezTo>
                  <a:lnTo>
                    <a:pt x="0" y="12988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5202" tIns="106622" rIns="175202" bIns="106622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Impact on Workforce and Service Delivery</a:t>
              </a: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4409469" y="3946640"/>
            <a:ext cx="6091610" cy="1009300"/>
            <a:chOff x="2660505" y="3994029"/>
            <a:chExt cx="6091610" cy="779303"/>
          </a:xfrm>
        </p:grpSpPr>
        <p:sp>
          <p:nvSpPr>
            <p:cNvPr id="13" name="Arrow: Right 12"/>
            <p:cNvSpPr/>
            <p:nvPr/>
          </p:nvSpPr>
          <p:spPr>
            <a:xfrm>
              <a:off x="2660505" y="4065690"/>
              <a:ext cx="6091610" cy="707642"/>
            </a:xfrm>
            <a:prstGeom prst="rightArrow">
              <a:avLst>
                <a:gd name="adj1" fmla="val 75000"/>
                <a:gd name="adj2" fmla="val 50000"/>
              </a:avLst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/>
            <p:cNvSpPr/>
            <p:nvPr/>
          </p:nvSpPr>
          <p:spPr>
            <a:xfrm>
              <a:off x="3071383" y="3994029"/>
              <a:ext cx="4529256" cy="779302"/>
            </a:xfrm>
            <a:custGeom>
              <a:avLst/>
              <a:gdLst>
                <a:gd name="connsiteX0" fmla="*/ 0 w 4529256"/>
                <a:gd name="connsiteY0" fmla="*/ 129886 h 779302"/>
                <a:gd name="connsiteX1" fmla="*/ 129886 w 4529256"/>
                <a:gd name="connsiteY1" fmla="*/ 0 h 779302"/>
                <a:gd name="connsiteX2" fmla="*/ 4399370 w 4529256"/>
                <a:gd name="connsiteY2" fmla="*/ 0 h 779302"/>
                <a:gd name="connsiteX3" fmla="*/ 4529256 w 4529256"/>
                <a:gd name="connsiteY3" fmla="*/ 129886 h 779302"/>
                <a:gd name="connsiteX4" fmla="*/ 4529256 w 4529256"/>
                <a:gd name="connsiteY4" fmla="*/ 649416 h 779302"/>
                <a:gd name="connsiteX5" fmla="*/ 4399370 w 4529256"/>
                <a:gd name="connsiteY5" fmla="*/ 779302 h 779302"/>
                <a:gd name="connsiteX6" fmla="*/ 129886 w 4529256"/>
                <a:gd name="connsiteY6" fmla="*/ 779302 h 779302"/>
                <a:gd name="connsiteX7" fmla="*/ 0 w 4529256"/>
                <a:gd name="connsiteY7" fmla="*/ 649416 h 779302"/>
                <a:gd name="connsiteX8" fmla="*/ 0 w 4529256"/>
                <a:gd name="connsiteY8" fmla="*/ 129886 h 77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29256" h="779302">
                  <a:moveTo>
                    <a:pt x="0" y="129886"/>
                  </a:moveTo>
                  <a:cubicBezTo>
                    <a:pt x="0" y="58152"/>
                    <a:pt x="58152" y="0"/>
                    <a:pt x="129886" y="0"/>
                  </a:cubicBezTo>
                  <a:lnTo>
                    <a:pt x="4399370" y="0"/>
                  </a:lnTo>
                  <a:cubicBezTo>
                    <a:pt x="4471104" y="0"/>
                    <a:pt x="4529256" y="58152"/>
                    <a:pt x="4529256" y="129886"/>
                  </a:cubicBezTo>
                  <a:lnTo>
                    <a:pt x="4529256" y="649416"/>
                  </a:lnTo>
                  <a:cubicBezTo>
                    <a:pt x="4529256" y="721150"/>
                    <a:pt x="4471104" y="779302"/>
                    <a:pt x="4399370" y="779302"/>
                  </a:cubicBezTo>
                  <a:lnTo>
                    <a:pt x="129886" y="779302"/>
                  </a:lnTo>
                  <a:cubicBezTo>
                    <a:pt x="58152" y="779302"/>
                    <a:pt x="0" y="721150"/>
                    <a:pt x="0" y="649416"/>
                  </a:cubicBezTo>
                  <a:lnTo>
                    <a:pt x="0" y="12988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5202" tIns="106622" rIns="175202" bIns="106622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Impact on Patients and Community</a:t>
              </a:r>
              <a:endParaRPr lang="en-GB" sz="3600" kern="1200" dirty="0"/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5844809" y="5025279"/>
            <a:ext cx="6091610" cy="1001243"/>
            <a:chOff x="3362779" y="4916651"/>
            <a:chExt cx="6091610" cy="779302"/>
          </a:xfrm>
        </p:grpSpPr>
        <p:sp>
          <p:nvSpPr>
            <p:cNvPr id="15" name="Arrow: Right 14"/>
            <p:cNvSpPr/>
            <p:nvPr/>
          </p:nvSpPr>
          <p:spPr>
            <a:xfrm>
              <a:off x="3362779" y="4922921"/>
              <a:ext cx="6091610" cy="713336"/>
            </a:xfrm>
            <a:prstGeom prst="rightArrow">
              <a:avLst>
                <a:gd name="adj1" fmla="val 75000"/>
                <a:gd name="adj2" fmla="val 50000"/>
              </a:avLst>
            </a:pr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-form: Shape 15"/>
            <p:cNvSpPr/>
            <p:nvPr/>
          </p:nvSpPr>
          <p:spPr>
            <a:xfrm>
              <a:off x="3831372" y="4916651"/>
              <a:ext cx="4529256" cy="779302"/>
            </a:xfrm>
            <a:custGeom>
              <a:avLst/>
              <a:gdLst>
                <a:gd name="connsiteX0" fmla="*/ 0 w 4529256"/>
                <a:gd name="connsiteY0" fmla="*/ 129886 h 779302"/>
                <a:gd name="connsiteX1" fmla="*/ 129886 w 4529256"/>
                <a:gd name="connsiteY1" fmla="*/ 0 h 779302"/>
                <a:gd name="connsiteX2" fmla="*/ 4399370 w 4529256"/>
                <a:gd name="connsiteY2" fmla="*/ 0 h 779302"/>
                <a:gd name="connsiteX3" fmla="*/ 4529256 w 4529256"/>
                <a:gd name="connsiteY3" fmla="*/ 129886 h 779302"/>
                <a:gd name="connsiteX4" fmla="*/ 4529256 w 4529256"/>
                <a:gd name="connsiteY4" fmla="*/ 649416 h 779302"/>
                <a:gd name="connsiteX5" fmla="*/ 4399370 w 4529256"/>
                <a:gd name="connsiteY5" fmla="*/ 779302 h 779302"/>
                <a:gd name="connsiteX6" fmla="*/ 129886 w 4529256"/>
                <a:gd name="connsiteY6" fmla="*/ 779302 h 779302"/>
                <a:gd name="connsiteX7" fmla="*/ 0 w 4529256"/>
                <a:gd name="connsiteY7" fmla="*/ 649416 h 779302"/>
                <a:gd name="connsiteX8" fmla="*/ 0 w 4529256"/>
                <a:gd name="connsiteY8" fmla="*/ 129886 h 77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29256" h="779302">
                  <a:moveTo>
                    <a:pt x="0" y="129886"/>
                  </a:moveTo>
                  <a:cubicBezTo>
                    <a:pt x="0" y="58152"/>
                    <a:pt x="58152" y="0"/>
                    <a:pt x="129886" y="0"/>
                  </a:cubicBezTo>
                  <a:lnTo>
                    <a:pt x="4399370" y="0"/>
                  </a:lnTo>
                  <a:cubicBezTo>
                    <a:pt x="4471104" y="0"/>
                    <a:pt x="4529256" y="58152"/>
                    <a:pt x="4529256" y="129886"/>
                  </a:cubicBezTo>
                  <a:lnTo>
                    <a:pt x="4529256" y="649416"/>
                  </a:lnTo>
                  <a:cubicBezTo>
                    <a:pt x="4529256" y="721150"/>
                    <a:pt x="4471104" y="779302"/>
                    <a:pt x="4399370" y="779302"/>
                  </a:cubicBezTo>
                  <a:lnTo>
                    <a:pt x="129886" y="779302"/>
                  </a:lnTo>
                  <a:cubicBezTo>
                    <a:pt x="58152" y="779302"/>
                    <a:pt x="0" y="721150"/>
                    <a:pt x="0" y="649416"/>
                  </a:cubicBezTo>
                  <a:lnTo>
                    <a:pt x="0" y="12988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5202" tIns="106622" rIns="175202" bIns="106622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kern="1200" dirty="0"/>
                <a:t>Conclusion and Recommendations </a:t>
              </a:r>
              <a:endParaRPr lang="en-GB" sz="3600" kern="1200" dirty="0"/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10349830" y="550407"/>
            <a:ext cx="1354627" cy="3344779"/>
            <a:chOff x="10349830" y="550407"/>
            <a:chExt cx="1354627" cy="3344779"/>
          </a:xfrm>
        </p:grpSpPr>
        <p:pic>
          <p:nvPicPr>
            <p:cNvPr id="23" name="Picture 22" descr="Businessman holding sign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349830" y="550407"/>
              <a:ext cx="1306947" cy="3344779"/>
            </a:xfrm>
            <a:prstGeom prst="rect">
              <a:avLst/>
            </a:prstGeom>
          </p:spPr>
        </p:pic>
        <p:sp>
          <p:nvSpPr>
            <p:cNvPr id="24" name="TextBox 23"/>
            <p:cNvSpPr txBox="1"/>
            <p:nvPr/>
          </p:nvSpPr>
          <p:spPr>
            <a:xfrm>
              <a:off x="10465204" y="1622134"/>
              <a:ext cx="12392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Presentation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6000" b="1" dirty="0">
                <a:solidFill>
                  <a:schemeClr val="bg1"/>
                </a:solidFill>
                <a:latin typeface="+mn-lt"/>
              </a:rPr>
              <a:t>Problem-Solution Approach</a:t>
            </a:r>
            <a:endParaRPr lang="en-GB" sz="138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Casual woman holding sign smili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1920" y="184942"/>
            <a:ext cx="1353455" cy="40020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311274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+mn-lt"/>
              </a:rPr>
              <a:t>Problem-Solution Approach</a:t>
            </a:r>
          </a:p>
        </p:txBody>
      </p:sp>
      <p:sp>
        <p:nvSpPr>
          <p:cNvPr id="6" name="Free-form: Shape 5"/>
          <p:cNvSpPr/>
          <p:nvPr/>
        </p:nvSpPr>
        <p:spPr>
          <a:xfrm rot="16200000">
            <a:off x="142051" y="2498376"/>
            <a:ext cx="2677359" cy="2231133"/>
          </a:xfrm>
          <a:custGeom>
            <a:avLst/>
            <a:gdLst>
              <a:gd name="connsiteX0" fmla="*/ 0 w 2231132"/>
              <a:gd name="connsiteY0" fmla="*/ 111557 h 2677358"/>
              <a:gd name="connsiteX1" fmla="*/ 111557 w 2231132"/>
              <a:gd name="connsiteY1" fmla="*/ 0 h 2677358"/>
              <a:gd name="connsiteX2" fmla="*/ 2119575 w 2231132"/>
              <a:gd name="connsiteY2" fmla="*/ 0 h 2677358"/>
              <a:gd name="connsiteX3" fmla="*/ 2231132 w 2231132"/>
              <a:gd name="connsiteY3" fmla="*/ 111557 h 2677358"/>
              <a:gd name="connsiteX4" fmla="*/ 2231132 w 2231132"/>
              <a:gd name="connsiteY4" fmla="*/ 2565801 h 2677358"/>
              <a:gd name="connsiteX5" fmla="*/ 2119575 w 2231132"/>
              <a:gd name="connsiteY5" fmla="*/ 2677358 h 2677358"/>
              <a:gd name="connsiteX6" fmla="*/ 111557 w 2231132"/>
              <a:gd name="connsiteY6" fmla="*/ 2677358 h 2677358"/>
              <a:gd name="connsiteX7" fmla="*/ 0 w 2231132"/>
              <a:gd name="connsiteY7" fmla="*/ 2565801 h 2677358"/>
              <a:gd name="connsiteX8" fmla="*/ 0 w 2231132"/>
              <a:gd name="connsiteY8" fmla="*/ 111557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31132" h="2677358">
                <a:moveTo>
                  <a:pt x="2138167" y="1"/>
                </a:moveTo>
                <a:cubicBezTo>
                  <a:pt x="2189510" y="1"/>
                  <a:pt x="2231132" y="59936"/>
                  <a:pt x="2231132" y="133869"/>
                </a:cubicBezTo>
                <a:lnTo>
                  <a:pt x="2231132" y="2543489"/>
                </a:lnTo>
                <a:cubicBezTo>
                  <a:pt x="2231132" y="2617422"/>
                  <a:pt x="2189510" y="2677357"/>
                  <a:pt x="2138167" y="2677357"/>
                </a:cubicBezTo>
                <a:lnTo>
                  <a:pt x="92965" y="2677357"/>
                </a:lnTo>
                <a:cubicBezTo>
                  <a:pt x="41622" y="2677357"/>
                  <a:pt x="0" y="2617422"/>
                  <a:pt x="0" y="2543489"/>
                </a:cubicBezTo>
                <a:lnTo>
                  <a:pt x="0" y="133869"/>
                </a:lnTo>
                <a:cubicBezTo>
                  <a:pt x="0" y="59936"/>
                  <a:pt x="41622" y="1"/>
                  <a:pt x="92965" y="1"/>
                </a:cubicBezTo>
                <a:lnTo>
                  <a:pt x="2138167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81923" tIns="85726" rIns="111127" bIns="1784905" numCol="1" spcCol="1270" anchor="t" anchorCtr="0">
            <a:noAutofit/>
          </a:bodyPr>
          <a:lstStyle/>
          <a:p>
            <a:pPr marL="0" lvl="0" indent="0" algn="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500" kern="1200" dirty="0"/>
          </a:p>
        </p:txBody>
      </p:sp>
      <p:sp>
        <p:nvSpPr>
          <p:cNvPr id="7" name="Free-form: Shape 6"/>
          <p:cNvSpPr/>
          <p:nvPr/>
        </p:nvSpPr>
        <p:spPr>
          <a:xfrm>
            <a:off x="481530" y="2695074"/>
            <a:ext cx="1992056" cy="2257547"/>
          </a:xfrm>
          <a:custGeom>
            <a:avLst/>
            <a:gdLst>
              <a:gd name="connsiteX0" fmla="*/ 0 w 1662193"/>
              <a:gd name="connsiteY0" fmla="*/ 0 h 2677358"/>
              <a:gd name="connsiteX1" fmla="*/ 1662193 w 1662193"/>
              <a:gd name="connsiteY1" fmla="*/ 0 h 2677358"/>
              <a:gd name="connsiteX2" fmla="*/ 1662193 w 1662193"/>
              <a:gd name="connsiteY2" fmla="*/ 2677358 h 2677358"/>
              <a:gd name="connsiteX3" fmla="*/ 0 w 1662193"/>
              <a:gd name="connsiteY3" fmla="*/ 2677358 h 2677358"/>
              <a:gd name="connsiteX4" fmla="*/ 0 w 1662193"/>
              <a:gd name="connsiteY4" fmla="*/ 0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2193" h="2677358">
                <a:moveTo>
                  <a:pt x="0" y="0"/>
                </a:moveTo>
                <a:lnTo>
                  <a:pt x="1662193" y="0"/>
                </a:lnTo>
                <a:lnTo>
                  <a:pt x="1662193" y="2677358"/>
                </a:lnTo>
                <a:lnTo>
                  <a:pt x="0" y="267735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85725" rIns="0" bIns="0" numCol="1" spcCol="1270" anchor="t" anchorCtr="0">
            <a:noAutofit/>
          </a:bodyPr>
          <a:lstStyle/>
          <a:p>
            <a:pPr marL="0" lvl="0" indent="0" algn="l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500" kern="1200" dirty="0"/>
              <a:t> Introduction</a:t>
            </a:r>
          </a:p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Identifying the Problem</a:t>
            </a:r>
          </a:p>
        </p:txBody>
      </p:sp>
      <p:sp>
        <p:nvSpPr>
          <p:cNvPr id="8" name="Free-form: Shape 7"/>
          <p:cNvSpPr/>
          <p:nvPr/>
        </p:nvSpPr>
        <p:spPr>
          <a:xfrm rot="16200000">
            <a:off x="2451274" y="2498377"/>
            <a:ext cx="2677359" cy="2231133"/>
          </a:xfrm>
          <a:custGeom>
            <a:avLst/>
            <a:gdLst>
              <a:gd name="connsiteX0" fmla="*/ 0 w 2231132"/>
              <a:gd name="connsiteY0" fmla="*/ 111557 h 2677358"/>
              <a:gd name="connsiteX1" fmla="*/ 111557 w 2231132"/>
              <a:gd name="connsiteY1" fmla="*/ 0 h 2677358"/>
              <a:gd name="connsiteX2" fmla="*/ 2119575 w 2231132"/>
              <a:gd name="connsiteY2" fmla="*/ 0 h 2677358"/>
              <a:gd name="connsiteX3" fmla="*/ 2231132 w 2231132"/>
              <a:gd name="connsiteY3" fmla="*/ 111557 h 2677358"/>
              <a:gd name="connsiteX4" fmla="*/ 2231132 w 2231132"/>
              <a:gd name="connsiteY4" fmla="*/ 2565801 h 2677358"/>
              <a:gd name="connsiteX5" fmla="*/ 2119575 w 2231132"/>
              <a:gd name="connsiteY5" fmla="*/ 2677358 h 2677358"/>
              <a:gd name="connsiteX6" fmla="*/ 111557 w 2231132"/>
              <a:gd name="connsiteY6" fmla="*/ 2677358 h 2677358"/>
              <a:gd name="connsiteX7" fmla="*/ 0 w 2231132"/>
              <a:gd name="connsiteY7" fmla="*/ 2565801 h 2677358"/>
              <a:gd name="connsiteX8" fmla="*/ 0 w 2231132"/>
              <a:gd name="connsiteY8" fmla="*/ 111557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31132" h="2677358">
                <a:moveTo>
                  <a:pt x="2138167" y="1"/>
                </a:moveTo>
                <a:cubicBezTo>
                  <a:pt x="2189510" y="1"/>
                  <a:pt x="2231132" y="59936"/>
                  <a:pt x="2231132" y="133869"/>
                </a:cubicBezTo>
                <a:lnTo>
                  <a:pt x="2231132" y="2543489"/>
                </a:lnTo>
                <a:cubicBezTo>
                  <a:pt x="2231132" y="2617422"/>
                  <a:pt x="2189510" y="2677357"/>
                  <a:pt x="2138167" y="2677357"/>
                </a:cubicBezTo>
                <a:lnTo>
                  <a:pt x="92965" y="2677357"/>
                </a:lnTo>
                <a:cubicBezTo>
                  <a:pt x="41622" y="2677357"/>
                  <a:pt x="0" y="2617422"/>
                  <a:pt x="0" y="2543489"/>
                </a:cubicBezTo>
                <a:lnTo>
                  <a:pt x="0" y="133869"/>
                </a:lnTo>
                <a:cubicBezTo>
                  <a:pt x="0" y="59936"/>
                  <a:pt x="41622" y="1"/>
                  <a:pt x="92965" y="1"/>
                </a:cubicBezTo>
                <a:lnTo>
                  <a:pt x="2138167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81924" tIns="85724" rIns="111126" bIns="1784907" numCol="1" spcCol="1270" anchor="t" anchorCtr="0">
            <a:noAutofit/>
          </a:bodyPr>
          <a:lstStyle/>
          <a:p>
            <a:pPr marL="0" lvl="0" indent="0" algn="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500" kern="1200" dirty="0"/>
          </a:p>
        </p:txBody>
      </p:sp>
      <p:sp>
        <p:nvSpPr>
          <p:cNvPr id="9" name="Flowchart: Extract 8"/>
          <p:cNvSpPr/>
          <p:nvPr/>
        </p:nvSpPr>
        <p:spPr>
          <a:xfrm rot="5400000">
            <a:off x="2488718" y="4404214"/>
            <a:ext cx="393648" cy="334669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-form: Shape 9"/>
          <p:cNvSpPr/>
          <p:nvPr/>
        </p:nvSpPr>
        <p:spPr>
          <a:xfrm>
            <a:off x="2741322" y="2695074"/>
            <a:ext cx="2041485" cy="2257548"/>
          </a:xfrm>
          <a:custGeom>
            <a:avLst/>
            <a:gdLst>
              <a:gd name="connsiteX0" fmla="*/ 0 w 1662193"/>
              <a:gd name="connsiteY0" fmla="*/ 0 h 2677358"/>
              <a:gd name="connsiteX1" fmla="*/ 1662193 w 1662193"/>
              <a:gd name="connsiteY1" fmla="*/ 0 h 2677358"/>
              <a:gd name="connsiteX2" fmla="*/ 1662193 w 1662193"/>
              <a:gd name="connsiteY2" fmla="*/ 2677358 h 2677358"/>
              <a:gd name="connsiteX3" fmla="*/ 0 w 1662193"/>
              <a:gd name="connsiteY3" fmla="*/ 2677358 h 2677358"/>
              <a:gd name="connsiteX4" fmla="*/ 0 w 1662193"/>
              <a:gd name="connsiteY4" fmla="*/ 0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2193" h="2677358">
                <a:moveTo>
                  <a:pt x="0" y="0"/>
                </a:moveTo>
                <a:lnTo>
                  <a:pt x="1662193" y="0"/>
                </a:lnTo>
                <a:lnTo>
                  <a:pt x="1662193" y="2677358"/>
                </a:lnTo>
                <a:lnTo>
                  <a:pt x="0" y="267735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85725" rIns="0" bIns="0" numCol="1" spcCol="1270" anchor="t" anchorCtr="0">
            <a:noAutofit/>
          </a:bodyPr>
          <a:lstStyle/>
          <a:p>
            <a:pPr marL="0" lvl="0" indent="0" algn="l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500" kern="1200" dirty="0"/>
              <a:t>Introduce the Digital Innovation as the Solution</a:t>
            </a:r>
          </a:p>
        </p:txBody>
      </p:sp>
      <p:sp>
        <p:nvSpPr>
          <p:cNvPr id="11" name="Free-form: Shape 10"/>
          <p:cNvSpPr/>
          <p:nvPr/>
        </p:nvSpPr>
        <p:spPr>
          <a:xfrm rot="16200000">
            <a:off x="4760495" y="2498376"/>
            <a:ext cx="2677358" cy="2231133"/>
          </a:xfrm>
          <a:custGeom>
            <a:avLst/>
            <a:gdLst>
              <a:gd name="connsiteX0" fmla="*/ 0 w 2231132"/>
              <a:gd name="connsiteY0" fmla="*/ 111557 h 2677358"/>
              <a:gd name="connsiteX1" fmla="*/ 111557 w 2231132"/>
              <a:gd name="connsiteY1" fmla="*/ 0 h 2677358"/>
              <a:gd name="connsiteX2" fmla="*/ 2119575 w 2231132"/>
              <a:gd name="connsiteY2" fmla="*/ 0 h 2677358"/>
              <a:gd name="connsiteX3" fmla="*/ 2231132 w 2231132"/>
              <a:gd name="connsiteY3" fmla="*/ 111557 h 2677358"/>
              <a:gd name="connsiteX4" fmla="*/ 2231132 w 2231132"/>
              <a:gd name="connsiteY4" fmla="*/ 2565801 h 2677358"/>
              <a:gd name="connsiteX5" fmla="*/ 2119575 w 2231132"/>
              <a:gd name="connsiteY5" fmla="*/ 2677358 h 2677358"/>
              <a:gd name="connsiteX6" fmla="*/ 111557 w 2231132"/>
              <a:gd name="connsiteY6" fmla="*/ 2677358 h 2677358"/>
              <a:gd name="connsiteX7" fmla="*/ 0 w 2231132"/>
              <a:gd name="connsiteY7" fmla="*/ 2565801 h 2677358"/>
              <a:gd name="connsiteX8" fmla="*/ 0 w 2231132"/>
              <a:gd name="connsiteY8" fmla="*/ 111557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31132" h="2677358">
                <a:moveTo>
                  <a:pt x="2138167" y="1"/>
                </a:moveTo>
                <a:cubicBezTo>
                  <a:pt x="2189510" y="1"/>
                  <a:pt x="2231132" y="59936"/>
                  <a:pt x="2231132" y="133869"/>
                </a:cubicBezTo>
                <a:lnTo>
                  <a:pt x="2231132" y="2543489"/>
                </a:lnTo>
                <a:cubicBezTo>
                  <a:pt x="2231132" y="2617422"/>
                  <a:pt x="2189510" y="2677357"/>
                  <a:pt x="2138167" y="2677357"/>
                </a:cubicBezTo>
                <a:lnTo>
                  <a:pt x="92965" y="2677357"/>
                </a:lnTo>
                <a:cubicBezTo>
                  <a:pt x="41622" y="2677357"/>
                  <a:pt x="0" y="2617422"/>
                  <a:pt x="0" y="2543489"/>
                </a:cubicBezTo>
                <a:lnTo>
                  <a:pt x="0" y="133869"/>
                </a:lnTo>
                <a:cubicBezTo>
                  <a:pt x="0" y="59936"/>
                  <a:pt x="41622" y="1"/>
                  <a:pt x="92965" y="1"/>
                </a:cubicBezTo>
                <a:lnTo>
                  <a:pt x="2138167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81923" tIns="85725" rIns="111126" bIns="1784906" numCol="1" spcCol="1270" anchor="t" anchorCtr="0">
            <a:noAutofit/>
          </a:bodyPr>
          <a:lstStyle/>
          <a:p>
            <a:pPr marL="0" lvl="0" indent="0" algn="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500" kern="1200" dirty="0"/>
          </a:p>
        </p:txBody>
      </p:sp>
      <p:sp>
        <p:nvSpPr>
          <p:cNvPr id="12" name="Flowchart: Extract 11"/>
          <p:cNvSpPr/>
          <p:nvPr/>
        </p:nvSpPr>
        <p:spPr>
          <a:xfrm rot="5400000">
            <a:off x="4797940" y="4404214"/>
            <a:ext cx="393648" cy="334669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-form: Shape 12"/>
          <p:cNvSpPr/>
          <p:nvPr/>
        </p:nvSpPr>
        <p:spPr>
          <a:xfrm>
            <a:off x="5050543" y="2695074"/>
            <a:ext cx="2041485" cy="2257548"/>
          </a:xfrm>
          <a:custGeom>
            <a:avLst/>
            <a:gdLst>
              <a:gd name="connsiteX0" fmla="*/ 0 w 1662193"/>
              <a:gd name="connsiteY0" fmla="*/ 0 h 2677358"/>
              <a:gd name="connsiteX1" fmla="*/ 1662193 w 1662193"/>
              <a:gd name="connsiteY1" fmla="*/ 0 h 2677358"/>
              <a:gd name="connsiteX2" fmla="*/ 1662193 w 1662193"/>
              <a:gd name="connsiteY2" fmla="*/ 2677358 h 2677358"/>
              <a:gd name="connsiteX3" fmla="*/ 0 w 1662193"/>
              <a:gd name="connsiteY3" fmla="*/ 2677358 h 2677358"/>
              <a:gd name="connsiteX4" fmla="*/ 0 w 1662193"/>
              <a:gd name="connsiteY4" fmla="*/ 0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2193" h="2677358">
                <a:moveTo>
                  <a:pt x="0" y="0"/>
                </a:moveTo>
                <a:lnTo>
                  <a:pt x="1662193" y="0"/>
                </a:lnTo>
                <a:lnTo>
                  <a:pt x="1662193" y="2677358"/>
                </a:lnTo>
                <a:lnTo>
                  <a:pt x="0" y="267735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85725" rIns="0" bIns="0" numCol="1" spcCol="1270" anchor="t" anchorCtr="0">
            <a:noAutofit/>
          </a:bodyPr>
          <a:lstStyle/>
          <a:p>
            <a:pPr marL="0" lvl="0" indent="0" algn="l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500" kern="1200" dirty="0"/>
              <a:t>Breakdown of Benefits</a:t>
            </a:r>
          </a:p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For Workforce</a:t>
            </a:r>
          </a:p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For Service Delivery</a:t>
            </a:r>
          </a:p>
          <a:p>
            <a:pPr marL="228600" lvl="1" indent="-228600" algn="l" defTabSz="8890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000" kern="1200" dirty="0"/>
              <a:t>For Patients</a:t>
            </a:r>
          </a:p>
        </p:txBody>
      </p:sp>
      <p:sp>
        <p:nvSpPr>
          <p:cNvPr id="14" name="Free-form: Shape 13"/>
          <p:cNvSpPr/>
          <p:nvPr/>
        </p:nvSpPr>
        <p:spPr>
          <a:xfrm rot="16200000">
            <a:off x="7069717" y="2498376"/>
            <a:ext cx="2677358" cy="2231133"/>
          </a:xfrm>
          <a:custGeom>
            <a:avLst/>
            <a:gdLst>
              <a:gd name="connsiteX0" fmla="*/ 0 w 2231132"/>
              <a:gd name="connsiteY0" fmla="*/ 111557 h 2677358"/>
              <a:gd name="connsiteX1" fmla="*/ 111557 w 2231132"/>
              <a:gd name="connsiteY1" fmla="*/ 0 h 2677358"/>
              <a:gd name="connsiteX2" fmla="*/ 2119575 w 2231132"/>
              <a:gd name="connsiteY2" fmla="*/ 0 h 2677358"/>
              <a:gd name="connsiteX3" fmla="*/ 2231132 w 2231132"/>
              <a:gd name="connsiteY3" fmla="*/ 111557 h 2677358"/>
              <a:gd name="connsiteX4" fmla="*/ 2231132 w 2231132"/>
              <a:gd name="connsiteY4" fmla="*/ 2565801 h 2677358"/>
              <a:gd name="connsiteX5" fmla="*/ 2119575 w 2231132"/>
              <a:gd name="connsiteY5" fmla="*/ 2677358 h 2677358"/>
              <a:gd name="connsiteX6" fmla="*/ 111557 w 2231132"/>
              <a:gd name="connsiteY6" fmla="*/ 2677358 h 2677358"/>
              <a:gd name="connsiteX7" fmla="*/ 0 w 2231132"/>
              <a:gd name="connsiteY7" fmla="*/ 2565801 h 2677358"/>
              <a:gd name="connsiteX8" fmla="*/ 0 w 2231132"/>
              <a:gd name="connsiteY8" fmla="*/ 111557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31132" h="2677358">
                <a:moveTo>
                  <a:pt x="2138167" y="1"/>
                </a:moveTo>
                <a:cubicBezTo>
                  <a:pt x="2189510" y="1"/>
                  <a:pt x="2231132" y="59936"/>
                  <a:pt x="2231132" y="133869"/>
                </a:cubicBezTo>
                <a:lnTo>
                  <a:pt x="2231132" y="2543489"/>
                </a:lnTo>
                <a:cubicBezTo>
                  <a:pt x="2231132" y="2617422"/>
                  <a:pt x="2189510" y="2677357"/>
                  <a:pt x="2138167" y="2677357"/>
                </a:cubicBezTo>
                <a:lnTo>
                  <a:pt x="92965" y="2677357"/>
                </a:lnTo>
                <a:cubicBezTo>
                  <a:pt x="41622" y="2677357"/>
                  <a:pt x="0" y="2617422"/>
                  <a:pt x="0" y="2543489"/>
                </a:cubicBezTo>
                <a:lnTo>
                  <a:pt x="0" y="133869"/>
                </a:lnTo>
                <a:cubicBezTo>
                  <a:pt x="0" y="59936"/>
                  <a:pt x="41622" y="1"/>
                  <a:pt x="92965" y="1"/>
                </a:cubicBezTo>
                <a:lnTo>
                  <a:pt x="2138167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81923" tIns="85724" rIns="111126" bIns="1784907" numCol="1" spcCol="1270" anchor="t" anchorCtr="0">
            <a:noAutofit/>
          </a:bodyPr>
          <a:lstStyle/>
          <a:p>
            <a:pPr marL="0" lvl="0" indent="0" algn="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500" kern="1200" dirty="0"/>
          </a:p>
        </p:txBody>
      </p:sp>
      <p:sp>
        <p:nvSpPr>
          <p:cNvPr id="15" name="Flowchart: Extract 14"/>
          <p:cNvSpPr/>
          <p:nvPr/>
        </p:nvSpPr>
        <p:spPr>
          <a:xfrm rot="5400000">
            <a:off x="7107161" y="4404214"/>
            <a:ext cx="393648" cy="334669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-form: Shape 15"/>
          <p:cNvSpPr/>
          <p:nvPr/>
        </p:nvSpPr>
        <p:spPr>
          <a:xfrm>
            <a:off x="7471321" y="2695074"/>
            <a:ext cx="1929930" cy="2257548"/>
          </a:xfrm>
          <a:custGeom>
            <a:avLst/>
            <a:gdLst>
              <a:gd name="connsiteX0" fmla="*/ 0 w 1662193"/>
              <a:gd name="connsiteY0" fmla="*/ 0 h 2677358"/>
              <a:gd name="connsiteX1" fmla="*/ 1662193 w 1662193"/>
              <a:gd name="connsiteY1" fmla="*/ 0 h 2677358"/>
              <a:gd name="connsiteX2" fmla="*/ 1662193 w 1662193"/>
              <a:gd name="connsiteY2" fmla="*/ 2677358 h 2677358"/>
              <a:gd name="connsiteX3" fmla="*/ 0 w 1662193"/>
              <a:gd name="connsiteY3" fmla="*/ 2677358 h 2677358"/>
              <a:gd name="connsiteX4" fmla="*/ 0 w 1662193"/>
              <a:gd name="connsiteY4" fmla="*/ 0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2193" h="2677358">
                <a:moveTo>
                  <a:pt x="0" y="0"/>
                </a:moveTo>
                <a:lnTo>
                  <a:pt x="1662193" y="0"/>
                </a:lnTo>
                <a:lnTo>
                  <a:pt x="1662193" y="2677358"/>
                </a:lnTo>
                <a:lnTo>
                  <a:pt x="0" y="267735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85725" rIns="0" bIns="0" numCol="1" spcCol="1270" anchor="t" anchorCtr="0">
            <a:noAutofit/>
          </a:bodyPr>
          <a:lstStyle/>
          <a:p>
            <a:pPr marL="0" lvl="0" indent="0" algn="l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500" kern="1200" dirty="0"/>
              <a:t>Potential Challenges and Solutions</a:t>
            </a:r>
          </a:p>
        </p:txBody>
      </p:sp>
      <p:sp>
        <p:nvSpPr>
          <p:cNvPr id="17" name="Free-form: Shape 16"/>
          <p:cNvSpPr/>
          <p:nvPr/>
        </p:nvSpPr>
        <p:spPr>
          <a:xfrm rot="16200000">
            <a:off x="9378939" y="2498377"/>
            <a:ext cx="2677358" cy="2231132"/>
          </a:xfrm>
          <a:custGeom>
            <a:avLst/>
            <a:gdLst>
              <a:gd name="connsiteX0" fmla="*/ 0 w 2231132"/>
              <a:gd name="connsiteY0" fmla="*/ 111557 h 2677358"/>
              <a:gd name="connsiteX1" fmla="*/ 111557 w 2231132"/>
              <a:gd name="connsiteY1" fmla="*/ 0 h 2677358"/>
              <a:gd name="connsiteX2" fmla="*/ 2119575 w 2231132"/>
              <a:gd name="connsiteY2" fmla="*/ 0 h 2677358"/>
              <a:gd name="connsiteX3" fmla="*/ 2231132 w 2231132"/>
              <a:gd name="connsiteY3" fmla="*/ 111557 h 2677358"/>
              <a:gd name="connsiteX4" fmla="*/ 2231132 w 2231132"/>
              <a:gd name="connsiteY4" fmla="*/ 2565801 h 2677358"/>
              <a:gd name="connsiteX5" fmla="*/ 2119575 w 2231132"/>
              <a:gd name="connsiteY5" fmla="*/ 2677358 h 2677358"/>
              <a:gd name="connsiteX6" fmla="*/ 111557 w 2231132"/>
              <a:gd name="connsiteY6" fmla="*/ 2677358 h 2677358"/>
              <a:gd name="connsiteX7" fmla="*/ 0 w 2231132"/>
              <a:gd name="connsiteY7" fmla="*/ 2565801 h 2677358"/>
              <a:gd name="connsiteX8" fmla="*/ 0 w 2231132"/>
              <a:gd name="connsiteY8" fmla="*/ 111557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31132" h="2677358">
                <a:moveTo>
                  <a:pt x="2138167" y="1"/>
                </a:moveTo>
                <a:cubicBezTo>
                  <a:pt x="2189510" y="1"/>
                  <a:pt x="2231132" y="59936"/>
                  <a:pt x="2231132" y="133869"/>
                </a:cubicBezTo>
                <a:lnTo>
                  <a:pt x="2231132" y="2543489"/>
                </a:lnTo>
                <a:cubicBezTo>
                  <a:pt x="2231132" y="2617422"/>
                  <a:pt x="2189510" y="2677357"/>
                  <a:pt x="2138167" y="2677357"/>
                </a:cubicBezTo>
                <a:lnTo>
                  <a:pt x="92965" y="2677357"/>
                </a:lnTo>
                <a:cubicBezTo>
                  <a:pt x="41622" y="2677357"/>
                  <a:pt x="0" y="2617422"/>
                  <a:pt x="0" y="2543489"/>
                </a:cubicBezTo>
                <a:lnTo>
                  <a:pt x="0" y="133869"/>
                </a:lnTo>
                <a:cubicBezTo>
                  <a:pt x="0" y="59936"/>
                  <a:pt x="41622" y="1"/>
                  <a:pt x="92965" y="1"/>
                </a:cubicBezTo>
                <a:lnTo>
                  <a:pt x="2138167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81924" tIns="85724" rIns="111125" bIns="1784906" numCol="1" spcCol="1270" anchor="t" anchorCtr="0">
            <a:noAutofit/>
          </a:bodyPr>
          <a:lstStyle/>
          <a:p>
            <a:pPr marL="0" lvl="0" indent="0" algn="r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500" kern="1200" dirty="0"/>
          </a:p>
        </p:txBody>
      </p:sp>
      <p:sp>
        <p:nvSpPr>
          <p:cNvPr id="18" name="Flowchart: Extract 17"/>
          <p:cNvSpPr/>
          <p:nvPr/>
        </p:nvSpPr>
        <p:spPr>
          <a:xfrm rot="5400000">
            <a:off x="9416383" y="4404214"/>
            <a:ext cx="393648" cy="334669"/>
          </a:xfrm>
          <a:prstGeom prst="flowChartExtra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-form: Shape 18"/>
          <p:cNvSpPr/>
          <p:nvPr/>
        </p:nvSpPr>
        <p:spPr>
          <a:xfrm>
            <a:off x="9702456" y="2695074"/>
            <a:ext cx="2008016" cy="2257548"/>
          </a:xfrm>
          <a:custGeom>
            <a:avLst/>
            <a:gdLst>
              <a:gd name="connsiteX0" fmla="*/ 0 w 1662193"/>
              <a:gd name="connsiteY0" fmla="*/ 0 h 2677358"/>
              <a:gd name="connsiteX1" fmla="*/ 1662193 w 1662193"/>
              <a:gd name="connsiteY1" fmla="*/ 0 h 2677358"/>
              <a:gd name="connsiteX2" fmla="*/ 1662193 w 1662193"/>
              <a:gd name="connsiteY2" fmla="*/ 2677358 h 2677358"/>
              <a:gd name="connsiteX3" fmla="*/ 0 w 1662193"/>
              <a:gd name="connsiteY3" fmla="*/ 2677358 h 2677358"/>
              <a:gd name="connsiteX4" fmla="*/ 0 w 1662193"/>
              <a:gd name="connsiteY4" fmla="*/ 0 h 2677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62193" h="2677358">
                <a:moveTo>
                  <a:pt x="0" y="0"/>
                </a:moveTo>
                <a:lnTo>
                  <a:pt x="1662193" y="0"/>
                </a:lnTo>
                <a:lnTo>
                  <a:pt x="1662193" y="2677358"/>
                </a:lnTo>
                <a:lnTo>
                  <a:pt x="0" y="267735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85725" rIns="0" bIns="0" numCol="1" spcCol="1270" anchor="t" anchorCtr="0">
            <a:noAutofit/>
          </a:bodyPr>
          <a:lstStyle/>
          <a:p>
            <a:pPr marL="0" lvl="0" indent="0" algn="l" defTabSz="1111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500" kern="1200" dirty="0"/>
              <a:t>Conclusion and Call to Action</a:t>
            </a:r>
          </a:p>
        </p:txBody>
      </p:sp>
      <p:sp>
        <p:nvSpPr>
          <p:cNvPr id="22" name="TextBox 21"/>
          <p:cNvSpPr txBox="1"/>
          <p:nvPr/>
        </p:nvSpPr>
        <p:spPr>
          <a:xfrm rot="21417876">
            <a:off x="10398843" y="1188338"/>
            <a:ext cx="12392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Presentation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2555631" y="1101969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6000" b="1" dirty="0">
                <a:solidFill>
                  <a:schemeClr val="bg1"/>
                </a:solidFill>
                <a:latin typeface="+mn-lt"/>
              </a:rPr>
              <a:t>SWOT Analysis Approach</a:t>
            </a:r>
            <a:endParaRPr lang="en-GB" sz="138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SWOT Analysis Approach</a:t>
            </a:r>
          </a:p>
        </p:txBody>
      </p:sp>
      <p:sp>
        <p:nvSpPr>
          <p:cNvPr id="6" name="Arrow: Quad 5"/>
          <p:cNvSpPr/>
          <p:nvPr/>
        </p:nvSpPr>
        <p:spPr>
          <a:xfrm>
            <a:off x="4011831" y="2514738"/>
            <a:ext cx="4154014" cy="4234978"/>
          </a:xfrm>
          <a:prstGeom prst="quadArrow">
            <a:avLst>
              <a:gd name="adj1" fmla="val 2000"/>
              <a:gd name="adj2" fmla="val 4000"/>
              <a:gd name="adj3" fmla="val 5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Free-form: Shape 6"/>
          <p:cNvSpPr/>
          <p:nvPr/>
        </p:nvSpPr>
        <p:spPr>
          <a:xfrm>
            <a:off x="4281841" y="2790011"/>
            <a:ext cx="1661606" cy="1693991"/>
          </a:xfrm>
          <a:custGeom>
            <a:avLst/>
            <a:gdLst>
              <a:gd name="connsiteX0" fmla="*/ 0 w 1439868"/>
              <a:gd name="connsiteY0" fmla="*/ 239983 h 1439868"/>
              <a:gd name="connsiteX1" fmla="*/ 239983 w 1439868"/>
              <a:gd name="connsiteY1" fmla="*/ 0 h 1439868"/>
              <a:gd name="connsiteX2" fmla="*/ 1199885 w 1439868"/>
              <a:gd name="connsiteY2" fmla="*/ 0 h 1439868"/>
              <a:gd name="connsiteX3" fmla="*/ 1439868 w 1439868"/>
              <a:gd name="connsiteY3" fmla="*/ 239983 h 1439868"/>
              <a:gd name="connsiteX4" fmla="*/ 1439868 w 1439868"/>
              <a:gd name="connsiteY4" fmla="*/ 1199885 h 1439868"/>
              <a:gd name="connsiteX5" fmla="*/ 1199885 w 1439868"/>
              <a:gd name="connsiteY5" fmla="*/ 1439868 h 1439868"/>
              <a:gd name="connsiteX6" fmla="*/ 239983 w 1439868"/>
              <a:gd name="connsiteY6" fmla="*/ 1439868 h 1439868"/>
              <a:gd name="connsiteX7" fmla="*/ 0 w 1439868"/>
              <a:gd name="connsiteY7" fmla="*/ 1199885 h 1439868"/>
              <a:gd name="connsiteX8" fmla="*/ 0 w 1439868"/>
              <a:gd name="connsiteY8" fmla="*/ 239983 h 143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39868" h="1439868">
                <a:moveTo>
                  <a:pt x="0" y="239983"/>
                </a:moveTo>
                <a:cubicBezTo>
                  <a:pt x="0" y="107444"/>
                  <a:pt x="107444" y="0"/>
                  <a:pt x="239983" y="0"/>
                </a:cubicBezTo>
                <a:lnTo>
                  <a:pt x="1199885" y="0"/>
                </a:lnTo>
                <a:cubicBezTo>
                  <a:pt x="1332424" y="0"/>
                  <a:pt x="1439868" y="107444"/>
                  <a:pt x="1439868" y="239983"/>
                </a:cubicBezTo>
                <a:lnTo>
                  <a:pt x="1439868" y="1199885"/>
                </a:lnTo>
                <a:cubicBezTo>
                  <a:pt x="1439868" y="1332424"/>
                  <a:pt x="1332424" y="1439868"/>
                  <a:pt x="1199885" y="1439868"/>
                </a:cubicBezTo>
                <a:lnTo>
                  <a:pt x="239983" y="1439868"/>
                </a:lnTo>
                <a:cubicBezTo>
                  <a:pt x="107444" y="1439868"/>
                  <a:pt x="0" y="1332424"/>
                  <a:pt x="0" y="1199885"/>
                </a:cubicBezTo>
                <a:lnTo>
                  <a:pt x="0" y="23998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1249" tIns="131249" rIns="131249" bIns="131249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dirty="0"/>
              <a:t>2. </a:t>
            </a:r>
            <a:r>
              <a:rPr lang="en-GB" sz="1600" b="1" kern="1200" dirty="0"/>
              <a:t>Strengths of the Innovation</a:t>
            </a:r>
          </a:p>
        </p:txBody>
      </p:sp>
      <p:sp>
        <p:nvSpPr>
          <p:cNvPr id="8" name="Free-form: Shape 7"/>
          <p:cNvSpPr/>
          <p:nvPr/>
        </p:nvSpPr>
        <p:spPr>
          <a:xfrm>
            <a:off x="6234228" y="2790011"/>
            <a:ext cx="1661606" cy="1693991"/>
          </a:xfrm>
          <a:custGeom>
            <a:avLst/>
            <a:gdLst>
              <a:gd name="connsiteX0" fmla="*/ 0 w 1439868"/>
              <a:gd name="connsiteY0" fmla="*/ 239983 h 1439868"/>
              <a:gd name="connsiteX1" fmla="*/ 239983 w 1439868"/>
              <a:gd name="connsiteY1" fmla="*/ 0 h 1439868"/>
              <a:gd name="connsiteX2" fmla="*/ 1199885 w 1439868"/>
              <a:gd name="connsiteY2" fmla="*/ 0 h 1439868"/>
              <a:gd name="connsiteX3" fmla="*/ 1439868 w 1439868"/>
              <a:gd name="connsiteY3" fmla="*/ 239983 h 1439868"/>
              <a:gd name="connsiteX4" fmla="*/ 1439868 w 1439868"/>
              <a:gd name="connsiteY4" fmla="*/ 1199885 h 1439868"/>
              <a:gd name="connsiteX5" fmla="*/ 1199885 w 1439868"/>
              <a:gd name="connsiteY5" fmla="*/ 1439868 h 1439868"/>
              <a:gd name="connsiteX6" fmla="*/ 239983 w 1439868"/>
              <a:gd name="connsiteY6" fmla="*/ 1439868 h 1439868"/>
              <a:gd name="connsiteX7" fmla="*/ 0 w 1439868"/>
              <a:gd name="connsiteY7" fmla="*/ 1199885 h 1439868"/>
              <a:gd name="connsiteX8" fmla="*/ 0 w 1439868"/>
              <a:gd name="connsiteY8" fmla="*/ 239983 h 143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39868" h="1439868">
                <a:moveTo>
                  <a:pt x="0" y="239983"/>
                </a:moveTo>
                <a:cubicBezTo>
                  <a:pt x="0" y="107444"/>
                  <a:pt x="107444" y="0"/>
                  <a:pt x="239983" y="0"/>
                </a:cubicBezTo>
                <a:lnTo>
                  <a:pt x="1199885" y="0"/>
                </a:lnTo>
                <a:cubicBezTo>
                  <a:pt x="1332424" y="0"/>
                  <a:pt x="1439868" y="107444"/>
                  <a:pt x="1439868" y="239983"/>
                </a:cubicBezTo>
                <a:lnTo>
                  <a:pt x="1439868" y="1199885"/>
                </a:lnTo>
                <a:cubicBezTo>
                  <a:pt x="1439868" y="1332424"/>
                  <a:pt x="1332424" y="1439868"/>
                  <a:pt x="1199885" y="1439868"/>
                </a:cubicBezTo>
                <a:lnTo>
                  <a:pt x="239983" y="1439868"/>
                </a:lnTo>
                <a:cubicBezTo>
                  <a:pt x="107444" y="1439868"/>
                  <a:pt x="0" y="1332424"/>
                  <a:pt x="0" y="1199885"/>
                </a:cubicBezTo>
                <a:lnTo>
                  <a:pt x="0" y="23998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1249" tIns="131249" rIns="131249" bIns="131249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kern="1200" dirty="0"/>
              <a:t>3. Weaknesses of the Innovation</a:t>
            </a:r>
          </a:p>
        </p:txBody>
      </p:sp>
      <p:sp>
        <p:nvSpPr>
          <p:cNvPr id="9" name="Free-form: Shape 8"/>
          <p:cNvSpPr/>
          <p:nvPr/>
        </p:nvSpPr>
        <p:spPr>
          <a:xfrm>
            <a:off x="4281841" y="4780451"/>
            <a:ext cx="1661606" cy="1693991"/>
          </a:xfrm>
          <a:custGeom>
            <a:avLst/>
            <a:gdLst>
              <a:gd name="connsiteX0" fmla="*/ 0 w 1439868"/>
              <a:gd name="connsiteY0" fmla="*/ 239983 h 1439868"/>
              <a:gd name="connsiteX1" fmla="*/ 239983 w 1439868"/>
              <a:gd name="connsiteY1" fmla="*/ 0 h 1439868"/>
              <a:gd name="connsiteX2" fmla="*/ 1199885 w 1439868"/>
              <a:gd name="connsiteY2" fmla="*/ 0 h 1439868"/>
              <a:gd name="connsiteX3" fmla="*/ 1439868 w 1439868"/>
              <a:gd name="connsiteY3" fmla="*/ 239983 h 1439868"/>
              <a:gd name="connsiteX4" fmla="*/ 1439868 w 1439868"/>
              <a:gd name="connsiteY4" fmla="*/ 1199885 h 1439868"/>
              <a:gd name="connsiteX5" fmla="*/ 1199885 w 1439868"/>
              <a:gd name="connsiteY5" fmla="*/ 1439868 h 1439868"/>
              <a:gd name="connsiteX6" fmla="*/ 239983 w 1439868"/>
              <a:gd name="connsiteY6" fmla="*/ 1439868 h 1439868"/>
              <a:gd name="connsiteX7" fmla="*/ 0 w 1439868"/>
              <a:gd name="connsiteY7" fmla="*/ 1199885 h 1439868"/>
              <a:gd name="connsiteX8" fmla="*/ 0 w 1439868"/>
              <a:gd name="connsiteY8" fmla="*/ 239983 h 143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39868" h="1439868">
                <a:moveTo>
                  <a:pt x="0" y="239983"/>
                </a:moveTo>
                <a:cubicBezTo>
                  <a:pt x="0" y="107444"/>
                  <a:pt x="107444" y="0"/>
                  <a:pt x="239983" y="0"/>
                </a:cubicBezTo>
                <a:lnTo>
                  <a:pt x="1199885" y="0"/>
                </a:lnTo>
                <a:cubicBezTo>
                  <a:pt x="1332424" y="0"/>
                  <a:pt x="1439868" y="107444"/>
                  <a:pt x="1439868" y="239983"/>
                </a:cubicBezTo>
                <a:lnTo>
                  <a:pt x="1439868" y="1199885"/>
                </a:lnTo>
                <a:cubicBezTo>
                  <a:pt x="1439868" y="1332424"/>
                  <a:pt x="1332424" y="1439868"/>
                  <a:pt x="1199885" y="1439868"/>
                </a:cubicBezTo>
                <a:lnTo>
                  <a:pt x="239983" y="1439868"/>
                </a:lnTo>
                <a:cubicBezTo>
                  <a:pt x="107444" y="1439868"/>
                  <a:pt x="0" y="1332424"/>
                  <a:pt x="0" y="1199885"/>
                </a:cubicBezTo>
                <a:lnTo>
                  <a:pt x="0" y="23998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1249" tIns="131249" rIns="131249" bIns="131249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kern="1200" dirty="0"/>
              <a:t>4. Opportunities for Expansion</a:t>
            </a:r>
          </a:p>
        </p:txBody>
      </p:sp>
      <p:sp>
        <p:nvSpPr>
          <p:cNvPr id="10" name="Free-form: Shape 9"/>
          <p:cNvSpPr/>
          <p:nvPr/>
        </p:nvSpPr>
        <p:spPr>
          <a:xfrm>
            <a:off x="6234228" y="4780451"/>
            <a:ext cx="1661606" cy="1693991"/>
          </a:xfrm>
          <a:custGeom>
            <a:avLst/>
            <a:gdLst>
              <a:gd name="connsiteX0" fmla="*/ 0 w 1439868"/>
              <a:gd name="connsiteY0" fmla="*/ 239983 h 1439868"/>
              <a:gd name="connsiteX1" fmla="*/ 239983 w 1439868"/>
              <a:gd name="connsiteY1" fmla="*/ 0 h 1439868"/>
              <a:gd name="connsiteX2" fmla="*/ 1199885 w 1439868"/>
              <a:gd name="connsiteY2" fmla="*/ 0 h 1439868"/>
              <a:gd name="connsiteX3" fmla="*/ 1439868 w 1439868"/>
              <a:gd name="connsiteY3" fmla="*/ 239983 h 1439868"/>
              <a:gd name="connsiteX4" fmla="*/ 1439868 w 1439868"/>
              <a:gd name="connsiteY4" fmla="*/ 1199885 h 1439868"/>
              <a:gd name="connsiteX5" fmla="*/ 1199885 w 1439868"/>
              <a:gd name="connsiteY5" fmla="*/ 1439868 h 1439868"/>
              <a:gd name="connsiteX6" fmla="*/ 239983 w 1439868"/>
              <a:gd name="connsiteY6" fmla="*/ 1439868 h 1439868"/>
              <a:gd name="connsiteX7" fmla="*/ 0 w 1439868"/>
              <a:gd name="connsiteY7" fmla="*/ 1199885 h 1439868"/>
              <a:gd name="connsiteX8" fmla="*/ 0 w 1439868"/>
              <a:gd name="connsiteY8" fmla="*/ 239983 h 143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39868" h="1439868">
                <a:moveTo>
                  <a:pt x="0" y="239983"/>
                </a:moveTo>
                <a:cubicBezTo>
                  <a:pt x="0" y="107444"/>
                  <a:pt x="107444" y="0"/>
                  <a:pt x="239983" y="0"/>
                </a:cubicBezTo>
                <a:lnTo>
                  <a:pt x="1199885" y="0"/>
                </a:lnTo>
                <a:cubicBezTo>
                  <a:pt x="1332424" y="0"/>
                  <a:pt x="1439868" y="107444"/>
                  <a:pt x="1439868" y="239983"/>
                </a:cubicBezTo>
                <a:lnTo>
                  <a:pt x="1439868" y="1199885"/>
                </a:lnTo>
                <a:cubicBezTo>
                  <a:pt x="1439868" y="1332424"/>
                  <a:pt x="1332424" y="1439868"/>
                  <a:pt x="1199885" y="1439868"/>
                </a:cubicBezTo>
                <a:lnTo>
                  <a:pt x="239983" y="1439868"/>
                </a:lnTo>
                <a:cubicBezTo>
                  <a:pt x="107444" y="1439868"/>
                  <a:pt x="0" y="1332424"/>
                  <a:pt x="0" y="1199885"/>
                </a:cubicBezTo>
                <a:lnTo>
                  <a:pt x="0" y="23998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1249" tIns="131249" rIns="131249" bIns="131249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b="1" kern="1200" dirty="0"/>
              <a:t>5. Threats and Challenges</a:t>
            </a:r>
          </a:p>
        </p:txBody>
      </p:sp>
      <p:sp>
        <p:nvSpPr>
          <p:cNvPr id="11" name="Rectangle: Rounded Corners 10"/>
          <p:cNvSpPr/>
          <p:nvPr/>
        </p:nvSpPr>
        <p:spPr>
          <a:xfrm>
            <a:off x="8819231" y="2751444"/>
            <a:ext cx="2129590" cy="17205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6. Conclusion and Recommendations</a:t>
            </a:r>
          </a:p>
        </p:txBody>
      </p:sp>
      <p:sp>
        <p:nvSpPr>
          <p:cNvPr id="12" name="Rectangle: Rounded Corners 11"/>
          <p:cNvSpPr/>
          <p:nvPr/>
        </p:nvSpPr>
        <p:spPr>
          <a:xfrm>
            <a:off x="971835" y="3702549"/>
            <a:ext cx="2362201" cy="15629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1. Introduction and Overview of the Innovation </a:t>
            </a:r>
            <a:endParaRPr lang="en-GB" dirty="0"/>
          </a:p>
        </p:txBody>
      </p:sp>
      <p:sp>
        <p:nvSpPr>
          <p:cNvPr id="13" name="Rectangle: Rounded Corners 12"/>
          <p:cNvSpPr/>
          <p:nvPr/>
        </p:nvSpPr>
        <p:spPr>
          <a:xfrm>
            <a:off x="8872652" y="4676720"/>
            <a:ext cx="2129590" cy="17205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How would you extend your research?</a:t>
            </a:r>
          </a:p>
        </p:txBody>
      </p:sp>
      <p:grpSp>
        <p:nvGrpSpPr>
          <p:cNvPr id="19" name="Group 18"/>
          <p:cNvGrpSpPr/>
          <p:nvPr/>
        </p:nvGrpSpPr>
        <p:grpSpPr>
          <a:xfrm>
            <a:off x="10821527" y="1203157"/>
            <a:ext cx="1239253" cy="3687285"/>
            <a:chOff x="10821527" y="1203157"/>
            <a:chExt cx="1239253" cy="3687285"/>
          </a:xfrm>
        </p:grpSpPr>
        <p:pic>
          <p:nvPicPr>
            <p:cNvPr id="17" name="Picture 16" descr="Businessman holding a sign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821527" y="1203157"/>
              <a:ext cx="1202393" cy="3687285"/>
            </a:xfrm>
            <a:prstGeom prst="rect">
              <a:avLst/>
            </a:prstGeom>
          </p:spPr>
        </p:pic>
        <p:sp>
          <p:nvSpPr>
            <p:cNvPr id="18" name="TextBox 17"/>
            <p:cNvSpPr txBox="1"/>
            <p:nvPr/>
          </p:nvSpPr>
          <p:spPr>
            <a:xfrm>
              <a:off x="10821527" y="2152696"/>
              <a:ext cx="12392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Presentation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3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8000" b="1" dirty="0">
                <a:solidFill>
                  <a:schemeClr val="bg1"/>
                </a:solidFill>
                <a:latin typeface="+mn-lt"/>
              </a:rPr>
              <a:t>Chronological Approach</a:t>
            </a:r>
            <a:endParaRPr lang="en-GB" sz="34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8579" y="1047946"/>
            <a:ext cx="6098678" cy="1085811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Chronological Approach</a:t>
            </a:r>
          </a:p>
        </p:txBody>
      </p:sp>
      <p:sp>
        <p:nvSpPr>
          <p:cNvPr id="7" name="Free-form: Shape 6"/>
          <p:cNvSpPr/>
          <p:nvPr/>
        </p:nvSpPr>
        <p:spPr>
          <a:xfrm>
            <a:off x="784106" y="1816768"/>
            <a:ext cx="2461245" cy="855487"/>
          </a:xfrm>
          <a:custGeom>
            <a:avLst/>
            <a:gdLst>
              <a:gd name="connsiteX0" fmla="*/ 0 w 937829"/>
              <a:gd name="connsiteY0" fmla="*/ 109430 h 656450"/>
              <a:gd name="connsiteX1" fmla="*/ 109430 w 937829"/>
              <a:gd name="connsiteY1" fmla="*/ 0 h 656450"/>
              <a:gd name="connsiteX2" fmla="*/ 828399 w 937829"/>
              <a:gd name="connsiteY2" fmla="*/ 0 h 656450"/>
              <a:gd name="connsiteX3" fmla="*/ 937829 w 937829"/>
              <a:gd name="connsiteY3" fmla="*/ 109430 h 656450"/>
              <a:gd name="connsiteX4" fmla="*/ 937829 w 937829"/>
              <a:gd name="connsiteY4" fmla="*/ 547020 h 656450"/>
              <a:gd name="connsiteX5" fmla="*/ 828399 w 937829"/>
              <a:gd name="connsiteY5" fmla="*/ 656450 h 656450"/>
              <a:gd name="connsiteX6" fmla="*/ 109430 w 937829"/>
              <a:gd name="connsiteY6" fmla="*/ 656450 h 656450"/>
              <a:gd name="connsiteX7" fmla="*/ 0 w 937829"/>
              <a:gd name="connsiteY7" fmla="*/ 547020 h 656450"/>
              <a:gd name="connsiteX8" fmla="*/ 0 w 937829"/>
              <a:gd name="connsiteY8" fmla="*/ 109430 h 656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7829" h="656450">
                <a:moveTo>
                  <a:pt x="0" y="109430"/>
                </a:moveTo>
                <a:cubicBezTo>
                  <a:pt x="0" y="48993"/>
                  <a:pt x="48993" y="0"/>
                  <a:pt x="109430" y="0"/>
                </a:cubicBezTo>
                <a:lnTo>
                  <a:pt x="828399" y="0"/>
                </a:lnTo>
                <a:cubicBezTo>
                  <a:pt x="888836" y="0"/>
                  <a:pt x="937829" y="48993"/>
                  <a:pt x="937829" y="109430"/>
                </a:cubicBezTo>
                <a:lnTo>
                  <a:pt x="937829" y="547020"/>
                </a:lnTo>
                <a:cubicBezTo>
                  <a:pt x="937829" y="607457"/>
                  <a:pt x="888836" y="656450"/>
                  <a:pt x="828399" y="656450"/>
                </a:cubicBezTo>
                <a:lnTo>
                  <a:pt x="109430" y="656450"/>
                </a:lnTo>
                <a:cubicBezTo>
                  <a:pt x="48993" y="656450"/>
                  <a:pt x="0" y="607457"/>
                  <a:pt x="0" y="547020"/>
                </a:cubicBezTo>
                <a:lnTo>
                  <a:pt x="0" y="1094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6341" tIns="66341" rIns="66341" bIns="66341" numCol="1" spcCol="1270" anchor="ctr" anchorCtr="0">
            <a:noAutofit/>
          </a:bodyPr>
          <a:lstStyle/>
          <a:p>
            <a:pPr marL="0" lvl="0" indent="0"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Introduction: Origins of the Innovation</a:t>
            </a:r>
          </a:p>
        </p:txBody>
      </p:sp>
      <p:sp>
        <p:nvSpPr>
          <p:cNvPr id="8" name="Free-form: Shape 7"/>
          <p:cNvSpPr/>
          <p:nvPr/>
        </p:nvSpPr>
        <p:spPr>
          <a:xfrm>
            <a:off x="3245353" y="1898359"/>
            <a:ext cx="1790076" cy="691443"/>
          </a:xfrm>
          <a:custGeom>
            <a:avLst/>
            <a:gdLst>
              <a:gd name="connsiteX0" fmla="*/ 0 w 682088"/>
              <a:gd name="connsiteY0" fmla="*/ 0 h 530572"/>
              <a:gd name="connsiteX1" fmla="*/ 682088 w 682088"/>
              <a:gd name="connsiteY1" fmla="*/ 0 h 530572"/>
              <a:gd name="connsiteX2" fmla="*/ 682088 w 682088"/>
              <a:gd name="connsiteY2" fmla="*/ 530572 h 530572"/>
              <a:gd name="connsiteX3" fmla="*/ 0 w 682088"/>
              <a:gd name="connsiteY3" fmla="*/ 530572 h 530572"/>
              <a:gd name="connsiteX4" fmla="*/ 0 w 682088"/>
              <a:gd name="connsiteY4" fmla="*/ 0 h 530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088" h="530572">
                <a:moveTo>
                  <a:pt x="0" y="0"/>
                </a:moveTo>
                <a:lnTo>
                  <a:pt x="682088" y="0"/>
                </a:lnTo>
                <a:lnTo>
                  <a:pt x="682088" y="530572"/>
                </a:lnTo>
                <a:lnTo>
                  <a:pt x="0" y="53057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ctr" anchorCtr="0">
            <a:noAutofit/>
          </a:bodyPr>
          <a:lstStyle/>
          <a:p>
            <a:pPr marL="57150" lvl="1" indent="-57150" algn="l" defTabSz="311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700" kern="1200"/>
          </a:p>
        </p:txBody>
      </p:sp>
      <p:grpSp>
        <p:nvGrpSpPr>
          <p:cNvPr id="19" name="Group 18"/>
          <p:cNvGrpSpPr/>
          <p:nvPr/>
        </p:nvGrpSpPr>
        <p:grpSpPr>
          <a:xfrm>
            <a:off x="1070241" y="2671836"/>
            <a:ext cx="4215746" cy="961415"/>
            <a:chOff x="1070241" y="2671836"/>
            <a:chExt cx="4215746" cy="961415"/>
          </a:xfrm>
        </p:grpSpPr>
        <p:sp>
          <p:nvSpPr>
            <p:cNvPr id="6" name="Arrow: Bent-Up 5"/>
            <p:cNvSpPr/>
            <p:nvPr/>
          </p:nvSpPr>
          <p:spPr>
            <a:xfrm rot="5400000">
              <a:off x="1539485" y="2202592"/>
              <a:ext cx="726014" cy="1664501"/>
            </a:xfrm>
            <a:prstGeom prst="bentUpArrow">
              <a:avLst>
                <a:gd name="adj1" fmla="val 32840"/>
                <a:gd name="adj2" fmla="val 25000"/>
                <a:gd name="adj3" fmla="val 3578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/>
            <p:cNvSpPr/>
            <p:nvPr/>
          </p:nvSpPr>
          <p:spPr>
            <a:xfrm>
              <a:off x="2824742" y="2777764"/>
              <a:ext cx="2461245" cy="855487"/>
            </a:xfrm>
            <a:custGeom>
              <a:avLst/>
              <a:gdLst>
                <a:gd name="connsiteX0" fmla="*/ 0 w 937829"/>
                <a:gd name="connsiteY0" fmla="*/ 109430 h 656450"/>
                <a:gd name="connsiteX1" fmla="*/ 109430 w 937829"/>
                <a:gd name="connsiteY1" fmla="*/ 0 h 656450"/>
                <a:gd name="connsiteX2" fmla="*/ 828399 w 937829"/>
                <a:gd name="connsiteY2" fmla="*/ 0 h 656450"/>
                <a:gd name="connsiteX3" fmla="*/ 937829 w 937829"/>
                <a:gd name="connsiteY3" fmla="*/ 109430 h 656450"/>
                <a:gd name="connsiteX4" fmla="*/ 937829 w 937829"/>
                <a:gd name="connsiteY4" fmla="*/ 547020 h 656450"/>
                <a:gd name="connsiteX5" fmla="*/ 828399 w 937829"/>
                <a:gd name="connsiteY5" fmla="*/ 656450 h 656450"/>
                <a:gd name="connsiteX6" fmla="*/ 109430 w 937829"/>
                <a:gd name="connsiteY6" fmla="*/ 656450 h 656450"/>
                <a:gd name="connsiteX7" fmla="*/ 0 w 937829"/>
                <a:gd name="connsiteY7" fmla="*/ 547020 h 656450"/>
                <a:gd name="connsiteX8" fmla="*/ 0 w 937829"/>
                <a:gd name="connsiteY8" fmla="*/ 109430 h 65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7829" h="656450">
                  <a:moveTo>
                    <a:pt x="0" y="109430"/>
                  </a:moveTo>
                  <a:cubicBezTo>
                    <a:pt x="0" y="48993"/>
                    <a:pt x="48993" y="0"/>
                    <a:pt x="109430" y="0"/>
                  </a:cubicBezTo>
                  <a:lnTo>
                    <a:pt x="828399" y="0"/>
                  </a:lnTo>
                  <a:cubicBezTo>
                    <a:pt x="888836" y="0"/>
                    <a:pt x="937829" y="48993"/>
                    <a:pt x="937829" y="109430"/>
                  </a:cubicBezTo>
                  <a:lnTo>
                    <a:pt x="937829" y="547020"/>
                  </a:lnTo>
                  <a:cubicBezTo>
                    <a:pt x="937829" y="607457"/>
                    <a:pt x="888836" y="656450"/>
                    <a:pt x="828399" y="656450"/>
                  </a:cubicBezTo>
                  <a:lnTo>
                    <a:pt x="109430" y="656450"/>
                  </a:lnTo>
                  <a:cubicBezTo>
                    <a:pt x="48993" y="656450"/>
                    <a:pt x="0" y="607457"/>
                    <a:pt x="0" y="547020"/>
                  </a:cubicBezTo>
                  <a:lnTo>
                    <a:pt x="0" y="10943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341" tIns="66341" rIns="66341" bIns="66341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Development Stage</a:t>
              </a:r>
            </a:p>
          </p:txBody>
        </p:sp>
      </p:grpSp>
      <p:sp>
        <p:nvSpPr>
          <p:cNvPr id="11" name="Free-form: Shape 10"/>
          <p:cNvSpPr/>
          <p:nvPr/>
        </p:nvSpPr>
        <p:spPr>
          <a:xfrm>
            <a:off x="5285990" y="2859353"/>
            <a:ext cx="1790076" cy="691443"/>
          </a:xfrm>
          <a:custGeom>
            <a:avLst/>
            <a:gdLst>
              <a:gd name="connsiteX0" fmla="*/ 0 w 682088"/>
              <a:gd name="connsiteY0" fmla="*/ 0 h 530572"/>
              <a:gd name="connsiteX1" fmla="*/ 682088 w 682088"/>
              <a:gd name="connsiteY1" fmla="*/ 0 h 530572"/>
              <a:gd name="connsiteX2" fmla="*/ 682088 w 682088"/>
              <a:gd name="connsiteY2" fmla="*/ 530572 h 530572"/>
              <a:gd name="connsiteX3" fmla="*/ 0 w 682088"/>
              <a:gd name="connsiteY3" fmla="*/ 530572 h 530572"/>
              <a:gd name="connsiteX4" fmla="*/ 0 w 682088"/>
              <a:gd name="connsiteY4" fmla="*/ 0 h 530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088" h="530572">
                <a:moveTo>
                  <a:pt x="0" y="0"/>
                </a:moveTo>
                <a:lnTo>
                  <a:pt x="682088" y="0"/>
                </a:lnTo>
                <a:lnTo>
                  <a:pt x="682088" y="530572"/>
                </a:lnTo>
                <a:lnTo>
                  <a:pt x="0" y="53057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ctr" anchorCtr="0">
            <a:noAutofit/>
          </a:bodyPr>
          <a:lstStyle/>
          <a:p>
            <a:pPr marL="57150" lvl="1" indent="-57150" algn="l" defTabSz="311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700" kern="1200"/>
          </a:p>
        </p:txBody>
      </p:sp>
      <p:grpSp>
        <p:nvGrpSpPr>
          <p:cNvPr id="20" name="Group 19"/>
          <p:cNvGrpSpPr/>
          <p:nvPr/>
        </p:nvGrpSpPr>
        <p:grpSpPr>
          <a:xfrm>
            <a:off x="3110877" y="3632830"/>
            <a:ext cx="4215746" cy="961415"/>
            <a:chOff x="3110877" y="3632830"/>
            <a:chExt cx="4215746" cy="961415"/>
          </a:xfrm>
        </p:grpSpPr>
        <p:sp>
          <p:nvSpPr>
            <p:cNvPr id="9" name="Arrow: Bent-Up 8"/>
            <p:cNvSpPr/>
            <p:nvPr/>
          </p:nvSpPr>
          <p:spPr>
            <a:xfrm rot="5400000">
              <a:off x="3580121" y="3163586"/>
              <a:ext cx="726014" cy="1664501"/>
            </a:xfrm>
            <a:prstGeom prst="bentUpArrow">
              <a:avLst>
                <a:gd name="adj1" fmla="val 32840"/>
                <a:gd name="adj2" fmla="val 25000"/>
                <a:gd name="adj3" fmla="val 3578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-form: Shape 12"/>
            <p:cNvSpPr/>
            <p:nvPr/>
          </p:nvSpPr>
          <p:spPr>
            <a:xfrm>
              <a:off x="4865378" y="3738758"/>
              <a:ext cx="2461245" cy="855487"/>
            </a:xfrm>
            <a:custGeom>
              <a:avLst/>
              <a:gdLst>
                <a:gd name="connsiteX0" fmla="*/ 0 w 937829"/>
                <a:gd name="connsiteY0" fmla="*/ 109430 h 656450"/>
                <a:gd name="connsiteX1" fmla="*/ 109430 w 937829"/>
                <a:gd name="connsiteY1" fmla="*/ 0 h 656450"/>
                <a:gd name="connsiteX2" fmla="*/ 828399 w 937829"/>
                <a:gd name="connsiteY2" fmla="*/ 0 h 656450"/>
                <a:gd name="connsiteX3" fmla="*/ 937829 w 937829"/>
                <a:gd name="connsiteY3" fmla="*/ 109430 h 656450"/>
                <a:gd name="connsiteX4" fmla="*/ 937829 w 937829"/>
                <a:gd name="connsiteY4" fmla="*/ 547020 h 656450"/>
                <a:gd name="connsiteX5" fmla="*/ 828399 w 937829"/>
                <a:gd name="connsiteY5" fmla="*/ 656450 h 656450"/>
                <a:gd name="connsiteX6" fmla="*/ 109430 w 937829"/>
                <a:gd name="connsiteY6" fmla="*/ 656450 h 656450"/>
                <a:gd name="connsiteX7" fmla="*/ 0 w 937829"/>
                <a:gd name="connsiteY7" fmla="*/ 547020 h 656450"/>
                <a:gd name="connsiteX8" fmla="*/ 0 w 937829"/>
                <a:gd name="connsiteY8" fmla="*/ 109430 h 65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7829" h="656450">
                  <a:moveTo>
                    <a:pt x="0" y="109430"/>
                  </a:moveTo>
                  <a:cubicBezTo>
                    <a:pt x="0" y="48993"/>
                    <a:pt x="48993" y="0"/>
                    <a:pt x="109430" y="0"/>
                  </a:cubicBezTo>
                  <a:lnTo>
                    <a:pt x="828399" y="0"/>
                  </a:lnTo>
                  <a:cubicBezTo>
                    <a:pt x="888836" y="0"/>
                    <a:pt x="937829" y="48993"/>
                    <a:pt x="937829" y="109430"/>
                  </a:cubicBezTo>
                  <a:lnTo>
                    <a:pt x="937829" y="547020"/>
                  </a:lnTo>
                  <a:cubicBezTo>
                    <a:pt x="937829" y="607457"/>
                    <a:pt x="888836" y="656450"/>
                    <a:pt x="828399" y="656450"/>
                  </a:cubicBezTo>
                  <a:lnTo>
                    <a:pt x="109430" y="656450"/>
                  </a:lnTo>
                  <a:cubicBezTo>
                    <a:pt x="48993" y="656450"/>
                    <a:pt x="0" y="607457"/>
                    <a:pt x="0" y="547020"/>
                  </a:cubicBezTo>
                  <a:lnTo>
                    <a:pt x="0" y="10943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341" tIns="66341" rIns="66341" bIns="66341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Implementation Stage</a:t>
              </a:r>
            </a:p>
          </p:txBody>
        </p:sp>
      </p:grpSp>
      <p:sp>
        <p:nvSpPr>
          <p:cNvPr id="14" name="Free-form: Shape 13"/>
          <p:cNvSpPr/>
          <p:nvPr/>
        </p:nvSpPr>
        <p:spPr>
          <a:xfrm>
            <a:off x="7326623" y="3820349"/>
            <a:ext cx="1790076" cy="691443"/>
          </a:xfrm>
          <a:custGeom>
            <a:avLst/>
            <a:gdLst>
              <a:gd name="connsiteX0" fmla="*/ 0 w 682088"/>
              <a:gd name="connsiteY0" fmla="*/ 0 h 530572"/>
              <a:gd name="connsiteX1" fmla="*/ 682088 w 682088"/>
              <a:gd name="connsiteY1" fmla="*/ 0 h 530572"/>
              <a:gd name="connsiteX2" fmla="*/ 682088 w 682088"/>
              <a:gd name="connsiteY2" fmla="*/ 530572 h 530572"/>
              <a:gd name="connsiteX3" fmla="*/ 0 w 682088"/>
              <a:gd name="connsiteY3" fmla="*/ 530572 h 530572"/>
              <a:gd name="connsiteX4" fmla="*/ 0 w 682088"/>
              <a:gd name="connsiteY4" fmla="*/ 0 h 5305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088" h="530572">
                <a:moveTo>
                  <a:pt x="0" y="0"/>
                </a:moveTo>
                <a:lnTo>
                  <a:pt x="682088" y="0"/>
                </a:lnTo>
                <a:lnTo>
                  <a:pt x="682088" y="530572"/>
                </a:lnTo>
                <a:lnTo>
                  <a:pt x="0" y="53057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ctr" anchorCtr="0">
            <a:noAutofit/>
          </a:bodyPr>
          <a:lstStyle/>
          <a:p>
            <a:pPr marL="57150" lvl="1" indent="-57150" algn="l" defTabSz="3111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700" kern="1200" dirty="0"/>
          </a:p>
        </p:txBody>
      </p:sp>
      <p:grpSp>
        <p:nvGrpSpPr>
          <p:cNvPr id="21" name="Group 20"/>
          <p:cNvGrpSpPr/>
          <p:nvPr/>
        </p:nvGrpSpPr>
        <p:grpSpPr>
          <a:xfrm>
            <a:off x="5151510" y="4593826"/>
            <a:ext cx="4215747" cy="961415"/>
            <a:chOff x="5151510" y="4593826"/>
            <a:chExt cx="4215747" cy="961415"/>
          </a:xfrm>
        </p:grpSpPr>
        <p:sp>
          <p:nvSpPr>
            <p:cNvPr id="12" name="Arrow: Bent-Up 11"/>
            <p:cNvSpPr/>
            <p:nvPr/>
          </p:nvSpPr>
          <p:spPr>
            <a:xfrm rot="5400000">
              <a:off x="5620754" y="4124582"/>
              <a:ext cx="726014" cy="1664501"/>
            </a:xfrm>
            <a:prstGeom prst="bentUpArrow">
              <a:avLst>
                <a:gd name="adj1" fmla="val 32840"/>
                <a:gd name="adj2" fmla="val 25000"/>
                <a:gd name="adj3" fmla="val 3578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-form: Shape 15"/>
            <p:cNvSpPr/>
            <p:nvPr/>
          </p:nvSpPr>
          <p:spPr>
            <a:xfrm>
              <a:off x="6906012" y="4699754"/>
              <a:ext cx="2461245" cy="855487"/>
            </a:xfrm>
            <a:custGeom>
              <a:avLst/>
              <a:gdLst>
                <a:gd name="connsiteX0" fmla="*/ 0 w 937829"/>
                <a:gd name="connsiteY0" fmla="*/ 109430 h 656450"/>
                <a:gd name="connsiteX1" fmla="*/ 109430 w 937829"/>
                <a:gd name="connsiteY1" fmla="*/ 0 h 656450"/>
                <a:gd name="connsiteX2" fmla="*/ 828399 w 937829"/>
                <a:gd name="connsiteY2" fmla="*/ 0 h 656450"/>
                <a:gd name="connsiteX3" fmla="*/ 937829 w 937829"/>
                <a:gd name="connsiteY3" fmla="*/ 109430 h 656450"/>
                <a:gd name="connsiteX4" fmla="*/ 937829 w 937829"/>
                <a:gd name="connsiteY4" fmla="*/ 547020 h 656450"/>
                <a:gd name="connsiteX5" fmla="*/ 828399 w 937829"/>
                <a:gd name="connsiteY5" fmla="*/ 656450 h 656450"/>
                <a:gd name="connsiteX6" fmla="*/ 109430 w 937829"/>
                <a:gd name="connsiteY6" fmla="*/ 656450 h 656450"/>
                <a:gd name="connsiteX7" fmla="*/ 0 w 937829"/>
                <a:gd name="connsiteY7" fmla="*/ 547020 h 656450"/>
                <a:gd name="connsiteX8" fmla="*/ 0 w 937829"/>
                <a:gd name="connsiteY8" fmla="*/ 109430 h 65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7829" h="656450">
                  <a:moveTo>
                    <a:pt x="0" y="109430"/>
                  </a:moveTo>
                  <a:cubicBezTo>
                    <a:pt x="0" y="48993"/>
                    <a:pt x="48993" y="0"/>
                    <a:pt x="109430" y="0"/>
                  </a:cubicBezTo>
                  <a:lnTo>
                    <a:pt x="828399" y="0"/>
                  </a:lnTo>
                  <a:cubicBezTo>
                    <a:pt x="888836" y="0"/>
                    <a:pt x="937829" y="48993"/>
                    <a:pt x="937829" y="109430"/>
                  </a:cubicBezTo>
                  <a:lnTo>
                    <a:pt x="937829" y="547020"/>
                  </a:lnTo>
                  <a:cubicBezTo>
                    <a:pt x="937829" y="607457"/>
                    <a:pt x="888836" y="656450"/>
                    <a:pt x="828399" y="656450"/>
                  </a:cubicBezTo>
                  <a:lnTo>
                    <a:pt x="109430" y="656450"/>
                  </a:lnTo>
                  <a:cubicBezTo>
                    <a:pt x="48993" y="656450"/>
                    <a:pt x="0" y="607457"/>
                    <a:pt x="0" y="547020"/>
                  </a:cubicBezTo>
                  <a:lnTo>
                    <a:pt x="0" y="10943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341" tIns="66341" rIns="66341" bIns="66341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Current Impact and Future Projections </a:t>
              </a:r>
            </a:p>
          </p:txBody>
        </p:sp>
      </p:grpSp>
      <p:sp>
        <p:nvSpPr>
          <p:cNvPr id="17" name="Rectangle 16"/>
          <p:cNvSpPr/>
          <p:nvPr/>
        </p:nvSpPr>
        <p:spPr>
          <a:xfrm>
            <a:off x="9367259" y="4781344"/>
            <a:ext cx="1790076" cy="691443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22" name="Group 21"/>
          <p:cNvGrpSpPr/>
          <p:nvPr/>
        </p:nvGrpSpPr>
        <p:grpSpPr>
          <a:xfrm>
            <a:off x="7192147" y="5554820"/>
            <a:ext cx="4215746" cy="961416"/>
            <a:chOff x="7192147" y="5554820"/>
            <a:chExt cx="4215746" cy="961416"/>
          </a:xfrm>
        </p:grpSpPr>
        <p:sp>
          <p:nvSpPr>
            <p:cNvPr id="15" name="Arrow: Bent-Up 14"/>
            <p:cNvSpPr/>
            <p:nvPr/>
          </p:nvSpPr>
          <p:spPr>
            <a:xfrm rot="5400000">
              <a:off x="7661391" y="5085576"/>
              <a:ext cx="726014" cy="1664501"/>
            </a:xfrm>
            <a:prstGeom prst="bentUpArrow">
              <a:avLst>
                <a:gd name="adj1" fmla="val 32840"/>
                <a:gd name="adj2" fmla="val 25000"/>
                <a:gd name="adj3" fmla="val 3578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-form: Shape 17"/>
            <p:cNvSpPr/>
            <p:nvPr/>
          </p:nvSpPr>
          <p:spPr>
            <a:xfrm>
              <a:off x="8946648" y="5660749"/>
              <a:ext cx="2461245" cy="855487"/>
            </a:xfrm>
            <a:custGeom>
              <a:avLst/>
              <a:gdLst>
                <a:gd name="connsiteX0" fmla="*/ 0 w 937829"/>
                <a:gd name="connsiteY0" fmla="*/ 109430 h 656450"/>
                <a:gd name="connsiteX1" fmla="*/ 109430 w 937829"/>
                <a:gd name="connsiteY1" fmla="*/ 0 h 656450"/>
                <a:gd name="connsiteX2" fmla="*/ 828399 w 937829"/>
                <a:gd name="connsiteY2" fmla="*/ 0 h 656450"/>
                <a:gd name="connsiteX3" fmla="*/ 937829 w 937829"/>
                <a:gd name="connsiteY3" fmla="*/ 109430 h 656450"/>
                <a:gd name="connsiteX4" fmla="*/ 937829 w 937829"/>
                <a:gd name="connsiteY4" fmla="*/ 547020 h 656450"/>
                <a:gd name="connsiteX5" fmla="*/ 828399 w 937829"/>
                <a:gd name="connsiteY5" fmla="*/ 656450 h 656450"/>
                <a:gd name="connsiteX6" fmla="*/ 109430 w 937829"/>
                <a:gd name="connsiteY6" fmla="*/ 656450 h 656450"/>
                <a:gd name="connsiteX7" fmla="*/ 0 w 937829"/>
                <a:gd name="connsiteY7" fmla="*/ 547020 h 656450"/>
                <a:gd name="connsiteX8" fmla="*/ 0 w 937829"/>
                <a:gd name="connsiteY8" fmla="*/ 109430 h 656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7829" h="656450">
                  <a:moveTo>
                    <a:pt x="0" y="109430"/>
                  </a:moveTo>
                  <a:cubicBezTo>
                    <a:pt x="0" y="48993"/>
                    <a:pt x="48993" y="0"/>
                    <a:pt x="109430" y="0"/>
                  </a:cubicBezTo>
                  <a:lnTo>
                    <a:pt x="828399" y="0"/>
                  </a:lnTo>
                  <a:cubicBezTo>
                    <a:pt x="888836" y="0"/>
                    <a:pt x="937829" y="48993"/>
                    <a:pt x="937829" y="109430"/>
                  </a:cubicBezTo>
                  <a:lnTo>
                    <a:pt x="937829" y="547020"/>
                  </a:lnTo>
                  <a:cubicBezTo>
                    <a:pt x="937829" y="607457"/>
                    <a:pt x="888836" y="656450"/>
                    <a:pt x="828399" y="656450"/>
                  </a:cubicBezTo>
                  <a:lnTo>
                    <a:pt x="109430" y="656450"/>
                  </a:lnTo>
                  <a:cubicBezTo>
                    <a:pt x="48993" y="656450"/>
                    <a:pt x="0" y="607457"/>
                    <a:pt x="0" y="547020"/>
                  </a:cubicBezTo>
                  <a:lnTo>
                    <a:pt x="0" y="10943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341" tIns="66341" rIns="66341" bIns="66341" numCol="1" spcCol="1270" anchor="ctr" anchorCtr="0">
              <a:noAutofit/>
            </a:bodyPr>
            <a:lstStyle/>
            <a:p>
              <a:pPr marL="0" lvl="0" indent="0" algn="ct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Conclusion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508" y="1688124"/>
            <a:ext cx="2790092" cy="2826400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Which structure will you use for your presentation?</a:t>
            </a:r>
          </a:p>
        </p:txBody>
      </p:sp>
      <p:sp>
        <p:nvSpPr>
          <p:cNvPr id="11" name="Rectangle: Rounded Corners 10"/>
          <p:cNvSpPr/>
          <p:nvPr/>
        </p:nvSpPr>
        <p:spPr>
          <a:xfrm>
            <a:off x="3973162" y="4957934"/>
            <a:ext cx="4848726" cy="1465814"/>
          </a:xfrm>
          <a:prstGeom prst="roundRect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Regardless of how you structured your component 1 report, you can structure your viva presentation however you like.  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5188352" y="1367263"/>
            <a:ext cx="6010307" cy="5215011"/>
            <a:chOff x="5188352" y="1367263"/>
            <a:chExt cx="6010307" cy="5215011"/>
          </a:xfrm>
        </p:grpSpPr>
        <p:sp>
          <p:nvSpPr>
            <p:cNvPr id="10" name="Rectangle: Rounded Corners 9"/>
            <p:cNvSpPr/>
            <p:nvPr/>
          </p:nvSpPr>
          <p:spPr>
            <a:xfrm>
              <a:off x="5188352" y="1367263"/>
              <a:ext cx="3970421" cy="2676923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7" name="Picture 6" descr="Businessman raising hand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158773" y="2419241"/>
              <a:ext cx="2039886" cy="4163033"/>
            </a:xfrm>
            <a:prstGeom prst="rect">
              <a:avLst/>
            </a:prstGeom>
          </p:spPr>
        </p:pic>
        <p:sp>
          <p:nvSpPr>
            <p:cNvPr id="13" name="TextBox 12"/>
            <p:cNvSpPr txBox="1"/>
            <p:nvPr/>
          </p:nvSpPr>
          <p:spPr>
            <a:xfrm>
              <a:off x="5832042" y="1955234"/>
              <a:ext cx="2683042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400" dirty="0"/>
                <a:t>Digital Innovation </a:t>
              </a:r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094460"/>
            <a:ext cx="11594969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What value does my research have? </a:t>
            </a:r>
          </a:p>
        </p:txBody>
      </p:sp>
      <p:pic>
        <p:nvPicPr>
          <p:cNvPr id="5" name="Content Placeholder 4" descr="Young businessman thinkin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323775" y="1954649"/>
            <a:ext cx="880106" cy="1993264"/>
          </a:xfrm>
        </p:spPr>
      </p:pic>
      <p:pic>
        <p:nvPicPr>
          <p:cNvPr id="7" name="Picture 6" descr="Business woman raising hand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9619576" y="2827884"/>
            <a:ext cx="1055244" cy="2240057"/>
          </a:xfrm>
          <a:prstGeom prst="rect">
            <a:avLst/>
          </a:prstGeom>
        </p:spPr>
      </p:pic>
      <p:pic>
        <p:nvPicPr>
          <p:cNvPr id="9" name="Picture 8" descr="Businessman counting thre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8801" y="2714953"/>
            <a:ext cx="846943" cy="2240057"/>
          </a:xfrm>
          <a:prstGeom prst="rect">
            <a:avLst/>
          </a:prstGeom>
        </p:spPr>
      </p:pic>
      <p:pic>
        <p:nvPicPr>
          <p:cNvPr id="11" name="Picture 10" descr="Old woman explaini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23315" y="3079952"/>
            <a:ext cx="754156" cy="2240057"/>
          </a:xfrm>
          <a:prstGeom prst="rect">
            <a:avLst/>
          </a:prstGeom>
        </p:spPr>
      </p:pic>
      <p:pic>
        <p:nvPicPr>
          <p:cNvPr id="15" name="Picture 14" descr="Businessman hands on hips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7773" y="2977885"/>
            <a:ext cx="1069051" cy="2240057"/>
          </a:xfrm>
          <a:prstGeom prst="rect">
            <a:avLst/>
          </a:prstGeom>
        </p:spPr>
      </p:pic>
      <p:pic>
        <p:nvPicPr>
          <p:cNvPr id="17" name="Picture 16" descr="Casual woman frustrated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85759" y="3865712"/>
            <a:ext cx="880106" cy="2240057"/>
          </a:xfrm>
          <a:prstGeom prst="rect">
            <a:avLst/>
          </a:prstGeom>
        </p:spPr>
      </p:pic>
      <p:pic>
        <p:nvPicPr>
          <p:cNvPr id="19" name="Picture 18" descr="Businesswoman smili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68685" y="3947913"/>
            <a:ext cx="610719" cy="2240057"/>
          </a:xfrm>
          <a:prstGeom prst="rect">
            <a:avLst/>
          </a:prstGeom>
        </p:spPr>
      </p:pic>
      <p:pic>
        <p:nvPicPr>
          <p:cNvPr id="21" name="Picture 20" descr="Businessman counting one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611" y="4534069"/>
            <a:ext cx="804074" cy="2240057"/>
          </a:xfrm>
          <a:prstGeom prst="rect">
            <a:avLst/>
          </a:prstGeom>
        </p:spPr>
      </p:pic>
      <p:pic>
        <p:nvPicPr>
          <p:cNvPr id="23" name="Picture 22" descr="Young businessman arms crossed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063880" y="4397913"/>
            <a:ext cx="663509" cy="2240057"/>
          </a:xfrm>
          <a:prstGeom prst="rect">
            <a:avLst/>
          </a:prstGeom>
        </p:spPr>
      </p:pic>
      <p:sp>
        <p:nvSpPr>
          <p:cNvPr id="24" name="Speech Bubble: Rectangle 23"/>
          <p:cNvSpPr/>
          <p:nvPr/>
        </p:nvSpPr>
        <p:spPr>
          <a:xfrm>
            <a:off x="3239943" y="2416629"/>
            <a:ext cx="7045816" cy="561256"/>
          </a:xfrm>
          <a:prstGeom prst="wedgeRectCallout">
            <a:avLst>
              <a:gd name="adj1" fmla="val 54406"/>
              <a:gd name="adj2" fmla="val -97206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My research provides enhanced understanding of workforce adaptation</a:t>
            </a:r>
          </a:p>
        </p:txBody>
      </p:sp>
      <p:sp>
        <p:nvSpPr>
          <p:cNvPr id="25" name="Speech Bubble: Rectangle 24"/>
          <p:cNvSpPr/>
          <p:nvPr/>
        </p:nvSpPr>
        <p:spPr>
          <a:xfrm>
            <a:off x="2690878" y="3180936"/>
            <a:ext cx="4950894" cy="561256"/>
          </a:xfrm>
          <a:prstGeom prst="wedgeRectCallout">
            <a:avLst>
              <a:gd name="adj1" fmla="val -55998"/>
              <a:gd name="adj2" fmla="val -79750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My research provides insights into training needs</a:t>
            </a:r>
          </a:p>
        </p:txBody>
      </p:sp>
      <p:sp>
        <p:nvSpPr>
          <p:cNvPr id="26" name="Speech Bubble: Rectangle 25"/>
          <p:cNvSpPr/>
          <p:nvPr/>
        </p:nvSpPr>
        <p:spPr>
          <a:xfrm>
            <a:off x="3351881" y="3865712"/>
            <a:ext cx="6442833" cy="612648"/>
          </a:xfrm>
          <a:prstGeom prst="wedgeRectCallout">
            <a:avLst>
              <a:gd name="adj1" fmla="val 51151"/>
              <a:gd name="adj2" fmla="val -164046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My research suggests ways to optimise workflows, reduce bottlenecks, and improve efficiency in care settings</a:t>
            </a:r>
          </a:p>
        </p:txBody>
      </p:sp>
      <p:sp>
        <p:nvSpPr>
          <p:cNvPr id="31" name="Speech Bubble: Rectangle 30"/>
          <p:cNvSpPr/>
          <p:nvPr/>
        </p:nvSpPr>
        <p:spPr>
          <a:xfrm>
            <a:off x="1931381" y="4729605"/>
            <a:ext cx="7863333" cy="1113231"/>
          </a:xfrm>
          <a:prstGeom prst="wedgeRectCallout">
            <a:avLst>
              <a:gd name="adj1" fmla="val -52319"/>
              <a:gd name="adj2" fmla="val -130784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My research evaluates how patients perceive and experience digital innovations allowing professionals to design patient-centred approaches that improve satisfaction, trust, and overall care quality.</a:t>
            </a:r>
          </a:p>
        </p:txBody>
      </p:sp>
      <p:sp>
        <p:nvSpPr>
          <p:cNvPr id="32" name="Speech Bubble: Rectangle 31"/>
          <p:cNvSpPr/>
          <p:nvPr/>
        </p:nvSpPr>
        <p:spPr>
          <a:xfrm>
            <a:off x="1931381" y="6001098"/>
            <a:ext cx="9164937" cy="612648"/>
          </a:xfrm>
          <a:prstGeom prst="wedgeRectCallout">
            <a:avLst>
              <a:gd name="adj1" fmla="val 53178"/>
              <a:gd name="adj2" fmla="val -238673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My research highlights ethical and privacy challenges related to digital health, guiding professionals to adopt practices that ensure patient data is secure.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31" grpId="0" animBg="1"/>
      <p:bldP spid="3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364" y="2312386"/>
            <a:ext cx="2739950" cy="26081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What key elements do I need to remember?</a:t>
            </a:r>
          </a:p>
        </p:txBody>
      </p:sp>
      <p:pic>
        <p:nvPicPr>
          <p:cNvPr id="7" name="Graphic 6" descr="Business Growth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5" y="1023072"/>
            <a:ext cx="914400" cy="914400"/>
          </a:xfrm>
          <a:prstGeom prst="rect">
            <a:avLst/>
          </a:prstGeom>
        </p:spPr>
      </p:pic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188677" y="397932"/>
            <a:ext cx="8964904" cy="60621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C</a:t>
            </a:r>
            <a:r>
              <a:rPr lang="en-US" sz="2400" dirty="0">
                <a:effectLst/>
              </a:rPr>
              <a:t>onsistent use of references.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Focus only on your research and digital innovation from your component 1.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Show your audience why your research </a:t>
            </a:r>
            <a:r>
              <a:rPr lang="en-US" sz="2400" b="1" dirty="0"/>
              <a:t>has value </a:t>
            </a:r>
            <a:r>
              <a:rPr lang="en-US" sz="2400" dirty="0"/>
              <a:t>to health and social care.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>
                <a:ea typeface="+mn-lt"/>
                <a:cs typeface="+mn-lt"/>
              </a:rPr>
              <a:t>Show that you are aware of relevant national digital transformation policy.</a:t>
            </a:r>
            <a:endParaRPr lang="en-US" dirty="0">
              <a:ea typeface="+mn-lt"/>
              <a:cs typeface="+mn-lt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Show that you are aware of data governance and ethical use of data (UK)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Use notes and keep slides concise.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Use images and charts to support and develop your points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Structure your presentation effectively.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Practice in front of a friend or record yourself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During this session we have…</a:t>
            </a:r>
          </a:p>
        </p:txBody>
      </p:sp>
      <p:sp>
        <p:nvSpPr>
          <p:cNvPr id="5" name="Arrow: Right 4"/>
          <p:cNvSpPr/>
          <p:nvPr/>
        </p:nvSpPr>
        <p:spPr>
          <a:xfrm>
            <a:off x="1219834" y="1825625"/>
            <a:ext cx="9758680" cy="3576638"/>
          </a:xfrm>
          <a:prstGeom prst="rightArrow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Freeform: Shape 5"/>
          <p:cNvSpPr/>
          <p:nvPr/>
        </p:nvSpPr>
        <p:spPr>
          <a:xfrm>
            <a:off x="747821" y="2898616"/>
            <a:ext cx="3444240" cy="1430655"/>
          </a:xfrm>
          <a:custGeom>
            <a:avLst/>
            <a:gdLst>
              <a:gd name="connsiteX0" fmla="*/ 0 w 3444240"/>
              <a:gd name="connsiteY0" fmla="*/ 238447 h 1430655"/>
              <a:gd name="connsiteX1" fmla="*/ 238447 w 3444240"/>
              <a:gd name="connsiteY1" fmla="*/ 0 h 1430655"/>
              <a:gd name="connsiteX2" fmla="*/ 3205793 w 3444240"/>
              <a:gd name="connsiteY2" fmla="*/ 0 h 1430655"/>
              <a:gd name="connsiteX3" fmla="*/ 3444240 w 3444240"/>
              <a:gd name="connsiteY3" fmla="*/ 238447 h 1430655"/>
              <a:gd name="connsiteX4" fmla="*/ 3444240 w 3444240"/>
              <a:gd name="connsiteY4" fmla="*/ 1192208 h 1430655"/>
              <a:gd name="connsiteX5" fmla="*/ 3205793 w 3444240"/>
              <a:gd name="connsiteY5" fmla="*/ 1430655 h 1430655"/>
              <a:gd name="connsiteX6" fmla="*/ 238447 w 3444240"/>
              <a:gd name="connsiteY6" fmla="*/ 1430655 h 1430655"/>
              <a:gd name="connsiteX7" fmla="*/ 0 w 3444240"/>
              <a:gd name="connsiteY7" fmla="*/ 1192208 h 1430655"/>
              <a:gd name="connsiteX8" fmla="*/ 0 w 3444240"/>
              <a:gd name="connsiteY8" fmla="*/ 238447 h 143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44240" h="1430655">
                <a:moveTo>
                  <a:pt x="0" y="238447"/>
                </a:moveTo>
                <a:cubicBezTo>
                  <a:pt x="0" y="106756"/>
                  <a:pt x="106756" y="0"/>
                  <a:pt x="238447" y="0"/>
                </a:cubicBezTo>
                <a:lnTo>
                  <a:pt x="3205793" y="0"/>
                </a:lnTo>
                <a:cubicBezTo>
                  <a:pt x="3337484" y="0"/>
                  <a:pt x="3444240" y="106756"/>
                  <a:pt x="3444240" y="238447"/>
                </a:cubicBezTo>
                <a:lnTo>
                  <a:pt x="3444240" y="1192208"/>
                </a:lnTo>
                <a:cubicBezTo>
                  <a:pt x="3444240" y="1323899"/>
                  <a:pt x="3337484" y="1430655"/>
                  <a:pt x="3205793" y="1430655"/>
                </a:cubicBezTo>
                <a:lnTo>
                  <a:pt x="238447" y="1430655"/>
                </a:lnTo>
                <a:cubicBezTo>
                  <a:pt x="106756" y="1430655"/>
                  <a:pt x="0" y="1323899"/>
                  <a:pt x="0" y="1192208"/>
                </a:cubicBezTo>
                <a:lnTo>
                  <a:pt x="0" y="23844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899" tIns="168899" rIns="168899" bIns="168899" numCol="1" spcCol="1270" anchor="ctr" anchorCtr="0">
            <a:noAutofit/>
          </a:bodyPr>
          <a:lstStyle/>
          <a:p>
            <a:pPr lvl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b="1" dirty="0"/>
              <a:t>Gone over the Component 2 Task.</a:t>
            </a:r>
            <a:endParaRPr lang="en-GB" sz="2600" b="1" kern="1200" dirty="0"/>
          </a:p>
        </p:txBody>
      </p:sp>
      <p:sp>
        <p:nvSpPr>
          <p:cNvPr id="7" name="Freeform: Shape 6"/>
          <p:cNvSpPr/>
          <p:nvPr/>
        </p:nvSpPr>
        <p:spPr>
          <a:xfrm>
            <a:off x="4377055" y="2898616"/>
            <a:ext cx="3444240" cy="1430655"/>
          </a:xfrm>
          <a:custGeom>
            <a:avLst/>
            <a:gdLst>
              <a:gd name="connsiteX0" fmla="*/ 0 w 3444240"/>
              <a:gd name="connsiteY0" fmla="*/ 238447 h 1430655"/>
              <a:gd name="connsiteX1" fmla="*/ 238447 w 3444240"/>
              <a:gd name="connsiteY1" fmla="*/ 0 h 1430655"/>
              <a:gd name="connsiteX2" fmla="*/ 3205793 w 3444240"/>
              <a:gd name="connsiteY2" fmla="*/ 0 h 1430655"/>
              <a:gd name="connsiteX3" fmla="*/ 3444240 w 3444240"/>
              <a:gd name="connsiteY3" fmla="*/ 238447 h 1430655"/>
              <a:gd name="connsiteX4" fmla="*/ 3444240 w 3444240"/>
              <a:gd name="connsiteY4" fmla="*/ 1192208 h 1430655"/>
              <a:gd name="connsiteX5" fmla="*/ 3205793 w 3444240"/>
              <a:gd name="connsiteY5" fmla="*/ 1430655 h 1430655"/>
              <a:gd name="connsiteX6" fmla="*/ 238447 w 3444240"/>
              <a:gd name="connsiteY6" fmla="*/ 1430655 h 1430655"/>
              <a:gd name="connsiteX7" fmla="*/ 0 w 3444240"/>
              <a:gd name="connsiteY7" fmla="*/ 1192208 h 1430655"/>
              <a:gd name="connsiteX8" fmla="*/ 0 w 3444240"/>
              <a:gd name="connsiteY8" fmla="*/ 238447 h 143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44240" h="1430655">
                <a:moveTo>
                  <a:pt x="0" y="238447"/>
                </a:moveTo>
                <a:cubicBezTo>
                  <a:pt x="0" y="106756"/>
                  <a:pt x="106756" y="0"/>
                  <a:pt x="238447" y="0"/>
                </a:cubicBezTo>
                <a:lnTo>
                  <a:pt x="3205793" y="0"/>
                </a:lnTo>
                <a:cubicBezTo>
                  <a:pt x="3337484" y="0"/>
                  <a:pt x="3444240" y="106756"/>
                  <a:pt x="3444240" y="238447"/>
                </a:cubicBezTo>
                <a:lnTo>
                  <a:pt x="3444240" y="1192208"/>
                </a:lnTo>
                <a:cubicBezTo>
                  <a:pt x="3444240" y="1323899"/>
                  <a:pt x="3337484" y="1430655"/>
                  <a:pt x="3205793" y="1430655"/>
                </a:cubicBezTo>
                <a:lnTo>
                  <a:pt x="238447" y="1430655"/>
                </a:lnTo>
                <a:cubicBezTo>
                  <a:pt x="106756" y="1430655"/>
                  <a:pt x="0" y="1323899"/>
                  <a:pt x="0" y="1192208"/>
                </a:cubicBezTo>
                <a:lnTo>
                  <a:pt x="0" y="23844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899" tIns="168899" rIns="168899" bIns="168899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b="1" dirty="0"/>
              <a:t>Discussed summary points from your C1 critical analysis </a:t>
            </a:r>
            <a:endParaRPr lang="en-GB" sz="2600" b="1" kern="1200" dirty="0"/>
          </a:p>
        </p:txBody>
      </p:sp>
      <p:sp>
        <p:nvSpPr>
          <p:cNvPr id="8" name="Freeform: Shape 7"/>
          <p:cNvSpPr/>
          <p:nvPr/>
        </p:nvSpPr>
        <p:spPr>
          <a:xfrm>
            <a:off x="8006288" y="2898616"/>
            <a:ext cx="3444240" cy="1430655"/>
          </a:xfrm>
          <a:custGeom>
            <a:avLst/>
            <a:gdLst>
              <a:gd name="connsiteX0" fmla="*/ 0 w 3444240"/>
              <a:gd name="connsiteY0" fmla="*/ 238447 h 1430655"/>
              <a:gd name="connsiteX1" fmla="*/ 238447 w 3444240"/>
              <a:gd name="connsiteY1" fmla="*/ 0 h 1430655"/>
              <a:gd name="connsiteX2" fmla="*/ 3205793 w 3444240"/>
              <a:gd name="connsiteY2" fmla="*/ 0 h 1430655"/>
              <a:gd name="connsiteX3" fmla="*/ 3444240 w 3444240"/>
              <a:gd name="connsiteY3" fmla="*/ 238447 h 1430655"/>
              <a:gd name="connsiteX4" fmla="*/ 3444240 w 3444240"/>
              <a:gd name="connsiteY4" fmla="*/ 1192208 h 1430655"/>
              <a:gd name="connsiteX5" fmla="*/ 3205793 w 3444240"/>
              <a:gd name="connsiteY5" fmla="*/ 1430655 h 1430655"/>
              <a:gd name="connsiteX6" fmla="*/ 238447 w 3444240"/>
              <a:gd name="connsiteY6" fmla="*/ 1430655 h 1430655"/>
              <a:gd name="connsiteX7" fmla="*/ 0 w 3444240"/>
              <a:gd name="connsiteY7" fmla="*/ 1192208 h 1430655"/>
              <a:gd name="connsiteX8" fmla="*/ 0 w 3444240"/>
              <a:gd name="connsiteY8" fmla="*/ 238447 h 14306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44240" h="1430655">
                <a:moveTo>
                  <a:pt x="0" y="238447"/>
                </a:moveTo>
                <a:cubicBezTo>
                  <a:pt x="0" y="106756"/>
                  <a:pt x="106756" y="0"/>
                  <a:pt x="238447" y="0"/>
                </a:cubicBezTo>
                <a:lnTo>
                  <a:pt x="3205793" y="0"/>
                </a:lnTo>
                <a:cubicBezTo>
                  <a:pt x="3337484" y="0"/>
                  <a:pt x="3444240" y="106756"/>
                  <a:pt x="3444240" y="238447"/>
                </a:cubicBezTo>
                <a:lnTo>
                  <a:pt x="3444240" y="1192208"/>
                </a:lnTo>
                <a:cubicBezTo>
                  <a:pt x="3444240" y="1323899"/>
                  <a:pt x="3337484" y="1430655"/>
                  <a:pt x="3205793" y="1430655"/>
                </a:cubicBezTo>
                <a:lnTo>
                  <a:pt x="238447" y="1430655"/>
                </a:lnTo>
                <a:cubicBezTo>
                  <a:pt x="106756" y="1430655"/>
                  <a:pt x="0" y="1323899"/>
                  <a:pt x="0" y="1192208"/>
                </a:cubicBezTo>
                <a:lnTo>
                  <a:pt x="0" y="23844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8899" tIns="168899" rIns="168899" bIns="168899" numCol="1" spcCol="1270" anchor="ctr" anchorCtr="0">
            <a:noAutofit/>
          </a:bodyPr>
          <a:lstStyle/>
          <a:p>
            <a:pPr lvl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600" dirty="0"/>
          </a:p>
          <a:p>
            <a:pPr lvl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b="1" dirty="0"/>
              <a:t>Explored possible structure styles for component 2 </a:t>
            </a:r>
          </a:p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600" kern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301" y="2403232"/>
            <a:ext cx="7817397" cy="184095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Remember UWTSD Resources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UWTSD Library Support </a:t>
            </a:r>
          </a:p>
        </p:txBody>
      </p:sp>
      <p:sp>
        <p:nvSpPr>
          <p:cNvPr id="5" name="Rectangle: Rounded Corners 4"/>
          <p:cNvSpPr/>
          <p:nvPr/>
        </p:nvSpPr>
        <p:spPr>
          <a:xfrm>
            <a:off x="3849445" y="4976777"/>
            <a:ext cx="7418716" cy="138022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ea typeface="Calibri" panose="020F0502020204030204"/>
                <a:cs typeface="Calibri" panose="020F0502020204030204"/>
              </a:rPr>
              <a:t>The UWTSD Library team have provided additional support to help you to develop your research skills. These are available for you to work through at your own pace.  </a:t>
            </a:r>
          </a:p>
        </p:txBody>
      </p:sp>
      <p:pic>
        <p:nvPicPr>
          <p:cNvPr id="6" name="Picture 5" descr="A qr code with a dinosaur&#10;&#10;Description automatically generated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72" y="2018581"/>
            <a:ext cx="3094009" cy="3079632"/>
          </a:xfrm>
          <a:prstGeom prst="rect">
            <a:avLst/>
          </a:prstGeom>
        </p:spPr>
      </p:pic>
      <p:pic>
        <p:nvPicPr>
          <p:cNvPr id="9" name="Content Placeholder 8" descr="A screenshot of a website&#10;&#10;Description automatically generated">
            <a:hlinkClick r:id="rId4"/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662539" y="1584514"/>
            <a:ext cx="7792528" cy="3112441"/>
          </a:xfrm>
          <a:ln w="2222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4101</Words>
  <Application>Microsoft Office PowerPoint</Application>
  <PresentationFormat>Widescreen</PresentationFormat>
  <Paragraphs>342</Paragraphs>
  <Slides>25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During this session we will…</vt:lpstr>
      <vt:lpstr>Component 2 </vt:lpstr>
      <vt:lpstr>Structuring your Presentation</vt:lpstr>
      <vt:lpstr>PowerPoint Presentation</vt:lpstr>
      <vt:lpstr>Self-Plagiarism </vt:lpstr>
      <vt:lpstr>Key Points to Remember</vt:lpstr>
      <vt:lpstr>How do I Summarise my Research?</vt:lpstr>
      <vt:lpstr>Context and Core Concept Evaluation Approach</vt:lpstr>
      <vt:lpstr>PowerPoint Presentation</vt:lpstr>
      <vt:lpstr>Case Study Approach</vt:lpstr>
      <vt:lpstr>Case Study Approach</vt:lpstr>
      <vt:lpstr>Problem-Solution Approach</vt:lpstr>
      <vt:lpstr>Problem-Solution Approach</vt:lpstr>
      <vt:lpstr>SWOT Analysis Approach</vt:lpstr>
      <vt:lpstr>SWOT Analysis Approach</vt:lpstr>
      <vt:lpstr>Chronological Approach</vt:lpstr>
      <vt:lpstr>Chronological Approach</vt:lpstr>
      <vt:lpstr>Which structure will you use for your presentation?</vt:lpstr>
      <vt:lpstr>What value does my research have? </vt:lpstr>
      <vt:lpstr>What key elements do I need to remember?</vt:lpstr>
      <vt:lpstr>During this session we have…</vt:lpstr>
      <vt:lpstr>Remember UWTSD Resources </vt:lpstr>
      <vt:lpstr>UWTSD Library Support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Martin Svejda</cp:lastModifiedBy>
  <cp:revision>804</cp:revision>
  <cp:lastPrinted>2025-09-07T12:34:58Z</cp:lastPrinted>
  <dcterms:created xsi:type="dcterms:W3CDTF">2025-09-07T12:34:58Z</dcterms:created>
  <dcterms:modified xsi:type="dcterms:W3CDTF">2026-09-04T17:22:21Z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/>
  </property>
  <property fmtid="{D5CDD505-2E9C-101B-9397-08002B2CF9AE}" pid="3" name="KSOProductBuildVer">
    <vt:lpwstr>1033-11.1.0.11723</vt:lpwstr>
  </property>
</Properties>
</file>