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60" r:id="rId2"/>
    <p:sldId id="450" r:id="rId3"/>
    <p:sldId id="445" r:id="rId4"/>
    <p:sldId id="451" r:id="rId5"/>
    <p:sldId id="455" r:id="rId6"/>
    <p:sldId id="528" r:id="rId7"/>
    <p:sldId id="529" r:id="rId8"/>
    <p:sldId id="452" r:id="rId9"/>
    <p:sldId id="453" r:id="rId10"/>
    <p:sldId id="534" r:id="rId11"/>
    <p:sldId id="535" r:id="rId12"/>
    <p:sldId id="536" r:id="rId13"/>
    <p:sldId id="454" r:id="rId14"/>
    <p:sldId id="456" r:id="rId15"/>
    <p:sldId id="457" r:id="rId16"/>
    <p:sldId id="519" r:id="rId17"/>
    <p:sldId id="530" r:id="rId18"/>
    <p:sldId id="531" r:id="rId19"/>
    <p:sldId id="526" r:id="rId20"/>
    <p:sldId id="520" r:id="rId21"/>
    <p:sldId id="458" r:id="rId22"/>
    <p:sldId id="459" r:id="rId23"/>
    <p:sldId id="460" r:id="rId24"/>
    <p:sldId id="461" r:id="rId25"/>
    <p:sldId id="532" r:id="rId26"/>
    <p:sldId id="533" r:id="rId27"/>
    <p:sldId id="52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3522" autoAdjust="0"/>
  </p:normalViewPr>
  <p:slideViewPr>
    <p:cSldViewPr snapToGrid="0">
      <p:cViewPr varScale="1">
        <p:scale>
          <a:sx n="68" d="100"/>
          <a:sy n="68" d="100"/>
        </p:scale>
        <p:origin x="7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A8BEF6-E1A1-4F07-AC8E-1F6BC2B7554E}" type="datetimeFigureOut">
              <a:rPr lang="en-GB" smtClean="0"/>
              <a:t>12/01/2023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EDDDE-A765-4716-BA7C-56729EBBA962}" type="slidenum">
              <a:rPr lang="en-GB" smtClean="0"/>
              <a:t>‹#›</a:t>
            </a:fld>
            <a:endParaRPr lang="en-GB"/>
          </a:p>
        </p:txBody>
      </p:sp>
    </p:spTree>
    <p:extLst>
      <p:ext uri="{BB962C8B-B14F-4D97-AF65-F5344CB8AC3E}">
        <p14:creationId xmlns:p14="http://schemas.microsoft.com/office/powerpoint/2010/main" val="260408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9EDDDE-A765-4716-BA7C-56729EBBA962}" type="slidenum">
              <a:rPr lang="en-GB" smtClean="0"/>
              <a:t>5</a:t>
            </a:fld>
            <a:endParaRPr lang="en-GB"/>
          </a:p>
        </p:txBody>
      </p:sp>
    </p:spTree>
    <p:extLst>
      <p:ext uri="{BB962C8B-B14F-4D97-AF65-F5344CB8AC3E}">
        <p14:creationId xmlns:p14="http://schemas.microsoft.com/office/powerpoint/2010/main" val="846313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Source Sans Pro" panose="020B0503030403020204" pitchFamily="34" charset="0"/>
              </a:rPr>
              <a:t>Looking beyond the US, The Commonwealth Fund compares 11 developed countries including Australia, New Zealand, Canada, several European countries, and the US. In no case were the results comforting, but the study did show that there was wide variation in error rates. For example, experiencing a medication or a lab error is less common in Switzerland and the United Kingdom, and the highest in the US and New Zealand. Rates of leg amputation in patients with diabetes, an often preventable complication of that disease, are substantially lower in Australia and Sweden and highest in the US and Germany. Overall, the country with the highest preventable number of deaths per thousand inhabitants is the US, and the lowest are France and Australia.</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0565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2077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728991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983950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3952409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9EDDDE-A765-4716-BA7C-56729EBBA962}" type="slidenum">
              <a:rPr lang="en-GB" smtClean="0"/>
              <a:t>26</a:t>
            </a:fld>
            <a:endParaRPr lang="en-GB"/>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5112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1408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244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6702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837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4526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463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8043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5572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7758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2450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17545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pollev.com/free_text_polls/QjYHLhlbAcKrBhf4v78Zg/respon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pollev.com/free_text_polls/yOW3SA4qGAHhVfDRpz4jD/respon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ollev.com/discourses/CbBToPUNtcmyaYlCaUxdG/respon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rorrUq0vRUw"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pollev.com/free_text_polls/6vHIpTsErNAK3RtwSTKA7/respon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pollev.com/free_text_polls/R3hpmASlOqE01WhDfI86K/respon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3200" dirty="0">
                <a:solidFill>
                  <a:prstClr val="black">
                    <a:tint val="75000"/>
                  </a:prstClr>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algn="ctr"/>
            <a:r>
              <a:rPr lang="en-GB" sz="3200" b="1" i="1" dirty="0">
                <a:solidFill>
                  <a:prstClr val="white"/>
                </a:solidFill>
                <a:latin typeface="Arial" panose="020B0604020202020204" pitchFamily="34" charset="0"/>
                <a:cs typeface="Arial" panose="020B0604020202020204" pitchFamily="34" charset="0"/>
              </a:rPr>
              <a:t>Quality Assurance- Introduction</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US" sz="2400" dirty="0">
                <a:latin typeface="Arial" panose="020B0604020202020204" pitchFamily="34" charset="0"/>
                <a:cs typeface="Arial" panose="020B0604020202020204" pitchFamily="34" charset="0"/>
              </a:rPr>
              <a:t>To understand about Quality Assurance and Quality Improvement and differenced between them.</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To understand different </a:t>
            </a:r>
            <a:r>
              <a:rPr lang="en-US" sz="2400" dirty="0">
                <a:latin typeface="Arial" panose="020B0604020202020204" pitchFamily="34" charset="0"/>
                <a:cs typeface="Arial" panose="020B0604020202020204" pitchFamily="34" charset="0"/>
              </a:rPr>
              <a:t>quality theory and approaches and how this is related to public health and social care.</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AA256-7E4F-82DD-CF09-7055516B77BC}"/>
              </a:ext>
            </a:extLst>
          </p:cNvPr>
          <p:cNvSpPr>
            <a:spLocks noGrp="1"/>
          </p:cNvSpPr>
          <p:nvPr>
            <p:ph type="title"/>
          </p:nvPr>
        </p:nvSpPr>
        <p:spPr/>
        <p:txBody>
          <a:bodyPr>
            <a:normAutofit/>
          </a:bodyPr>
          <a:lstStyle/>
          <a:p>
            <a:r>
              <a:rPr lang="en-GB" b="1" i="1" dirty="0"/>
              <a:t>Ice breaker</a:t>
            </a:r>
            <a:endParaRPr lang="en-GB" b="1" dirty="0"/>
          </a:p>
        </p:txBody>
      </p:sp>
      <p:sp>
        <p:nvSpPr>
          <p:cNvPr id="3" name="Content Placeholder 2">
            <a:extLst>
              <a:ext uri="{FF2B5EF4-FFF2-40B4-BE49-F238E27FC236}">
                <a16:creationId xmlns:a16="http://schemas.microsoft.com/office/drawing/2014/main" id="{20DF2BE3-07A4-12D3-35D0-86FB2605A8F3}"/>
              </a:ext>
            </a:extLst>
          </p:cNvPr>
          <p:cNvSpPr>
            <a:spLocks noGrp="1"/>
          </p:cNvSpPr>
          <p:nvPr>
            <p:ph idx="1"/>
          </p:nvPr>
        </p:nvSpPr>
        <p:spPr>
          <a:xfrm>
            <a:off x="609600" y="1470484"/>
            <a:ext cx="10972800" cy="3917032"/>
          </a:xfrm>
        </p:spPr>
        <p:txBody>
          <a:bodyPr/>
          <a:lstStyle/>
          <a:p>
            <a:pPr marL="0" indent="0" algn="ctr">
              <a:buNone/>
            </a:pPr>
            <a:endParaRPr lang="en-US" b="0" i="1" dirty="0">
              <a:solidFill>
                <a:srgbClr val="1F1F1F"/>
              </a:solidFill>
              <a:effectLst/>
              <a:latin typeface="Source Sans Pro" panose="020B0604020202020204" pitchFamily="34" charset="0"/>
            </a:endParaRPr>
          </a:p>
          <a:p>
            <a:pPr marL="0" indent="0" algn="ctr">
              <a:buNone/>
            </a:pPr>
            <a:r>
              <a:rPr lang="en-US" b="0" i="1" dirty="0">
                <a:solidFill>
                  <a:srgbClr val="1F1F1F"/>
                </a:solidFill>
                <a:effectLst/>
                <a:latin typeface="Source Sans Pro" panose="020B0604020202020204" pitchFamily="34" charset="0"/>
              </a:rPr>
              <a:t>“</a:t>
            </a:r>
            <a:r>
              <a:rPr lang="en-US" b="0" i="1" dirty="0">
                <a:solidFill>
                  <a:srgbClr val="1F1F1F"/>
                </a:solidFill>
                <a:effectLst/>
                <a:latin typeface="Arial" panose="020B0604020202020204" pitchFamily="34" charset="0"/>
                <a:cs typeface="Arial" panose="020B0604020202020204" pitchFamily="34" charset="0"/>
              </a:rPr>
              <a:t>Imagine if your loved one went in for surgery to replace a right knee and woke up having had your left knee operated on instead.”</a:t>
            </a:r>
            <a:endParaRPr lang="en-US" b="0" i="1" dirty="0">
              <a:solidFill>
                <a:srgbClr val="333333"/>
              </a:solidFill>
              <a:effectLst/>
              <a:latin typeface="Arial" panose="020B0604020202020204" pitchFamily="34" charset="0"/>
              <a:cs typeface="Arial" panose="020B0604020202020204" pitchFamily="34" charset="0"/>
            </a:endParaRPr>
          </a:p>
          <a:p>
            <a:pPr marL="0" indent="0" algn="ctr">
              <a:buNone/>
            </a:pPr>
            <a:endParaRPr lang="en-GB" i="1" dirty="0"/>
          </a:p>
        </p:txBody>
      </p:sp>
    </p:spTree>
    <p:extLst>
      <p:ext uri="{BB962C8B-B14F-4D97-AF65-F5344CB8AC3E}">
        <p14:creationId xmlns:p14="http://schemas.microsoft.com/office/powerpoint/2010/main" val="1423201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B1225-F057-AB16-2B08-652ED827E4B5}"/>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582A919-43C9-BAFA-773D-D3EF48EBFCB4}"/>
              </a:ext>
            </a:extLst>
          </p:cNvPr>
          <p:cNvSpPr>
            <a:spLocks noGrp="1"/>
          </p:cNvSpPr>
          <p:nvPr>
            <p:ph idx="1"/>
          </p:nvPr>
        </p:nvSpPr>
        <p:spPr/>
        <p:txBody>
          <a:bodyPr/>
          <a:lstStyle/>
          <a:p>
            <a:endParaRPr lang="en-GB" dirty="0">
              <a:hlinkClick r:id="rId2"/>
            </a:endParaRPr>
          </a:p>
          <a:p>
            <a:r>
              <a:rPr lang="en-GB" dirty="0">
                <a:latin typeface="Arial" panose="020B0604020202020204" pitchFamily="34" charset="0"/>
                <a:cs typeface="Arial" panose="020B0604020202020204" pitchFamily="34" charset="0"/>
                <a:hlinkClick r:id="rId2"/>
              </a:rPr>
              <a:t>Please click the link below</a:t>
            </a:r>
          </a:p>
          <a:p>
            <a:endParaRPr lang="en-GB" dirty="0">
              <a:latin typeface="Arial" panose="020B0604020202020204" pitchFamily="34" charset="0"/>
              <a:cs typeface="Arial" panose="020B0604020202020204" pitchFamily="34" charset="0"/>
              <a:hlinkClick r:id="rId2"/>
            </a:endParaRPr>
          </a:p>
          <a:p>
            <a:r>
              <a:rPr lang="en-GB" dirty="0">
                <a:latin typeface="Arial" panose="020B0604020202020204" pitchFamily="34" charset="0"/>
                <a:cs typeface="Arial" panose="020B0604020202020204" pitchFamily="34" charset="0"/>
                <a:hlinkClick r:id="rId2"/>
              </a:rPr>
              <a:t>https://PollEv.com/free_text_polls/QjYHLhlbAcKrBhf4v78Zg/respond</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17033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E7AA-D664-C596-0902-DF065DE7ADD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DE885B4-C5DE-A41F-6EA9-AECE9695D81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do you mean by quality assurance?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2"/>
              </a:rPr>
              <a:t>https://PollEv.com/free_text_polls/yOW3SA4qGAHhVfDRpz4jD/respond</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60170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45E23-DECC-38C2-C1DB-51340F80D78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do you mean by quality assurance (In general)?</a:t>
            </a:r>
          </a:p>
        </p:txBody>
      </p:sp>
      <p:sp>
        <p:nvSpPr>
          <p:cNvPr id="3" name="Content Placeholder 2">
            <a:extLst>
              <a:ext uri="{FF2B5EF4-FFF2-40B4-BE49-F238E27FC236}">
                <a16:creationId xmlns:a16="http://schemas.microsoft.com/office/drawing/2014/main" id="{4F85058E-96E2-E51C-F6A4-E9236445ABD6}"/>
              </a:ext>
            </a:extLst>
          </p:cNvPr>
          <p:cNvSpPr>
            <a:spLocks noGrp="1"/>
          </p:cNvSpPr>
          <p:nvPr>
            <p:ph idx="1"/>
          </p:nvPr>
        </p:nvSpPr>
        <p:spPr/>
        <p:txBody>
          <a:bodyPr/>
          <a:lstStyle/>
          <a:p>
            <a:pPr marL="0" indent="0">
              <a:buNone/>
            </a:pPr>
            <a:endParaRPr lang="en-GB" dirty="0"/>
          </a:p>
          <a:p>
            <a:pPr marL="0" indent="0">
              <a:buNone/>
            </a:pPr>
            <a:r>
              <a:rPr lang="en-US" dirty="0">
                <a:latin typeface="Arial" panose="020B0604020202020204" pitchFamily="34" charset="0"/>
                <a:cs typeface="Arial" panose="020B0604020202020204" pitchFamily="34" charset="0"/>
              </a:rPr>
              <a:t>QA is defined as an activity to ensure that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is providing the best product or service to the customers.</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350791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6FDD7-A6ED-E8E1-92D9-471D05696F41}"/>
              </a:ext>
            </a:extLst>
          </p:cNvPr>
          <p:cNvSpPr>
            <a:spLocks noGrp="1"/>
          </p:cNvSpPr>
          <p:nvPr>
            <p:ph type="title"/>
          </p:nvPr>
        </p:nvSpPr>
        <p:spPr/>
        <p:txBody>
          <a:bodyPr>
            <a:normAutofit fontScale="90000"/>
          </a:bodyPr>
          <a:lstStyle/>
          <a:p>
            <a:pPr marL="0" indent="0"/>
            <a:r>
              <a:rPr lang="en-GB" b="1" dirty="0"/>
              <a:t>Quality assurance in relation to healthcare </a:t>
            </a:r>
          </a:p>
        </p:txBody>
      </p:sp>
      <p:sp>
        <p:nvSpPr>
          <p:cNvPr id="3" name="Content Placeholder 2">
            <a:extLst>
              <a:ext uri="{FF2B5EF4-FFF2-40B4-BE49-F238E27FC236}">
                <a16:creationId xmlns:a16="http://schemas.microsoft.com/office/drawing/2014/main" id="{86D5C763-211A-0781-6915-DA57C4437280}"/>
              </a:ext>
            </a:extLst>
          </p:cNvPr>
          <p:cNvSpPr>
            <a:spLocks noGrp="1"/>
          </p:cNvSpPr>
          <p:nvPr>
            <p:ph idx="1"/>
          </p:nvPr>
        </p:nvSpPr>
        <p:spPr>
          <a:xfrm>
            <a:off x="638287" y="1858385"/>
            <a:ext cx="10972800" cy="3917032"/>
          </a:xfrm>
        </p:spPr>
        <p:txBody>
          <a:bodyPr/>
          <a:lstStyle/>
          <a:p>
            <a:pPr marL="0" indent="0">
              <a:buNone/>
            </a:pPr>
            <a:r>
              <a:rPr lang="en-US" dirty="0">
                <a:latin typeface="Arial" panose="020B0604020202020204" pitchFamily="34" charset="0"/>
                <a:cs typeface="Arial" panose="020B0604020202020204" pitchFamily="34" charset="0"/>
              </a:rPr>
              <a:t>The term "quality assurance" means maintaining a high quality of health care by constantly measuring the effectiveness of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that provide it.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3313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6095E-A093-7ED6-3CFA-E93A4FDF3232}"/>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0320D295-8C5E-0287-F4CA-1286DBF02121}"/>
              </a:ext>
            </a:extLst>
          </p:cNvPr>
          <p:cNvSpPr>
            <a:spLocks noGrp="1"/>
          </p:cNvSpPr>
          <p:nvPr>
            <p:ph idx="1"/>
          </p:nvPr>
        </p:nvSpPr>
        <p:spPr/>
        <p:txBody>
          <a:bodyPr/>
          <a:lstStyle/>
          <a:p>
            <a:r>
              <a:rPr lang="en-US" sz="3200" dirty="0">
                <a:latin typeface="Arial" panose="020B0604020202020204" pitchFamily="34" charset="0"/>
                <a:cs typeface="Arial" panose="020B0604020202020204" pitchFamily="34" charset="0"/>
              </a:rPr>
              <a:t>Quality Assurance </a:t>
            </a:r>
            <a:r>
              <a:rPr lang="en-US" dirty="0">
                <a:latin typeface="Arial" panose="020B0604020202020204" pitchFamily="34" charset="0"/>
                <a:cs typeface="Arial" panose="020B0604020202020204" pitchFamily="34" charset="0"/>
              </a:rPr>
              <a:t>VS </a:t>
            </a:r>
            <a:r>
              <a:rPr lang="en-US" sz="3200" dirty="0">
                <a:latin typeface="Arial" panose="020B0604020202020204" pitchFamily="34" charset="0"/>
                <a:cs typeface="Arial" panose="020B0604020202020204" pitchFamily="34" charset="0"/>
              </a:rPr>
              <a:t>Quality Improvement</a:t>
            </a:r>
          </a:p>
          <a:p>
            <a:endParaRPr lang="en-US" dirty="0">
              <a:latin typeface="Arial" panose="020B0604020202020204" pitchFamily="34" charset="0"/>
              <a:cs typeface="Arial" panose="020B0604020202020204" pitchFamily="34" charset="0"/>
            </a:endParaRPr>
          </a:p>
          <a:p>
            <a:r>
              <a:rPr lang="en-GB" b="0" i="0" dirty="0">
                <a:solidFill>
                  <a:srgbClr val="000000"/>
                </a:solidFill>
                <a:effectLst/>
                <a:latin typeface="Source Sans Pro" panose="020B0503030403020204" pitchFamily="34" charset="0"/>
                <a:hlinkClick r:id="rId2"/>
              </a:rPr>
              <a:t>https://PollEv.com/discourses/CbBToPUNtcmyaYlCaUxdG/respond</a:t>
            </a:r>
            <a:endParaRPr lang="en-US" b="0" i="0" dirty="0">
              <a:solidFill>
                <a:srgbClr val="000000"/>
              </a:solidFill>
              <a:effectLst/>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27769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89EF-3F10-23AB-8377-60A511B589CC}"/>
              </a:ext>
            </a:extLst>
          </p:cNvPr>
          <p:cNvSpPr>
            <a:spLocks noGrp="1"/>
          </p:cNvSpPr>
          <p:nvPr>
            <p:ph type="title"/>
          </p:nvPr>
        </p:nvSpPr>
        <p:spPr/>
        <p:txBody>
          <a:bodyPr>
            <a:normAutofit fontScale="90000"/>
          </a:bodyPr>
          <a:lstStyle/>
          <a:p>
            <a:r>
              <a:rPr lang="en-US" sz="4400" b="1" dirty="0">
                <a:latin typeface="Arial" panose="020B0604020202020204" pitchFamily="34" charset="0"/>
                <a:cs typeface="Arial" panose="020B0604020202020204" pitchFamily="34" charset="0"/>
              </a:rPr>
              <a:t>Quality Assurance </a:t>
            </a:r>
            <a:r>
              <a:rPr lang="en-US" b="1" dirty="0">
                <a:latin typeface="Arial" panose="020B0604020202020204" pitchFamily="34" charset="0"/>
                <a:cs typeface="Arial" panose="020B0604020202020204" pitchFamily="34" charset="0"/>
              </a:rPr>
              <a:t>VS </a:t>
            </a:r>
            <a:r>
              <a:rPr lang="en-US" sz="4400" b="1" dirty="0">
                <a:latin typeface="Arial" panose="020B0604020202020204" pitchFamily="34" charset="0"/>
                <a:cs typeface="Arial" panose="020B0604020202020204" pitchFamily="34" charset="0"/>
              </a:rPr>
              <a:t>Quality Improvement</a:t>
            </a:r>
            <a:br>
              <a:rPr lang="en-US"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615EC8D-2F20-1F00-807B-320B221B5524}"/>
              </a:ext>
            </a:extLst>
          </p:cNvPr>
          <p:cNvSpPr>
            <a:spLocks noGrp="1"/>
          </p:cNvSpPr>
          <p:nvPr>
            <p:ph idx="1"/>
          </p:nvPr>
        </p:nvSpPr>
        <p:spPr/>
        <p:txBody>
          <a:bodyPr/>
          <a:lstStyle/>
          <a:p>
            <a:pPr marL="0" indent="0" algn="ctr">
              <a:buNone/>
            </a:pPr>
            <a:r>
              <a:rPr lang="en-US" b="0" i="0" dirty="0">
                <a:solidFill>
                  <a:srgbClr val="222222"/>
                </a:solidFill>
                <a:effectLst/>
                <a:latin typeface="Arial" panose="020B0604020202020204" pitchFamily="34" charset="0"/>
                <a:cs typeface="Arial" panose="020B0604020202020204" pitchFamily="34" charset="0"/>
              </a:rPr>
              <a:t>Quality Assurance (QA) measures compliance against certain required standards. Quality Improvement (QI), on the other hand, requires and normally focuses on individuals, while QI is a proactive approach to improve processes and systems. Standards and measures developed for QA can inform the QI process.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852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FEBE1-F24E-83CB-BA6E-09885554E6ED}"/>
              </a:ext>
            </a:extLst>
          </p:cNvPr>
          <p:cNvSpPr>
            <a:spLocks noGrp="1"/>
          </p:cNvSpPr>
          <p:nvPr>
            <p:ph type="title"/>
          </p:nvPr>
        </p:nvSpPr>
        <p:spPr/>
        <p:txBody>
          <a:bodyPr>
            <a:normAutofit fontScale="90000"/>
          </a:bodyPr>
          <a:lstStyle/>
          <a:p>
            <a:r>
              <a:rPr lang="en-US" sz="4400" b="1" dirty="0">
                <a:latin typeface="Arial" panose="020B0604020202020204" pitchFamily="34" charset="0"/>
                <a:cs typeface="Arial" panose="020B0604020202020204" pitchFamily="34" charset="0"/>
              </a:rPr>
              <a:t>Quality Assurance </a:t>
            </a:r>
            <a:r>
              <a:rPr lang="en-US" b="1" dirty="0">
                <a:latin typeface="Arial" panose="020B0604020202020204" pitchFamily="34" charset="0"/>
                <a:cs typeface="Arial" panose="020B0604020202020204" pitchFamily="34" charset="0"/>
              </a:rPr>
              <a:t>VS </a:t>
            </a:r>
            <a:r>
              <a:rPr lang="en-US" sz="4400" b="1" dirty="0">
                <a:latin typeface="Arial" panose="020B0604020202020204" pitchFamily="34" charset="0"/>
                <a:cs typeface="Arial" panose="020B0604020202020204" pitchFamily="34" charset="0"/>
              </a:rPr>
              <a:t>Quality Improvement</a:t>
            </a:r>
            <a:endParaRPr lang="en-GB" dirty="0"/>
          </a:p>
        </p:txBody>
      </p:sp>
      <p:pic>
        <p:nvPicPr>
          <p:cNvPr id="4" name="Content Placeholder 3">
            <a:extLst>
              <a:ext uri="{FF2B5EF4-FFF2-40B4-BE49-F238E27FC236}">
                <a16:creationId xmlns:a16="http://schemas.microsoft.com/office/drawing/2014/main" id="{6B01A2D5-63BA-7614-84CA-9B09219F3098}"/>
              </a:ext>
            </a:extLst>
          </p:cNvPr>
          <p:cNvPicPr>
            <a:picLocks noGrp="1" noChangeAspect="1"/>
          </p:cNvPicPr>
          <p:nvPr>
            <p:ph idx="1"/>
          </p:nvPr>
        </p:nvPicPr>
        <p:blipFill>
          <a:blip r:embed="rId2"/>
          <a:stretch>
            <a:fillRect/>
          </a:stretch>
        </p:blipFill>
        <p:spPr>
          <a:xfrm>
            <a:off x="3543446" y="1276346"/>
            <a:ext cx="5105107" cy="4305307"/>
          </a:xfrm>
          <a:prstGeom prst="rect">
            <a:avLst/>
          </a:prstGeom>
        </p:spPr>
      </p:pic>
    </p:spTree>
    <p:extLst>
      <p:ext uri="{BB962C8B-B14F-4D97-AF65-F5344CB8AC3E}">
        <p14:creationId xmlns:p14="http://schemas.microsoft.com/office/powerpoint/2010/main" val="240592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1586D-833A-3C4D-47FE-7F39973339D9}"/>
              </a:ext>
            </a:extLst>
          </p:cNvPr>
          <p:cNvSpPr>
            <a:spLocks noGrp="1"/>
          </p:cNvSpPr>
          <p:nvPr>
            <p:ph type="title"/>
          </p:nvPr>
        </p:nvSpPr>
        <p:spPr/>
        <p:txBody>
          <a:bodyPr>
            <a:normAutofit/>
          </a:bodyPr>
          <a:lstStyle/>
          <a:p>
            <a:r>
              <a:rPr lang="en-GB" b="1" i="0" dirty="0">
                <a:solidFill>
                  <a:srgbClr val="1F1F1F"/>
                </a:solidFill>
                <a:effectLst/>
                <a:latin typeface="Arial" panose="020B0604020202020204" pitchFamily="34" charset="0"/>
                <a:cs typeface="Arial" panose="020B0604020202020204" pitchFamily="34" charset="0"/>
              </a:rPr>
              <a:t>The Unsettling Facts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0C82FD-8EE8-2304-C37D-3C5239C2CBAC}"/>
              </a:ext>
            </a:extLst>
          </p:cNvPr>
          <p:cNvSpPr>
            <a:spLocks noGrp="1"/>
          </p:cNvSpPr>
          <p:nvPr>
            <p:ph idx="1"/>
          </p:nvPr>
        </p:nvSpPr>
        <p:spPr/>
        <p:txBody>
          <a:bodyPr>
            <a:normAutofit fontScale="92500" lnSpcReduction="10000"/>
          </a:bodyPr>
          <a:lstStyle/>
          <a:p>
            <a:pPr algn="l"/>
            <a:r>
              <a:rPr lang="en-US" b="0" i="0" dirty="0">
                <a:solidFill>
                  <a:srgbClr val="1F1F1F"/>
                </a:solidFill>
                <a:effectLst/>
                <a:latin typeface="Arial" panose="020B0604020202020204" pitchFamily="34" charset="0"/>
                <a:cs typeface="Arial" panose="020B0604020202020204" pitchFamily="34" charset="0"/>
              </a:rPr>
              <a:t>Findings from a 2013 study suggest that medical error is still a major issue and ranks the third leading cause of death in US hospitals. While hospitals have received the vast majority of attention, harm from medical error occurs in every setting. For example, in skilled nursing homes it has been estimated that 33% of Medicare beneficiaries experience harm, costing approximately $208 million in a single month, totaling a cost of 2.8 billion per year. Nearly 60% of those harms were preventable.</a:t>
            </a: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961822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F81A0-06AC-88D2-0CA8-726F424E88C1}"/>
              </a:ext>
            </a:extLst>
          </p:cNvPr>
          <p:cNvSpPr>
            <a:spLocks noGrp="1"/>
          </p:cNvSpPr>
          <p:nvPr>
            <p:ph type="title"/>
          </p:nvPr>
        </p:nvSpPr>
        <p:spPr/>
        <p:txBody>
          <a:bodyPr/>
          <a:lstStyle/>
          <a:p>
            <a:r>
              <a:rPr lang="en-GB" dirty="0"/>
              <a:t>Medical errors </a:t>
            </a:r>
          </a:p>
        </p:txBody>
      </p:sp>
      <p:pic>
        <p:nvPicPr>
          <p:cNvPr id="5" name="Content Placeholder 4">
            <a:extLst>
              <a:ext uri="{FF2B5EF4-FFF2-40B4-BE49-F238E27FC236}">
                <a16:creationId xmlns:a16="http://schemas.microsoft.com/office/drawing/2014/main" id="{C8D05894-658A-1F78-EB7E-B719D3E53D8A}"/>
              </a:ext>
            </a:extLst>
          </p:cNvPr>
          <p:cNvPicPr>
            <a:picLocks noGrp="1" noChangeAspect="1"/>
          </p:cNvPicPr>
          <p:nvPr>
            <p:ph idx="1"/>
          </p:nvPr>
        </p:nvPicPr>
        <p:blipFill>
          <a:blip r:embed="rId3"/>
          <a:stretch>
            <a:fillRect/>
          </a:stretch>
        </p:blipFill>
        <p:spPr>
          <a:xfrm>
            <a:off x="2613089" y="1600201"/>
            <a:ext cx="7299335" cy="4103873"/>
          </a:xfrm>
        </p:spPr>
      </p:pic>
    </p:spTree>
    <p:extLst>
      <p:ext uri="{BB962C8B-B14F-4D97-AF65-F5344CB8AC3E}">
        <p14:creationId xmlns:p14="http://schemas.microsoft.com/office/powerpoint/2010/main" val="289458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DE6B914-6A91-3E37-D4C0-370A675B5112}"/>
              </a:ext>
            </a:extLst>
          </p:cNvPr>
          <p:cNvSpPr>
            <a:spLocks noGrp="1"/>
          </p:cNvSpPr>
          <p:nvPr>
            <p:ph type="title"/>
          </p:nvPr>
        </p:nvSpPr>
        <p:spPr>
          <a:xfrm>
            <a:off x="1981200" y="274638"/>
            <a:ext cx="8229600" cy="1143000"/>
          </a:xfrm>
        </p:spPr>
        <p:txBody>
          <a:bodyPr/>
          <a:lstStyle/>
          <a:p>
            <a:r>
              <a:rPr lang="en-US" dirty="0"/>
              <a:t>OECD Health data 2015</a:t>
            </a:r>
          </a:p>
        </p:txBody>
      </p:sp>
      <p:pic>
        <p:nvPicPr>
          <p:cNvPr id="5" name="Content Placeholder 4">
            <a:extLst>
              <a:ext uri="{FF2B5EF4-FFF2-40B4-BE49-F238E27FC236}">
                <a16:creationId xmlns:a16="http://schemas.microsoft.com/office/drawing/2014/main" id="{0A91F9E8-BF1F-0B68-4FB3-59B988EFBFAE}"/>
              </a:ext>
            </a:extLst>
          </p:cNvPr>
          <p:cNvPicPr>
            <a:picLocks noGrp="1" noChangeAspect="1"/>
          </p:cNvPicPr>
          <p:nvPr>
            <p:ph idx="1"/>
          </p:nvPr>
        </p:nvPicPr>
        <p:blipFill rotWithShape="1">
          <a:blip r:embed="rId3"/>
          <a:srcRect r="4501" b="11030"/>
          <a:stretch/>
        </p:blipFill>
        <p:spPr>
          <a:xfrm>
            <a:off x="2358697" y="1470485"/>
            <a:ext cx="7474607" cy="3917031"/>
          </a:xfrm>
          <a:noFill/>
        </p:spPr>
      </p:pic>
    </p:spTree>
    <p:extLst>
      <p:ext uri="{BB962C8B-B14F-4D97-AF65-F5344CB8AC3E}">
        <p14:creationId xmlns:p14="http://schemas.microsoft.com/office/powerpoint/2010/main" val="922846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BA03-FD03-2B03-1CD8-2BEDAE259850}"/>
              </a:ext>
            </a:extLst>
          </p:cNvPr>
          <p:cNvSpPr>
            <a:spLocks noGrp="1"/>
          </p:cNvSpPr>
          <p:nvPr>
            <p:ph type="title"/>
          </p:nvPr>
        </p:nvSpPr>
        <p:spPr/>
        <p:txBody>
          <a:bodyPr/>
          <a:lstStyle/>
          <a:p>
            <a:r>
              <a:rPr lang="en-GB" b="1" dirty="0"/>
              <a:t>Activity: CQC</a:t>
            </a:r>
          </a:p>
        </p:txBody>
      </p:sp>
      <p:sp>
        <p:nvSpPr>
          <p:cNvPr id="3" name="Content Placeholder 2">
            <a:extLst>
              <a:ext uri="{FF2B5EF4-FFF2-40B4-BE49-F238E27FC236}">
                <a16:creationId xmlns:a16="http://schemas.microsoft.com/office/drawing/2014/main" id="{003D3C43-77BC-2516-80EB-6EC292CD4125}"/>
              </a:ext>
            </a:extLst>
          </p:cNvPr>
          <p:cNvSpPr>
            <a:spLocks noGrp="1"/>
          </p:cNvSpPr>
          <p:nvPr>
            <p:ph idx="1"/>
          </p:nvPr>
        </p:nvSpPr>
        <p:spPr/>
        <p:txBody>
          <a:bodyPr/>
          <a:lstStyle/>
          <a:p>
            <a:pPr marL="0" indent="0">
              <a:buNone/>
            </a:pPr>
            <a:r>
              <a:rPr lang="en-GB" dirty="0">
                <a:latin typeface="David" panose="020B0604020202020204" pitchFamily="34" charset="-79"/>
                <a:cs typeface="David" panose="020B0604020202020204" pitchFamily="34" charset="-79"/>
                <a:hlinkClick r:id="rId2">
                  <a:extLst>
                    <a:ext uri="{A12FA001-AC4F-418D-AE19-62706E023703}">
                      <ahyp:hlinkClr xmlns:ahyp="http://schemas.microsoft.com/office/drawing/2018/hyperlinkcolor" val="tx"/>
                    </a:ext>
                  </a:extLst>
                </a:hlinkClick>
              </a:rPr>
              <a:t>Now watch the video and summarize all the point/s in groups</a:t>
            </a:r>
          </a:p>
          <a:p>
            <a:pPr marL="0" indent="0">
              <a:buNone/>
            </a:pPr>
            <a:endParaRPr lang="en-GB" dirty="0">
              <a:latin typeface="David" panose="020B0604020202020204" pitchFamily="34" charset="-79"/>
              <a:cs typeface="David" panose="020B0604020202020204" pitchFamily="34" charset="-79"/>
              <a:hlinkClick r:id="rId2">
                <a:extLst>
                  <a:ext uri="{A12FA001-AC4F-418D-AE19-62706E023703}">
                    <ahyp:hlinkClr xmlns:ahyp="http://schemas.microsoft.com/office/drawing/2018/hyperlinkcolor" val="tx"/>
                  </a:ext>
                </a:extLst>
              </a:hlinkClick>
            </a:endParaRPr>
          </a:p>
          <a:p>
            <a:r>
              <a:rPr lang="en-GB" dirty="0">
                <a:solidFill>
                  <a:srgbClr val="0000FF"/>
                </a:solidFill>
                <a:hlinkClick r:id="rId2">
                  <a:extLst>
                    <a:ext uri="{A12FA001-AC4F-418D-AE19-62706E023703}">
                      <ahyp:hlinkClr xmlns:ahyp="http://schemas.microsoft.com/office/drawing/2018/hyperlinkcolor" val="tx"/>
                    </a:ext>
                  </a:extLst>
                </a:hlinkClick>
              </a:rPr>
              <a:t>https://www.youtube.com/watch?v=rorrUq0vRUw</a:t>
            </a:r>
            <a:endParaRPr lang="en-GB" dirty="0"/>
          </a:p>
          <a:p>
            <a:endParaRPr lang="en-GB" dirty="0"/>
          </a:p>
        </p:txBody>
      </p:sp>
    </p:spTree>
    <p:extLst>
      <p:ext uri="{BB962C8B-B14F-4D97-AF65-F5344CB8AC3E}">
        <p14:creationId xmlns:p14="http://schemas.microsoft.com/office/powerpoint/2010/main" val="1362273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35DC7-0757-3F69-75DC-C1D068FEB49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A516D31-C8E2-1EDC-790E-4CE4AFFA41BA}"/>
              </a:ext>
            </a:extLst>
          </p:cNvPr>
          <p:cNvSpPr>
            <a:spLocks noGrp="1"/>
          </p:cNvSpPr>
          <p:nvPr>
            <p:ph idx="1"/>
          </p:nvPr>
        </p:nvSpPr>
        <p:spPr/>
        <p:txBody>
          <a:bodyPr/>
          <a:lstStyle/>
          <a:p>
            <a:r>
              <a:rPr lang="en-GB" dirty="0"/>
              <a:t>What do you mean by Policy?</a:t>
            </a:r>
          </a:p>
          <a:p>
            <a:pPr marL="0" indent="0">
              <a:buNone/>
            </a:pPr>
            <a:endParaRPr lang="en-GB" dirty="0"/>
          </a:p>
          <a:p>
            <a:pPr marL="0" indent="0">
              <a:buNone/>
            </a:pPr>
            <a:r>
              <a:rPr lang="en-GB" b="0" i="0" dirty="0">
                <a:solidFill>
                  <a:srgbClr val="000000"/>
                </a:solidFill>
                <a:effectLst/>
                <a:latin typeface="Source Sans Pro" panose="020B0503030403020204" pitchFamily="34" charset="0"/>
                <a:hlinkClick r:id="rId2"/>
              </a:rPr>
              <a:t>https://PollEv.com/free_text_polls/6vHIpTsErNAK3RtwSTKA7/respond</a:t>
            </a:r>
            <a:endParaRPr lang="en-GB" b="0" i="0" dirty="0">
              <a:solidFill>
                <a:srgbClr val="000000"/>
              </a:solidFill>
              <a:effectLst/>
              <a:latin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1608226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B2A44-9184-239E-1D13-D83658037643}"/>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0A56DEEF-92AE-125E-1D4C-4271E8A9EE26}"/>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What is/are the Current policy/policies in QA?</a:t>
            </a:r>
          </a:p>
          <a:p>
            <a:endParaRPr lang="en-GB" b="1" dirty="0">
              <a:latin typeface="Arial" panose="020B0604020202020204" pitchFamily="34" charset="0"/>
              <a:cs typeface="Arial" panose="020B0604020202020204" pitchFamily="34" charset="0"/>
            </a:endParaRPr>
          </a:p>
          <a:p>
            <a:r>
              <a:rPr lang="en-GB" b="0" i="0" dirty="0">
                <a:solidFill>
                  <a:srgbClr val="000000"/>
                </a:solidFill>
                <a:effectLst/>
                <a:latin typeface="Source Sans Pro" panose="020B0503030403020204" pitchFamily="34" charset="0"/>
                <a:hlinkClick r:id="rId2"/>
              </a:rPr>
              <a:t>https://PollEv.com/free_text_polls/R3hpmASlOqE01WhDfI86K/respond</a:t>
            </a:r>
            <a:endParaRPr lang="en-GB" b="0" i="0" dirty="0">
              <a:solidFill>
                <a:srgbClr val="000000"/>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807766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8EA5-A034-F294-78E5-5CDB8257EDB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QCS</a:t>
            </a:r>
          </a:p>
        </p:txBody>
      </p:sp>
      <p:sp>
        <p:nvSpPr>
          <p:cNvPr id="3" name="Content Placeholder 2">
            <a:extLst>
              <a:ext uri="{FF2B5EF4-FFF2-40B4-BE49-F238E27FC236}">
                <a16:creationId xmlns:a16="http://schemas.microsoft.com/office/drawing/2014/main" id="{F0096CED-F6BD-4C2E-639D-F2FA2A3BB90C}"/>
              </a:ext>
            </a:extLst>
          </p:cNvPr>
          <p:cNvSpPr>
            <a:spLocks noGrp="1"/>
          </p:cNvSpPr>
          <p:nvPr>
            <p:ph idx="1"/>
          </p:nvPr>
        </p:nvSpPr>
        <p:spPr/>
        <p:txBody>
          <a:bodyPr>
            <a:normAutofit fontScale="55000" lnSpcReduction="20000"/>
          </a:bodyPr>
          <a:lstStyle/>
          <a:p>
            <a:pPr marL="0" indent="0">
              <a:buNone/>
            </a:pPr>
            <a:endParaRPr lang="en-GB" dirty="0"/>
          </a:p>
          <a:p>
            <a:pPr algn="l" fontAlgn="base"/>
            <a:r>
              <a:rPr lang="en-US" b="0" i="0" dirty="0">
                <a:solidFill>
                  <a:srgbClr val="3E3E3E"/>
                </a:solidFill>
                <a:effectLst/>
                <a:latin typeface="Roboto" panose="02000000000000000000" pitchFamily="2" charset="0"/>
              </a:rPr>
              <a:t>QCS Care Policies and Procedures are the foundation for every care </a:t>
            </a:r>
            <a:r>
              <a:rPr lang="en-US" b="0" i="0" dirty="0" err="1">
                <a:solidFill>
                  <a:srgbClr val="3E3E3E"/>
                </a:solidFill>
                <a:effectLst/>
                <a:latin typeface="Roboto" panose="02000000000000000000" pitchFamily="2" charset="0"/>
              </a:rPr>
              <a:t>organisation</a:t>
            </a:r>
            <a:r>
              <a:rPr lang="en-US" b="0" i="0" dirty="0">
                <a:solidFill>
                  <a:srgbClr val="3E3E3E"/>
                </a:solidFill>
                <a:effectLst/>
                <a:latin typeface="Roboto" panose="02000000000000000000" pitchFamily="2" charset="0"/>
              </a:rPr>
              <a:t> to provide a written expression and present a definitive </a:t>
            </a:r>
            <a:r>
              <a:rPr lang="en-US" b="0" i="0" dirty="0" err="1">
                <a:solidFill>
                  <a:srgbClr val="3E3E3E"/>
                </a:solidFill>
                <a:effectLst/>
                <a:latin typeface="Roboto" panose="02000000000000000000" pitchFamily="2" charset="0"/>
              </a:rPr>
              <a:t>organisational</a:t>
            </a:r>
            <a:r>
              <a:rPr lang="en-US" b="0" i="0" dirty="0">
                <a:solidFill>
                  <a:srgbClr val="3E3E3E"/>
                </a:solidFill>
                <a:effectLst/>
                <a:latin typeface="Roboto" panose="02000000000000000000" pitchFamily="2" charset="0"/>
              </a:rPr>
              <a:t> view of how to provide care. QCS Care Policies and Procedures:</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Provide support mechanisms for holistic clinical, psychological and social care and are based on up to date holistic human rights care philosophy</a:t>
            </a:r>
          </a:p>
          <a:p>
            <a:pPr algn="l" fontAlgn="base">
              <a:buFont typeface="Arial" panose="020B0604020202020204" pitchFamily="34" charset="0"/>
              <a:buChar char="•"/>
            </a:pPr>
            <a:r>
              <a:rPr lang="en-US" b="0" i="0" dirty="0" err="1">
                <a:solidFill>
                  <a:srgbClr val="000000"/>
                </a:solidFill>
                <a:effectLst/>
                <a:latin typeface="Roboto" panose="02000000000000000000" pitchFamily="2" charset="0"/>
              </a:rPr>
              <a:t>Minimises</a:t>
            </a:r>
            <a:r>
              <a:rPr lang="en-US" b="0" i="0" dirty="0">
                <a:solidFill>
                  <a:srgbClr val="000000"/>
                </a:solidFill>
                <a:effectLst/>
                <a:latin typeface="Roboto" panose="02000000000000000000" pitchFamily="2" charset="0"/>
              </a:rPr>
              <a:t> risk through </a:t>
            </a:r>
            <a:r>
              <a:rPr lang="en-US" b="0" i="0" dirty="0" err="1">
                <a:solidFill>
                  <a:srgbClr val="000000"/>
                </a:solidFill>
                <a:effectLst/>
                <a:latin typeface="Roboto" panose="02000000000000000000" pitchFamily="2" charset="0"/>
              </a:rPr>
              <a:t>standardised</a:t>
            </a:r>
            <a:r>
              <a:rPr lang="en-US" b="0" i="0" dirty="0">
                <a:solidFill>
                  <a:srgbClr val="000000"/>
                </a:solidFill>
                <a:effectLst/>
                <a:latin typeface="Roboto" panose="02000000000000000000" pitchFamily="2" charset="0"/>
              </a:rPr>
              <a:t> repeatable and consistent practice</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Supports multi-skilled working, transfer of staff between skill areas and enables staff of all levels of experience to understand any given aspect of care</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Fully </a:t>
            </a:r>
            <a:r>
              <a:rPr lang="en-US" b="0" i="0" dirty="0" err="1">
                <a:solidFill>
                  <a:srgbClr val="000000"/>
                </a:solidFill>
                <a:effectLst/>
                <a:latin typeface="Roboto" panose="02000000000000000000" pitchFamily="2" charset="0"/>
              </a:rPr>
              <a:t>customisable</a:t>
            </a:r>
            <a:r>
              <a:rPr lang="en-US" b="0" i="0" dirty="0">
                <a:solidFill>
                  <a:srgbClr val="000000"/>
                </a:solidFill>
                <a:effectLst/>
                <a:latin typeface="Roboto" panose="02000000000000000000" pitchFamily="2" charset="0"/>
              </a:rPr>
              <a:t> and editable</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 Training aid, enabling staff to gain new or refresh existing knowledge easily and prepare for qualification assessment</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Forms the Plan of the Plan-Do-Check-Act quality assurance cycle</a:t>
            </a:r>
          </a:p>
          <a:p>
            <a:pPr algn="l" fontAlgn="base">
              <a:buFont typeface="Arial" panose="020B0604020202020204" pitchFamily="34" charset="0"/>
              <a:buChar char="•"/>
            </a:pPr>
            <a:r>
              <a:rPr lang="en-US" b="0" i="0" dirty="0">
                <a:solidFill>
                  <a:srgbClr val="000000"/>
                </a:solidFill>
                <a:effectLst/>
                <a:latin typeface="Roboto" panose="02000000000000000000" pitchFamily="2" charset="0"/>
              </a:rPr>
              <a:t>Audit observed outcomes and allow the specification of any changes required to reach required outcomes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08293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3E80-959A-FC99-4A37-3709CF64F178}"/>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Current Policies in QA?</a:t>
            </a:r>
          </a:p>
        </p:txBody>
      </p:sp>
      <p:sp>
        <p:nvSpPr>
          <p:cNvPr id="3" name="Content Placeholder 2">
            <a:extLst>
              <a:ext uri="{FF2B5EF4-FFF2-40B4-BE49-F238E27FC236}">
                <a16:creationId xmlns:a16="http://schemas.microsoft.com/office/drawing/2014/main" id="{D351B957-82F7-210C-998F-5DFEFBB3EF06}"/>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Customized</a:t>
            </a:r>
            <a:r>
              <a:rPr lang="en-US" b="0" i="0" dirty="0">
                <a:effectLst/>
                <a:latin typeface="Arial" panose="020B0604020202020204" pitchFamily="34" charset="0"/>
                <a:cs typeface="Arial" panose="020B0604020202020204" pitchFamily="34" charset="0"/>
              </a:rPr>
              <a:t> policies and procedures to help you </a:t>
            </a:r>
            <a:r>
              <a:rPr lang="en-US" b="1" i="0" dirty="0">
                <a:effectLst/>
                <a:latin typeface="Arial" panose="020B0604020202020204" pitchFamily="34" charset="0"/>
                <a:cs typeface="Arial" panose="020B0604020202020204" pitchFamily="34" charset="0"/>
              </a:rPr>
              <a:t>comply with regulatory standards</a:t>
            </a:r>
          </a:p>
          <a:p>
            <a:r>
              <a:rPr lang="en-US" b="0" i="0" dirty="0">
                <a:effectLst/>
                <a:latin typeface="Arial" panose="020B0604020202020204" pitchFamily="34" charset="0"/>
                <a:cs typeface="Arial" panose="020B0604020202020204" pitchFamily="34" charset="0"/>
              </a:rPr>
              <a:t>Supports your CQC Compliance under The Care Act 2014 and The Health and Social Care Act 2008 (Regulated Activities) Regulations 2015</a:t>
            </a:r>
          </a:p>
          <a:p>
            <a:r>
              <a:rPr lang="en-US" b="0" i="0" dirty="0">
                <a:effectLst/>
                <a:latin typeface="Arial" panose="020B0604020202020204" pitchFamily="34" charset="0"/>
                <a:cs typeface="Arial" panose="020B0604020202020204" pitchFamily="34" charset="0"/>
              </a:rPr>
              <a:t>Policies &amp; Procedures are fully customized to you as required by the CQC.</a:t>
            </a:r>
          </a:p>
          <a:p>
            <a:endParaRPr lang="en-US" b="0" i="0" dirty="0">
              <a:solidFill>
                <a:srgbClr val="3E3E3E"/>
              </a:solidFill>
              <a:effectLst/>
              <a:latin typeface="Roboto" panose="020B0604020202020204" pitchFamily="2" charset="0"/>
            </a:endParaRPr>
          </a:p>
          <a:p>
            <a:endParaRPr lang="en-GB" dirty="0"/>
          </a:p>
        </p:txBody>
      </p:sp>
    </p:spTree>
    <p:extLst>
      <p:ext uri="{BB962C8B-B14F-4D97-AF65-F5344CB8AC3E}">
        <p14:creationId xmlns:p14="http://schemas.microsoft.com/office/powerpoint/2010/main" val="452339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CFC1-DE40-7E83-7F7B-037901EB40C0}"/>
              </a:ext>
            </a:extLst>
          </p:cNvPr>
          <p:cNvSpPr>
            <a:spLocks noGrp="1"/>
          </p:cNvSpPr>
          <p:nvPr>
            <p:ph type="title"/>
          </p:nvPr>
        </p:nvSpPr>
        <p:spPr/>
        <p:txBody>
          <a:bodyPr/>
          <a:lstStyle/>
          <a:p>
            <a:r>
              <a:rPr lang="en-GB" b="1" i="0" dirty="0">
                <a:solidFill>
                  <a:srgbClr val="1F1F1F"/>
                </a:solidFill>
                <a:effectLst/>
                <a:latin typeface="Source Sans Pro" panose="020B0503030403020204" pitchFamily="34" charset="0"/>
              </a:rPr>
              <a:t>Models for Change</a:t>
            </a:r>
            <a:endParaRPr lang="en-GB" b="1" dirty="0"/>
          </a:p>
        </p:txBody>
      </p:sp>
      <p:sp>
        <p:nvSpPr>
          <p:cNvPr id="3" name="Content Placeholder 2">
            <a:extLst>
              <a:ext uri="{FF2B5EF4-FFF2-40B4-BE49-F238E27FC236}">
                <a16:creationId xmlns:a16="http://schemas.microsoft.com/office/drawing/2014/main" id="{6598F978-4C39-AE3A-ADBB-2F48BF0422F0}"/>
              </a:ext>
            </a:extLst>
          </p:cNvPr>
          <p:cNvSpPr>
            <a:spLocks noGrp="1"/>
          </p:cNvSpPr>
          <p:nvPr>
            <p:ph idx="1"/>
          </p:nvPr>
        </p:nvSpPr>
        <p:spPr/>
        <p:txBody>
          <a:bodyPr>
            <a:normAutofit/>
          </a:bodyPr>
          <a:lstStyle/>
          <a:p>
            <a:pPr marL="0" indent="0">
              <a:buNone/>
            </a:pPr>
            <a:r>
              <a:rPr lang="en-US" dirty="0"/>
              <a:t>In order for an error to be classified as preventable, </a:t>
            </a:r>
          </a:p>
          <a:p>
            <a:r>
              <a:rPr lang="en-US" dirty="0"/>
              <a:t>it must first be identifiable and measurable.</a:t>
            </a:r>
          </a:p>
          <a:p>
            <a:r>
              <a:rPr lang="en-US" dirty="0"/>
              <a:t>Second, modifiable.</a:t>
            </a:r>
          </a:p>
          <a:p>
            <a:r>
              <a:rPr lang="en-US" dirty="0"/>
              <a:t>And third, modification reduces errors.</a:t>
            </a:r>
            <a:endParaRPr lang="en-GB" dirty="0"/>
          </a:p>
        </p:txBody>
      </p:sp>
    </p:spTree>
    <p:extLst>
      <p:ext uri="{BB962C8B-B14F-4D97-AF65-F5344CB8AC3E}">
        <p14:creationId xmlns:p14="http://schemas.microsoft.com/office/powerpoint/2010/main" val="3208211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C33D-D5AF-37CC-0812-EB8C665DB3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7DFDCE-AAD8-40AB-FC7F-8050E25A3C01}"/>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An example of a clearly preventable error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is having two vials of a medication that look the same but have vastly different concentrations of the medication.</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068513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1C70-932A-23DB-75FB-57B470CD91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3E89A0-9F70-9F85-7BF2-B72EFE1BE002}"/>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In seeking to improve healthcare quality and safety, it is useful to examine successes and failures from other industries.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contrast to healthcare, a number of other industries have made major strides by combining technologies engineered from the outset to be safe and effective. </a:t>
            </a:r>
            <a:r>
              <a:rPr lang="en-US" b="0" i="0" dirty="0" err="1">
                <a:solidFill>
                  <a:srgbClr val="1F1F1F"/>
                </a:solidFill>
                <a:effectLst/>
                <a:latin typeface="Source Sans Pro" panose="020B0503030403020204" pitchFamily="34" charset="0"/>
              </a:rPr>
              <a:t>i.e</a:t>
            </a:r>
            <a:r>
              <a:rPr lang="en-US" b="0" i="0" dirty="0">
                <a:solidFill>
                  <a:srgbClr val="1F1F1F"/>
                </a:solidFill>
                <a:effectLst/>
                <a:latin typeface="Source Sans Pro" panose="020B0503030403020204" pitchFamily="34" charset="0"/>
              </a:rPr>
              <a:t> Airlines</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655025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BC04F-0AA5-D15A-4204-12B134634C6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CA95621-E264-6119-D6D8-791368B5D9E8}"/>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What is the impact of medical errors???????example…..In 2008, one estimate was that medical errors cost about $20 billion just for those costs associated with the additional care due to the harm caused. </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999088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4D57-BE75-9535-5762-8604ED5C28E1}"/>
              </a:ext>
            </a:extLst>
          </p:cNvPr>
          <p:cNvSpPr>
            <a:spLocks noGrp="1"/>
          </p:cNvSpPr>
          <p:nvPr>
            <p:ph type="title"/>
          </p:nvPr>
        </p:nvSpPr>
        <p:spPr/>
        <p:txBody>
          <a:bodyPr>
            <a:normAutofit/>
          </a:bodyPr>
          <a:lstStyle/>
          <a:p>
            <a:r>
              <a:rPr lang="en-GB" b="1" dirty="0"/>
              <a:t>References</a:t>
            </a:r>
            <a:endParaRPr lang="en-GB" dirty="0"/>
          </a:p>
        </p:txBody>
      </p:sp>
      <p:sp>
        <p:nvSpPr>
          <p:cNvPr id="3" name="Content Placeholder 2">
            <a:extLst>
              <a:ext uri="{FF2B5EF4-FFF2-40B4-BE49-F238E27FC236}">
                <a16:creationId xmlns:a16="http://schemas.microsoft.com/office/drawing/2014/main" id="{A68BED7B-5E12-EC12-FCAA-E633DF9C25BF}"/>
              </a:ext>
            </a:extLst>
          </p:cNvPr>
          <p:cNvSpPr>
            <a:spLocks noGrp="1"/>
          </p:cNvSpPr>
          <p:nvPr>
            <p:ph idx="1"/>
          </p:nvPr>
        </p:nvSpPr>
        <p:spPr/>
        <p:txBody>
          <a:bodyPr>
            <a:normAutofit fontScale="55000" lnSpcReduction="20000"/>
          </a:bodyPr>
          <a:lstStyle/>
          <a:p>
            <a:pPr marL="0" indent="0">
              <a:buNone/>
            </a:pPr>
            <a:endParaRPr lang="en-GB" dirty="0"/>
          </a:p>
          <a:p>
            <a:pPr algn="l"/>
            <a:r>
              <a:rPr lang="en-GB" b="1" i="0" dirty="0">
                <a:solidFill>
                  <a:srgbClr val="1F1F1F"/>
                </a:solidFill>
                <a:effectLst/>
                <a:latin typeface="unset"/>
              </a:rPr>
              <a:t>Required</a:t>
            </a:r>
            <a:endParaRPr lang="en-GB" b="0" i="0" dirty="0">
              <a:solidFill>
                <a:srgbClr val="1F1F1F"/>
              </a:solidFill>
              <a:effectLst/>
              <a:latin typeface="Source Sans Pro" panose="020B0503030403020204" pitchFamily="34" charset="0"/>
            </a:endParaRPr>
          </a:p>
          <a:p>
            <a:pPr algn="l"/>
            <a:r>
              <a:rPr lang="en-GB" b="0" i="0" dirty="0">
                <a:solidFill>
                  <a:srgbClr val="222222"/>
                </a:solidFill>
                <a:effectLst/>
                <a:latin typeface="Arial" panose="020B0604020202020204" pitchFamily="34" charset="0"/>
              </a:rPr>
              <a:t>Jha, A.K., </a:t>
            </a:r>
            <a:r>
              <a:rPr lang="en-GB" b="0" i="0" dirty="0" err="1">
                <a:solidFill>
                  <a:srgbClr val="222222"/>
                </a:solidFill>
                <a:effectLst/>
                <a:latin typeface="Arial" panose="020B0604020202020204" pitchFamily="34" charset="0"/>
              </a:rPr>
              <a:t>Larizgoitia</a:t>
            </a:r>
            <a:r>
              <a:rPr lang="en-GB" b="0" i="0" dirty="0">
                <a:solidFill>
                  <a:srgbClr val="222222"/>
                </a:solidFill>
                <a:effectLst/>
                <a:latin typeface="Arial" panose="020B0604020202020204" pitchFamily="34" charset="0"/>
              </a:rPr>
              <a:t>, I., </a:t>
            </a:r>
            <a:r>
              <a:rPr lang="en-GB" b="0" i="0" dirty="0" err="1">
                <a:solidFill>
                  <a:srgbClr val="222222"/>
                </a:solidFill>
                <a:effectLst/>
                <a:latin typeface="Arial" panose="020B0604020202020204" pitchFamily="34" charset="0"/>
              </a:rPr>
              <a:t>Audera</a:t>
            </a:r>
            <a:r>
              <a:rPr lang="en-GB" b="0" i="0" dirty="0">
                <a:solidFill>
                  <a:srgbClr val="222222"/>
                </a:solidFill>
                <a:effectLst/>
                <a:latin typeface="Arial" panose="020B0604020202020204" pitchFamily="34" charset="0"/>
              </a:rPr>
              <a:t>-Lopez, C., </a:t>
            </a:r>
            <a:r>
              <a:rPr lang="en-GB" b="0" i="0" dirty="0" err="1">
                <a:solidFill>
                  <a:srgbClr val="222222"/>
                </a:solidFill>
                <a:effectLst/>
                <a:latin typeface="Arial" panose="020B0604020202020204" pitchFamily="34" charset="0"/>
              </a:rPr>
              <a:t>Prasopa-Plaizier</a:t>
            </a:r>
            <a:r>
              <a:rPr lang="en-GB" b="0" i="0" dirty="0">
                <a:solidFill>
                  <a:srgbClr val="222222"/>
                </a:solidFill>
                <a:effectLst/>
                <a:latin typeface="Arial" panose="020B0604020202020204" pitchFamily="34" charset="0"/>
              </a:rPr>
              <a:t>, N., Waters, H. and Bates, D.W., 2013. The global burden of unsafe medical care: analytic modelling of observational studies. </a:t>
            </a:r>
            <a:r>
              <a:rPr lang="en-GB" b="0" i="1" dirty="0">
                <a:solidFill>
                  <a:srgbClr val="222222"/>
                </a:solidFill>
                <a:effectLst/>
                <a:latin typeface="Arial" panose="020B0604020202020204" pitchFamily="34" charset="0"/>
              </a:rPr>
              <a:t>BMJ quality &amp; safety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22</a:t>
            </a:r>
            <a:r>
              <a:rPr lang="en-GB" b="0" i="0" dirty="0">
                <a:solidFill>
                  <a:srgbClr val="222222"/>
                </a:solidFill>
                <a:effectLst/>
                <a:latin typeface="Arial" panose="020B0604020202020204" pitchFamily="34" charset="0"/>
              </a:rPr>
              <a:t>(10), pp.809-815.</a:t>
            </a:r>
          </a:p>
          <a:p>
            <a:pPr algn="l"/>
            <a:r>
              <a:rPr lang="en-US" b="0" i="0" dirty="0" err="1">
                <a:solidFill>
                  <a:srgbClr val="222222"/>
                </a:solidFill>
                <a:effectLst/>
                <a:latin typeface="Arial" panose="020B0604020202020204" pitchFamily="34" charset="0"/>
              </a:rPr>
              <a:t>Kapur</a:t>
            </a:r>
            <a:r>
              <a:rPr lang="en-US" b="0" i="0" dirty="0">
                <a:solidFill>
                  <a:srgbClr val="222222"/>
                </a:solidFill>
                <a:effectLst/>
                <a:latin typeface="Arial" panose="020B0604020202020204" pitchFamily="34" charset="0"/>
              </a:rPr>
              <a:t>, N., </a:t>
            </a:r>
            <a:r>
              <a:rPr lang="en-US" b="0" i="0" dirty="0" err="1">
                <a:solidFill>
                  <a:srgbClr val="222222"/>
                </a:solidFill>
                <a:effectLst/>
                <a:latin typeface="Arial" panose="020B0604020202020204" pitchFamily="34" charset="0"/>
              </a:rPr>
              <a:t>Parand</a:t>
            </a:r>
            <a:r>
              <a:rPr lang="en-US" b="0" i="0" dirty="0">
                <a:solidFill>
                  <a:srgbClr val="222222"/>
                </a:solidFill>
                <a:effectLst/>
                <a:latin typeface="Arial" panose="020B0604020202020204" pitchFamily="34" charset="0"/>
              </a:rPr>
              <a:t>, A., Soukup, T., Reader, T. and </a:t>
            </a:r>
            <a:r>
              <a:rPr lang="en-US" b="0" i="0" dirty="0" err="1">
                <a:solidFill>
                  <a:srgbClr val="222222"/>
                </a:solidFill>
                <a:effectLst/>
                <a:latin typeface="Arial" panose="020B0604020202020204" pitchFamily="34" charset="0"/>
              </a:rPr>
              <a:t>Sevdalis</a:t>
            </a:r>
            <a:r>
              <a:rPr lang="en-US" b="0" i="0" dirty="0">
                <a:solidFill>
                  <a:srgbClr val="222222"/>
                </a:solidFill>
                <a:effectLst/>
                <a:latin typeface="Arial" panose="020B0604020202020204" pitchFamily="34" charset="0"/>
              </a:rPr>
              <a:t>, N., 2015. Aviation and healthcare: a comparative review with implications for patient safety. </a:t>
            </a:r>
            <a:r>
              <a:rPr lang="en-US" b="0" i="1" dirty="0">
                <a:solidFill>
                  <a:srgbClr val="222222"/>
                </a:solidFill>
                <a:effectLst/>
                <a:latin typeface="Arial" panose="020B0604020202020204" pitchFamily="34" charset="0"/>
              </a:rPr>
              <a:t>JRSM open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7</a:t>
            </a:r>
            <a:r>
              <a:rPr lang="en-US" b="0" i="0" dirty="0">
                <a:solidFill>
                  <a:srgbClr val="222222"/>
                </a:solidFill>
                <a:effectLst/>
                <a:latin typeface="Arial" panose="020B0604020202020204" pitchFamily="34" charset="0"/>
              </a:rPr>
              <a:t>(1), p.2054270415616548.</a:t>
            </a:r>
          </a:p>
          <a:p>
            <a:pPr algn="l"/>
            <a:r>
              <a:rPr lang="en-GB" b="1" i="0" dirty="0">
                <a:solidFill>
                  <a:srgbClr val="1F1F1F"/>
                </a:solidFill>
                <a:effectLst/>
                <a:latin typeface="unset"/>
              </a:rPr>
              <a:t>Recommended</a:t>
            </a:r>
            <a:endParaRPr lang="en-GB" b="0" i="0" dirty="0">
              <a:solidFill>
                <a:srgbClr val="1F1F1F"/>
              </a:solidFill>
              <a:effectLst/>
              <a:latin typeface="Source Sans Pro" panose="020B0503030403020204" pitchFamily="34" charset="0"/>
            </a:endParaRPr>
          </a:p>
          <a:p>
            <a:pPr algn="l"/>
            <a:r>
              <a:rPr lang="en-US" b="0" i="0" dirty="0">
                <a:solidFill>
                  <a:srgbClr val="222222"/>
                </a:solidFill>
                <a:effectLst/>
                <a:latin typeface="Arial" panose="020B0604020202020204" pitchFamily="34" charset="0"/>
              </a:rPr>
              <a:t>James, J.T., 2013. A new, evidence-based estimate of patient harms associated with hospital care. </a:t>
            </a:r>
            <a:r>
              <a:rPr lang="en-US" b="0" i="1" dirty="0">
                <a:solidFill>
                  <a:srgbClr val="222222"/>
                </a:solidFill>
                <a:effectLst/>
                <a:latin typeface="Arial" panose="020B0604020202020204" pitchFamily="34" charset="0"/>
              </a:rPr>
              <a:t>Journal of patient safety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a:t>
            </a:r>
            <a:r>
              <a:rPr lang="en-US" b="0" i="0" dirty="0">
                <a:solidFill>
                  <a:srgbClr val="222222"/>
                </a:solidFill>
                <a:effectLst/>
                <a:latin typeface="Arial" panose="020B0604020202020204" pitchFamily="34" charset="0"/>
              </a:rPr>
              <a:t>(3), pp.122-128.</a:t>
            </a:r>
          </a:p>
          <a:p>
            <a:pPr algn="l"/>
            <a:r>
              <a:rPr lang="en-GB" b="0" i="0" dirty="0" err="1">
                <a:solidFill>
                  <a:srgbClr val="222222"/>
                </a:solidFill>
                <a:effectLst/>
                <a:latin typeface="Arial" panose="020B0604020202020204" pitchFamily="34" charset="0"/>
              </a:rPr>
              <a:t>Hübner</a:t>
            </a:r>
            <a:r>
              <a:rPr lang="en-GB" b="0" i="0" dirty="0">
                <a:solidFill>
                  <a:srgbClr val="222222"/>
                </a:solidFill>
                <a:effectLst/>
                <a:latin typeface="Arial" panose="020B0604020202020204" pitchFamily="34" charset="0"/>
              </a:rPr>
              <a:t>, N.O., </a:t>
            </a:r>
            <a:r>
              <a:rPr lang="en-GB" b="0" i="0" dirty="0" err="1">
                <a:solidFill>
                  <a:srgbClr val="222222"/>
                </a:solidFill>
                <a:effectLst/>
                <a:latin typeface="Arial" panose="020B0604020202020204" pitchFamily="34" charset="0"/>
              </a:rPr>
              <a:t>Flessa</a:t>
            </a:r>
            <a:r>
              <a:rPr lang="en-GB" b="0" i="0" dirty="0">
                <a:solidFill>
                  <a:srgbClr val="222222"/>
                </a:solidFill>
                <a:effectLst/>
                <a:latin typeface="Arial" panose="020B0604020202020204" pitchFamily="34" charset="0"/>
              </a:rPr>
              <a:t>, S., </a:t>
            </a:r>
            <a:r>
              <a:rPr lang="en-GB" b="0" i="0" dirty="0" err="1">
                <a:solidFill>
                  <a:srgbClr val="222222"/>
                </a:solidFill>
                <a:effectLst/>
                <a:latin typeface="Arial" panose="020B0604020202020204" pitchFamily="34" charset="0"/>
              </a:rPr>
              <a:t>Haak</a:t>
            </a:r>
            <a:r>
              <a:rPr lang="en-GB" b="0" i="0" dirty="0">
                <a:solidFill>
                  <a:srgbClr val="222222"/>
                </a:solidFill>
                <a:effectLst/>
                <a:latin typeface="Arial" panose="020B0604020202020204" pitchFamily="34" charset="0"/>
              </a:rPr>
              <a:t>, J., Wilke, F., </a:t>
            </a:r>
            <a:r>
              <a:rPr lang="en-GB" b="0" i="0" dirty="0" err="1">
                <a:solidFill>
                  <a:srgbClr val="222222"/>
                </a:solidFill>
                <a:effectLst/>
                <a:latin typeface="Arial" panose="020B0604020202020204" pitchFamily="34" charset="0"/>
              </a:rPr>
              <a:t>Hübner</a:t>
            </a:r>
            <a:r>
              <a:rPr lang="en-GB" b="0" i="0" dirty="0">
                <a:solidFill>
                  <a:srgbClr val="222222"/>
                </a:solidFill>
                <a:effectLst/>
                <a:latin typeface="Arial" panose="020B0604020202020204" pitchFamily="34" charset="0"/>
              </a:rPr>
              <a:t>, C., </a:t>
            </a:r>
            <a:r>
              <a:rPr lang="en-GB" b="0" i="0" dirty="0" err="1">
                <a:solidFill>
                  <a:srgbClr val="222222"/>
                </a:solidFill>
                <a:effectLst/>
                <a:latin typeface="Arial" panose="020B0604020202020204" pitchFamily="34" charset="0"/>
              </a:rPr>
              <a:t>Dahms</a:t>
            </a:r>
            <a:r>
              <a:rPr lang="en-GB" b="0" i="0" dirty="0">
                <a:solidFill>
                  <a:srgbClr val="222222"/>
                </a:solidFill>
                <a:effectLst/>
                <a:latin typeface="Arial" panose="020B0604020202020204" pitchFamily="34" charset="0"/>
              </a:rPr>
              <a:t>, C., Hoffmann, W. and Kramer, A., 2011. Can the hazard assessment and critical control points (HACCP) system be used to design process-based hygiene concepts?. </a:t>
            </a:r>
            <a:r>
              <a:rPr lang="en-GB" b="0" i="1" dirty="0">
                <a:solidFill>
                  <a:srgbClr val="222222"/>
                </a:solidFill>
                <a:effectLst/>
                <a:latin typeface="Arial" panose="020B0604020202020204" pitchFamily="34" charset="0"/>
              </a:rPr>
              <a:t>GMS </a:t>
            </a:r>
            <a:r>
              <a:rPr lang="en-GB" b="0" i="1" dirty="0" err="1">
                <a:solidFill>
                  <a:srgbClr val="222222"/>
                </a:solidFill>
                <a:effectLst/>
                <a:latin typeface="Arial" panose="020B0604020202020204" pitchFamily="34" charset="0"/>
              </a:rPr>
              <a:t>Krankenhaushygiene</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interdisziplinär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a:t>
            </a:r>
            <a:endParaRPr lang="en-GB" dirty="0"/>
          </a:p>
        </p:txBody>
      </p:sp>
    </p:spTree>
    <p:extLst>
      <p:ext uri="{BB962C8B-B14F-4D97-AF65-F5344CB8AC3E}">
        <p14:creationId xmlns:p14="http://schemas.microsoft.com/office/powerpoint/2010/main" val="37107002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1321</Words>
  <Application>Microsoft Office PowerPoint</Application>
  <PresentationFormat>Widescreen</PresentationFormat>
  <Paragraphs>98</Paragraphs>
  <Slides>27</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Arial</vt:lpstr>
      <vt:lpstr>Calibri</vt:lpstr>
      <vt:lpstr>David</vt:lpstr>
      <vt:lpstr>Myriad Pro</vt:lpstr>
      <vt:lpstr>OpenSans</vt:lpstr>
      <vt:lpstr>Roboto</vt:lpstr>
      <vt:lpstr>Source Sans Pro</vt:lpstr>
      <vt:lpstr>unset</vt:lpstr>
      <vt:lpstr>Wingdings</vt:lpstr>
      <vt:lpstr>20140311PresentationUWTSDTemplate</vt:lpstr>
      <vt:lpstr>    Quality Assurance and Service Improvements    Dr Fahad Khan PhD (Medical sciences), Msc in Public health BDS (Bachelor of Dentistry) Diploma in Public health, Diploma in Epidemiology </vt:lpstr>
      <vt:lpstr>Learning outcomes</vt:lpstr>
      <vt:lpstr>Module Summary</vt:lpstr>
      <vt:lpstr>Aims of the Session</vt:lpstr>
      <vt:lpstr>Ice breaker</vt:lpstr>
      <vt:lpstr>Activity</vt:lpstr>
      <vt:lpstr>Activity</vt:lpstr>
      <vt:lpstr>What do you mean by quality assurance (In general)?</vt:lpstr>
      <vt:lpstr>Quality assurance in relation to healthcare </vt:lpstr>
      <vt:lpstr>Activity</vt:lpstr>
      <vt:lpstr>Quality Assurance VS Quality Improvement </vt:lpstr>
      <vt:lpstr>Quality Assurance VS Quality Improvement</vt:lpstr>
      <vt:lpstr>The Unsettling Facts</vt:lpstr>
      <vt:lpstr>Medical errors </vt:lpstr>
      <vt:lpstr>OECD Health data 2015</vt:lpstr>
      <vt:lpstr>Activity: CQC</vt:lpstr>
      <vt:lpstr>Activity</vt:lpstr>
      <vt:lpstr>Activity</vt:lpstr>
      <vt:lpstr>QCS</vt:lpstr>
      <vt:lpstr>Current Policies in QA?</vt:lpstr>
      <vt:lpstr>Models for Change</vt:lpstr>
      <vt:lpstr>PowerPoint Presentation</vt:lpstr>
      <vt:lpstr>PowerPoint Presentation</vt:lpstr>
      <vt:lpstr>PowerPoint Presentation</vt:lpstr>
      <vt:lpstr>Kahoot!!!!!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dc:title>
  <dc:creator>Fahad Khan</dc:creator>
  <cp:lastModifiedBy>Fahad Khan</cp:lastModifiedBy>
  <cp:revision>17</cp:revision>
  <dcterms:created xsi:type="dcterms:W3CDTF">2023-01-07T09:57:05Z</dcterms:created>
  <dcterms:modified xsi:type="dcterms:W3CDTF">2023-01-12T10:37:45Z</dcterms:modified>
</cp:coreProperties>
</file>