
<file path=[Content_Types].xml><?xml version="1.0" encoding="utf-8"?>
<Types xmlns="http://schemas.openxmlformats.org/package/2006/content-types">
  <Default Extension="gif" ContentType="image/gi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484" r:id="rId3"/>
    <p:sldId id="257" r:id="rId4"/>
    <p:sldId id="477" r:id="rId5"/>
    <p:sldId id="481" r:id="rId6"/>
    <p:sldId id="485" r:id="rId7"/>
    <p:sldId id="478" r:id="rId8"/>
    <p:sldId id="483" r:id="rId9"/>
    <p:sldId id="479"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22" autoAdjust="0"/>
    <p:restoredTop sz="87444" autoAdjust="0"/>
  </p:normalViewPr>
  <p:slideViewPr>
    <p:cSldViewPr snapToGrid="0">
      <p:cViewPr varScale="1">
        <p:scale>
          <a:sx n="87" d="100"/>
          <a:sy n="87" d="100"/>
        </p:scale>
        <p:origin x="34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845D6C-8FD9-47F9-AEF4-5D04C4C5713E}" type="datetimeFigureOut">
              <a:rPr lang="en-GB" smtClean="0"/>
              <a:t>20/03/2024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BFB419-0359-45BD-9E59-06E1C2FF903C}" type="slidenum">
              <a:rPr lang="en-GB" smtClean="0"/>
              <a:t>‹#›</a:t>
            </a:fld>
            <a:endParaRPr lang="en-GB"/>
          </a:p>
        </p:txBody>
      </p:sp>
    </p:spTree>
    <p:extLst>
      <p:ext uri="{BB962C8B-B14F-4D97-AF65-F5344CB8AC3E}">
        <p14:creationId xmlns:p14="http://schemas.microsoft.com/office/powerpoint/2010/main" val="33415780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dirty="0"/>
              <a:t>Figure 6.2</a:t>
            </a:r>
          </a:p>
          <a:p>
            <a:r>
              <a:rPr lang="en-US" sz="1200" dirty="0"/>
              <a:t>Ethical issues at specific research stages</a:t>
            </a:r>
            <a:endParaRPr lang="en-US" b="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39981016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endParaRPr lang="en-US" b="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37211644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endParaRPr lang="en-US" b="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11674891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endParaRPr lang="en-US" b="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2541936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endParaRPr lang="en-US" b="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318209335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1240523-3B2A-47CC-B4F2-38BA2CF554B4}" type="datetimeFigureOut">
              <a:rPr lang="en-GB" smtClean="0"/>
              <a:t>20/03/2024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B941AFE-26EC-4BF2-AED4-099ED4791B3C}" type="slidenum">
              <a:rPr lang="en-GB" smtClean="0"/>
              <a:t>‹#›</a:t>
            </a:fld>
            <a:endParaRPr lang="en-GB"/>
          </a:p>
        </p:txBody>
      </p:sp>
    </p:spTree>
    <p:extLst>
      <p:ext uri="{BB962C8B-B14F-4D97-AF65-F5344CB8AC3E}">
        <p14:creationId xmlns:p14="http://schemas.microsoft.com/office/powerpoint/2010/main" val="40467187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1240523-3B2A-47CC-B4F2-38BA2CF554B4}" type="datetimeFigureOut">
              <a:rPr lang="en-GB" smtClean="0"/>
              <a:t>20/03/2024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B941AFE-26EC-4BF2-AED4-099ED4791B3C}" type="slidenum">
              <a:rPr lang="en-GB" smtClean="0"/>
              <a:t>‹#›</a:t>
            </a:fld>
            <a:endParaRPr lang="en-GB"/>
          </a:p>
        </p:txBody>
      </p:sp>
    </p:spTree>
    <p:extLst>
      <p:ext uri="{BB962C8B-B14F-4D97-AF65-F5344CB8AC3E}">
        <p14:creationId xmlns:p14="http://schemas.microsoft.com/office/powerpoint/2010/main" val="38492434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1240523-3B2A-47CC-B4F2-38BA2CF554B4}" type="datetimeFigureOut">
              <a:rPr lang="en-GB" smtClean="0"/>
              <a:t>20/03/2024</a:t>
            </a:fld>
            <a:endParaRPr lang="en-GB"/>
          </a:p>
        </p:txBody>
      </p:sp>
      <p:sp>
        <p:nvSpPr>
          <p:cNvPr id="6" name="Slide Number Placeholder 5"/>
          <p:cNvSpPr>
            <a:spLocks noGrp="1"/>
          </p:cNvSpPr>
          <p:nvPr>
            <p:ph type="sldNum" sz="quarter" idx="12"/>
          </p:nvPr>
        </p:nvSpPr>
        <p:spPr/>
        <p:txBody>
          <a:bodyPr/>
          <a:lstStyle/>
          <a:p>
            <a:fld id="{0B941AFE-26EC-4BF2-AED4-099ED4791B3C}" type="slidenum">
              <a:rPr lang="en-GB" smtClean="0"/>
              <a:t>‹#›</a:t>
            </a:fld>
            <a:endParaRPr lang="en-GB"/>
          </a:p>
        </p:txBody>
      </p:sp>
    </p:spTree>
    <p:extLst>
      <p:ext uri="{BB962C8B-B14F-4D97-AF65-F5344CB8AC3E}">
        <p14:creationId xmlns:p14="http://schemas.microsoft.com/office/powerpoint/2010/main" val="36170485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1240523-3B2A-47CC-B4F2-38BA2CF554B4}" type="datetimeFigureOut">
              <a:rPr lang="en-GB" smtClean="0"/>
              <a:t>20/03/2024</a:t>
            </a:fld>
            <a:endParaRPr lang="en-GB"/>
          </a:p>
        </p:txBody>
      </p:sp>
      <p:sp>
        <p:nvSpPr>
          <p:cNvPr id="7" name="Slide Number Placeholder 6"/>
          <p:cNvSpPr>
            <a:spLocks noGrp="1"/>
          </p:cNvSpPr>
          <p:nvPr>
            <p:ph type="sldNum" sz="quarter" idx="12"/>
          </p:nvPr>
        </p:nvSpPr>
        <p:spPr/>
        <p:txBody>
          <a:bodyPr/>
          <a:lstStyle/>
          <a:p>
            <a:fld id="{0B941AFE-26EC-4BF2-AED4-099ED4791B3C}" type="slidenum">
              <a:rPr lang="en-GB" smtClean="0"/>
              <a:t>‹#›</a:t>
            </a:fld>
            <a:endParaRPr lang="en-GB"/>
          </a:p>
        </p:txBody>
      </p:sp>
    </p:spTree>
    <p:extLst>
      <p:ext uri="{BB962C8B-B14F-4D97-AF65-F5344CB8AC3E}">
        <p14:creationId xmlns:p14="http://schemas.microsoft.com/office/powerpoint/2010/main" val="30877774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1240523-3B2A-47CC-B4F2-38BA2CF554B4}" type="datetimeFigureOut">
              <a:rPr lang="en-GB" smtClean="0"/>
              <a:t>20/03/2024</a:t>
            </a:fld>
            <a:endParaRPr lang="en-GB"/>
          </a:p>
        </p:txBody>
      </p:sp>
      <p:sp>
        <p:nvSpPr>
          <p:cNvPr id="9" name="Slide Number Placeholder 8"/>
          <p:cNvSpPr>
            <a:spLocks noGrp="1"/>
          </p:cNvSpPr>
          <p:nvPr>
            <p:ph type="sldNum" sz="quarter" idx="12"/>
          </p:nvPr>
        </p:nvSpPr>
        <p:spPr/>
        <p:txBody>
          <a:bodyPr/>
          <a:lstStyle/>
          <a:p>
            <a:fld id="{0B941AFE-26EC-4BF2-AED4-099ED4791B3C}" type="slidenum">
              <a:rPr lang="en-GB" smtClean="0"/>
              <a:t>‹#›</a:t>
            </a:fld>
            <a:endParaRPr lang="en-GB"/>
          </a:p>
        </p:txBody>
      </p:sp>
    </p:spTree>
    <p:extLst>
      <p:ext uri="{BB962C8B-B14F-4D97-AF65-F5344CB8AC3E}">
        <p14:creationId xmlns:p14="http://schemas.microsoft.com/office/powerpoint/2010/main" val="3063173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1240523-3B2A-47CC-B4F2-38BA2CF554B4}" type="datetimeFigureOut">
              <a:rPr lang="en-GB" smtClean="0"/>
              <a:t>20/03/2024</a:t>
            </a:fld>
            <a:endParaRPr lang="en-GB"/>
          </a:p>
        </p:txBody>
      </p:sp>
      <p:sp>
        <p:nvSpPr>
          <p:cNvPr id="5" name="Slide Number Placeholder 4"/>
          <p:cNvSpPr>
            <a:spLocks noGrp="1"/>
          </p:cNvSpPr>
          <p:nvPr>
            <p:ph type="sldNum" sz="quarter" idx="12"/>
          </p:nvPr>
        </p:nvSpPr>
        <p:spPr/>
        <p:txBody>
          <a:bodyPr/>
          <a:lstStyle/>
          <a:p>
            <a:fld id="{0B941AFE-26EC-4BF2-AED4-099ED4791B3C}" type="slidenum">
              <a:rPr lang="en-GB" smtClean="0"/>
              <a:t>‹#›</a:t>
            </a:fld>
            <a:endParaRPr lang="en-GB"/>
          </a:p>
        </p:txBody>
      </p:sp>
    </p:spTree>
    <p:extLst>
      <p:ext uri="{BB962C8B-B14F-4D97-AF65-F5344CB8AC3E}">
        <p14:creationId xmlns:p14="http://schemas.microsoft.com/office/powerpoint/2010/main" val="30244014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1240523-3B2A-47CC-B4F2-38BA2CF554B4}" type="datetimeFigureOut">
              <a:rPr lang="en-GB" smtClean="0"/>
              <a:t>20/03/2024</a:t>
            </a:fld>
            <a:endParaRPr lang="en-GB"/>
          </a:p>
        </p:txBody>
      </p:sp>
      <p:sp>
        <p:nvSpPr>
          <p:cNvPr id="4" name="Slide Number Placeholder 3"/>
          <p:cNvSpPr>
            <a:spLocks noGrp="1"/>
          </p:cNvSpPr>
          <p:nvPr>
            <p:ph type="sldNum" sz="quarter" idx="12"/>
          </p:nvPr>
        </p:nvSpPr>
        <p:spPr/>
        <p:txBody>
          <a:bodyPr/>
          <a:lstStyle/>
          <a:p>
            <a:fld id="{0B941AFE-26EC-4BF2-AED4-099ED4791B3C}" type="slidenum">
              <a:rPr lang="en-GB" smtClean="0"/>
              <a:t>‹#›</a:t>
            </a:fld>
            <a:endParaRPr lang="en-GB"/>
          </a:p>
        </p:txBody>
      </p:sp>
    </p:spTree>
    <p:extLst>
      <p:ext uri="{BB962C8B-B14F-4D97-AF65-F5344CB8AC3E}">
        <p14:creationId xmlns:p14="http://schemas.microsoft.com/office/powerpoint/2010/main" val="34633394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240523-3B2A-47CC-B4F2-38BA2CF554B4}" type="datetimeFigureOut">
              <a:rPr lang="en-GB" smtClean="0"/>
              <a:t>20/03/2024</a:t>
            </a:fld>
            <a:endParaRPr lang="en-GB"/>
          </a:p>
        </p:txBody>
      </p:sp>
      <p:sp>
        <p:nvSpPr>
          <p:cNvPr id="7" name="Slide Number Placeholder 6"/>
          <p:cNvSpPr>
            <a:spLocks noGrp="1"/>
          </p:cNvSpPr>
          <p:nvPr>
            <p:ph type="sldNum" sz="quarter" idx="12"/>
          </p:nvPr>
        </p:nvSpPr>
        <p:spPr/>
        <p:txBody>
          <a:bodyPr/>
          <a:lstStyle/>
          <a:p>
            <a:fld id="{0B941AFE-26EC-4BF2-AED4-099ED4791B3C}" type="slidenum">
              <a:rPr lang="en-GB" smtClean="0"/>
              <a:t>‹#›</a:t>
            </a:fld>
            <a:endParaRPr lang="en-GB"/>
          </a:p>
        </p:txBody>
      </p:sp>
    </p:spTree>
    <p:extLst>
      <p:ext uri="{BB962C8B-B14F-4D97-AF65-F5344CB8AC3E}">
        <p14:creationId xmlns:p14="http://schemas.microsoft.com/office/powerpoint/2010/main" val="8474879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240523-3B2A-47CC-B4F2-38BA2CF554B4}" type="datetimeFigureOut">
              <a:rPr lang="en-GB" smtClean="0"/>
              <a:t>20/03/2024</a:t>
            </a:fld>
            <a:endParaRPr lang="en-GB"/>
          </a:p>
        </p:txBody>
      </p:sp>
      <p:sp>
        <p:nvSpPr>
          <p:cNvPr id="7" name="Slide Number Placeholder 6"/>
          <p:cNvSpPr>
            <a:spLocks noGrp="1"/>
          </p:cNvSpPr>
          <p:nvPr>
            <p:ph type="sldNum" sz="quarter" idx="12"/>
          </p:nvPr>
        </p:nvSpPr>
        <p:spPr/>
        <p:txBody>
          <a:bodyPr/>
          <a:lstStyle/>
          <a:p>
            <a:fld id="{0B941AFE-26EC-4BF2-AED4-099ED4791B3C}" type="slidenum">
              <a:rPr lang="en-GB" smtClean="0"/>
              <a:t>‹#›</a:t>
            </a:fld>
            <a:endParaRPr lang="en-GB"/>
          </a:p>
        </p:txBody>
      </p:sp>
    </p:spTree>
    <p:extLst>
      <p:ext uri="{BB962C8B-B14F-4D97-AF65-F5344CB8AC3E}">
        <p14:creationId xmlns:p14="http://schemas.microsoft.com/office/powerpoint/2010/main" val="20891545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1240523-3B2A-47CC-B4F2-38BA2CF554B4}" type="datetimeFigureOut">
              <a:rPr lang="en-GB" smtClean="0"/>
              <a:t>20/03/2024</a:t>
            </a:fld>
            <a:endParaRPr lang="en-GB"/>
          </a:p>
        </p:txBody>
      </p:sp>
      <p:sp>
        <p:nvSpPr>
          <p:cNvPr id="6" name="Slide Number Placeholder 5"/>
          <p:cNvSpPr>
            <a:spLocks noGrp="1"/>
          </p:cNvSpPr>
          <p:nvPr>
            <p:ph type="sldNum" sz="quarter" idx="12"/>
          </p:nvPr>
        </p:nvSpPr>
        <p:spPr/>
        <p:txBody>
          <a:bodyPr/>
          <a:lstStyle/>
          <a:p>
            <a:fld id="{0B941AFE-26EC-4BF2-AED4-099ED4791B3C}" type="slidenum">
              <a:rPr lang="en-GB" smtClean="0"/>
              <a:t>‹#›</a:t>
            </a:fld>
            <a:endParaRPr lang="en-GB"/>
          </a:p>
        </p:txBody>
      </p:sp>
    </p:spTree>
    <p:extLst>
      <p:ext uri="{BB962C8B-B14F-4D97-AF65-F5344CB8AC3E}">
        <p14:creationId xmlns:p14="http://schemas.microsoft.com/office/powerpoint/2010/main" val="4308729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1240523-3B2A-47CC-B4F2-38BA2CF554B4}" type="datetimeFigureOut">
              <a:rPr lang="en-GB" smtClean="0"/>
              <a:t>20/03/2024</a:t>
            </a:fld>
            <a:endParaRPr lang="en-GB"/>
          </a:p>
        </p:txBody>
      </p:sp>
      <p:sp>
        <p:nvSpPr>
          <p:cNvPr id="6" name="Slide Number Placeholder 5"/>
          <p:cNvSpPr>
            <a:spLocks noGrp="1"/>
          </p:cNvSpPr>
          <p:nvPr>
            <p:ph type="sldNum" sz="quarter" idx="12"/>
          </p:nvPr>
        </p:nvSpPr>
        <p:spPr/>
        <p:txBody>
          <a:bodyPr/>
          <a:lstStyle/>
          <a:p>
            <a:fld id="{0B941AFE-26EC-4BF2-AED4-099ED4791B3C}" type="slidenum">
              <a:rPr lang="en-GB" smtClean="0"/>
              <a:t>‹#›</a:t>
            </a:fld>
            <a:endParaRPr lang="en-GB"/>
          </a:p>
        </p:txBody>
      </p:sp>
    </p:spTree>
    <p:extLst>
      <p:ext uri="{BB962C8B-B14F-4D97-AF65-F5344CB8AC3E}">
        <p14:creationId xmlns:p14="http://schemas.microsoft.com/office/powerpoint/2010/main" val="30294890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Tree>
    <p:extLst>
      <p:ext uri="{BB962C8B-B14F-4D97-AF65-F5344CB8AC3E}">
        <p14:creationId xmlns:p14="http://schemas.microsoft.com/office/powerpoint/2010/main" val="2644846831"/>
      </p:ext>
    </p:extLst>
  </p:cSld>
  <p:clrMapOvr>
    <a:masterClrMapping/>
  </p:clrMapOvr>
  <p:extLst>
    <p:ext uri="{DCECCB84-F9BA-43D5-87BE-67443E8EF086}">
      <p15:sldGuideLst xmlns:p15="http://schemas.microsoft.com/office/powerpoint/2012/main">
        <p15:guide id="1" orient="horz" pos="2160">
          <p15:clr>
            <a:srgbClr val="FBAE40"/>
          </p15:clr>
        </p15:guide>
        <p15:guide id="2" pos="288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1240523-3B2A-47CC-B4F2-38BA2CF554B4}" type="datetimeFigureOut">
              <a:rPr lang="en-GB" smtClean="0"/>
              <a:t>20/03/2024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0B941AFE-26EC-4BF2-AED4-099ED4791B3C}" type="slidenum">
              <a:rPr lang="en-GB" smtClean="0"/>
              <a:t>‹#›</a:t>
            </a:fld>
            <a:endParaRPr lang="en-GB"/>
          </a:p>
        </p:txBody>
      </p:sp>
    </p:spTree>
    <p:extLst>
      <p:ext uri="{BB962C8B-B14F-4D97-AF65-F5344CB8AC3E}">
        <p14:creationId xmlns:p14="http://schemas.microsoft.com/office/powerpoint/2010/main" val="163839553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tcd.ie/swsp/assets/pdf/Participant%20consent%20form%20template.pdf"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ww.uwtsd.ac.uk/research/research-integrity-and-ethics"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24082-9896-4827-AD6E-E3338C4502EB}"/>
              </a:ext>
            </a:extLst>
          </p:cNvPr>
          <p:cNvSpPr>
            <a:spLocks noGrp="1"/>
          </p:cNvSpPr>
          <p:nvPr>
            <p:ph type="ctrTitle"/>
          </p:nvPr>
        </p:nvSpPr>
        <p:spPr/>
        <p:txBody>
          <a:bodyPr/>
          <a:lstStyle/>
          <a:p>
            <a:r>
              <a:rPr lang="en-GB" dirty="0"/>
              <a:t>Ethics</a:t>
            </a:r>
          </a:p>
        </p:txBody>
      </p:sp>
      <p:sp>
        <p:nvSpPr>
          <p:cNvPr id="3" name="Subtitle 2">
            <a:extLst>
              <a:ext uri="{FF2B5EF4-FFF2-40B4-BE49-F238E27FC236}">
                <a16:creationId xmlns:a16="http://schemas.microsoft.com/office/drawing/2014/main" id="{449CE392-9AC2-4E34-97DD-E957FE70D622}"/>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3314411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C096E-82BF-498B-8051-46D152452C64}"/>
              </a:ext>
            </a:extLst>
          </p:cNvPr>
          <p:cNvSpPr>
            <a:spLocks noGrp="1"/>
          </p:cNvSpPr>
          <p:nvPr>
            <p:ph type="title"/>
          </p:nvPr>
        </p:nvSpPr>
        <p:spPr/>
        <p:txBody>
          <a:bodyPr/>
          <a:lstStyle/>
          <a:p>
            <a:r>
              <a:rPr lang="en-GB" dirty="0"/>
              <a:t>Session outcomes</a:t>
            </a:r>
          </a:p>
        </p:txBody>
      </p:sp>
      <p:sp>
        <p:nvSpPr>
          <p:cNvPr id="3" name="Content Placeholder 2">
            <a:extLst>
              <a:ext uri="{FF2B5EF4-FFF2-40B4-BE49-F238E27FC236}">
                <a16:creationId xmlns:a16="http://schemas.microsoft.com/office/drawing/2014/main" id="{D0278F5E-82E4-4563-9DAF-1A731E980113}"/>
              </a:ext>
            </a:extLst>
          </p:cNvPr>
          <p:cNvSpPr>
            <a:spLocks noGrp="1"/>
          </p:cNvSpPr>
          <p:nvPr>
            <p:ph idx="1"/>
          </p:nvPr>
        </p:nvSpPr>
        <p:spPr/>
        <p:txBody>
          <a:bodyPr/>
          <a:lstStyle/>
          <a:p>
            <a:r>
              <a:rPr lang="en-GB" dirty="0"/>
              <a:t>To recognise the importance of ethics for the conduct of research. </a:t>
            </a:r>
          </a:p>
          <a:p>
            <a:r>
              <a:rPr lang="en-GB" dirty="0"/>
              <a:t>Nature of consent </a:t>
            </a:r>
          </a:p>
          <a:p>
            <a:r>
              <a:rPr lang="en-GB" dirty="0"/>
              <a:t>Why the need to act ethically?</a:t>
            </a:r>
          </a:p>
          <a:p>
            <a:r>
              <a:rPr lang="en-GB" dirty="0"/>
              <a:t>Principles for processing personal data </a:t>
            </a:r>
          </a:p>
          <a:p>
            <a:r>
              <a:rPr lang="en-GB" dirty="0"/>
              <a:t>UWTSD ethics and code of conduct and form</a:t>
            </a:r>
          </a:p>
        </p:txBody>
      </p:sp>
    </p:spTree>
    <p:extLst>
      <p:ext uri="{BB962C8B-B14F-4D97-AF65-F5344CB8AC3E}">
        <p14:creationId xmlns:p14="http://schemas.microsoft.com/office/powerpoint/2010/main" val="31307891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B1460-8694-4E6F-8CA6-D35641BCD9A5}"/>
              </a:ext>
            </a:extLst>
          </p:cNvPr>
          <p:cNvSpPr>
            <a:spLocks noGrp="1"/>
          </p:cNvSpPr>
          <p:nvPr>
            <p:ph type="title"/>
          </p:nvPr>
        </p:nvSpPr>
        <p:spPr/>
        <p:txBody>
          <a:bodyPr/>
          <a:lstStyle/>
          <a:p>
            <a:r>
              <a:rPr lang="en-GB" dirty="0"/>
              <a:t>Ethical Issues</a:t>
            </a:r>
          </a:p>
        </p:txBody>
      </p:sp>
      <p:sp>
        <p:nvSpPr>
          <p:cNvPr id="3" name="Content Placeholder 2">
            <a:extLst>
              <a:ext uri="{FF2B5EF4-FFF2-40B4-BE49-F238E27FC236}">
                <a16:creationId xmlns:a16="http://schemas.microsoft.com/office/drawing/2014/main" id="{259ABCDC-0A8F-4FAA-82E0-79BBB61723FA}"/>
              </a:ext>
            </a:extLst>
          </p:cNvPr>
          <p:cNvSpPr>
            <a:spLocks noGrp="1"/>
          </p:cNvSpPr>
          <p:nvPr>
            <p:ph idx="1"/>
          </p:nvPr>
        </p:nvSpPr>
        <p:spPr/>
        <p:txBody>
          <a:bodyPr/>
          <a:lstStyle/>
          <a:p>
            <a:r>
              <a:rPr lang="en-GB" dirty="0"/>
              <a:t>Potential ethical issues should be recognised and considered from the outset of your research and are one of the criteria against which your research is judged. Issues may be anticipated by using codes of ethics, ethical guidelines, and ethical principles.</a:t>
            </a:r>
          </a:p>
        </p:txBody>
      </p:sp>
    </p:spTree>
    <p:extLst>
      <p:ext uri="{BB962C8B-B14F-4D97-AF65-F5344CB8AC3E}">
        <p14:creationId xmlns:p14="http://schemas.microsoft.com/office/powerpoint/2010/main" val="30426622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able Structure"/>
          <p:cNvSpPr txBox="1">
            <a:spLocks/>
          </p:cNvSpPr>
          <p:nvPr/>
        </p:nvSpPr>
        <p:spPr>
          <a:xfrm>
            <a:off x="1871449" y="396240"/>
            <a:ext cx="8410575" cy="1600200"/>
          </a:xfrm>
          <a:prstGeom prst="rect">
            <a:avLst/>
          </a:prstGeom>
        </p:spPr>
        <p:txBody>
          <a:bodyPr anchor="t"/>
          <a:lstStyle>
            <a:lvl1pPr algn="l" defTabSz="914400" rtl="0" eaLnBrk="1" latinLnBrk="0" hangingPunct="1">
              <a:lnSpc>
                <a:spcPct val="100000"/>
              </a:lnSpc>
              <a:spcBef>
                <a:spcPct val="0"/>
              </a:spcBef>
              <a:buNone/>
              <a:defRPr sz="3400" b="1" kern="1200">
                <a:solidFill>
                  <a:srgbClr val="007FA3"/>
                </a:solidFill>
                <a:latin typeface="Arial" panose="020B0604020202020204" pitchFamily="34" charset="0"/>
                <a:ea typeface="+mj-ea"/>
                <a:cs typeface="Arial" panose="020B0604020202020204" pitchFamily="34" charset="0"/>
              </a:defRPr>
            </a:lvl1pPr>
          </a:lstStyle>
          <a:p>
            <a:endParaRPr lang="en-US" sz="3200" dirty="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092960" y="221826"/>
            <a:ext cx="6622217" cy="5667768"/>
          </a:xfrm>
          <a:prstGeom prst="rect">
            <a:avLst/>
          </a:prstGeom>
        </p:spPr>
      </p:pic>
    </p:spTree>
    <p:extLst>
      <p:ext uri="{BB962C8B-B14F-4D97-AF65-F5344CB8AC3E}">
        <p14:creationId xmlns:p14="http://schemas.microsoft.com/office/powerpoint/2010/main" val="36452161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able Structure"/>
          <p:cNvSpPr txBox="1">
            <a:spLocks/>
          </p:cNvSpPr>
          <p:nvPr/>
        </p:nvSpPr>
        <p:spPr>
          <a:xfrm>
            <a:off x="358987" y="179493"/>
            <a:ext cx="9672424" cy="1600200"/>
          </a:xfrm>
          <a:prstGeom prst="rect">
            <a:avLst/>
          </a:prstGeom>
        </p:spPr>
        <p:txBody>
          <a:bodyPr anchor="t"/>
          <a:lstStyle>
            <a:lvl1pPr algn="l" defTabSz="914400" rtl="0" eaLnBrk="1" latinLnBrk="0" hangingPunct="1">
              <a:lnSpc>
                <a:spcPct val="100000"/>
              </a:lnSpc>
              <a:spcBef>
                <a:spcPct val="0"/>
              </a:spcBef>
              <a:buNone/>
              <a:defRPr sz="3400" b="1" kern="1200">
                <a:solidFill>
                  <a:srgbClr val="007FA3"/>
                </a:solidFill>
                <a:latin typeface="Arial" panose="020B0604020202020204" pitchFamily="34" charset="0"/>
                <a:ea typeface="+mj-ea"/>
                <a:cs typeface="Arial" panose="020B0604020202020204" pitchFamily="34" charset="0"/>
              </a:defRPr>
            </a:lvl1pPr>
          </a:lstStyle>
          <a:p>
            <a:br>
              <a:rPr lang="en-US" sz="3200" dirty="0"/>
            </a:br>
            <a:r>
              <a:rPr lang="en-US" sz="3200" dirty="0"/>
              <a:t>The nature of consent</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2828" y="1630957"/>
            <a:ext cx="9378583" cy="3596085"/>
          </a:xfrm>
          <a:prstGeom prst="rect">
            <a:avLst/>
          </a:prstGeom>
        </p:spPr>
      </p:pic>
      <p:sp>
        <p:nvSpPr>
          <p:cNvPr id="3" name="TextBox 2">
            <a:extLst>
              <a:ext uri="{FF2B5EF4-FFF2-40B4-BE49-F238E27FC236}">
                <a16:creationId xmlns:a16="http://schemas.microsoft.com/office/drawing/2014/main" id="{D407B988-E216-40AC-8E0E-7615821A7A45}"/>
              </a:ext>
            </a:extLst>
          </p:cNvPr>
          <p:cNvSpPr txBox="1"/>
          <p:nvPr/>
        </p:nvSpPr>
        <p:spPr>
          <a:xfrm flipH="1">
            <a:off x="8045026" y="5452533"/>
            <a:ext cx="3491655" cy="276999"/>
          </a:xfrm>
          <a:prstGeom prst="rect">
            <a:avLst/>
          </a:prstGeom>
          <a:noFill/>
        </p:spPr>
        <p:txBody>
          <a:bodyPr wrap="square" rtlCol="0">
            <a:spAutoFit/>
          </a:bodyPr>
          <a:lstStyle/>
          <a:p>
            <a:r>
              <a:rPr lang="en-GB" sz="1200" dirty="0"/>
              <a:t>Saunders etc al 2019</a:t>
            </a:r>
          </a:p>
        </p:txBody>
      </p:sp>
    </p:spTree>
    <p:extLst>
      <p:ext uri="{BB962C8B-B14F-4D97-AF65-F5344CB8AC3E}">
        <p14:creationId xmlns:p14="http://schemas.microsoft.com/office/powerpoint/2010/main" val="30117419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823E2A3-BAB1-4AAE-8AC4-37D1E785E3F9}"/>
              </a:ext>
            </a:extLst>
          </p:cNvPr>
          <p:cNvSpPr>
            <a:spLocks noGrp="1"/>
          </p:cNvSpPr>
          <p:nvPr>
            <p:ph type="title"/>
          </p:nvPr>
        </p:nvSpPr>
        <p:spPr/>
        <p:txBody>
          <a:bodyPr/>
          <a:lstStyle/>
          <a:p>
            <a:r>
              <a:rPr lang="en-GB" dirty="0"/>
              <a:t>Ethical and legal concerns</a:t>
            </a:r>
          </a:p>
        </p:txBody>
      </p:sp>
      <p:sp>
        <p:nvSpPr>
          <p:cNvPr id="2" name="Content Placeholder 1">
            <a:extLst>
              <a:ext uri="{FF2B5EF4-FFF2-40B4-BE49-F238E27FC236}">
                <a16:creationId xmlns:a16="http://schemas.microsoft.com/office/drawing/2014/main" id="{01B633CB-2249-4D5D-A4A8-5A8E071FFBC0}"/>
              </a:ext>
            </a:extLst>
          </p:cNvPr>
          <p:cNvSpPr>
            <a:spLocks noGrp="1"/>
          </p:cNvSpPr>
          <p:nvPr>
            <p:ph idx="1"/>
          </p:nvPr>
        </p:nvSpPr>
        <p:spPr/>
        <p:txBody>
          <a:bodyPr>
            <a:normAutofit/>
          </a:bodyPr>
          <a:lstStyle/>
          <a:p>
            <a:r>
              <a:rPr lang="en-GB" sz="3200" dirty="0"/>
              <a:t>Further ethical and legal concerns are associated with data protection and data management, affecting the collection, processing, storage, and use of personal and confidential data. </a:t>
            </a:r>
          </a:p>
          <a:p>
            <a:r>
              <a:rPr lang="en-GB" sz="3200" dirty="0"/>
              <a:t>You must comply carefully with data protection legislation when using personal data, to protect the privacy of their data subjects and to avoid the risk of any harm occurring. </a:t>
            </a:r>
          </a:p>
        </p:txBody>
      </p:sp>
    </p:spTree>
    <p:extLst>
      <p:ext uri="{BB962C8B-B14F-4D97-AF65-F5344CB8AC3E}">
        <p14:creationId xmlns:p14="http://schemas.microsoft.com/office/powerpoint/2010/main" val="7553166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992C6E3-E7AF-48A5-AE07-CC6E06F28E14}"/>
              </a:ext>
            </a:extLst>
          </p:cNvPr>
          <p:cNvSpPr>
            <a:spLocks noGrp="1"/>
          </p:cNvSpPr>
          <p:nvPr>
            <p:ph type="title"/>
          </p:nvPr>
        </p:nvSpPr>
        <p:spPr>
          <a:xfrm>
            <a:off x="609600" y="197767"/>
            <a:ext cx="10972800" cy="1143000"/>
          </a:xfrm>
        </p:spPr>
        <p:txBody>
          <a:bodyPr>
            <a:normAutofit fontScale="90000"/>
          </a:bodyPr>
          <a:lstStyle/>
          <a:p>
            <a:br>
              <a:rPr lang="en-US" sz="4400" dirty="0"/>
            </a:br>
            <a:r>
              <a:rPr lang="en-US" sz="4400" dirty="0"/>
              <a:t>Consent form</a:t>
            </a:r>
            <a:br>
              <a:rPr lang="en-US" sz="4400" dirty="0"/>
            </a:br>
            <a:endParaRPr lang="en-GB" dirty="0"/>
          </a:p>
        </p:txBody>
      </p:sp>
      <p:sp>
        <p:nvSpPr>
          <p:cNvPr id="4" name="Content Placeholder 3">
            <a:extLst>
              <a:ext uri="{FF2B5EF4-FFF2-40B4-BE49-F238E27FC236}">
                <a16:creationId xmlns:a16="http://schemas.microsoft.com/office/drawing/2014/main" id="{2B5F2DA0-D12C-41B6-839D-710A438DF29C}"/>
              </a:ext>
            </a:extLst>
          </p:cNvPr>
          <p:cNvSpPr>
            <a:spLocks noGrp="1"/>
          </p:cNvSpPr>
          <p:nvPr>
            <p:ph idx="1"/>
          </p:nvPr>
        </p:nvSpPr>
        <p:spPr/>
        <p:txBody>
          <a:bodyPr/>
          <a:lstStyle/>
          <a:p>
            <a:r>
              <a:rPr lang="en-GB" dirty="0">
                <a:hlinkClick r:id="rId3"/>
              </a:rPr>
              <a:t>Participant consent form template.pdf (tcd.ie)</a:t>
            </a:r>
            <a:endParaRPr lang="en-GB" dirty="0"/>
          </a:p>
          <a:p>
            <a:endParaRPr lang="en-GB" dirty="0"/>
          </a:p>
          <a:p>
            <a:r>
              <a:rPr lang="en-GB" sz="2800" dirty="0"/>
              <a:t>See Moodle for the Ethics form and </a:t>
            </a:r>
            <a:r>
              <a:rPr lang="en-GB" sz="2800" b="0" i="0" dirty="0">
                <a:solidFill>
                  <a:srgbClr val="272359"/>
                </a:solidFill>
                <a:effectLst/>
                <a:latin typeface="Akzidenz-Grotesk BQ"/>
              </a:rPr>
              <a:t>Research Integrity and Ethics Code of Practice. </a:t>
            </a:r>
          </a:p>
          <a:p>
            <a:r>
              <a:rPr lang="en-GB" sz="1600" dirty="0">
                <a:hlinkClick r:id="rId4"/>
              </a:rPr>
              <a:t>Research Integrity and Ethics | University of Wales Trinity Saint David (uwtsd.ac.uk)</a:t>
            </a:r>
            <a:r>
              <a:rPr lang="en-GB" sz="2800" dirty="0">
                <a:solidFill>
                  <a:srgbClr val="272359"/>
                </a:solidFill>
                <a:latin typeface="Akzidenz-Grotesk BQ"/>
              </a:rPr>
              <a:t> </a:t>
            </a:r>
            <a:endParaRPr lang="en-GB" sz="2800" dirty="0"/>
          </a:p>
        </p:txBody>
      </p:sp>
    </p:spTree>
    <p:extLst>
      <p:ext uri="{BB962C8B-B14F-4D97-AF65-F5344CB8AC3E}">
        <p14:creationId xmlns:p14="http://schemas.microsoft.com/office/powerpoint/2010/main" val="18113541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Learning Objectives"/>
          <p:cNvSpPr>
            <a:spLocks noGrp="1"/>
          </p:cNvSpPr>
          <p:nvPr>
            <p:ph type="title" idx="4294967295"/>
          </p:nvPr>
        </p:nvSpPr>
        <p:spPr>
          <a:xfrm>
            <a:off x="729862" y="469711"/>
            <a:ext cx="9480938" cy="694278"/>
          </a:xfrm>
        </p:spPr>
        <p:txBody>
          <a:bodyPr anchor="ctr">
            <a:normAutofit/>
          </a:bodyPr>
          <a:lstStyle/>
          <a:p>
            <a:pPr algn="l"/>
            <a:r>
              <a:rPr lang="en-US" sz="3200" b="1" dirty="0">
                <a:solidFill>
                  <a:schemeClr val="accent1">
                    <a:lumMod val="50000"/>
                  </a:schemeClr>
                </a:solidFill>
              </a:rPr>
              <a:t>Principles for processing personal data (1 of 2)</a:t>
            </a:r>
          </a:p>
        </p:txBody>
      </p:sp>
      <p:sp>
        <p:nvSpPr>
          <p:cNvPr id="3" name="Learning Objective List"/>
          <p:cNvSpPr>
            <a:spLocks noGrp="1"/>
          </p:cNvSpPr>
          <p:nvPr>
            <p:ph idx="1"/>
          </p:nvPr>
        </p:nvSpPr>
        <p:spPr>
          <a:xfrm>
            <a:off x="1274885" y="1538655"/>
            <a:ext cx="8935915" cy="4624216"/>
          </a:xfrm>
        </p:spPr>
        <p:txBody>
          <a:bodyPr/>
          <a:lstStyle/>
          <a:p>
            <a:pPr marL="288925" indent="-288925">
              <a:spcBef>
                <a:spcPts val="600"/>
              </a:spcBef>
              <a:buSzPct val="100000"/>
            </a:pPr>
            <a:r>
              <a:rPr lang="en-US" sz="2400" dirty="0"/>
              <a:t>processed lawfully, fairly and transparently</a:t>
            </a:r>
          </a:p>
          <a:p>
            <a:pPr marL="288925" indent="-288925">
              <a:spcBef>
                <a:spcPts val="600"/>
              </a:spcBef>
              <a:buSzPct val="100000"/>
            </a:pPr>
            <a:r>
              <a:rPr lang="en-US" sz="2400" dirty="0"/>
              <a:t>obtained for specified, explicit and lawful purposes and not processed further in a manner incompatible with those purposes, while allowing data to be processed further for scientific, historical and statistical research purposes where this is in accordance with Article 89 (1)</a:t>
            </a:r>
          </a:p>
          <a:p>
            <a:pPr marL="288925" indent="-288925">
              <a:spcBef>
                <a:spcPts val="600"/>
              </a:spcBef>
              <a:buSzPct val="100000"/>
            </a:pPr>
            <a:r>
              <a:rPr lang="en-US" sz="2400" dirty="0"/>
              <a:t>adequate, relevant and limited to the purpose for which they are processed</a:t>
            </a:r>
          </a:p>
          <a:p>
            <a:pPr marL="288925" indent="-288925">
              <a:spcBef>
                <a:spcPts val="600"/>
              </a:spcBef>
              <a:buSzPct val="100000"/>
            </a:pPr>
            <a:r>
              <a:rPr lang="en-US" sz="2400" dirty="0"/>
              <a:t>accurate and, where necessary, kept up to date</a:t>
            </a:r>
          </a:p>
        </p:txBody>
      </p:sp>
      <p:sp>
        <p:nvSpPr>
          <p:cNvPr id="4" name="TextBox 3">
            <a:extLst>
              <a:ext uri="{FF2B5EF4-FFF2-40B4-BE49-F238E27FC236}">
                <a16:creationId xmlns:a16="http://schemas.microsoft.com/office/drawing/2014/main" id="{728EE6E7-28B9-6848-A0EC-5DFF72140537}"/>
              </a:ext>
            </a:extLst>
          </p:cNvPr>
          <p:cNvSpPr txBox="1"/>
          <p:nvPr/>
        </p:nvSpPr>
        <p:spPr>
          <a:xfrm>
            <a:off x="8036137" y="5364267"/>
            <a:ext cx="2488182" cy="215444"/>
          </a:xfrm>
          <a:prstGeom prst="rect">
            <a:avLst/>
          </a:prstGeom>
          <a:noFill/>
        </p:spPr>
        <p:txBody>
          <a:bodyPr wrap="none" rtlCol="0">
            <a:spAutoFit/>
          </a:bodyPr>
          <a:lstStyle/>
          <a:p>
            <a:r>
              <a:rPr lang="en-GB" sz="800" dirty="0"/>
              <a:t>Source: Information Commissioner’s Office, 2018.</a:t>
            </a:r>
            <a:endParaRPr lang="en-GB" sz="2000" dirty="0"/>
          </a:p>
        </p:txBody>
      </p:sp>
    </p:spTree>
    <p:extLst>
      <p:ext uri="{BB962C8B-B14F-4D97-AF65-F5344CB8AC3E}">
        <p14:creationId xmlns:p14="http://schemas.microsoft.com/office/powerpoint/2010/main" val="20175145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able Structure"/>
          <p:cNvSpPr txBox="1">
            <a:spLocks/>
          </p:cNvSpPr>
          <p:nvPr/>
        </p:nvSpPr>
        <p:spPr>
          <a:xfrm>
            <a:off x="467361" y="415290"/>
            <a:ext cx="9814664" cy="1600200"/>
          </a:xfrm>
          <a:prstGeom prst="rect">
            <a:avLst/>
          </a:prstGeom>
        </p:spPr>
        <p:txBody>
          <a:bodyPr anchor="t"/>
          <a:lstStyle>
            <a:lvl1pPr algn="l" defTabSz="914400" rtl="0" eaLnBrk="1" latinLnBrk="0" hangingPunct="1">
              <a:lnSpc>
                <a:spcPct val="100000"/>
              </a:lnSpc>
              <a:spcBef>
                <a:spcPct val="0"/>
              </a:spcBef>
              <a:buNone/>
              <a:defRPr sz="3400" b="1" kern="1200">
                <a:solidFill>
                  <a:srgbClr val="007FA3"/>
                </a:solidFill>
                <a:latin typeface="Arial" panose="020B0604020202020204" pitchFamily="34" charset="0"/>
                <a:ea typeface="+mj-ea"/>
                <a:cs typeface="Arial" panose="020B0604020202020204" pitchFamily="34" charset="0"/>
              </a:defRPr>
            </a:lvl1pPr>
          </a:lstStyle>
          <a:p>
            <a:r>
              <a:rPr lang="en-US" sz="3200" dirty="0"/>
              <a:t>Principles for processing personal data </a:t>
            </a:r>
          </a:p>
        </p:txBody>
      </p:sp>
      <p:sp>
        <p:nvSpPr>
          <p:cNvPr id="3" name="Learning Objective List"/>
          <p:cNvSpPr>
            <a:spLocks noGrp="1"/>
          </p:cNvSpPr>
          <p:nvPr>
            <p:ph idx="1"/>
          </p:nvPr>
        </p:nvSpPr>
        <p:spPr>
          <a:xfrm>
            <a:off x="331893" y="1684338"/>
            <a:ext cx="9878907" cy="4525963"/>
          </a:xfrm>
        </p:spPr>
        <p:txBody>
          <a:bodyPr/>
          <a:lstStyle/>
          <a:p>
            <a:pPr marL="288925" indent="-288925">
              <a:spcBef>
                <a:spcPts val="600"/>
              </a:spcBef>
              <a:buSzPct val="100000"/>
            </a:pPr>
            <a:r>
              <a:rPr lang="en-US" sz="2400" dirty="0"/>
              <a:t>kept in a form that allows identification of data subjects for no longer than is necessary in relation to the purpose for which they are processed, while allowing personal data to be stored for longer periods where this is solely for scientific, historical and statistical research purposes in accordance with Article 89 (1) and subject to measures to safeguard the rights and freedoms of data subjects</a:t>
            </a:r>
          </a:p>
          <a:p>
            <a:pPr marL="288925" indent="-288925">
              <a:spcBef>
                <a:spcPts val="600"/>
              </a:spcBef>
              <a:buSzPct val="100000"/>
            </a:pPr>
            <a:r>
              <a:rPr lang="en-US" sz="2400" dirty="0"/>
              <a:t>kept securely and protected from wrongful processing and accidental loss or damage</a:t>
            </a:r>
          </a:p>
          <a:p>
            <a:pPr marL="288925" indent="-288925">
              <a:spcBef>
                <a:spcPts val="600"/>
              </a:spcBef>
              <a:buSzPct val="100000"/>
            </a:pPr>
            <a:r>
              <a:rPr lang="en-US" sz="2400" dirty="0"/>
              <a:t>held responsibly by the person who controls them and compliantly with the points listed above</a:t>
            </a:r>
          </a:p>
        </p:txBody>
      </p:sp>
      <p:sp>
        <p:nvSpPr>
          <p:cNvPr id="4" name="TextBox 3">
            <a:extLst>
              <a:ext uri="{FF2B5EF4-FFF2-40B4-BE49-F238E27FC236}">
                <a16:creationId xmlns:a16="http://schemas.microsoft.com/office/drawing/2014/main" id="{728EE6E7-28B9-6848-A0EC-5DFF72140537}"/>
              </a:ext>
            </a:extLst>
          </p:cNvPr>
          <p:cNvSpPr txBox="1"/>
          <p:nvPr/>
        </p:nvSpPr>
        <p:spPr>
          <a:xfrm>
            <a:off x="9153737" y="5343947"/>
            <a:ext cx="2488182" cy="215444"/>
          </a:xfrm>
          <a:prstGeom prst="rect">
            <a:avLst/>
          </a:prstGeom>
          <a:noFill/>
        </p:spPr>
        <p:txBody>
          <a:bodyPr wrap="none" rtlCol="0">
            <a:spAutoFit/>
          </a:bodyPr>
          <a:lstStyle/>
          <a:p>
            <a:r>
              <a:rPr lang="en-GB" sz="800" dirty="0"/>
              <a:t>Source: Information Commissioner’s Office, 2018.</a:t>
            </a:r>
            <a:endParaRPr lang="en-GB" sz="2000" dirty="0"/>
          </a:p>
        </p:txBody>
      </p:sp>
    </p:spTree>
    <p:extLst>
      <p:ext uri="{BB962C8B-B14F-4D97-AF65-F5344CB8AC3E}">
        <p14:creationId xmlns:p14="http://schemas.microsoft.com/office/powerpoint/2010/main" val="1297067828"/>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Template>
  <TotalTime>0</TotalTime>
  <Words>422</Words>
  <Application>Microsoft Office PowerPoint</Application>
  <PresentationFormat>Widescreen</PresentationFormat>
  <Paragraphs>37</Paragraphs>
  <Slides>9</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Akzidenz-Grotesk BQ</vt:lpstr>
      <vt:lpstr>Myriad Pro</vt:lpstr>
      <vt:lpstr>Arial</vt:lpstr>
      <vt:lpstr>Calibri</vt:lpstr>
      <vt:lpstr>UWTSD</vt:lpstr>
      <vt:lpstr>Ethics</vt:lpstr>
      <vt:lpstr>Session outcomes</vt:lpstr>
      <vt:lpstr>Ethical Issues</vt:lpstr>
      <vt:lpstr>PowerPoint Presentation</vt:lpstr>
      <vt:lpstr>PowerPoint Presentation</vt:lpstr>
      <vt:lpstr>Ethical and legal concerns</vt:lpstr>
      <vt:lpstr> Consent form </vt:lpstr>
      <vt:lpstr>Principles for processing personal data (1 of 2)</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Evans (Institute of Management and Health)</dc:creator>
  <cp:lastModifiedBy>Helen Evans (Institute of Management and Health)</cp:lastModifiedBy>
  <cp:revision>6</cp:revision>
  <dcterms:created xsi:type="dcterms:W3CDTF">2024-03-20T08:29:35Z</dcterms:created>
  <dcterms:modified xsi:type="dcterms:W3CDTF">2024-03-20T10:37:15Z</dcterms:modified>
</cp:coreProperties>
</file>