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5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6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  <p:sldMasterId id="2147483696" r:id="rId5"/>
    <p:sldMasterId id="2147483705" r:id="rId6"/>
    <p:sldMasterId id="2147483714" r:id="rId7"/>
    <p:sldMasterId id="2147483718" r:id="rId8"/>
    <p:sldMasterId id="2147483722" r:id="rId9"/>
    <p:sldMasterId id="2147483727" r:id="rId10"/>
  </p:sldMasterIdLst>
  <p:notesMasterIdLst>
    <p:notesMasterId r:id="rId34"/>
  </p:notesMasterIdLst>
  <p:sldIdLst>
    <p:sldId id="256" r:id="rId11"/>
    <p:sldId id="454" r:id="rId12"/>
    <p:sldId id="378" r:id="rId13"/>
    <p:sldId id="448" r:id="rId14"/>
    <p:sldId id="276" r:id="rId15"/>
    <p:sldId id="267" r:id="rId16"/>
    <p:sldId id="257" r:id="rId17"/>
    <p:sldId id="258" r:id="rId18"/>
    <p:sldId id="259" r:id="rId19"/>
    <p:sldId id="260" r:id="rId20"/>
    <p:sldId id="277" r:id="rId21"/>
    <p:sldId id="278" r:id="rId22"/>
    <p:sldId id="284" r:id="rId23"/>
    <p:sldId id="279" r:id="rId24"/>
    <p:sldId id="281" r:id="rId25"/>
    <p:sldId id="280" r:id="rId26"/>
    <p:sldId id="283" r:id="rId27"/>
    <p:sldId id="268" r:id="rId28"/>
    <p:sldId id="377" r:id="rId29"/>
    <p:sldId id="455" r:id="rId30"/>
    <p:sldId id="456" r:id="rId31"/>
    <p:sldId id="457" r:id="rId32"/>
    <p:sldId id="458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660033"/>
    <a:srgbClr val="FF3300"/>
    <a:srgbClr val="FF0066"/>
    <a:srgbClr val="FF0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FD3378-1F63-46A7-95DF-CB1BD8B19A0C}" v="1" dt="2026-03-21T22:12:00.4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693" autoAdjust="0"/>
  </p:normalViewPr>
  <p:slideViewPr>
    <p:cSldViewPr>
      <p:cViewPr varScale="1">
        <p:scale>
          <a:sx n="90" d="100"/>
          <a:sy n="90" d="100"/>
        </p:scale>
        <p:origin x="213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microsoft.com/office/2015/10/relationships/revisionInfo" Target="revisionInfo.xml"/><Relationship Id="rId21" Type="http://schemas.openxmlformats.org/officeDocument/2006/relationships/slide" Target="slides/slide11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97E91-9ACA-49B4-A1B1-B4642D5CCFDC}" type="datetimeFigureOut">
              <a:rPr lang="en-GB" smtClean="0"/>
              <a:t>21/03/2026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6CB15D-7834-4590-98D7-9EFFC3937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35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ffectLst/>
              <a:latin typeface="Arial"/>
            </a:endParaRPr>
          </a:p>
          <a:p>
            <a:r>
              <a:rPr lang="en-GB" b="1" dirty="0">
                <a:effectLst/>
                <a:latin typeface="Arial"/>
              </a:rPr>
              <a:t> Individualism</a:t>
            </a:r>
          </a:p>
          <a:p>
            <a:r>
              <a:rPr lang="en-GB" dirty="0">
                <a:effectLst/>
                <a:latin typeface="Arial"/>
              </a:rPr>
              <a:t> will mean having to understand and respond to the individual needs, desires and preferences of each customer, employee, shareholder, and so on. Treating each group as a single entity will no longer suffice.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38AB57-CC94-419C-8F6A-817F32F8D04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1905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Demographic change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will forge a diverse workforce, made up of men and women from a wide variety of age groups, backgrounds, cultures, nationalities and ethnicities. A particular challenge will be the need to manage teams composed of four generations at the same time, each with different ways of working and outlooks on the workplace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38AB57-CC94-419C-8F6A-817F32F8D04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990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7E7F2-B72D-4701-8A9B-2678FF82471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1123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https://www.youtube.com/watch?v=Lr-T6NAV5V4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7E7F2-B72D-4701-8A9B-2678FF82471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5831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you have problems with the video, please use the URL and paste into your Browser.  URL for Daniel Goleman introducing ‘Emotional Intelligence’</a:t>
            </a:r>
          </a:p>
          <a:p>
            <a:r>
              <a:rPr lang="en-GB" dirty="0"/>
              <a:t> https://www.youtube.com/watch?v=Y7m9eNoB3NU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38AB57-CC94-419C-8F6A-817F32F8D049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723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16CA7-34D5-5148-87A1-BB65ECA565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6AE20-C429-AB4A-8ED7-89E715B948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81535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29FF2C5-B12F-48A9-836F-7A0063371E09}" type="datetime1">
              <a:rPr lang="en-GB" smtClean="0"/>
              <a:t>21/03/2026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TSD60051013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288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83137-3757-FC41-9B75-B84A236CA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375F30-4724-4D44-847E-A6B321B90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4BA96-4AAB-B44B-8C35-FCF7B8014B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372AF6E-24CD-4B90-B7F2-E8D7DD0D03A5}" type="datetime1">
              <a:rPr lang="en-GB" smtClean="0"/>
              <a:t>21/03/2026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5C10F-94B6-7E43-8A5E-6CC4EB724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7DE05-ED81-A243-B3B4-A5B4612C8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4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982F2-D6BB-7944-976C-24EA4E30A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C5160-D87B-F645-B40C-EC55F6551C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565436-10B0-E94E-8149-4193432F1E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70057-2422-8A40-BE17-8F87F5E657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FF90D1F-6AD4-4833-A781-58EF52D5EC8B}" type="datetime1">
              <a:rPr lang="en-GB" smtClean="0"/>
              <a:t>21/03/2026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DDE6B4-8900-5841-B45E-67AB8459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D3B9D1-DECA-EC4A-8822-CA62008B5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154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1F02E-4691-5B41-A12D-981090D63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1E9276-A334-1C45-89B5-AFFBF6C40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D23CB-DB39-5E49-8879-CDF04F0B2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29C764-0FD9-284A-AA8E-1E42341CB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EF579A-02C9-B04A-8635-505C0117E5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696C75-4933-9F45-BD25-8DD70AA361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D4726F54-918A-4AC5-9654-D7F4C3F85898}" type="datetime1">
              <a:rPr lang="en-GB" smtClean="0"/>
              <a:t>21/03/2026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3C18E0-AF7C-1142-916D-86507553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7EDA83-2DBB-A142-9D6A-029E84283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028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1F7D-3314-5346-B266-0DDCA7EA9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153B25-5BED-2146-94C2-20011F27D5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377DA89-ED9D-44AA-BD95-5E705631C41D}" type="datetime1">
              <a:rPr lang="en-GB" smtClean="0"/>
              <a:t>21/03/2026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C01A9-54E3-554C-B610-622E0EBD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0DF8FA-F7D5-224A-8113-85D76D6F4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676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C4A5B3-925B-5741-8171-704CECCEC2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E7ED35E-E954-40DD-895D-4405D05DBA4F}" type="datetime1">
              <a:rPr lang="en-GB" smtClean="0"/>
              <a:t>21/03/2026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43D290-69D1-C744-934F-C5BB379A2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9977DC-173F-CD4B-94A9-3418FFA00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911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3E675-77CB-A844-B43E-587A75DB1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450DF-79A7-F040-B53B-BF43C0CE2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6DF68-8137-1D41-94DC-EEAB311F0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8C27C9-AADD-F842-BD24-C39CA8521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CFE0FFB-BDF0-436A-8C43-6EE298C9F366}" type="datetime1">
              <a:rPr lang="en-GB" smtClean="0"/>
              <a:t>21/03/2026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F87859-F2F7-0343-957E-1249075D3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3FDCE-1FE4-4842-9EBF-CCA5503E8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475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6F403-AED5-A94B-A777-CF56FE3B8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F79C81-9488-094E-9237-85F648CF19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5C87DE-7AB5-8649-AF80-D4D53DE740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406AFB-7539-1A47-BCFA-876A2D15E0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975A1BC-F4F6-4BE5-864D-24856EC73ECB}" type="datetime1">
              <a:rPr lang="en-GB" smtClean="0"/>
              <a:t>21/03/2026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B01B90-0A84-7243-9FD4-638110B76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3B678-BB58-E44E-91CD-95960F82D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697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F035A-DE94-E849-BE1E-40528EE08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3FB9BB-ADF9-6349-BF90-48B0E92EC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DBE1B4-5913-D047-9ECB-09F96038CE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B753635-C00D-4B19-8E9B-244CE9048CF1}" type="datetime1">
              <a:rPr lang="en-GB" smtClean="0"/>
              <a:t>21/03/2026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8F4C3-89F7-C44F-BCA8-E6E493BC5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98F91-C66D-1342-B01A-5DFC19DAF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445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3B820E-6FB2-644C-B74D-005DD9AB22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3B5AF3-57F2-B64B-B5EE-B476725037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EAD41-DB02-514F-88ED-552CDF27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D895083-90FD-4C2E-B5BA-0DD43CCF8CB7}" type="datetime1">
              <a:rPr lang="en-GB" smtClean="0"/>
              <a:t>21/03/2026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BF2B1-824C-224A-8BD0-451EAB458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3EE70-487F-184E-9561-653FF3BDB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047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3910357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874275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237781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3649147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042623" y="1470582"/>
            <a:ext cx="3649147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8235042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8102927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73723542"/>
      </p:ext>
    </p:extLst>
  </p:cSld>
  <p:clrMapOvr>
    <a:masterClrMapping/>
  </p:clrMapOvr>
  <p:hf sldNum="0"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1"/>
            <a:ext cx="8102927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46406549"/>
      </p:ext>
    </p:extLst>
  </p:cSld>
  <p:clrMapOvr>
    <a:masterClrMapping/>
  </p:clrMapOvr>
  <p:hf sldNum="0"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0302544"/>
      </p:ext>
    </p:extLst>
  </p:cSld>
  <p:clrMapOvr>
    <a:masterClrMapping/>
  </p:clrMapOvr>
  <p:hf sldNum="0"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65" y="365126"/>
            <a:ext cx="86113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665" y="1825625"/>
            <a:ext cx="8611385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333644"/>
      </p:ext>
    </p:extLst>
  </p:cSld>
  <p:clrMapOvr>
    <a:masterClrMapping/>
  </p:clrMapOvr>
  <p:hf sldNum="0"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16CA7-34D5-5148-87A1-BB65ECA565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6AE20-C429-AB4A-8ED7-89E715B948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914821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269584" y="1470582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65326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astle and a lawn&#10;&#10;Description automatically generated with medium confidence">
            <a:extLst>
              <a:ext uri="{FF2B5EF4-FFF2-40B4-BE49-F238E27FC236}">
                <a16:creationId xmlns:a16="http://schemas.microsoft.com/office/drawing/2014/main" id="{1C817A1A-66FC-0D73-CAE6-0ACB41F8C6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303754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lage of a building and a blue background&#10;&#10;Description automatically generated">
            <a:extLst>
              <a:ext uri="{FF2B5EF4-FFF2-40B4-BE49-F238E27FC236}">
                <a16:creationId xmlns:a16="http://schemas.microsoft.com/office/drawing/2014/main" id="{4D30E6F1-26E9-F12A-7CD6-2618AF1BD9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16946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alking in front of a building&#10;&#10;Description automatically generated">
            <a:extLst>
              <a:ext uri="{FF2B5EF4-FFF2-40B4-BE49-F238E27FC236}">
                <a16:creationId xmlns:a16="http://schemas.microsoft.com/office/drawing/2014/main" id="{4BDD6A68-7D05-A905-FEEF-FE5BD34B5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8848" cy="687663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08479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Description automatically generated">
            <a:extLst>
              <a:ext uri="{FF2B5EF4-FFF2-40B4-BE49-F238E27FC236}">
                <a16:creationId xmlns:a16="http://schemas.microsoft.com/office/drawing/2014/main" id="{3E77CE5E-641B-461F-2079-9D6FE68EF0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372203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ick building with a blue background&#10;&#10;Description automatically generated">
            <a:extLst>
              <a:ext uri="{FF2B5EF4-FFF2-40B4-BE49-F238E27FC236}">
                <a16:creationId xmlns:a16="http://schemas.microsoft.com/office/drawing/2014/main" id="{64464E32-E365-A57D-70E2-930F08636E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03129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glass doors&#10;&#10;Description automatically generated with medium confidence">
            <a:extLst>
              <a:ext uri="{FF2B5EF4-FFF2-40B4-BE49-F238E27FC236}">
                <a16:creationId xmlns:a16="http://schemas.microsoft.com/office/drawing/2014/main" id="{EA3385E4-FDDB-6E79-32ED-E22FFEB3DE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108" y="1470582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11926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97996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65" y="365126"/>
            <a:ext cx="86113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665" y="1825625"/>
            <a:ext cx="8611385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50225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243" y="1420927"/>
            <a:ext cx="869622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243" y="2881427"/>
            <a:ext cx="8696227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11438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56095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29FF2C5-B12F-48A9-836F-7A0063371E09}" type="datetime1">
              <a:rPr lang="en-GB" smtClean="0"/>
              <a:t>21/03/2026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TSD60051013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849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1F02E-4691-5B41-A12D-981090D63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1E9276-A334-1C45-89B5-AFFBF6C40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D23CB-DB39-5E49-8879-CDF04F0B2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29C764-0FD9-284A-AA8E-1E42341CB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EF579A-02C9-B04A-8635-505C0117E5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696C75-4933-9F45-BD25-8DD70AA361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D4726F54-918A-4AC5-9654-D7F4C3F85898}" type="datetime1">
              <a:rPr lang="en-GB" smtClean="0"/>
              <a:t>21/03/2026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3C18E0-AF7C-1142-916D-86507553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7EDA83-2DBB-A142-9D6A-029E84283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3169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1F7D-3314-5346-B266-0DDCA7EA9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153B25-5BED-2146-94C2-20011F27D5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377DA89-ED9D-44AA-BD95-5E705631C41D}" type="datetime1">
              <a:rPr lang="en-GB" smtClean="0"/>
              <a:t>21/03/2026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C01A9-54E3-554C-B610-622E0EBD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0DF8FA-F7D5-224A-8113-85D76D6F4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24490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111" y="365126"/>
            <a:ext cx="59671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5111" y="1825625"/>
            <a:ext cx="5967167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3573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17A9442-27D8-B02F-B9F4-270681D0BB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111" y="365126"/>
            <a:ext cx="59671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5111" y="1825625"/>
            <a:ext cx="5967167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631422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0CF7868-0290-577D-2085-664A8E0B0C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111" y="365126"/>
            <a:ext cx="59671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5111" y="1825625"/>
            <a:ext cx="5967167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827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111" y="365126"/>
            <a:ext cx="59671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5111" y="1825625"/>
            <a:ext cx="5967167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9496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867853D1-5ACF-6CCF-F73E-3BC4FEDC7C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111" y="365126"/>
            <a:ext cx="59671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5111" y="1825625"/>
            <a:ext cx="5967167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167579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ack and white clouds&#10;&#10;Description automatically generated">
            <a:extLst>
              <a:ext uri="{FF2B5EF4-FFF2-40B4-BE49-F238E27FC236}">
                <a16:creationId xmlns:a16="http://schemas.microsoft.com/office/drawing/2014/main" id="{5D2C2F3C-0981-A3BF-29BB-95817151A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111" y="365126"/>
            <a:ext cx="59671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5111" y="1825625"/>
            <a:ext cx="5967167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3500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58495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29FF2C5-B12F-48A9-836F-7A0063371E09}" type="datetime1">
              <a:rPr lang="en-GB" smtClean="0"/>
              <a:t>21/03/2026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TSD60051013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69047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1F02E-4691-5B41-A12D-981090D63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1E9276-A334-1C45-89B5-AFFBF6C40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D23CB-DB39-5E49-8879-CDF04F0B2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29C764-0FD9-284A-AA8E-1E42341CB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EF579A-02C9-B04A-8635-505C0117E5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696C75-4933-9F45-BD25-8DD70AA361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D4726F54-918A-4AC5-9654-D7F4C3F85898}" type="datetime1">
              <a:rPr lang="en-GB" smtClean="0"/>
              <a:t>21/03/2026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3C18E0-AF7C-1142-916D-86507553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7EDA83-2DBB-A142-9D6A-029E84283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9978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1F7D-3314-5346-B266-0DDCA7EA9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153B25-5BED-2146-94C2-20011F27D5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377DA89-ED9D-44AA-BD95-5E705631C41D}" type="datetime1">
              <a:rPr lang="en-GB" smtClean="0"/>
              <a:t>21/03/2026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C01A9-54E3-554C-B610-622E0EBD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0DF8FA-F7D5-224A-8113-85D76D6F4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3416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A1326-9D43-09DB-5E37-B98D0D47AA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1680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6147C08-E57A-E8CA-B376-B4DC322868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69415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774A1D26-8EA3-74D0-FBFC-4CF8C9D3F0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9916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94188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85FD50FD-721E-1F95-9A39-D7E608D3EF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9408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72511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3E1D8928-218C-F04A-18B1-A079BA0B1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851106" cy="66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021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2A77C552-7913-376C-22DA-CF0691E0A3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10387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72563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18539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617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15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23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30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7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Relationship Id="rId9" Type="http://schemas.openxmlformats.org/officeDocument/2006/relationships/image" Target="../media/image20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Relationship Id="rId9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7881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915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</p:sldLayoutIdLst>
  <p:hf sldNum="0"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108" y="1470582"/>
            <a:ext cx="340130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4" name="Picture 3" descr="A picture containing text, screenshot, font, logo&#10;&#10;Description automatically generated">
            <a:extLst>
              <a:ext uri="{FF2B5EF4-FFF2-40B4-BE49-F238E27FC236}">
                <a16:creationId xmlns:a16="http://schemas.microsoft.com/office/drawing/2014/main" id="{3C5AD815-486F-73D2-AB4F-2B774ECAFCD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396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sz="2100" kern="1200">
          <a:solidFill>
            <a:schemeClr val="bg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65" y="365126"/>
            <a:ext cx="86113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8665" y="1825625"/>
            <a:ext cx="8611385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423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39" r:id="rId4"/>
    <p:sldLayoutId id="2147483740" r:id="rId5"/>
    <p:sldLayoutId id="2147483741" r:id="rId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ue border&#10;&#10;Description automatically generated">
            <a:extLst>
              <a:ext uri="{FF2B5EF4-FFF2-40B4-BE49-F238E27FC236}">
                <a16:creationId xmlns:a16="http://schemas.microsoft.com/office/drawing/2014/main" id="{FFE709B4-E458-1800-B901-126D619FF2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111" y="365126"/>
            <a:ext cx="59671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5111" y="1825625"/>
            <a:ext cx="5967167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174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26798CCC-3063-2864-8C78-140984D259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111" y="365126"/>
            <a:ext cx="59671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5111" y="1825625"/>
            <a:ext cx="5967167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573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36" r:id="rId5"/>
    <p:sldLayoutId id="2147483737" r:id="rId6"/>
    <p:sldLayoutId id="2147483738" r:id="rId7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572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rpool.ac.uk/centre-for-innovation-in-education/resources/all-resources/teaching-students-work-with-feedback-rubrics.html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-commons-images.com/handwriting/a/agenda.html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1.xml"/><Relationship Id="rId5" Type="http://schemas.openxmlformats.org/officeDocument/2006/relationships/hyperlink" Target="http://jonathonhutchinson.com.au/2019-internet-research-overview/" TargetMode="External"/><Relationship Id="rId4" Type="http://schemas.openxmlformats.org/officeDocument/2006/relationships/image" Target="../media/image3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Emoji_u1f4c9.svg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1.xml"/><Relationship Id="rId1" Type="http://schemas.openxmlformats.org/officeDocument/2006/relationships/video" Target="https://www.youtube.com/embed/Lr-T6NAV5V4" TargetMode="Externa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euspert.com/how-to-overcome-anxiety-in-business-become-your-anxiety-manager/" TargetMode="External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3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1.xml"/><Relationship Id="rId1" Type="http://schemas.openxmlformats.org/officeDocument/2006/relationships/video" Target="https://www.youtube.com/embed/Y7m9eNoB3NU" TargetMode="External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nowdon_reflection.jpg" TargetMode="External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3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nprofitnext.org/board-board-development/board-self-assessment" TargetMode="External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odassociates.net/FAP/Newsletters/Search/PDF/FAP%20August%202013%207_23_13.pdf" TargetMode="External"/><Relationship Id="rId2" Type="http://schemas.openxmlformats.org/officeDocument/2006/relationships/hyperlink" Target="http://www.tsd.ac.uk/en/lrc/onlineresources/e-books/" TargetMode="External"/><Relationship Id="rId1" Type="http://schemas.openxmlformats.org/officeDocument/2006/relationships/slideLayout" Target="../slideLayouts/slideLayout31.xml"/><Relationship Id="rId4" Type="http://schemas.openxmlformats.org/officeDocument/2006/relationships/hyperlink" Target="http://www.mindtools.com/pages/article/ei-quiz.htm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sd.ac.uk/en/lrc/onlineresources/e-books/" TargetMode="External"/><Relationship Id="rId1" Type="http://schemas.openxmlformats.org/officeDocument/2006/relationships/slideLayout" Target="../slideLayouts/slideLayout3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3024" y="1556792"/>
            <a:ext cx="3429000" cy="2387600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solidFill>
                  <a:schemeClr val="bg1"/>
                </a:solidFill>
              </a:rPr>
              <a:t>BMSK6009</a:t>
            </a:r>
            <a:br>
              <a:rPr lang="en-GB" sz="4400" dirty="0">
                <a:solidFill>
                  <a:schemeClr val="bg1"/>
                </a:solidFill>
              </a:rPr>
            </a:br>
            <a:r>
              <a:rPr lang="en-GB" sz="4400" dirty="0">
                <a:solidFill>
                  <a:schemeClr val="bg1"/>
                </a:solidFill>
              </a:rPr>
              <a:t> </a:t>
            </a:r>
            <a:br>
              <a:rPr lang="en-GB" sz="4400" dirty="0">
                <a:solidFill>
                  <a:schemeClr val="bg1"/>
                </a:solidFill>
              </a:rPr>
            </a:br>
            <a:r>
              <a:rPr lang="en-GB" sz="4400" dirty="0">
                <a:solidFill>
                  <a:schemeClr val="bg1"/>
                </a:solidFill>
              </a:rPr>
              <a:t>Emotional Intelligence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5002" y="4365104"/>
            <a:ext cx="3461662" cy="763066"/>
          </a:xfrm>
        </p:spPr>
        <p:txBody>
          <a:bodyPr/>
          <a:lstStyle/>
          <a:p>
            <a:r>
              <a:rPr lang="en-GB" sz="4000" dirty="0">
                <a:solidFill>
                  <a:schemeClr val="bg1"/>
                </a:solidFill>
              </a:rPr>
              <a:t>Session 2</a:t>
            </a:r>
          </a:p>
        </p:txBody>
      </p:sp>
    </p:spTree>
    <p:extLst>
      <p:ext uri="{BB962C8B-B14F-4D97-AF65-F5344CB8AC3E}">
        <p14:creationId xmlns:p14="http://schemas.microsoft.com/office/powerpoint/2010/main" val="3169044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57399-DF81-4AC3-9FFC-4A2F4909E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6525"/>
            <a:ext cx="7886700" cy="831627"/>
          </a:xfrm>
        </p:spPr>
        <p:txBody>
          <a:bodyPr/>
          <a:lstStyle/>
          <a:p>
            <a:pPr algn="ctr"/>
            <a:r>
              <a:rPr lang="en-GB" dirty="0"/>
              <a:t>Research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EAD5D-2A3F-4D25-BDC5-4F8069C06B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4744"/>
            <a:ext cx="7886700" cy="83162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Feedback and Discussion</a:t>
            </a:r>
          </a:p>
        </p:txBody>
      </p:sp>
      <p:pic>
        <p:nvPicPr>
          <p:cNvPr id="6" name="Picture 5" descr="A group of people sitting around a table&#10;&#10;Description automatically generated with medium confidence">
            <a:extLst>
              <a:ext uri="{FF2B5EF4-FFF2-40B4-BE49-F238E27FC236}">
                <a16:creationId xmlns:a16="http://schemas.microsoft.com/office/drawing/2014/main" id="{3D61393E-4DD3-475C-8A26-40C0287F7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33772" y="2204864"/>
            <a:ext cx="8676456" cy="3080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712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7140B-19D6-427E-98B2-A5C2C0809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DFEBC-83E2-4D34-AC5E-6E0A47BE7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6336704" cy="3917032"/>
          </a:xfrm>
        </p:spPr>
        <p:txBody>
          <a:bodyPr>
            <a:normAutofit/>
          </a:bodyPr>
          <a:lstStyle/>
          <a:p>
            <a:r>
              <a:rPr lang="en-GB" dirty="0"/>
              <a:t>Generic Assessment Criteria</a:t>
            </a:r>
          </a:p>
          <a:p>
            <a:r>
              <a:rPr lang="en-GB" dirty="0"/>
              <a:t>The Assignment</a:t>
            </a:r>
          </a:p>
          <a:p>
            <a:r>
              <a:rPr lang="en-GB" dirty="0"/>
              <a:t>Business Case for EQ</a:t>
            </a:r>
          </a:p>
          <a:p>
            <a:r>
              <a:rPr lang="en-GB" dirty="0"/>
              <a:t>Megatrends</a:t>
            </a:r>
          </a:p>
          <a:p>
            <a:r>
              <a:rPr lang="en-GB" dirty="0"/>
              <a:t>Personal Case</a:t>
            </a:r>
          </a:p>
          <a:p>
            <a:r>
              <a:rPr lang="en-GB" dirty="0"/>
              <a:t>Amygdala Hijack</a:t>
            </a:r>
          </a:p>
          <a:p>
            <a:r>
              <a:rPr lang="en-GB" dirty="0"/>
              <a:t>Physiology of Performance</a:t>
            </a:r>
          </a:p>
          <a:p>
            <a:r>
              <a:rPr lang="en-GB" dirty="0"/>
              <a:t>Bibliography</a:t>
            </a:r>
          </a:p>
          <a:p>
            <a:r>
              <a:rPr lang="en-GB" dirty="0"/>
              <a:t>Research &amp; report</a:t>
            </a:r>
          </a:p>
        </p:txBody>
      </p:sp>
      <p:pic>
        <p:nvPicPr>
          <p:cNvPr id="5" name="Picture 4" descr="Text, whiteboard&#10;&#10;Description automatically generated">
            <a:extLst>
              <a:ext uri="{FF2B5EF4-FFF2-40B4-BE49-F238E27FC236}">
                <a16:creationId xmlns:a16="http://schemas.microsoft.com/office/drawing/2014/main" id="{71F9EB84-63C3-4032-BE3D-AC59BF4475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796136" y="0"/>
            <a:ext cx="3347864" cy="2231909"/>
          </a:xfrm>
          <a:prstGeom prst="rect">
            <a:avLst/>
          </a:prstGeom>
        </p:spPr>
      </p:pic>
      <p:pic>
        <p:nvPicPr>
          <p:cNvPr id="9" name="Picture 8" descr="A picture containing text, table, indoor, computer&#10;&#10;Description automatically generated">
            <a:extLst>
              <a:ext uri="{FF2B5EF4-FFF2-40B4-BE49-F238E27FC236}">
                <a16:creationId xmlns:a16="http://schemas.microsoft.com/office/drawing/2014/main" id="{EB31DB09-B0CB-4FB1-A5B1-471CEBC898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176162" y="3510137"/>
            <a:ext cx="3967838" cy="2231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0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689D4-0240-5B42-B292-ED52582EA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Task Assessment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DE32A9-3463-4946-9075-4913B35821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046" y="1292414"/>
            <a:ext cx="4040188" cy="639762"/>
          </a:xfrm>
        </p:spPr>
        <p:txBody>
          <a:bodyPr>
            <a:normAutofit/>
          </a:bodyPr>
          <a:lstStyle/>
          <a:p>
            <a:r>
              <a:rPr lang="en-GB" dirty="0"/>
              <a:t>TASK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772F59-619A-9141-8586-ECDD50C154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520" y="1932177"/>
            <a:ext cx="4245868" cy="3657064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200" dirty="0">
                <a:solidFill>
                  <a:srgbClr val="0000CC"/>
                </a:solidFill>
              </a:rPr>
              <a:t>Critically evaluate theories of emotional intelligence and their relevance to workforce development and business performance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200" dirty="0">
                <a:solidFill>
                  <a:srgbClr val="0000CC"/>
                </a:solidFill>
              </a:rPr>
              <a:t>Use theories of emotional intelligence and mindfulness to review the effect of emotions on your own workplace performance</a:t>
            </a: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67F932-2727-544D-9FD5-B75A811B95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31179" y="1270461"/>
            <a:ext cx="4041775" cy="639762"/>
          </a:xfrm>
        </p:spPr>
        <p:txBody>
          <a:bodyPr>
            <a:normAutofit/>
          </a:bodyPr>
          <a:lstStyle/>
          <a:p>
            <a:r>
              <a:rPr lang="en-GB" dirty="0"/>
              <a:t>Common Assessment Criteria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6CC05F-5CDF-9743-8EC8-85F6AD2891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96409" y="1932177"/>
            <a:ext cx="4540087" cy="365706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Engagement with Literature Skills.      (30)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Knowledge and Understanding Skills (25)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Cognitive and Intellectual Skills          (25)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Practical Application Skills (10)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Transferable Skills for Life and Professional Practice (10)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2EB3EA-267B-2597-6099-E150103838C2}"/>
              </a:ext>
            </a:extLst>
          </p:cNvPr>
          <p:cNvSpPr txBox="1"/>
          <p:nvPr/>
        </p:nvSpPr>
        <p:spPr>
          <a:xfrm>
            <a:off x="6012160" y="54868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23:59 on the 24</a:t>
            </a:r>
            <a:r>
              <a:rPr lang="en-GB" b="1" baseline="30000" dirty="0">
                <a:solidFill>
                  <a:srgbClr val="FF0000"/>
                </a:solidFill>
              </a:rPr>
              <a:t>th</a:t>
            </a:r>
            <a:r>
              <a:rPr lang="en-GB" b="1" dirty="0">
                <a:solidFill>
                  <a:srgbClr val="FF0000"/>
                </a:solidFill>
              </a:rPr>
              <a:t> May 2026</a:t>
            </a:r>
          </a:p>
        </p:txBody>
      </p:sp>
    </p:spTree>
    <p:extLst>
      <p:ext uri="{BB962C8B-B14F-4D97-AF65-F5344CB8AC3E}">
        <p14:creationId xmlns:p14="http://schemas.microsoft.com/office/powerpoint/2010/main" val="3212947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47303-96BC-43D9-BC32-9BA72AB65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8362"/>
            <a:ext cx="7886700" cy="106250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dirty="0"/>
              <a:t>What is the </a:t>
            </a:r>
            <a:r>
              <a:rPr lang="en-GB" sz="4000" i="1" dirty="0"/>
              <a:t>business</a:t>
            </a:r>
            <a:r>
              <a:rPr lang="en-GB" sz="4000" dirty="0"/>
              <a:t> case for EQ? </a:t>
            </a:r>
            <a:r>
              <a:rPr lang="en-GB" sz="4000" i="1" dirty="0">
                <a:solidFill>
                  <a:srgbClr val="0000CC"/>
                </a:solidFill>
              </a:rPr>
              <a:t>Reminder</a:t>
            </a:r>
            <a:r>
              <a:rPr lang="en-GB" sz="4000" dirty="0"/>
              <a:t>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252B37A-E278-4D68-A7A3-A2CAD81AF7D9}"/>
              </a:ext>
            </a:extLst>
          </p:cNvPr>
          <p:cNvSpPr/>
          <p:nvPr/>
        </p:nvSpPr>
        <p:spPr>
          <a:xfrm>
            <a:off x="182167" y="1191711"/>
            <a:ext cx="72413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00CC"/>
                </a:solidFill>
              </a:rPr>
              <a:t>The </a:t>
            </a:r>
            <a:r>
              <a:rPr lang="en-GB" sz="2800" b="1" i="1" dirty="0">
                <a:solidFill>
                  <a:srgbClr val="0000CC"/>
                </a:solidFill>
              </a:rPr>
              <a:t>cost of low EQ </a:t>
            </a:r>
            <a:r>
              <a:rPr lang="en-GB" sz="2800" dirty="0">
                <a:solidFill>
                  <a:srgbClr val="0000CC"/>
                </a:solidFill>
              </a:rPr>
              <a:t>can be measured in terms of:</a:t>
            </a:r>
            <a:endParaRPr lang="en-US" sz="2800" dirty="0">
              <a:solidFill>
                <a:srgbClr val="0000CC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A41DDD-8D2A-44E9-9726-84AABE3B8B43}"/>
              </a:ext>
            </a:extLst>
          </p:cNvPr>
          <p:cNvSpPr txBox="1">
            <a:spLocks/>
          </p:cNvSpPr>
          <p:nvPr/>
        </p:nvSpPr>
        <p:spPr>
          <a:xfrm>
            <a:off x="182167" y="1714931"/>
            <a:ext cx="8037785" cy="300996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Time wasted in unresolved conflict</a:t>
            </a:r>
          </a:p>
          <a:p>
            <a:pPr lvl="1"/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How much time and energy is wasted – emotionally – with anger, resentment, etc.?</a:t>
            </a: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Locked away potential</a:t>
            </a:r>
          </a:p>
          <a:p>
            <a:pPr lvl="1"/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Most people have 30% more potential than they currently bring to work.</a:t>
            </a:r>
          </a:p>
          <a:p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Lost customers, lower market share and lower referral rates</a:t>
            </a:r>
          </a:p>
          <a:p>
            <a:pPr lvl="1"/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It is 16 times harder to win back a dissatisfied customer than it is to find a new one.</a:t>
            </a:r>
          </a:p>
          <a:p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Costs associated with stress-related illnesses</a:t>
            </a:r>
          </a:p>
          <a:p>
            <a:pPr lvl="1"/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(In the UK in 2010 this was estimated to be £1 billion)</a:t>
            </a:r>
          </a:p>
          <a:p>
            <a:pPr lvl="1"/>
            <a:endParaRPr lang="en-GB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1"/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0AA168F0-FC41-4E56-BAD4-6FB8655D825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081497" y="4653136"/>
            <a:ext cx="1062503" cy="1062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341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B6B64-079E-4039-903F-91C7BF4E3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Leadership, Business Performance &amp; EI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828F50-672C-478A-8885-71129EF98680}"/>
              </a:ext>
            </a:extLst>
          </p:cNvPr>
          <p:cNvSpPr/>
          <p:nvPr/>
        </p:nvSpPr>
        <p:spPr>
          <a:xfrm>
            <a:off x="2120399" y="1900708"/>
            <a:ext cx="45406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rgbClr val="0000CC"/>
                </a:solidFill>
              </a:rPr>
              <a:t>What’s driving change?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8F641B9B-FE33-4D5B-B002-5215C038E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80" y="3429000"/>
            <a:ext cx="2682893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http://www.teleosleaders.com/img/EI_chart.png">
            <a:extLst>
              <a:ext uri="{FF2B5EF4-FFF2-40B4-BE49-F238E27FC236}">
                <a16:creationId xmlns:a16="http://schemas.microsoft.com/office/drawing/2014/main" id="{42BF86F0-7734-4BB9-A1BE-F83D5F537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229554"/>
            <a:ext cx="3263652" cy="227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067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Megatrends impacting the global business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Globalisation</a:t>
            </a:r>
          </a:p>
          <a:p>
            <a:r>
              <a:rPr lang="en-GB" dirty="0"/>
              <a:t>The environmental crisis </a:t>
            </a:r>
          </a:p>
          <a:p>
            <a:r>
              <a:rPr lang="en-GB" dirty="0"/>
              <a:t>Digitisation</a:t>
            </a:r>
          </a:p>
          <a:p>
            <a:r>
              <a:rPr lang="en-GB" dirty="0"/>
              <a:t>Technological convergence</a:t>
            </a:r>
          </a:p>
          <a:p>
            <a:r>
              <a:rPr lang="en-GB" b="1" dirty="0"/>
              <a:t>Individualism </a:t>
            </a:r>
            <a:endParaRPr lang="en-GB" dirty="0"/>
          </a:p>
          <a:p>
            <a:r>
              <a:rPr lang="en-GB" b="1" dirty="0"/>
              <a:t>Demographic change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429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2605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Megatrend - Individualism </a:t>
            </a:r>
            <a:br>
              <a:rPr lang="en-GB" dirty="0"/>
            </a:br>
            <a:r>
              <a:rPr lang="en-GB" dirty="0"/>
              <a:t> </a:t>
            </a:r>
            <a:r>
              <a:rPr lang="en-GB" sz="3600" dirty="0"/>
              <a:t>Driving the need for EI leaders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6114" y="1269207"/>
            <a:ext cx="3868737" cy="823912"/>
          </a:xfrm>
        </p:spPr>
        <p:txBody>
          <a:bodyPr>
            <a:normAutofit/>
          </a:bodyPr>
          <a:lstStyle/>
          <a:p>
            <a:r>
              <a:rPr lang="en-GB" sz="3200" dirty="0"/>
              <a:t>Individualism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3528" y="2125927"/>
            <a:ext cx="3868737" cy="368458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/>
              <a:t>Individual focus  - a single entity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Understanding &amp; responding to individual needs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Customer, employee, shareholder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Treating each group as single entity will no longer suffice</a:t>
            </a:r>
          </a:p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398" y="1269207"/>
            <a:ext cx="3887788" cy="823912"/>
          </a:xfrm>
        </p:spPr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14851" y="2487020"/>
            <a:ext cx="4521645" cy="3083718"/>
          </a:xfrm>
        </p:spPr>
        <p:txBody>
          <a:bodyPr/>
          <a:lstStyle/>
          <a:p>
            <a:pPr marL="0" indent="0">
              <a:buNone/>
            </a:pPr>
            <a:r>
              <a:rPr lang="en-GB" i="1" dirty="0">
                <a:solidFill>
                  <a:srgbClr val="FF0000"/>
                </a:solidFill>
              </a:rPr>
              <a:t>Reflect on all four dimensions </a:t>
            </a:r>
          </a:p>
          <a:p>
            <a:r>
              <a:rPr lang="en-GB" i="1" dirty="0">
                <a:solidFill>
                  <a:srgbClr val="FF0000"/>
                </a:solidFill>
              </a:rPr>
              <a:t>What are the implications for workforce development &amp; business performance </a:t>
            </a:r>
            <a:r>
              <a:rPr lang="en-GB" dirty="0">
                <a:solidFill>
                  <a:srgbClr val="FF0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39516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Megatrend – Demographic Change </a:t>
            </a:r>
            <a:r>
              <a:rPr lang="en-GB" sz="3600" dirty="0"/>
              <a:t>Driving the need for EI leaders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5536" y="1524968"/>
            <a:ext cx="3868737" cy="823912"/>
          </a:xfrm>
        </p:spPr>
        <p:txBody>
          <a:bodyPr/>
          <a:lstStyle/>
          <a:p>
            <a:r>
              <a:rPr lang="en-GB" dirty="0"/>
              <a:t>Demographic change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5536" y="2348880"/>
            <a:ext cx="3868737" cy="368458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/>
              <a:t>Increasingly diverse workforce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Managing - a wide variety of age groups, backgrounds, cultures, nationalities and ethnicities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Managing - teams composed of four generations at the same time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4335338" cy="3012157"/>
          </a:xfrm>
        </p:spPr>
        <p:txBody>
          <a:bodyPr/>
          <a:lstStyle/>
          <a:p>
            <a:pPr marL="0" lvl="0" indent="0">
              <a:buNone/>
            </a:pPr>
            <a:r>
              <a:rPr lang="en-GB" i="1" dirty="0">
                <a:solidFill>
                  <a:srgbClr val="FF0000"/>
                </a:solidFill>
              </a:rPr>
              <a:t>Reflect on all three dimensions </a:t>
            </a:r>
          </a:p>
          <a:p>
            <a:pPr lvl="0"/>
            <a:r>
              <a:rPr lang="en-GB" i="1" dirty="0">
                <a:solidFill>
                  <a:srgbClr val="FF0000"/>
                </a:solidFill>
              </a:rPr>
              <a:t>What are the implications for workforce development &amp; business performance </a:t>
            </a:r>
            <a:r>
              <a:rPr lang="en-GB" dirty="0">
                <a:solidFill>
                  <a:srgbClr val="FF0000"/>
                </a:solidFill>
              </a:rPr>
              <a:t>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625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en-GB" sz="3200" dirty="0"/>
              <a:t>The five ‘reinforcers’ brought about by the megatrends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2544" y="1052736"/>
            <a:ext cx="8928992" cy="391703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9600" b="1" dirty="0">
                <a:solidFill>
                  <a:srgbClr val="0000CC"/>
                </a:solidFill>
              </a:rPr>
              <a:t>1. Stakeholder  proliferation</a:t>
            </a:r>
          </a:p>
          <a:p>
            <a:pPr lvl="1"/>
            <a:r>
              <a:rPr lang="en-GB" sz="6900" dirty="0">
                <a:solidFill>
                  <a:srgbClr val="0000CC"/>
                </a:solidFill>
              </a:rPr>
              <a:t>Businesses will need to pay attention to the expectations of a rapidly expanding network of stakeholders</a:t>
            </a:r>
          </a:p>
          <a:p>
            <a:pPr marL="0" indent="0">
              <a:buNone/>
            </a:pPr>
            <a:r>
              <a:rPr lang="en-GB" sz="9600" b="1" dirty="0">
                <a:solidFill>
                  <a:srgbClr val="002060"/>
                </a:solidFill>
              </a:rPr>
              <a:t>2. Power shift</a:t>
            </a:r>
          </a:p>
          <a:p>
            <a:pPr lvl="1"/>
            <a:r>
              <a:rPr lang="en-GB" sz="6900" dirty="0">
                <a:solidFill>
                  <a:srgbClr val="002060"/>
                </a:solidFill>
              </a:rPr>
              <a:t>Leaders’ power will shift to their stakeholders, reducing their authority </a:t>
            </a:r>
          </a:p>
          <a:p>
            <a:pPr marL="0" indent="0">
              <a:buNone/>
            </a:pPr>
            <a:r>
              <a:rPr lang="en-GB" sz="9600" b="1" dirty="0">
                <a:solidFill>
                  <a:srgbClr val="0000CC"/>
                </a:solidFill>
              </a:rPr>
              <a:t>3. New working practices</a:t>
            </a:r>
          </a:p>
          <a:p>
            <a:pPr lvl="1"/>
            <a:r>
              <a:rPr lang="en-GB" sz="6900" dirty="0">
                <a:solidFill>
                  <a:srgbClr val="0000CC"/>
                </a:solidFill>
              </a:rPr>
              <a:t>New ways of working will emerge, as work goes remote; the boundaries between our personal and professional lives crumble; and a resistance to formal authority takes hold among younger generations. </a:t>
            </a:r>
          </a:p>
          <a:p>
            <a:pPr marL="857250" lvl="1" indent="-457200">
              <a:buFont typeface="+mj-lt"/>
              <a:buAutoNum type="arabicPeriod"/>
            </a:pPr>
            <a:endParaRPr lang="en-GB" sz="2200" b="1" dirty="0"/>
          </a:p>
          <a:p>
            <a:pPr marL="0" indent="0">
              <a:buNone/>
            </a:pPr>
            <a:r>
              <a:rPr lang="en-GB" sz="9600" b="1" dirty="0"/>
              <a:t>4. Cost explosion</a:t>
            </a:r>
          </a:p>
          <a:p>
            <a:pPr lvl="1"/>
            <a:r>
              <a:rPr lang="en-GB" sz="6900" dirty="0"/>
              <a:t>Business’ costs will explode due to a scarcity of talent and natural resources; the research, development and use of advanced technology; and the demands of globalisation</a:t>
            </a:r>
          </a:p>
          <a:p>
            <a:pPr marL="0" indent="0">
              <a:buNone/>
            </a:pPr>
            <a:r>
              <a:rPr lang="en-GB" sz="9600" b="1" dirty="0">
                <a:solidFill>
                  <a:srgbClr val="0000CC"/>
                </a:solidFill>
              </a:rPr>
              <a:t>5. Ethicisation of business</a:t>
            </a:r>
          </a:p>
          <a:p>
            <a:pPr lvl="1"/>
            <a:r>
              <a:rPr lang="en-GB" sz="6900" dirty="0">
                <a:solidFill>
                  <a:srgbClr val="0000CC"/>
                </a:solidFill>
              </a:rPr>
              <a:t>Concerns over the environment and technological advancement, coupled with the transparency of the digital era, will demand the highest ethical standards of organisation</a:t>
            </a:r>
          </a:p>
          <a:p>
            <a:pPr marL="1771650" lvl="2" indent="-1371600">
              <a:buFont typeface="+mj-lt"/>
              <a:buAutoNum type="arabicPeriod"/>
            </a:pPr>
            <a:endParaRPr lang="en-GB" sz="8000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sz="2000" dirty="0"/>
              <a:t>. </a:t>
            </a:r>
          </a:p>
          <a:p>
            <a:pPr marL="457200" indent="-457200">
              <a:buFont typeface="+mj-lt"/>
              <a:buAutoNum type="arabicPeriod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542090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4E900-F6B3-48F1-9804-F37CB4937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</a:t>
            </a:r>
            <a:r>
              <a:rPr lang="en-GB" i="1" dirty="0"/>
              <a:t>personal</a:t>
            </a:r>
            <a:r>
              <a:rPr lang="en-GB" dirty="0"/>
              <a:t> case?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77A0F433-79F4-4511-9D91-5A79A6063AF5}"/>
              </a:ext>
            </a:extLst>
          </p:cNvPr>
          <p:cNvSpPr txBox="1">
            <a:spLocks/>
          </p:cNvSpPr>
          <p:nvPr/>
        </p:nvSpPr>
        <p:spPr>
          <a:xfrm>
            <a:off x="5094727" y="1156906"/>
            <a:ext cx="3887391" cy="92770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002060"/>
                </a:solidFill>
              </a:rPr>
              <a:t>You have an immediate and very strong emotional reaction which causes you to do one of three things (and maybe some others too!):</a:t>
            </a:r>
            <a:endParaRPr lang="en-US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61CB72A4-81C9-427E-B293-BFA8405234C8}"/>
              </a:ext>
            </a:extLst>
          </p:cNvPr>
          <p:cNvSpPr txBox="1">
            <a:spLocks/>
          </p:cNvSpPr>
          <p:nvPr/>
        </p:nvSpPr>
        <p:spPr>
          <a:xfrm>
            <a:off x="5140941" y="2786702"/>
            <a:ext cx="3887391" cy="2914391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solidFill>
                  <a:srgbClr val="0000CC"/>
                </a:solidFill>
              </a:rPr>
              <a:t>You freeze</a:t>
            </a:r>
            <a:endParaRPr lang="en-US" sz="2400" dirty="0">
              <a:solidFill>
                <a:srgbClr val="0000CC"/>
              </a:solidFill>
            </a:endParaRPr>
          </a:p>
          <a:p>
            <a:r>
              <a:rPr lang="en-GB" sz="2400" b="1" dirty="0">
                <a:solidFill>
                  <a:srgbClr val="0000CC"/>
                </a:solidFill>
              </a:rPr>
              <a:t>You leap out of bed and run like the clappers</a:t>
            </a:r>
            <a:endParaRPr lang="en-US" sz="2400" dirty="0">
              <a:solidFill>
                <a:srgbClr val="0000CC"/>
              </a:solidFill>
            </a:endParaRPr>
          </a:p>
          <a:p>
            <a:r>
              <a:rPr lang="en-GB" sz="2400" b="1" dirty="0">
                <a:solidFill>
                  <a:srgbClr val="0000CC"/>
                </a:solidFill>
              </a:rPr>
              <a:t>You throw a heavy metal object at the offending animal</a:t>
            </a:r>
          </a:p>
          <a:p>
            <a:r>
              <a:rPr lang="en-GB" sz="2400" b="1" i="1" dirty="0">
                <a:solidFill>
                  <a:srgbClr val="0000CC"/>
                </a:solidFill>
              </a:rPr>
              <a:t>AMYGDALA HIGHJACK </a:t>
            </a:r>
            <a:endParaRPr lang="en-US" sz="2400" i="1" dirty="0">
              <a:solidFill>
                <a:srgbClr val="0000CC"/>
              </a:solidFill>
            </a:endParaRPr>
          </a:p>
          <a:p>
            <a:endParaRPr lang="en-US" sz="2400" dirty="0">
              <a:solidFill>
                <a:srgbClr val="0000CC"/>
              </a:solidFill>
            </a:endParaRP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B50CD94D-4C21-4977-A8D7-36DA53BCCE81}"/>
              </a:ext>
            </a:extLst>
          </p:cNvPr>
          <p:cNvSpPr txBox="1">
            <a:spLocks/>
          </p:cNvSpPr>
          <p:nvPr/>
        </p:nvSpPr>
        <p:spPr>
          <a:xfrm>
            <a:off x="145039" y="1311794"/>
            <a:ext cx="4474839" cy="61793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/>
              <a:t>“There's a tiger in my tent…….!” </a:t>
            </a:r>
            <a:endParaRPr lang="en-US" sz="2400" b="1" dirty="0"/>
          </a:p>
          <a:p>
            <a:endParaRPr lang="en-US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2129EE-7979-448E-995A-D385788393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543" y="2335574"/>
            <a:ext cx="2397710" cy="2508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183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87CD2-2F3A-464B-85F3-5B519E27E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980728"/>
          </a:xfrm>
        </p:spPr>
        <p:txBody>
          <a:bodyPr/>
          <a:lstStyle/>
          <a:p>
            <a:r>
              <a:rPr lang="en-GB" dirty="0"/>
              <a:t>Let’s look at what happened…</a:t>
            </a:r>
          </a:p>
        </p:txBody>
      </p:sp>
      <p:pic>
        <p:nvPicPr>
          <p:cNvPr id="3" name="Picture 2" descr="highjack">
            <a:extLst>
              <a:ext uri="{FF2B5EF4-FFF2-40B4-BE49-F238E27FC236}">
                <a16:creationId xmlns:a16="http://schemas.microsoft.com/office/drawing/2014/main" id="{A1CA993A-F8C0-4018-8EDC-2DCD1E0EA32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31" y="1920479"/>
            <a:ext cx="2949178" cy="28586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A710FC6-FF41-4FA6-8AB6-CD34D734FAA2}"/>
              </a:ext>
            </a:extLst>
          </p:cNvPr>
          <p:cNvSpPr txBox="1">
            <a:spLocks/>
          </p:cNvSpPr>
          <p:nvPr/>
        </p:nvSpPr>
        <p:spPr>
          <a:xfrm>
            <a:off x="4162567" y="1196752"/>
            <a:ext cx="4801921" cy="446449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rgbClr val="0000CC"/>
                </a:solidFill>
              </a:rPr>
              <a:t>At the moment of seeing the tiger, you moved from a state of low arousal (asleep) to one of very high arousal caused by the flood of adrenaline released into your system</a:t>
            </a:r>
          </a:p>
          <a:p>
            <a:r>
              <a:rPr lang="en-GB" sz="2000" dirty="0">
                <a:solidFill>
                  <a:srgbClr val="0000CC"/>
                </a:solidFill>
              </a:rPr>
              <a:t>It is instantaneous and has no cognitive thought associated with it</a:t>
            </a:r>
          </a:p>
          <a:p>
            <a:r>
              <a:rPr lang="en-US" sz="2000" dirty="0">
                <a:solidFill>
                  <a:srgbClr val="0000CC"/>
                </a:solidFill>
              </a:rPr>
              <a:t>The </a:t>
            </a:r>
            <a:r>
              <a:rPr lang="en-GB" sz="2000" b="1" dirty="0">
                <a:solidFill>
                  <a:srgbClr val="0000CC"/>
                </a:solidFill>
              </a:rPr>
              <a:t>Amygdala, </a:t>
            </a:r>
            <a:r>
              <a:rPr lang="en-GB" sz="2000" dirty="0">
                <a:solidFill>
                  <a:srgbClr val="0000CC"/>
                </a:solidFill>
              </a:rPr>
              <a:t>part of the brain </a:t>
            </a:r>
            <a:r>
              <a:rPr lang="en-US" sz="2000" dirty="0">
                <a:solidFill>
                  <a:srgbClr val="0000CC"/>
                </a:solidFill>
              </a:rPr>
              <a:t>which works 80,000 faster than the cognitive parts of the brain, </a:t>
            </a:r>
            <a:r>
              <a:rPr lang="en-GB" sz="2000" b="1" dirty="0">
                <a:solidFill>
                  <a:srgbClr val="0000CC"/>
                </a:solidFill>
              </a:rPr>
              <a:t>Highjacks </a:t>
            </a:r>
            <a:r>
              <a:rPr lang="en-US" sz="2000" dirty="0">
                <a:solidFill>
                  <a:srgbClr val="0000CC"/>
                </a:solidFill>
              </a:rPr>
              <a:t>it</a:t>
            </a:r>
          </a:p>
          <a:p>
            <a:r>
              <a:rPr lang="en-US" sz="2000" dirty="0">
                <a:solidFill>
                  <a:srgbClr val="0000CC"/>
                </a:solidFill>
              </a:rPr>
              <a:t>This makes it difficult to overcome the rapid adrenaline-based reaction</a:t>
            </a:r>
          </a:p>
          <a:p>
            <a:endParaRPr lang="en-US" sz="20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411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5BC13-BAA2-454C-9745-3C22166A2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752"/>
            <a:ext cx="2719214" cy="543595"/>
          </a:xfrm>
        </p:spPr>
        <p:txBody>
          <a:bodyPr>
            <a:normAutofit fontScale="90000"/>
          </a:bodyPr>
          <a:lstStyle/>
          <a:p>
            <a:r>
              <a:rPr lang="en-GB" dirty="0"/>
              <a:t>Amygdala Hijack</a:t>
            </a:r>
          </a:p>
        </p:txBody>
      </p:sp>
      <p:pic>
        <p:nvPicPr>
          <p:cNvPr id="4" name="Online Media 3" title="Amygdala Hijack &amp; Emotional Intelligence">
            <a:hlinkClick r:id="" action="ppaction://media"/>
            <a:extLst>
              <a:ext uri="{FF2B5EF4-FFF2-40B4-BE49-F238E27FC236}">
                <a16:creationId xmlns:a16="http://schemas.microsoft.com/office/drawing/2014/main" id="{694E3A06-DB42-40F4-BBE7-E2449454881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67544" y="692696"/>
            <a:ext cx="8399957" cy="472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6844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F9406-3050-4DBE-AD9C-E2EAABF13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245025"/>
            <a:ext cx="8229600" cy="857250"/>
          </a:xfrm>
        </p:spPr>
        <p:txBody>
          <a:bodyPr/>
          <a:lstStyle/>
          <a:p>
            <a:r>
              <a:rPr lang="en-GB" dirty="0"/>
              <a:t>The physiology of performance</a:t>
            </a:r>
          </a:p>
        </p:txBody>
      </p:sp>
      <p:pic>
        <p:nvPicPr>
          <p:cNvPr id="3" name="Picture 2" descr="perform">
            <a:extLst>
              <a:ext uri="{FF2B5EF4-FFF2-40B4-BE49-F238E27FC236}">
                <a16:creationId xmlns:a16="http://schemas.microsoft.com/office/drawing/2014/main" id="{79BD0FEA-1607-4A24-93E9-C7E9035D753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02275"/>
            <a:ext cx="7485017" cy="162632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64C52D-1BCB-41EC-983F-75B148F7DAE5}"/>
              </a:ext>
            </a:extLst>
          </p:cNvPr>
          <p:cNvSpPr txBox="1">
            <a:spLocks/>
          </p:cNvSpPr>
          <p:nvPr/>
        </p:nvSpPr>
        <p:spPr>
          <a:xfrm>
            <a:off x="179512" y="2892873"/>
            <a:ext cx="6335383" cy="2860639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rgbClr val="0000CC"/>
                </a:solidFill>
              </a:rPr>
              <a:t>If we are generally positive, the chemical DHEA (Dehydroepiandrosterone) makes us feel good about ourselves and has positive effects on our physiology</a:t>
            </a:r>
          </a:p>
          <a:p>
            <a:r>
              <a:rPr lang="en-GB" sz="2000" dirty="0">
                <a:solidFill>
                  <a:srgbClr val="0000CC"/>
                </a:solidFill>
                <a:ea typeface="Times New Roman" charset="0"/>
              </a:rPr>
              <a:t>If we are a negative soul, then cortisol cuts in to attempt to balance our well-being back towards a more negative outlook</a:t>
            </a:r>
          </a:p>
          <a:p>
            <a:r>
              <a:rPr lang="en-GB" sz="2000" dirty="0">
                <a:solidFill>
                  <a:srgbClr val="0000CC"/>
                </a:solidFill>
              </a:rPr>
              <a:t>The long-term effects of cortisol on our general health are known to be detrimental</a:t>
            </a:r>
            <a:endParaRPr lang="en-US" sz="2000" dirty="0">
              <a:solidFill>
                <a:srgbClr val="0000CC"/>
              </a:solidFill>
            </a:endParaRPr>
          </a:p>
          <a:p>
            <a:endParaRPr lang="en-US" sz="1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2CFFCA-31EA-486A-8BA5-9C5BD2F017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9146" y="3600450"/>
            <a:ext cx="2208758" cy="144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186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3042BCF-F483-4F4A-A75B-3ED18BAEB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57250"/>
          </a:xfrm>
        </p:spPr>
        <p:txBody>
          <a:bodyPr/>
          <a:lstStyle/>
          <a:p>
            <a:pPr algn="ctr"/>
            <a:r>
              <a:rPr lang="en-GB" sz="4800" dirty="0"/>
              <a:t>Potential personal impact </a:t>
            </a:r>
            <a:endParaRPr lang="en-US" sz="48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7E7E968-EB71-468D-9FA6-89B34D637516}"/>
              </a:ext>
            </a:extLst>
          </p:cNvPr>
          <p:cNvSpPr txBox="1">
            <a:spLocks/>
          </p:cNvSpPr>
          <p:nvPr/>
        </p:nvSpPr>
        <p:spPr>
          <a:xfrm>
            <a:off x="251520" y="1196752"/>
            <a:ext cx="7886700" cy="326350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0000CC"/>
                </a:solidFill>
              </a:rPr>
              <a:t>We are worried, anxious and confused about priorities </a:t>
            </a:r>
            <a:endParaRPr lang="en-US" sz="2800" dirty="0">
              <a:solidFill>
                <a:srgbClr val="0000CC"/>
              </a:solidFill>
            </a:endParaRPr>
          </a:p>
          <a:p>
            <a:r>
              <a:rPr lang="en-GB" sz="2800" dirty="0">
                <a:solidFill>
                  <a:srgbClr val="0000CC"/>
                </a:solidFill>
              </a:rPr>
              <a:t>We are time pressured, inefficient, and perform poorly </a:t>
            </a:r>
            <a:endParaRPr lang="en-US" sz="2800" dirty="0">
              <a:solidFill>
                <a:srgbClr val="0000CC"/>
              </a:solidFill>
            </a:endParaRPr>
          </a:p>
          <a:p>
            <a:r>
              <a:rPr lang="en-GB" sz="2800" dirty="0">
                <a:solidFill>
                  <a:srgbClr val="0000CC"/>
                </a:solidFill>
              </a:rPr>
              <a:t>We are tired, fatigued and frustrated</a:t>
            </a:r>
            <a:endParaRPr lang="en-US" sz="2800" dirty="0">
              <a:solidFill>
                <a:srgbClr val="0000CC"/>
              </a:solidFill>
            </a:endParaRPr>
          </a:p>
          <a:p>
            <a:r>
              <a:rPr lang="en-GB" sz="2800" dirty="0">
                <a:solidFill>
                  <a:srgbClr val="0000CC"/>
                </a:solidFill>
              </a:rPr>
              <a:t>We have a poor work/life balance</a:t>
            </a:r>
            <a:endParaRPr lang="en-US" sz="2800" dirty="0">
              <a:solidFill>
                <a:srgbClr val="0000CC"/>
              </a:solidFill>
            </a:endParaRPr>
          </a:p>
          <a:p>
            <a:r>
              <a:rPr lang="en-GB" sz="2800" dirty="0">
                <a:solidFill>
                  <a:srgbClr val="0000CC"/>
                </a:solidFill>
              </a:rPr>
              <a:t>We have elevated blood pressure</a:t>
            </a:r>
            <a:endParaRPr lang="en-US" sz="2800" dirty="0">
              <a:solidFill>
                <a:srgbClr val="0000CC"/>
              </a:solidFill>
            </a:endParaRPr>
          </a:p>
          <a:p>
            <a:r>
              <a:rPr lang="en-GB" sz="2800" dirty="0">
                <a:solidFill>
                  <a:srgbClr val="0000CC"/>
                </a:solidFill>
              </a:rPr>
              <a:t>We age more quickly</a:t>
            </a:r>
            <a:endParaRPr lang="en-US" sz="2800" dirty="0">
              <a:solidFill>
                <a:srgbClr val="0000CC"/>
              </a:solidFill>
            </a:endParaRPr>
          </a:p>
          <a:p>
            <a:endParaRPr lang="en-US" sz="2800" dirty="0"/>
          </a:p>
        </p:txBody>
      </p:sp>
      <p:pic>
        <p:nvPicPr>
          <p:cNvPr id="6" name="Picture 5" descr="A person wearing a suit and tie sitting at a table&#10;&#10;Description generated with very high confidence">
            <a:extLst>
              <a:ext uri="{FF2B5EF4-FFF2-40B4-BE49-F238E27FC236}">
                <a16:creationId xmlns:a16="http://schemas.microsoft.com/office/drawing/2014/main" id="{5EB59850-3D8E-4FF2-B2A9-AF3A9C69B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286500" y="3794590"/>
            <a:ext cx="2857500" cy="1907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28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86519-4C57-486D-BCB1-0F7BACFFE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188640"/>
            <a:ext cx="8291264" cy="132556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Potential impact in a business environment </a:t>
            </a:r>
            <a:r>
              <a:rPr lang="en-GB" sz="1350" dirty="0"/>
              <a:t>According to Dr. Alan Watkins of </a:t>
            </a:r>
            <a:r>
              <a:rPr lang="en-GB" sz="1350" i="1" dirty="0"/>
              <a:t>HeartMath Europe</a:t>
            </a:r>
            <a:r>
              <a:rPr lang="en-US" sz="1350" i="1" dirty="0"/>
              <a:t> </a:t>
            </a:r>
            <a:endParaRPr lang="en-GB" sz="1350" i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FF0886B-2A34-4DEE-B627-5DE917BE907C}"/>
              </a:ext>
            </a:extLst>
          </p:cNvPr>
          <p:cNvSpPr/>
          <p:nvPr/>
        </p:nvSpPr>
        <p:spPr>
          <a:xfrm>
            <a:off x="179512" y="1628800"/>
            <a:ext cx="49685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Projects that never take off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Projects that should never have been started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Cost overruns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Deadlines missed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Time spent in non-productive activity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Recalls on faulty products or services</a:t>
            </a:r>
          </a:p>
        </p:txBody>
      </p:sp>
      <p:pic>
        <p:nvPicPr>
          <p:cNvPr id="5" name="Picture 4" descr="A close up of a logo&#10;&#10;Description generated with high confidence">
            <a:extLst>
              <a:ext uri="{FF2B5EF4-FFF2-40B4-BE49-F238E27FC236}">
                <a16:creationId xmlns:a16="http://schemas.microsoft.com/office/drawing/2014/main" id="{A14EEA57-B8AA-4B60-88E9-8CD725A3C0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310120"/>
            <a:ext cx="2896655" cy="223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152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8E963-7780-4E3C-BA02-E6DF17E62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746990"/>
            <a:ext cx="8229600" cy="857250"/>
          </a:xfrm>
        </p:spPr>
        <p:txBody>
          <a:bodyPr>
            <a:normAutofit/>
          </a:bodyPr>
          <a:lstStyle/>
          <a:p>
            <a:r>
              <a:rPr lang="en-GB" dirty="0"/>
              <a:t>Some further ideas…</a:t>
            </a:r>
            <a:r>
              <a:rPr lang="en-GB" i="1" dirty="0"/>
              <a:t>The emotional highway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CFA5A07-40F3-4E20-A7A6-CE48BD549273}"/>
              </a:ext>
            </a:extLst>
          </p:cNvPr>
          <p:cNvSpPr/>
          <p:nvPr/>
        </p:nvSpPr>
        <p:spPr>
          <a:xfrm>
            <a:off x="3748017" y="2111138"/>
            <a:ext cx="1647967" cy="583442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b="1" dirty="0"/>
              <a:t>Prefrontal Cortex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47B0572-900A-49AF-A208-8FFC7769FF29}"/>
              </a:ext>
            </a:extLst>
          </p:cNvPr>
          <p:cNvSpPr/>
          <p:nvPr/>
        </p:nvSpPr>
        <p:spPr>
          <a:xfrm>
            <a:off x="6207600" y="3081198"/>
            <a:ext cx="1647967" cy="583442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b="1" dirty="0"/>
              <a:t>Hippocampus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418ECD3-72A5-4EE1-93FF-41E2A91B3D34}"/>
              </a:ext>
            </a:extLst>
          </p:cNvPr>
          <p:cNvSpPr/>
          <p:nvPr/>
        </p:nvSpPr>
        <p:spPr>
          <a:xfrm>
            <a:off x="4325487" y="3778723"/>
            <a:ext cx="1647967" cy="583442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b="1" dirty="0"/>
              <a:t>Amygdala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50C745F-7FFD-4D4D-BCAB-CBEBC566B08B}"/>
              </a:ext>
            </a:extLst>
          </p:cNvPr>
          <p:cNvSpPr/>
          <p:nvPr/>
        </p:nvSpPr>
        <p:spPr>
          <a:xfrm>
            <a:off x="1589538" y="3776590"/>
            <a:ext cx="1647967" cy="583442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b="1" dirty="0"/>
              <a:t>Thalamus</a:t>
            </a: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D70AD8DD-90D6-4D15-8136-1DE2D73BF772}"/>
              </a:ext>
            </a:extLst>
          </p:cNvPr>
          <p:cNvSpPr/>
          <p:nvPr/>
        </p:nvSpPr>
        <p:spPr>
          <a:xfrm rot="16200000">
            <a:off x="2389638" y="2426742"/>
            <a:ext cx="2716757" cy="2668990"/>
          </a:xfrm>
          <a:prstGeom prst="arc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7860D7EE-D580-40E3-97F9-CE6E714808C1}"/>
              </a:ext>
            </a:extLst>
          </p:cNvPr>
          <p:cNvSpPr/>
          <p:nvPr/>
        </p:nvSpPr>
        <p:spPr>
          <a:xfrm>
            <a:off x="3263946" y="2694580"/>
            <a:ext cx="2038210" cy="2092798"/>
          </a:xfrm>
          <a:prstGeom prst="arc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FEF6F30-51C7-447D-899B-77C8E504B453}"/>
              </a:ext>
            </a:extLst>
          </p:cNvPr>
          <p:cNvSpPr/>
          <p:nvPr/>
        </p:nvSpPr>
        <p:spPr>
          <a:xfrm>
            <a:off x="3748016" y="2402857"/>
            <a:ext cx="3345408" cy="1333214"/>
          </a:xfrm>
          <a:prstGeom prst="arc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D350F967-CE76-4FE5-9808-7AEF103BB8A6}"/>
              </a:ext>
            </a:extLst>
          </p:cNvPr>
          <p:cNvSpPr/>
          <p:nvPr/>
        </p:nvSpPr>
        <p:spPr>
          <a:xfrm rot="5400000">
            <a:off x="5412190" y="2308605"/>
            <a:ext cx="1130633" cy="2388781"/>
          </a:xfrm>
          <a:prstGeom prst="arc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8AF9B14-B815-4B7B-BE70-2214E4422725}"/>
              </a:ext>
            </a:extLst>
          </p:cNvPr>
          <p:cNvCxnSpPr>
            <a:cxnSpLocks/>
            <a:stCxn id="7" idx="3"/>
          </p:cNvCxnSpPr>
          <p:nvPr/>
        </p:nvCxnSpPr>
        <p:spPr>
          <a:xfrm>
            <a:off x="3237504" y="4068312"/>
            <a:ext cx="1061542" cy="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A92A31CF-9FE6-4060-93FD-A2B064C0928C}"/>
              </a:ext>
            </a:extLst>
          </p:cNvPr>
          <p:cNvSpPr txBox="1"/>
          <p:nvPr/>
        </p:nvSpPr>
        <p:spPr>
          <a:xfrm>
            <a:off x="1996838" y="4565617"/>
            <a:ext cx="833364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/>
              <a:t>Stimulus from Senses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F3FFAD2-96B3-4AF8-8E16-664D973D7691}"/>
              </a:ext>
            </a:extLst>
          </p:cNvPr>
          <p:cNvSpPr txBox="1"/>
          <p:nvPr/>
        </p:nvSpPr>
        <p:spPr>
          <a:xfrm>
            <a:off x="4885473" y="4583099"/>
            <a:ext cx="8333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/>
              <a:t>Emotional Response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E122E40F-2B4C-453B-B4B2-069A97CE8784}"/>
              </a:ext>
            </a:extLst>
          </p:cNvPr>
          <p:cNvCxnSpPr>
            <a:stCxn id="17" idx="0"/>
            <a:endCxn id="7" idx="2"/>
          </p:cNvCxnSpPr>
          <p:nvPr/>
        </p:nvCxnSpPr>
        <p:spPr>
          <a:xfrm flipV="1">
            <a:off x="2413520" y="4360032"/>
            <a:ext cx="2" cy="20558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64F65366-0032-45B9-A150-44FA388DD53F}"/>
              </a:ext>
            </a:extLst>
          </p:cNvPr>
          <p:cNvCxnSpPr/>
          <p:nvPr/>
        </p:nvCxnSpPr>
        <p:spPr>
          <a:xfrm flipV="1">
            <a:off x="5307486" y="4369839"/>
            <a:ext cx="1" cy="20558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DC95CAA9-C512-48E0-9A20-9EA0AA645CB9}"/>
              </a:ext>
            </a:extLst>
          </p:cNvPr>
          <p:cNvSpPr/>
          <p:nvPr/>
        </p:nvSpPr>
        <p:spPr>
          <a:xfrm>
            <a:off x="6079347" y="4795417"/>
            <a:ext cx="276550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50" dirty="0"/>
              <a:t>(Knights, J., Grant, D. and Young, G.  2018 p.42)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E19A951-257B-437B-A350-3CCFAE486919}"/>
              </a:ext>
            </a:extLst>
          </p:cNvPr>
          <p:cNvSpPr txBox="1"/>
          <p:nvPr/>
        </p:nvSpPr>
        <p:spPr>
          <a:xfrm rot="18450941">
            <a:off x="2355967" y="2659394"/>
            <a:ext cx="664926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50" dirty="0"/>
              <a:t>Long</a:t>
            </a:r>
          </a:p>
          <a:p>
            <a:r>
              <a:rPr lang="en-GB" sz="1350" dirty="0"/>
              <a:t>Slower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8C61D82-D81E-417A-999B-E864DB3BC3E6}"/>
              </a:ext>
            </a:extLst>
          </p:cNvPr>
          <p:cNvSpPr txBox="1"/>
          <p:nvPr/>
        </p:nvSpPr>
        <p:spPr>
          <a:xfrm>
            <a:off x="3443979" y="3825937"/>
            <a:ext cx="61221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50" dirty="0"/>
              <a:t>Short</a:t>
            </a:r>
          </a:p>
          <a:p>
            <a:r>
              <a:rPr lang="en-GB" sz="1350"/>
              <a:t>Faster</a:t>
            </a:r>
            <a:endParaRPr lang="en-GB" sz="1350" dirty="0"/>
          </a:p>
        </p:txBody>
      </p:sp>
    </p:spTree>
    <p:extLst>
      <p:ext uri="{BB962C8B-B14F-4D97-AF65-F5344CB8AC3E}">
        <p14:creationId xmlns:p14="http://schemas.microsoft.com/office/powerpoint/2010/main" val="10655428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BCE42-E0FE-4829-9CFC-D8B2CB893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116632"/>
            <a:ext cx="6229350" cy="687611"/>
          </a:xfrm>
        </p:spPr>
        <p:txBody>
          <a:bodyPr/>
          <a:lstStyle/>
          <a:p>
            <a:r>
              <a:rPr lang="en-GB" dirty="0"/>
              <a:t>So, what is Emotional Intelligence?</a:t>
            </a:r>
          </a:p>
        </p:txBody>
      </p:sp>
      <p:pic>
        <p:nvPicPr>
          <p:cNvPr id="10" name="Online Media 9" title="Daniel Goleman Introduces Emotional Intelligence">
            <a:hlinkClick r:id="" action="ppaction://media"/>
            <a:extLst>
              <a:ext uri="{FF2B5EF4-FFF2-40B4-BE49-F238E27FC236}">
                <a16:creationId xmlns:a16="http://schemas.microsoft.com/office/drawing/2014/main" id="{1237DADE-840C-4D3E-BBEB-A3F54D91681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11560" y="908720"/>
            <a:ext cx="8064896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81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38BA25-F9E8-4E5F-8651-2D8A963FA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45042"/>
            <a:ext cx="9144000" cy="56531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AC89C35-4F29-4E58-BE04-20D965CAE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A2312-1B24-4FA6-B2A2-0A29923A8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2100427"/>
            <a:ext cx="8964488" cy="290072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Take 5 minutes to reflect upon tonight – what have you learnt?  </a:t>
            </a:r>
          </a:p>
          <a:p>
            <a:r>
              <a:rPr lang="en-GB" dirty="0">
                <a:solidFill>
                  <a:srgbClr val="FFFF00"/>
                </a:solidFill>
              </a:rPr>
              <a:t>Any key areas you want to research further? </a:t>
            </a:r>
          </a:p>
          <a:p>
            <a:r>
              <a:rPr lang="en-GB" dirty="0">
                <a:solidFill>
                  <a:srgbClr val="FFFF00"/>
                </a:solidFill>
              </a:rPr>
              <a:t>What can help you with your assignment?</a:t>
            </a:r>
          </a:p>
          <a:p>
            <a:r>
              <a:rPr lang="en-GB" dirty="0">
                <a:solidFill>
                  <a:srgbClr val="FFFF00"/>
                </a:solidFill>
              </a:rPr>
              <a:t>What can help you in your career?</a:t>
            </a:r>
          </a:p>
        </p:txBody>
      </p:sp>
    </p:spTree>
    <p:extLst>
      <p:ext uri="{BB962C8B-B14F-4D97-AF65-F5344CB8AC3E}">
        <p14:creationId xmlns:p14="http://schemas.microsoft.com/office/powerpoint/2010/main" val="20585349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298B2-3A51-427A-93F2-5ED1A7AC6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31259"/>
            <a:ext cx="7886700" cy="865493"/>
          </a:xfrm>
        </p:spPr>
        <p:txBody>
          <a:bodyPr/>
          <a:lstStyle/>
          <a:p>
            <a:pPr algn="ctr"/>
            <a:r>
              <a:rPr lang="en-GB" dirty="0"/>
              <a:t>Reading &amp; Research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9D0535-B776-44DE-8A58-81AECE6F1D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878489"/>
            <a:ext cx="7886700" cy="865493"/>
          </a:xfrm>
        </p:spPr>
        <p:txBody>
          <a:bodyPr>
            <a:normAutofit/>
          </a:bodyPr>
          <a:lstStyle/>
          <a:p>
            <a:r>
              <a:rPr lang="en-GB" sz="3200" dirty="0"/>
              <a:t>Self-Assessment Questionnaires</a:t>
            </a:r>
          </a:p>
        </p:txBody>
      </p:sp>
      <p:pic>
        <p:nvPicPr>
          <p:cNvPr id="4" name="Picture 3" descr="A red pen on a white paper with black text&#10;&#10;Description automatically generated">
            <a:extLst>
              <a:ext uri="{FF2B5EF4-FFF2-40B4-BE49-F238E27FC236}">
                <a16:creationId xmlns:a16="http://schemas.microsoft.com/office/drawing/2014/main" id="{9DD88312-390E-93A9-BAAA-4D2F8DAE67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652120" y="2777510"/>
            <a:ext cx="3491880" cy="2856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7167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229600" cy="410474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Bibliography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36" y="527106"/>
            <a:ext cx="9144000" cy="336842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050" b="1" dirty="0"/>
              <a:t>Essential:</a:t>
            </a:r>
          </a:p>
          <a:p>
            <a:r>
              <a:rPr lang="en-GB" sz="1050" dirty="0"/>
              <a:t>Goleman, D. (2005) </a:t>
            </a:r>
            <a:r>
              <a:rPr lang="en-GB" sz="1050" i="1" dirty="0"/>
              <a:t>Emotional Intelligence: Why it can matter more than IQ,</a:t>
            </a:r>
            <a:r>
              <a:rPr lang="en-GB" sz="1050" dirty="0"/>
              <a:t> Bantam House.</a:t>
            </a:r>
          </a:p>
          <a:p>
            <a:r>
              <a:rPr lang="en-GB" sz="1050" dirty="0"/>
              <a:t>Singh, D. (2006) </a:t>
            </a:r>
            <a:r>
              <a:rPr lang="en-GB" sz="1050" i="1" dirty="0"/>
              <a:t>Emotional intelligence at work : a professional guide</a:t>
            </a:r>
            <a:r>
              <a:rPr lang="en-GB" sz="1050" dirty="0"/>
              <a:t>. (Online) : Response Books. http://www.tsd.ac.uk/en/lrc/onlineresources/e-books/ (Accessed 26 November 2013)</a:t>
            </a:r>
          </a:p>
          <a:p>
            <a:r>
              <a:rPr lang="en-GB" sz="1050" dirty="0"/>
              <a:t>Maund, A. (2018).</a:t>
            </a:r>
            <a:r>
              <a:rPr lang="en-GB" sz="1050" i="1" dirty="0"/>
              <a:t> B.A. in Leadership and Management: Skills for the Workplace – Year Two.</a:t>
            </a:r>
            <a:r>
              <a:rPr lang="en-GB" sz="1050" dirty="0"/>
              <a:t> Sage Publications</a:t>
            </a:r>
          </a:p>
          <a:p>
            <a:pPr marL="0" indent="0">
              <a:buNone/>
            </a:pPr>
            <a:r>
              <a:rPr lang="en-GB" sz="1050" b="1" dirty="0"/>
              <a:t>Recommended:</a:t>
            </a:r>
          </a:p>
          <a:p>
            <a:r>
              <a:rPr lang="en-GB" sz="1050" dirty="0"/>
              <a:t>Covey, S. (2004) </a:t>
            </a:r>
            <a:r>
              <a:rPr lang="en-GB" sz="1050" i="1" dirty="0"/>
              <a:t>The 7 Habits of Highly Effective People: Powerful Lesson in Personal Change</a:t>
            </a:r>
            <a:r>
              <a:rPr lang="en-GB" sz="1050" dirty="0"/>
              <a:t>, Free Press.</a:t>
            </a:r>
          </a:p>
          <a:p>
            <a:r>
              <a:rPr lang="en-GB" sz="1050" dirty="0"/>
              <a:t>Chaskalson, M. (2011) </a:t>
            </a:r>
            <a:r>
              <a:rPr lang="en-GB" sz="1050" i="1" dirty="0"/>
              <a:t>The Mindful Workplace: Developing Resilient Individuals and Resonant Organisations with MBSR</a:t>
            </a:r>
            <a:r>
              <a:rPr lang="en-GB" sz="1050" dirty="0"/>
              <a:t>, Wiley-Blackwell.</a:t>
            </a:r>
          </a:p>
          <a:p>
            <a:r>
              <a:rPr lang="en-GB" sz="1050" dirty="0"/>
              <a:t>Chaskalson, M. (2011) </a:t>
            </a:r>
            <a:r>
              <a:rPr lang="en-GB" sz="1050" i="1" dirty="0"/>
              <a:t>The Mindful Workplace: Developing Resilient Individuals and Resonant Organisations with MBSR </a:t>
            </a:r>
            <a:r>
              <a:rPr lang="en-GB" sz="1050" dirty="0"/>
              <a:t>(Online) : </a:t>
            </a:r>
            <a:r>
              <a:rPr lang="en-GB" sz="1050" dirty="0" err="1"/>
              <a:t>Wiley.http</a:t>
            </a:r>
            <a:r>
              <a:rPr lang="en-GB" sz="1050" dirty="0"/>
              <a:t>://www.tsd.ac.uk/en/lrc/onlineresources/e-books/ (Accessed 26 November 2013)</a:t>
            </a:r>
          </a:p>
          <a:p>
            <a:r>
              <a:rPr lang="en-GB" sz="1050" dirty="0"/>
              <a:t>Cherniss, C. and Goleman, D. (2001). </a:t>
            </a:r>
            <a:r>
              <a:rPr lang="en-GB" sz="1050" i="1" dirty="0"/>
              <a:t>The Emotionally Intelligent Workplace</a:t>
            </a:r>
            <a:r>
              <a:rPr lang="en-GB" sz="1050" dirty="0"/>
              <a:t>, Jossey Bass.</a:t>
            </a:r>
          </a:p>
          <a:p>
            <a:r>
              <a:rPr lang="en-GB" sz="1050" dirty="0" err="1"/>
              <a:t>Chemiss</a:t>
            </a:r>
            <a:r>
              <a:rPr lang="en-GB" sz="1050" dirty="0"/>
              <a:t>, C and Goleman D. (2001) The emotionally intelligent workplace. (Online) Jossey-Bass. </a:t>
            </a:r>
            <a:r>
              <a:rPr lang="en-GB" sz="1050" dirty="0">
                <a:hlinkClick r:id="rId2"/>
              </a:rPr>
              <a:t>http://www.tsd.ac.uk/en/lrc/onlineresources/e-books/</a:t>
            </a:r>
            <a:r>
              <a:rPr lang="en-GB" sz="1050" dirty="0"/>
              <a:t> (Accessed 26 November 2013)</a:t>
            </a:r>
          </a:p>
          <a:p>
            <a:r>
              <a:rPr lang="en-GB" sz="1050" dirty="0"/>
              <a:t>Goleman, D. (1999). </a:t>
            </a:r>
            <a:r>
              <a:rPr lang="en-GB" sz="1050" i="1" dirty="0"/>
              <a:t>Working with Emotional Intelligence</a:t>
            </a:r>
            <a:r>
              <a:rPr lang="en-GB" sz="1050" dirty="0"/>
              <a:t>. Bloomsbury.</a:t>
            </a:r>
          </a:p>
          <a:p>
            <a:r>
              <a:rPr lang="en-GB" sz="1050" dirty="0"/>
              <a:t>Goleman, D. (1996). </a:t>
            </a:r>
            <a:r>
              <a:rPr lang="en-GB" sz="1050" i="1" dirty="0"/>
              <a:t>Emotional Intelligence: Why It Can Matter More than IQ. </a:t>
            </a:r>
            <a:r>
              <a:rPr lang="en-GB" sz="1050" dirty="0"/>
              <a:t>Bloomsbury.</a:t>
            </a:r>
          </a:p>
          <a:p>
            <a:r>
              <a:rPr lang="en-GB" sz="1050" dirty="0"/>
              <a:t>Goleman, D., Boyzatis, R and McKee, (2004) </a:t>
            </a:r>
            <a:r>
              <a:rPr lang="en-GB" sz="1050" i="1" dirty="0"/>
              <a:t>A. Primal Leadership: Learning to Lend with Emotional Intelligence</a:t>
            </a:r>
            <a:r>
              <a:rPr lang="en-GB" sz="1050" dirty="0"/>
              <a:t>, Harvard Business School Press.</a:t>
            </a:r>
          </a:p>
          <a:p>
            <a:r>
              <a:rPr lang="en-GB" sz="1050" dirty="0"/>
              <a:t>Knights, J., Grant, D. and Young, G. (2018). </a:t>
            </a:r>
            <a:r>
              <a:rPr lang="en-GB" sz="1050" i="1" dirty="0"/>
              <a:t>Leading Beyond the Ego</a:t>
            </a:r>
            <a:r>
              <a:rPr lang="en-GB" sz="1050" dirty="0"/>
              <a:t>. Oxford, Routledge</a:t>
            </a:r>
          </a:p>
          <a:p>
            <a:r>
              <a:rPr lang="en-GB" sz="1050" dirty="0"/>
              <a:t>Segal, J. </a:t>
            </a:r>
            <a:r>
              <a:rPr lang="en-GB" sz="1050" i="1" dirty="0"/>
              <a:t>The Language of Emotional Intelligence: The Five Essential Tools for Building Powerful and Effective Relationships</a:t>
            </a:r>
            <a:r>
              <a:rPr lang="en-GB" sz="1050" dirty="0"/>
              <a:t>, McGraw-Hill, 2008.</a:t>
            </a:r>
          </a:p>
          <a:p>
            <a:r>
              <a:rPr lang="en-GB" sz="1050" dirty="0"/>
              <a:t>University of South Florida. (2013) </a:t>
            </a:r>
            <a:r>
              <a:rPr lang="en-GB" sz="1050" i="1" dirty="0"/>
              <a:t>Emotional Intelligence in the Workplace, </a:t>
            </a:r>
            <a:r>
              <a:rPr lang="en-GB" sz="1050" dirty="0"/>
              <a:t>Available from, </a:t>
            </a:r>
            <a:r>
              <a:rPr lang="en-GB" sz="1050" dirty="0">
                <a:hlinkClick r:id="rId3"/>
              </a:rPr>
              <a:t>http://www.woodassociates.net/FAP/Newsletters/Search/PDF/FAP%20August%202013%207_23_13.pdf</a:t>
            </a:r>
            <a:r>
              <a:rPr lang="en-GB" sz="1050" dirty="0"/>
              <a:t>. [Accessed 2nd July 2015.</a:t>
            </a:r>
          </a:p>
          <a:p>
            <a:r>
              <a:rPr lang="en-GB" sz="1050" dirty="0" err="1"/>
              <a:t>MindTools</a:t>
            </a:r>
            <a:r>
              <a:rPr lang="en-GB" sz="1050" dirty="0"/>
              <a:t>. </a:t>
            </a:r>
            <a:r>
              <a:rPr lang="en-GB" sz="1050" i="1" dirty="0"/>
              <a:t>How emotionally intelligent are you?   </a:t>
            </a:r>
            <a:r>
              <a:rPr lang="en-GB" sz="1050" dirty="0"/>
              <a:t>Available from, </a:t>
            </a:r>
            <a:r>
              <a:rPr lang="en-GB" sz="1050" dirty="0">
                <a:hlinkClick r:id="rId4"/>
              </a:rPr>
              <a:t>http://www.mindtools.com/pages/article/ei-quiz.htm</a:t>
            </a:r>
            <a:r>
              <a:rPr lang="en-GB" sz="1050" dirty="0"/>
              <a:t>. [Accessed 2nd July 2015.</a:t>
            </a:r>
          </a:p>
        </p:txBody>
      </p:sp>
    </p:spTree>
    <p:extLst>
      <p:ext uri="{BB962C8B-B14F-4D97-AF65-F5344CB8AC3E}">
        <p14:creationId xmlns:p14="http://schemas.microsoft.com/office/powerpoint/2010/main" val="22164352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7164"/>
            <a:ext cx="8229600" cy="581025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Bibliography </a:t>
            </a:r>
            <a:r>
              <a:rPr lang="en-GB" sz="2025" dirty="0"/>
              <a:t>(Emotional Intelligence)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299" y="692696"/>
            <a:ext cx="8951119" cy="46805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>
                <a:solidFill>
                  <a:srgbClr val="0000CC"/>
                </a:solidFill>
              </a:rPr>
              <a:t>Goleman, D. (2005) Emotional Intelligence: Why it can matter more than IQ. Bantam House.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6600CC"/>
                </a:solidFill>
              </a:rPr>
              <a:t>Singh, D. (2006) Emotional intelligence at work : a professional guide. (Online).Response Books.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00CC"/>
                </a:solidFill>
              </a:rPr>
              <a:t>Covey, S. (2004) The 7 Habits of Highly Effective People: Powerful Lesson in Personal Change, Free Press.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6600CC"/>
                </a:solidFill>
              </a:rPr>
              <a:t>Chaskalson, M. (2011) The Mindful Workplace: Developing Resilient Individuals and Resonant Organisations with MBSR, Wiley-Blackwell.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00CC"/>
                </a:solidFill>
              </a:rPr>
              <a:t>Cherniss, C. and Goleman, D. (2001). The Emotionally Intelligent Workplace, Jossey-Bass.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6600CC"/>
                </a:solidFill>
              </a:rPr>
              <a:t>Cherniss, C and Goleman D. (2001) The emotionally intelligent workplace. (Online) Jossey-Bass. </a:t>
            </a:r>
            <a:r>
              <a:rPr lang="en-GB" sz="1600" dirty="0">
                <a:solidFill>
                  <a:srgbClr val="6600CC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http://www.tsd.ac.uk/en/lrc/onlineresources/e-books/</a:t>
            </a:r>
            <a:r>
              <a:rPr lang="en-GB" sz="1600" dirty="0">
                <a:solidFill>
                  <a:srgbClr val="6600CC"/>
                </a:solidFill>
              </a:rPr>
              <a:t> (Accessed 26 November 2013)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00CC"/>
                </a:solidFill>
              </a:rPr>
              <a:t>Goleman, D. (1999). Working with Emotional Intelligence. Bloomsbury.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6600CC"/>
                </a:solidFill>
              </a:rPr>
              <a:t>Goleman, D. (1996). Emotional Intelligence: Why It Can Matter More than IQ. Bloomsbury.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0000CC"/>
                </a:solidFill>
              </a:rPr>
              <a:t>Goleman, D., Boyzatis, R and McKee, (2004) A. Primal Leadership: Learning to Lend with Emotional Intelligence, Harvard Business School Press.</a:t>
            </a:r>
          </a:p>
          <a:p>
            <a:pPr marL="0" indent="0">
              <a:buNone/>
            </a:pPr>
            <a:r>
              <a:rPr lang="en-GB" sz="1600" dirty="0">
                <a:solidFill>
                  <a:srgbClr val="6600CC"/>
                </a:solidFill>
              </a:rPr>
              <a:t>Segal, J. The Language of Emotional Intelligence: The Five Essential Tools for Building Powerful and Effective Relationships, McGraw-Hill, 2008.</a:t>
            </a:r>
          </a:p>
          <a:p>
            <a:pPr marL="0" indent="0">
              <a:buNone/>
            </a:pPr>
            <a:endParaRPr lang="en-GB" sz="1600" dirty="0"/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1058993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62" y="8732"/>
            <a:ext cx="8229600" cy="755972"/>
          </a:xfrm>
        </p:spPr>
        <p:txBody>
          <a:bodyPr/>
          <a:lstStyle/>
          <a:p>
            <a:pPr algn="ctr"/>
            <a:r>
              <a:rPr lang="en-GB" b="1" dirty="0"/>
              <a:t>Bibliography </a:t>
            </a:r>
            <a:r>
              <a:rPr lang="en-GB" sz="2400" b="1" dirty="0"/>
              <a:t>(Mindfulness)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725" y="764704"/>
            <a:ext cx="9058275" cy="4896544"/>
          </a:xfrm>
        </p:spPr>
        <p:txBody>
          <a:bodyPr>
            <a:noAutofit/>
          </a:bodyPr>
          <a:lstStyle/>
          <a:p>
            <a:r>
              <a:rPr lang="en-GB" sz="1400" dirty="0" err="1">
                <a:solidFill>
                  <a:srgbClr val="6600CC"/>
                </a:solidFill>
              </a:rPr>
              <a:t>Bahl</a:t>
            </a:r>
            <a:r>
              <a:rPr lang="en-GB" sz="1400" dirty="0">
                <a:solidFill>
                  <a:srgbClr val="6600CC"/>
                </a:solidFill>
              </a:rPr>
              <a:t>, S (date unknown) </a:t>
            </a:r>
            <a:r>
              <a:rPr lang="en-GB" sz="1400" i="1" dirty="0">
                <a:solidFill>
                  <a:srgbClr val="6600CC"/>
                </a:solidFill>
              </a:rPr>
              <a:t>Mindfulness-based Emotional Intelligence for Leaders.  </a:t>
            </a:r>
            <a:r>
              <a:rPr lang="en-GB" sz="1400" dirty="0">
                <a:solidFill>
                  <a:srgbClr val="6600CC"/>
                </a:solidFill>
              </a:rPr>
              <a:t>[Online] Available at:  http://www.slideshare.net/vascogaspar/search-inside-yourself-mindfulness-based-emotional-intelligence (</a:t>
            </a:r>
            <a:r>
              <a:rPr lang="en-GB" sz="1400" dirty="0" err="1">
                <a:solidFill>
                  <a:srgbClr val="6600CC"/>
                </a:solidFill>
              </a:rPr>
              <a:t>Accesssed</a:t>
            </a:r>
            <a:r>
              <a:rPr lang="en-GB" sz="1400" dirty="0">
                <a:solidFill>
                  <a:srgbClr val="6600CC"/>
                </a:solidFill>
              </a:rPr>
              <a:t>:  21/7/15)</a:t>
            </a:r>
          </a:p>
          <a:p>
            <a:r>
              <a:rPr lang="en-GB" sz="1400" dirty="0" err="1">
                <a:solidFill>
                  <a:srgbClr val="0000CC"/>
                </a:solidFill>
              </a:rPr>
              <a:t>Farb</a:t>
            </a:r>
            <a:r>
              <a:rPr lang="en-GB" sz="1400" dirty="0">
                <a:solidFill>
                  <a:srgbClr val="0000CC"/>
                </a:solidFill>
              </a:rPr>
              <a:t>, N., Segal, Z.V., </a:t>
            </a:r>
            <a:r>
              <a:rPr lang="en-GB" sz="1400" dirty="0" err="1">
                <a:solidFill>
                  <a:srgbClr val="0000CC"/>
                </a:solidFill>
              </a:rPr>
              <a:t>Mayberg</a:t>
            </a:r>
            <a:r>
              <a:rPr lang="en-GB" sz="1400" dirty="0">
                <a:solidFill>
                  <a:srgbClr val="0000CC"/>
                </a:solidFill>
              </a:rPr>
              <a:t>, H., Bean, J., McKeon, D., Fatima, Z. &amp; Anderson, A. (2007).  ‘</a:t>
            </a:r>
            <a:r>
              <a:rPr lang="en-GB" sz="1400" i="1" dirty="0">
                <a:solidFill>
                  <a:srgbClr val="0000CC"/>
                </a:solidFill>
              </a:rPr>
              <a:t>Attending to the Present:  Mindfulness meditation reveals distinct neural nodes of self-reference’. </a:t>
            </a:r>
            <a:r>
              <a:rPr lang="en-GB" sz="1400" dirty="0">
                <a:solidFill>
                  <a:srgbClr val="0000CC"/>
                </a:solidFill>
              </a:rPr>
              <a:t>Social, Cognitive and Affective Neuroscience, 2(4), pp313-22</a:t>
            </a:r>
          </a:p>
          <a:p>
            <a:r>
              <a:rPr lang="en-GB" sz="1400" dirty="0" err="1">
                <a:solidFill>
                  <a:srgbClr val="6600CC"/>
                </a:solidFill>
              </a:rPr>
              <a:t>Holzel</a:t>
            </a:r>
            <a:r>
              <a:rPr lang="en-GB" sz="1400" dirty="0">
                <a:solidFill>
                  <a:srgbClr val="6600CC"/>
                </a:solidFill>
              </a:rPr>
              <a:t>, B.K., </a:t>
            </a:r>
            <a:r>
              <a:rPr lang="en-GB" sz="1400" dirty="0" err="1">
                <a:solidFill>
                  <a:srgbClr val="6600CC"/>
                </a:solidFill>
              </a:rPr>
              <a:t>Carmody</a:t>
            </a:r>
            <a:r>
              <a:rPr lang="en-GB" sz="1400" dirty="0">
                <a:solidFill>
                  <a:srgbClr val="6600CC"/>
                </a:solidFill>
              </a:rPr>
              <a:t>, J., </a:t>
            </a:r>
            <a:r>
              <a:rPr lang="en-GB" sz="1400" dirty="0" err="1">
                <a:solidFill>
                  <a:srgbClr val="6600CC"/>
                </a:solidFill>
              </a:rPr>
              <a:t>Vangel</a:t>
            </a:r>
            <a:r>
              <a:rPr lang="en-GB" sz="1400" dirty="0">
                <a:solidFill>
                  <a:srgbClr val="6600CC"/>
                </a:solidFill>
              </a:rPr>
              <a:t>, M., Congleton, C., </a:t>
            </a:r>
            <a:r>
              <a:rPr lang="en-GB" sz="1400" dirty="0" err="1">
                <a:solidFill>
                  <a:srgbClr val="6600CC"/>
                </a:solidFill>
              </a:rPr>
              <a:t>Yerramsetti</a:t>
            </a:r>
            <a:r>
              <a:rPr lang="en-GB" sz="1400" dirty="0">
                <a:solidFill>
                  <a:srgbClr val="6600CC"/>
                </a:solidFill>
              </a:rPr>
              <a:t>, S.M., Gard, T. and </a:t>
            </a:r>
            <a:r>
              <a:rPr lang="en-GB" sz="1400" dirty="0" err="1">
                <a:solidFill>
                  <a:srgbClr val="6600CC"/>
                </a:solidFill>
              </a:rPr>
              <a:t>Lazaar</a:t>
            </a:r>
            <a:r>
              <a:rPr lang="en-GB" sz="1400" dirty="0">
                <a:solidFill>
                  <a:srgbClr val="6600CC"/>
                </a:solidFill>
              </a:rPr>
              <a:t>, S.W. (2011) </a:t>
            </a:r>
            <a:r>
              <a:rPr lang="en-GB" sz="1400" i="1" dirty="0">
                <a:solidFill>
                  <a:srgbClr val="6600CC"/>
                </a:solidFill>
              </a:rPr>
              <a:t>‘Mindfulness practice leads to increases in regional brain </a:t>
            </a:r>
            <a:r>
              <a:rPr lang="en-GB" sz="1400" i="1" dirty="0" err="1">
                <a:solidFill>
                  <a:srgbClr val="6600CC"/>
                </a:solidFill>
              </a:rPr>
              <a:t>gray</a:t>
            </a:r>
            <a:r>
              <a:rPr lang="en-GB" sz="1400" i="1" dirty="0">
                <a:solidFill>
                  <a:srgbClr val="6600CC"/>
                </a:solidFill>
              </a:rPr>
              <a:t> matter density. </a:t>
            </a:r>
            <a:r>
              <a:rPr lang="en-GB" sz="1400" dirty="0">
                <a:solidFill>
                  <a:srgbClr val="6600CC"/>
                </a:solidFill>
              </a:rPr>
              <a:t>Psychiatry Research:  Neuroimaging. 191(1) pp363-43.</a:t>
            </a:r>
          </a:p>
          <a:p>
            <a:r>
              <a:rPr lang="en-GB" sz="1400" dirty="0" err="1">
                <a:solidFill>
                  <a:srgbClr val="0000CC"/>
                </a:solidFill>
              </a:rPr>
              <a:t>Jha</a:t>
            </a:r>
            <a:r>
              <a:rPr lang="en-GB" sz="1400" dirty="0">
                <a:solidFill>
                  <a:srgbClr val="0000CC"/>
                </a:solidFill>
              </a:rPr>
              <a:t>, A.P. and Stanley, E.A. (2010) ‘</a:t>
            </a:r>
            <a:r>
              <a:rPr lang="en-GB" sz="1400" i="1" dirty="0">
                <a:solidFill>
                  <a:srgbClr val="0000CC"/>
                </a:solidFill>
              </a:rPr>
              <a:t>Examining the protective effects of mindfulness training on working memory capacity’ </a:t>
            </a:r>
            <a:r>
              <a:rPr lang="en-GB" sz="1400" dirty="0">
                <a:solidFill>
                  <a:srgbClr val="0000CC"/>
                </a:solidFill>
              </a:rPr>
              <a:t>Emotion, 10 (1),pp 54-64</a:t>
            </a:r>
          </a:p>
          <a:p>
            <a:r>
              <a:rPr lang="en-GB" sz="1400" dirty="0">
                <a:solidFill>
                  <a:srgbClr val="6600CC"/>
                </a:solidFill>
              </a:rPr>
              <a:t>Kabat-Zinn (2004) </a:t>
            </a:r>
            <a:r>
              <a:rPr lang="en-GB" sz="1400" i="1" dirty="0">
                <a:solidFill>
                  <a:srgbClr val="6600CC"/>
                </a:solidFill>
              </a:rPr>
              <a:t>Wherever You Go, There You Are</a:t>
            </a:r>
            <a:r>
              <a:rPr lang="en-GB" sz="1400" dirty="0">
                <a:solidFill>
                  <a:srgbClr val="6600CC"/>
                </a:solidFill>
              </a:rPr>
              <a:t>. Piatkus</a:t>
            </a:r>
          </a:p>
          <a:p>
            <a:r>
              <a:rPr lang="en-GB" sz="1400" dirty="0" err="1">
                <a:solidFill>
                  <a:srgbClr val="0000CC"/>
                </a:solidFill>
              </a:rPr>
              <a:t>Killingsworth</a:t>
            </a:r>
            <a:r>
              <a:rPr lang="en-GB" sz="1400" dirty="0">
                <a:solidFill>
                  <a:srgbClr val="0000CC"/>
                </a:solidFill>
              </a:rPr>
              <a:t>, M.A and Gilbert, T.G. (2010) ‘</a:t>
            </a:r>
            <a:r>
              <a:rPr lang="en-GB" sz="1400" i="1" dirty="0">
                <a:solidFill>
                  <a:srgbClr val="0000CC"/>
                </a:solidFill>
              </a:rPr>
              <a:t>A Wandering Mind is an Unhappy Mind</a:t>
            </a:r>
            <a:r>
              <a:rPr lang="en-GB" sz="1400" dirty="0">
                <a:solidFill>
                  <a:srgbClr val="0000CC"/>
                </a:solidFill>
              </a:rPr>
              <a:t>.  Science,  330, November.  Available at: http://greatergood.berkeley.edu/images/application_uploads/KILLINGSWORTH-WanderingMind.pdf  [Accessed:  12 March 2013]</a:t>
            </a:r>
          </a:p>
          <a:p>
            <a:r>
              <a:rPr lang="en-GB" sz="1400" dirty="0" err="1">
                <a:solidFill>
                  <a:srgbClr val="6600CC"/>
                </a:solidFill>
              </a:rPr>
              <a:t>Siegal</a:t>
            </a:r>
            <a:r>
              <a:rPr lang="en-GB" sz="1400" dirty="0">
                <a:solidFill>
                  <a:srgbClr val="6600CC"/>
                </a:solidFill>
              </a:rPr>
              <a:t>, D. J. (2007) ‘</a:t>
            </a:r>
            <a:r>
              <a:rPr lang="en-GB" sz="1400" i="1" dirty="0">
                <a:solidFill>
                  <a:srgbClr val="6600CC"/>
                </a:solidFill>
              </a:rPr>
              <a:t>Mindfulness training and neural integration:  differentiation of distinct streams of awareness and the cultivation of well-being.’</a:t>
            </a:r>
            <a:r>
              <a:rPr lang="en-GB" sz="1400" dirty="0">
                <a:solidFill>
                  <a:srgbClr val="6600CC"/>
                </a:solidFill>
              </a:rPr>
              <a:t> Social, Cognitive and Affective Neuroscience, 2(4) pp259-263.  </a:t>
            </a:r>
          </a:p>
          <a:p>
            <a:r>
              <a:rPr lang="en-GB" sz="1400" dirty="0">
                <a:solidFill>
                  <a:srgbClr val="0000CC"/>
                </a:solidFill>
              </a:rPr>
              <a:t>Tan, C-M. (2014) </a:t>
            </a:r>
            <a:r>
              <a:rPr lang="en-GB" sz="1400" i="1" dirty="0">
                <a:solidFill>
                  <a:srgbClr val="0000CC"/>
                </a:solidFill>
              </a:rPr>
              <a:t>Search Inside Yourself:  the unexpected path to achieving success, happiness (and world peace). </a:t>
            </a:r>
            <a:r>
              <a:rPr lang="en-GB" sz="1400" dirty="0">
                <a:solidFill>
                  <a:srgbClr val="0000CC"/>
                </a:solidFill>
              </a:rPr>
              <a:t>HarperOne</a:t>
            </a:r>
          </a:p>
          <a:p>
            <a:r>
              <a:rPr lang="en-GB" sz="1400" dirty="0">
                <a:solidFill>
                  <a:srgbClr val="6600CC"/>
                </a:solidFill>
              </a:rPr>
              <a:t>Williams, M and Penman, D. (2011) </a:t>
            </a:r>
            <a:r>
              <a:rPr lang="en-GB" sz="1400" i="1" dirty="0">
                <a:solidFill>
                  <a:srgbClr val="6600CC"/>
                </a:solidFill>
              </a:rPr>
              <a:t>Mindfulness:  a practical guide to finding peace in a frantic world. </a:t>
            </a:r>
            <a:r>
              <a:rPr lang="en-GB" sz="1400" dirty="0">
                <a:solidFill>
                  <a:srgbClr val="6600CC"/>
                </a:solidFill>
              </a:rPr>
              <a:t>Piatkus</a:t>
            </a:r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142731103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200" id="{A2252541-C108-43CA-B53D-693B3DC5A1AD}" vid="{DFF6F1B2-2D13-4EE2-ADDC-75D7B8EB10D6}"/>
    </a:ext>
  </a:extLst>
</a:theme>
</file>

<file path=ppt/theme/theme2.xml><?xml version="1.0" encoding="utf-8"?>
<a:theme xmlns:a="http://schemas.openxmlformats.org/drawingml/2006/main" name="UWTSD 202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2024" id="{B68D5239-D552-48ED-B7E6-16AE6B461942}" vid="{0FA391F6-8034-4FCA-A6C2-1BA6C71FBF74}"/>
    </a:ext>
  </a:extLst>
</a:theme>
</file>

<file path=ppt/theme/theme3.xml><?xml version="1.0" encoding="utf-8"?>
<a:theme xmlns:a="http://schemas.openxmlformats.org/drawingml/2006/main" name="UWTSD 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9528BA58694940A69F131DBB6E1994" ma:contentTypeVersion="10" ma:contentTypeDescription="Create a new document." ma:contentTypeScope="" ma:versionID="67ad0adf2f928ed26371fcab58371e10">
  <xsd:schema xmlns:xsd="http://www.w3.org/2001/XMLSchema" xmlns:xs="http://www.w3.org/2001/XMLSchema" xmlns:p="http://schemas.microsoft.com/office/2006/metadata/properties" xmlns:ns3="f90edf9b-0f74-455c-b63c-928a27ec8b1c" targetNamespace="http://schemas.microsoft.com/office/2006/metadata/properties" ma:root="true" ma:fieldsID="7eddfc940f653d213bb439334c42ffe4" ns3:_="">
    <xsd:import namespace="f90edf9b-0f74-455c-b63c-928a27ec8b1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0edf9b-0f74-455c-b63c-928a27ec8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87331A4-C63F-4E4E-A563-96CEABD9479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EC19A70-49D2-4B48-A37F-22A5AF9D44D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90edf9b-0f74-455c-b63c-928a27ec8b1c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D7EE1FF-9B9F-45B9-89CA-7C4AF9B17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90edf9b-0f74-455c-b63c-928a27ec8b1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200</Template>
  <TotalTime>10549</TotalTime>
  <Words>2126</Words>
  <Application>Microsoft Office PowerPoint</Application>
  <PresentationFormat>On-screen Show (4:3)</PresentationFormat>
  <Paragraphs>182</Paragraphs>
  <Slides>23</Slides>
  <Notes>5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23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UWTSD 200</vt:lpstr>
      <vt:lpstr>UWTSD 2024</vt:lpstr>
      <vt:lpstr>UWTSD Text 1</vt:lpstr>
      <vt:lpstr>UWTSD Text 2</vt:lpstr>
      <vt:lpstr>UWTSD Text 3</vt:lpstr>
      <vt:lpstr>UWTSD Text 4</vt:lpstr>
      <vt:lpstr>UWTSD Logo Variations place image in Background</vt:lpstr>
      <vt:lpstr>BMSK6009   Emotional Intelligence</vt:lpstr>
      <vt:lpstr>Research Review</vt:lpstr>
      <vt:lpstr>Agenda</vt:lpstr>
      <vt:lpstr>Module Task Assessment</vt:lpstr>
      <vt:lpstr>What is the business case for EQ? Reminder.</vt:lpstr>
      <vt:lpstr>Leadership, Business Performance &amp; EI</vt:lpstr>
      <vt:lpstr>Megatrends impacting the global business environment</vt:lpstr>
      <vt:lpstr>Megatrend - Individualism   Driving the need for EI leaders </vt:lpstr>
      <vt:lpstr>Megatrend – Demographic Change Driving the need for EI leaders</vt:lpstr>
      <vt:lpstr>The five ‘reinforcers’ brought about by the megatrends</vt:lpstr>
      <vt:lpstr>What is the personal case?</vt:lpstr>
      <vt:lpstr>Let’s look at what happened…</vt:lpstr>
      <vt:lpstr>Amygdala Hijack</vt:lpstr>
      <vt:lpstr>The physiology of performance</vt:lpstr>
      <vt:lpstr>Potential personal impact </vt:lpstr>
      <vt:lpstr>Potential impact in a business environment According to Dr. Alan Watkins of HeartMath Europe </vt:lpstr>
      <vt:lpstr>Some further ideas…The emotional highway</vt:lpstr>
      <vt:lpstr>So, what is Emotional Intelligence?</vt:lpstr>
      <vt:lpstr>Summary</vt:lpstr>
      <vt:lpstr>Reading &amp; Research</vt:lpstr>
      <vt:lpstr>Bibliography</vt:lpstr>
      <vt:lpstr>Bibliography (Emotional Intelligence)</vt:lpstr>
      <vt:lpstr>Bibliography (Mindfulness)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core principles of coaching</dc:title>
  <dc:creator>Andrew Maund</dc:creator>
  <cp:lastModifiedBy>Paul Tinkler</cp:lastModifiedBy>
  <cp:revision>30</cp:revision>
  <dcterms:created xsi:type="dcterms:W3CDTF">2015-03-03T13:29:53Z</dcterms:created>
  <dcterms:modified xsi:type="dcterms:W3CDTF">2026-03-21T22:14:20Z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0x0101006B9528BA58694940A69F131DBB6E1994</vt:lpwstr>
  </property>
</Properties>
</file>