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63" r:id="rId8"/>
    <p:sldId id="257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 varScale="1">
        <p:scale>
          <a:sx n="96" d="100"/>
          <a:sy n="96" d="100"/>
        </p:scale>
        <p:origin x="6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2180230" y="4887894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70A65C-BA80-FAC7-027D-86B749DEC8E9}"/>
              </a:ext>
            </a:extLst>
          </p:cNvPr>
          <p:cNvSpPr txBox="1"/>
          <p:nvPr/>
        </p:nvSpPr>
        <p:spPr>
          <a:xfrm>
            <a:off x="2180229" y="947950"/>
            <a:ext cx="7031843" cy="3967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ACCA7048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Analysis &amp;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6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Visualisation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Module Definition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E95B3-52D8-13EF-0BF3-99237296A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6D552A-B395-11EE-AC17-4A5E4E67853E}"/>
              </a:ext>
            </a:extLst>
          </p:cNvPr>
          <p:cNvSpPr txBox="1"/>
          <p:nvPr/>
        </p:nvSpPr>
        <p:spPr>
          <a:xfrm>
            <a:off x="814316" y="1406562"/>
            <a:ext cx="10563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Lectures:				Tuesdays  2pm to 4pm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Tutorials 				Thursdays 11am to 1pm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Reading Week:			16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to 20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November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Christmas Break:			14</a:t>
            </a:r>
            <a:r>
              <a:rPr lang="en-GB" sz="3200" baseline="30000" dirty="0">
                <a:solidFill>
                  <a:schemeClr val="bg1"/>
                </a:solidFill>
              </a:rPr>
              <a:t>th</a:t>
            </a:r>
            <a:r>
              <a:rPr lang="en-GB" sz="3200" dirty="0">
                <a:solidFill>
                  <a:schemeClr val="bg1"/>
                </a:solidFill>
              </a:rPr>
              <a:t> December to 3</a:t>
            </a:r>
            <a:r>
              <a:rPr lang="en-GB" sz="3200" baseline="30000" dirty="0">
                <a:solidFill>
                  <a:schemeClr val="bg1"/>
                </a:solidFill>
              </a:rPr>
              <a:t>rd</a:t>
            </a:r>
            <a:r>
              <a:rPr lang="en-GB" sz="3200" dirty="0">
                <a:solidFill>
                  <a:schemeClr val="bg1"/>
                </a:solidFill>
              </a:rPr>
              <a:t> January</a:t>
            </a:r>
          </a:p>
        </p:txBody>
      </p:sp>
    </p:spTree>
    <p:extLst>
      <p:ext uri="{BB962C8B-B14F-4D97-AF65-F5344CB8AC3E}">
        <p14:creationId xmlns:p14="http://schemas.microsoft.com/office/powerpoint/2010/main" val="443307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29265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To develop the knowledge and skills required to perform basic statistical analysis of experimental data. </a:t>
            </a:r>
          </a:p>
          <a:p>
            <a:endParaRPr lang="en-GB" sz="3200" dirty="0"/>
          </a:p>
          <a:p>
            <a:r>
              <a:rPr lang="en-US" sz="3200" dirty="0"/>
              <a:t>To introduce you to a wide variety of techniques used to display different types of data effectively.</a:t>
            </a:r>
          </a:p>
          <a:p>
            <a:endParaRPr lang="en-US" sz="3200" dirty="0"/>
          </a:p>
          <a:p>
            <a:r>
              <a:rPr lang="en-US" sz="3200" dirty="0"/>
              <a:t>You will learn to design data presentations for both static and interactive displays, both individual and team scenarios. 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F55CA2-8511-C784-EAB6-6AEC56914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786CE3-87C3-81CB-DC08-4694D9E9E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CC97C-F117-EBFA-71C7-9E1D101F0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29265"/>
          </a:xfrm>
        </p:spPr>
        <p:txBody>
          <a:bodyPr>
            <a:normAutofit/>
          </a:bodyPr>
          <a:lstStyle/>
          <a:p>
            <a:r>
              <a:rPr lang="en-US" sz="3200" dirty="0"/>
              <a:t>Upon the successful completion of this module, you should be able to:</a:t>
            </a:r>
            <a:endParaRPr lang="en-GB" sz="3200" dirty="0"/>
          </a:p>
          <a:p>
            <a:pPr lvl="1"/>
            <a:r>
              <a:rPr lang="en-US" dirty="0"/>
              <a:t>Select and apply appropriate statistical methods for the analysis of well-defined problems. </a:t>
            </a:r>
            <a:endParaRPr lang="en-GB" dirty="0"/>
          </a:p>
          <a:p>
            <a:pPr lvl="1"/>
            <a:r>
              <a:rPr lang="en-US" dirty="0"/>
              <a:t>Demonstrate an ability to present nominal, ordinal, categorical and network data in forms that enable the easy understanding of the data.</a:t>
            </a:r>
          </a:p>
          <a:p>
            <a:pPr lvl="1"/>
            <a:r>
              <a:rPr lang="en-US" dirty="0"/>
              <a:t>Demonstrate an ability to rearrange data in order to extract hidden information.</a:t>
            </a:r>
          </a:p>
          <a:p>
            <a:pPr lvl="1"/>
            <a:r>
              <a:rPr lang="en-US" dirty="0"/>
              <a:t>Apply </a:t>
            </a:r>
            <a:r>
              <a:rPr lang="en-US" dirty="0" err="1"/>
              <a:t>colour</a:t>
            </a:r>
            <a:r>
              <a:rPr lang="en-US" dirty="0"/>
              <a:t>, position, size, shape and icons to encode information creatively and effectively to solve well-defined problems in information </a:t>
            </a:r>
            <a:r>
              <a:rPr lang="en-US" dirty="0" err="1"/>
              <a:t>visualisation</a:t>
            </a:r>
            <a:r>
              <a:rPr lang="en-US" dirty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247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9EB220-5218-F3C0-4F5F-41ED1DD48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D820B32-84F2-6B17-A021-21FCA3B0B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Content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32C31-3D4B-ACDB-34B9-65E2AE00A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4029265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sz="3200" dirty="0"/>
              <a:t>Frequency distributions, descriptive statistics, the normal curve, percentiles and standard scores, hypothesis development, confidence limits.</a:t>
            </a:r>
          </a:p>
          <a:p>
            <a:pPr lvl="0"/>
            <a:r>
              <a:rPr lang="en-GB" sz="3200" dirty="0"/>
              <a:t>Different types of data; nominal, ordinal, categorical, network data; univariate, bivariate, </a:t>
            </a:r>
            <a:r>
              <a:rPr lang="en-GB" sz="3200" dirty="0" err="1"/>
              <a:t>trivariate</a:t>
            </a:r>
            <a:r>
              <a:rPr lang="en-GB" sz="3200" dirty="0"/>
              <a:t>, </a:t>
            </a:r>
            <a:r>
              <a:rPr lang="en-GB" sz="3200" dirty="0" err="1"/>
              <a:t>hypervariate</a:t>
            </a:r>
            <a:r>
              <a:rPr lang="en-GB" sz="3200" dirty="0"/>
              <a:t> data.</a:t>
            </a:r>
          </a:p>
          <a:p>
            <a:pPr lvl="0"/>
            <a:r>
              <a:rPr lang="en-US" sz="3200" dirty="0"/>
              <a:t>Appropriate display methods for differing data types; graphs, tables, icons.</a:t>
            </a:r>
          </a:p>
          <a:p>
            <a:pPr lvl="0"/>
            <a:r>
              <a:rPr lang="en-US" sz="3200" dirty="0"/>
              <a:t>Rearranging data to extract meaning from it; introducing distortion to provide clarity.</a:t>
            </a:r>
          </a:p>
          <a:p>
            <a:pPr lvl="0"/>
            <a:r>
              <a:rPr lang="en-GB" sz="3200" dirty="0"/>
              <a:t>Histograms, boxplots, scatterplots, </a:t>
            </a:r>
            <a:r>
              <a:rPr lang="en-GB" sz="3200" dirty="0" err="1"/>
              <a:t>barcharts</a:t>
            </a:r>
            <a:r>
              <a:rPr lang="en-GB" sz="3200" dirty="0"/>
              <a:t>, parallel coordinate plots, maps.</a:t>
            </a:r>
          </a:p>
          <a:p>
            <a:pPr lvl="0"/>
            <a:r>
              <a:rPr lang="en-US" sz="3200" dirty="0"/>
              <a:t>Software for statistical analysis and data visualization.</a:t>
            </a:r>
          </a:p>
          <a:p>
            <a:pPr lvl="0"/>
            <a:r>
              <a:rPr lang="en-GB" sz="3200" dirty="0"/>
              <a:t>Identifying problems with visualisations.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614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A77F5-517C-8D1B-7771-6D1CCBF23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4B0E3B-083C-CF5F-A431-87A216913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Time Management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5A715-A843-979C-C13A-6966E2B04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6875094" cy="4029265"/>
          </a:xfrm>
        </p:spPr>
        <p:txBody>
          <a:bodyPr>
            <a:normAutofit/>
          </a:bodyPr>
          <a:lstStyle/>
          <a:p>
            <a:r>
              <a:rPr lang="en-US" dirty="0"/>
              <a:t>Scheduled learning is 48 hours in person.</a:t>
            </a:r>
          </a:p>
          <a:p>
            <a:pPr lvl="1"/>
            <a:r>
              <a:rPr lang="en-US" dirty="0"/>
              <a:t>This is considered to be 20% of total study time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r>
              <a:rPr lang="en-GB" dirty="0"/>
              <a:t>Independent learning is 152 hours of your time.</a:t>
            </a:r>
          </a:p>
          <a:p>
            <a:pPr lvl="1"/>
            <a:r>
              <a:rPr lang="en-GB" dirty="0"/>
              <a:t>This is considered to be 76% of total study time.</a:t>
            </a:r>
          </a:p>
          <a:p>
            <a:pPr lvl="1"/>
            <a:endParaRPr lang="en-GB" dirty="0"/>
          </a:p>
          <a:p>
            <a:r>
              <a:rPr lang="en-GB" dirty="0"/>
              <a:t>Total study time is factored to be 200 hours in total.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A518BD-3395-E5A2-6430-9638D5F1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314" y="2342415"/>
            <a:ext cx="4921153" cy="217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102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FF429-5776-1D8A-E479-C63DB5BEA5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DCF5E7-6320-75FB-157A-36B6A7014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Assessments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B1BF7-4AA7-F7F9-9A5B-B2CB1A9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11481846" cy="4029265"/>
          </a:xfrm>
        </p:spPr>
        <p:txBody>
          <a:bodyPr>
            <a:normAutofit/>
          </a:bodyPr>
          <a:lstStyle/>
          <a:p>
            <a:r>
              <a:rPr lang="en-GB" sz="3200" dirty="0"/>
              <a:t>Assessment will be coursework / Project.</a:t>
            </a:r>
          </a:p>
          <a:p>
            <a:pPr lvl="1"/>
            <a:r>
              <a:rPr lang="en-GB" sz="2800" dirty="0"/>
              <a:t>This will be 100% of the assessment – No exams.</a:t>
            </a:r>
          </a:p>
          <a:p>
            <a:pPr lvl="1"/>
            <a:r>
              <a:rPr lang="en-GB" sz="2800" dirty="0"/>
              <a:t>Project work will include practical application.</a:t>
            </a:r>
          </a:p>
          <a:p>
            <a:pPr lvl="1"/>
            <a:endParaRPr lang="en-GB" dirty="0"/>
          </a:p>
          <a:p>
            <a:r>
              <a:rPr lang="en-GB" sz="3200" dirty="0"/>
              <a:t>There will be two assessments:</a:t>
            </a:r>
          </a:p>
          <a:p>
            <a:pPr lvl="1"/>
            <a:r>
              <a:rPr lang="en-GB" sz="2800" dirty="0"/>
              <a:t>One for data visualisation – 50% of the full coursework.</a:t>
            </a:r>
          </a:p>
          <a:p>
            <a:pPr lvl="1"/>
            <a:r>
              <a:rPr lang="en-GB" sz="2800" dirty="0"/>
              <a:t>One for data analysis – 50% of the full coursework.</a:t>
            </a:r>
          </a:p>
        </p:txBody>
      </p:sp>
    </p:spTree>
    <p:extLst>
      <p:ext uri="{BB962C8B-B14F-4D97-AF65-F5344CB8AC3E}">
        <p14:creationId xmlns:p14="http://schemas.microsoft.com/office/powerpoint/2010/main" val="1634461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E5C28-5EE6-A314-8E8A-37D7C908C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D90178-55A8-29DC-1360-A03640EF2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Assessments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2B20E-3BAD-D3DF-B50A-E5C59B1FE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4841577" cy="4029265"/>
          </a:xfrm>
        </p:spPr>
        <p:txBody>
          <a:bodyPr>
            <a:normAutofit/>
          </a:bodyPr>
          <a:lstStyle/>
          <a:p>
            <a:r>
              <a:rPr lang="en-GB" dirty="0"/>
              <a:t>Assessment 1;</a:t>
            </a:r>
          </a:p>
          <a:p>
            <a:pPr lvl="1"/>
            <a:r>
              <a:rPr lang="en-GB" dirty="0"/>
              <a:t>50 % of total coursework</a:t>
            </a:r>
          </a:p>
          <a:p>
            <a:pPr lvl="1"/>
            <a:r>
              <a:rPr lang="en-GB" dirty="0"/>
              <a:t>Word count EQUIVALENT 2000.</a:t>
            </a:r>
          </a:p>
          <a:p>
            <a:pPr lvl="1"/>
            <a:r>
              <a:rPr lang="en-GB" dirty="0"/>
              <a:t>To be submitted to </a:t>
            </a:r>
            <a:r>
              <a:rPr lang="en-GB" dirty="0" err="1"/>
              <a:t>TurnItIn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Deadline 19</a:t>
            </a:r>
            <a:r>
              <a:rPr lang="en-GB" baseline="30000" dirty="0"/>
              <a:t>th</a:t>
            </a:r>
            <a:r>
              <a:rPr lang="en-GB" dirty="0"/>
              <a:t> December.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DE5E01-F2AD-58CF-01A2-CDEC292B39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5" r="3305"/>
          <a:stretch/>
        </p:blipFill>
        <p:spPr>
          <a:xfrm>
            <a:off x="5199797" y="2154165"/>
            <a:ext cx="6923310" cy="254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422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6BBB3-0869-F7AA-242A-E83A88FA4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BE1FCB-93D4-3CC1-3287-F7134DFC6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Details – Assessments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63FC8-8495-41EA-8009-9A63E57DE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4841577" cy="4029265"/>
          </a:xfrm>
        </p:spPr>
        <p:txBody>
          <a:bodyPr>
            <a:normAutofit/>
          </a:bodyPr>
          <a:lstStyle/>
          <a:p>
            <a:r>
              <a:rPr lang="en-GB" dirty="0"/>
              <a:t>Assessment 2;</a:t>
            </a:r>
          </a:p>
          <a:p>
            <a:pPr lvl="1"/>
            <a:r>
              <a:rPr lang="en-GB" dirty="0"/>
              <a:t>50 % of total coursework</a:t>
            </a:r>
          </a:p>
          <a:p>
            <a:pPr lvl="1"/>
            <a:r>
              <a:rPr lang="en-GB" dirty="0"/>
              <a:t>Word count EQUIVALENT 2000.</a:t>
            </a:r>
          </a:p>
          <a:p>
            <a:pPr lvl="1"/>
            <a:r>
              <a:rPr lang="en-GB" dirty="0"/>
              <a:t>To be submitted to </a:t>
            </a:r>
            <a:r>
              <a:rPr lang="en-GB" dirty="0" err="1"/>
              <a:t>TurnItIn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Deadline 14</a:t>
            </a:r>
            <a:r>
              <a:rPr lang="en-GB" baseline="30000" dirty="0"/>
              <a:t>th</a:t>
            </a:r>
            <a:r>
              <a:rPr lang="en-GB" dirty="0"/>
              <a:t> January.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F2CE8C-E931-7526-EBC1-29BA33F1A3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1" r="521"/>
          <a:stretch/>
        </p:blipFill>
        <p:spPr>
          <a:xfrm>
            <a:off x="5199797" y="2154165"/>
            <a:ext cx="6923310" cy="254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388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D6D82A-2581-DE0A-746F-AAFA3E27E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ED3800-BC59-C1B1-EE7D-3BA065214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Reading List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F4798-838A-98E8-E3F1-554906BF4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8826723" cy="4029265"/>
          </a:xfrm>
        </p:spPr>
        <p:txBody>
          <a:bodyPr>
            <a:normAutofit/>
          </a:bodyPr>
          <a:lstStyle/>
          <a:p>
            <a:r>
              <a:rPr lang="en-GB" sz="3200" b="1" dirty="0"/>
              <a:t>Kranzler, J.H. (2017) Statistics for the Terrified.</a:t>
            </a:r>
          </a:p>
          <a:p>
            <a:endParaRPr lang="en-GB" sz="3200" b="1" dirty="0"/>
          </a:p>
          <a:p>
            <a:r>
              <a:rPr lang="en-GB" sz="3200" b="1" dirty="0"/>
              <a:t>Few, S. (2012), Show Me The Numbers, Analytics.</a:t>
            </a:r>
          </a:p>
          <a:p>
            <a:endParaRPr lang="en-GB" sz="3200" dirty="0"/>
          </a:p>
          <a:p>
            <a:r>
              <a:rPr lang="en-GB" sz="3200" dirty="0" err="1"/>
              <a:t>Schmuller</a:t>
            </a:r>
            <a:r>
              <a:rPr lang="en-GB" sz="3200" dirty="0"/>
              <a:t>, J. (2016), Statistical Analysis With Excel For Dummies (4th Ed.)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72D1B3-F415-499F-66F7-C30C47760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4035" y="1003111"/>
            <a:ext cx="1738301" cy="2606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CA2EFB-8A21-12C5-53FB-C05FFC25E1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4035" y="3648282"/>
            <a:ext cx="1733266" cy="220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025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E1546C-F768-DBD4-1AF9-4366C1EAE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064728-AFFC-79E3-E8A8-597710826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Reading List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D66B9-BEB4-CCBB-6339-EADAAF89E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8826723" cy="4029265"/>
          </a:xfrm>
        </p:spPr>
        <p:txBody>
          <a:bodyPr>
            <a:noAutofit/>
          </a:bodyPr>
          <a:lstStyle/>
          <a:p>
            <a:r>
              <a:rPr lang="en-GB" sz="3200" dirty="0"/>
              <a:t>Spence, R. (2014), Information Visualization: An Introduction</a:t>
            </a:r>
          </a:p>
          <a:p>
            <a:r>
              <a:rPr lang="en-GB" sz="3200" dirty="0"/>
              <a:t>Tufte, E. (2001) The Visual Display of Quantitative Information (2nd Ed.)</a:t>
            </a:r>
          </a:p>
          <a:p>
            <a:r>
              <a:rPr lang="en-GB" sz="3200" dirty="0"/>
              <a:t>Tufte, E. (1997), Visual Explanations, Images and Quantities, Evidence and Narrative.</a:t>
            </a:r>
          </a:p>
          <a:p>
            <a:r>
              <a:rPr lang="en-GB" sz="3200" dirty="0"/>
              <a:t>Tufte, E. (1990) Envisioning Information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CEA5F-2E7B-F70E-CE40-C429BDBE97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463821" y="1003111"/>
            <a:ext cx="1718728" cy="2606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183C27-0E17-5CA0-8702-9582F9AD6B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454035" y="3709019"/>
            <a:ext cx="1733266" cy="2085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412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E2931-049E-DDA0-2BD4-D938640B5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779A50-767E-3005-8E98-84ADDC9CC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Module Order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264F8-4883-7B4A-357E-D1ACD6596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5737780" cy="4029265"/>
          </a:xfrm>
        </p:spPr>
        <p:txBody>
          <a:bodyPr>
            <a:noAutofit/>
          </a:bodyPr>
          <a:lstStyle/>
          <a:p>
            <a:r>
              <a:rPr lang="en-US" sz="3200" b="1" dirty="0"/>
              <a:t>Weeks 1 to 3</a:t>
            </a:r>
          </a:p>
          <a:p>
            <a:pPr lvl="1"/>
            <a:r>
              <a:rPr lang="en-US" sz="2800" dirty="0"/>
              <a:t>Mathematics refreshers</a:t>
            </a:r>
          </a:p>
          <a:p>
            <a:pPr lvl="1"/>
            <a:r>
              <a:rPr lang="en-US" sz="2800" dirty="0"/>
              <a:t>Data and data types</a:t>
            </a:r>
          </a:p>
          <a:p>
            <a:pPr lvl="1"/>
            <a:r>
              <a:rPr lang="en-US" sz="2800" dirty="0"/>
              <a:t>Descriptive statistics</a:t>
            </a:r>
          </a:p>
          <a:p>
            <a:r>
              <a:rPr lang="en-US" sz="3200" b="1" dirty="0"/>
              <a:t>Weeks 4 to 7</a:t>
            </a:r>
          </a:p>
          <a:p>
            <a:pPr lvl="1"/>
            <a:r>
              <a:rPr lang="en-US" sz="2800" dirty="0" err="1"/>
              <a:t>Visualisation</a:t>
            </a:r>
            <a:endParaRPr lang="en-US" sz="2800" dirty="0"/>
          </a:p>
          <a:p>
            <a:pPr lvl="1"/>
            <a:r>
              <a:rPr lang="en-US" sz="2800" dirty="0"/>
              <a:t>Representation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63CC32-64A1-A461-6D46-54503F1263ED}"/>
              </a:ext>
            </a:extLst>
          </p:cNvPr>
          <p:cNvSpPr txBox="1"/>
          <p:nvPr/>
        </p:nvSpPr>
        <p:spPr>
          <a:xfrm>
            <a:off x="6089714" y="1825624"/>
            <a:ext cx="5744066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Weeks 8 to 11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Inferential statistics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Experimental design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Statistical experiments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/>
              <a:t>Workshops and </a:t>
            </a:r>
            <a:r>
              <a:rPr lang="en-GB" sz="2800" b="1" dirty="0" err="1"/>
              <a:t>Assignement</a:t>
            </a:r>
            <a:r>
              <a:rPr lang="en-GB" sz="2800" b="1" dirty="0"/>
              <a:t> Help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Given in tutorials towards end of module</a:t>
            </a:r>
          </a:p>
        </p:txBody>
      </p:sp>
    </p:spTree>
    <p:extLst>
      <p:ext uri="{BB962C8B-B14F-4D97-AF65-F5344CB8AC3E}">
        <p14:creationId xmlns:p14="http://schemas.microsoft.com/office/powerpoint/2010/main" val="4178663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AB571-400A-6C2F-7A63-B655FAA3F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B9C20D-6C61-AD55-4499-1CE1E75E7F23}"/>
              </a:ext>
            </a:extLst>
          </p:cNvPr>
          <p:cNvSpPr txBox="1"/>
          <p:nvPr/>
        </p:nvSpPr>
        <p:spPr>
          <a:xfrm>
            <a:off x="2047164" y="1406562"/>
            <a:ext cx="9330520" cy="429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Questions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sz="7200" b="1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7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6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5F164C-1F46-F7AC-015C-6DD6B0BB2E1A}"/>
              </a:ext>
            </a:extLst>
          </p:cNvPr>
          <p:cNvSpPr txBox="1"/>
          <p:nvPr/>
        </p:nvSpPr>
        <p:spPr>
          <a:xfrm>
            <a:off x="2180230" y="4887894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4259580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9" ma:contentTypeDescription="Create a new document." ma:contentTypeScope="" ma:versionID="48dd6e64d54ae9cb4ad1e43de2f2df09">
  <xsd:schema xmlns:xsd="http://www.w3.org/2001/XMLSchema" xmlns:xs="http://www.w3.org/2001/XMLSchema" xmlns:p="http://schemas.microsoft.com/office/2006/metadata/properties" xmlns:ns3="e89b0d28-101f-4150-bb20-b1c24cca2db8" xmlns:ns4="97e90ac9-f7c9-4ef0-b151-0ad37f9b04e3" targetNamespace="http://schemas.microsoft.com/office/2006/metadata/properties" ma:root="true" ma:fieldsID="49fdfeee40e65d424a689bf341019230" ns3:_="" ns4:_="">
    <xsd:import namespace="e89b0d28-101f-4150-bb20-b1c24cca2db8"/>
    <xsd:import namespace="97e90ac9-f7c9-4ef0-b151-0ad37f9b04e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LengthInSeconds" minOccurs="0"/>
                <xsd:element ref="ns3:MediaServiceLoca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5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A8720AC7-110F-4833-9F83-07A37FBE68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9b0d28-101f-4150-bb20-b1c24cca2db8"/>
    <ds:schemaRef ds:uri="97e90ac9-f7c9-4ef0-b151-0ad37f9b04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97e90ac9-f7c9-4ef0-b151-0ad37f9b04e3"/>
    <ds:schemaRef ds:uri="e89b0d28-101f-4150-bb20-b1c24cca2db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636</Words>
  <Application>Microsoft Office PowerPoint</Application>
  <PresentationFormat>Widescreen</PresentationFormat>
  <Paragraphs>89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Module Aims</vt:lpstr>
      <vt:lpstr>Learning Outcomes</vt:lpstr>
      <vt:lpstr>Module Content</vt:lpstr>
      <vt:lpstr>Module Details – Time Management</vt:lpstr>
      <vt:lpstr>Module Details – Assessments</vt:lpstr>
      <vt:lpstr>Module Details – Assessments</vt:lpstr>
      <vt:lpstr>Module Details – Assessments</vt:lpstr>
      <vt:lpstr>Reading List</vt:lpstr>
      <vt:lpstr>Reading List</vt:lpstr>
      <vt:lpstr>Module Order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20</cp:revision>
  <dcterms:created xsi:type="dcterms:W3CDTF">2021-03-09T15:35:42Z</dcterms:created>
  <dcterms:modified xsi:type="dcterms:W3CDTF">2026-09-22T15:07:50Z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