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56" r:id="rId5"/>
    <p:sldId id="422" r:id="rId6"/>
    <p:sldId id="427" r:id="rId7"/>
    <p:sldId id="433" r:id="rId8"/>
    <p:sldId id="547" r:id="rId9"/>
    <p:sldId id="549" r:id="rId10"/>
    <p:sldId id="551" r:id="rId11"/>
    <p:sldId id="590" r:id="rId12"/>
    <p:sldId id="548" r:id="rId13"/>
    <p:sldId id="552" r:id="rId14"/>
    <p:sldId id="553" r:id="rId15"/>
    <p:sldId id="603" r:id="rId16"/>
    <p:sldId id="554" r:id="rId17"/>
    <p:sldId id="555" r:id="rId18"/>
    <p:sldId id="562" r:id="rId19"/>
    <p:sldId id="581" r:id="rId20"/>
    <p:sldId id="582" r:id="rId21"/>
    <p:sldId id="583" r:id="rId22"/>
    <p:sldId id="584" r:id="rId23"/>
    <p:sldId id="585" r:id="rId24"/>
    <p:sldId id="557" r:id="rId25"/>
    <p:sldId id="558" r:id="rId26"/>
    <p:sldId id="556" r:id="rId27"/>
    <p:sldId id="569" r:id="rId28"/>
    <p:sldId id="570" r:id="rId29"/>
    <p:sldId id="571" r:id="rId30"/>
    <p:sldId id="572" r:id="rId31"/>
    <p:sldId id="573" r:id="rId32"/>
    <p:sldId id="575" r:id="rId33"/>
    <p:sldId id="574" r:id="rId34"/>
    <p:sldId id="576" r:id="rId35"/>
    <p:sldId id="577" r:id="rId36"/>
    <p:sldId id="559" r:id="rId37"/>
    <p:sldId id="578" r:id="rId38"/>
    <p:sldId id="579" r:id="rId39"/>
    <p:sldId id="580" r:id="rId40"/>
    <p:sldId id="564" r:id="rId41"/>
    <p:sldId id="589" r:id="rId42"/>
    <p:sldId id="601" r:id="rId43"/>
    <p:sldId id="592" r:id="rId44"/>
    <p:sldId id="593" r:id="rId45"/>
    <p:sldId id="594" r:id="rId46"/>
    <p:sldId id="588" r:id="rId47"/>
    <p:sldId id="599" r:id="rId48"/>
    <p:sldId id="600" r:id="rId49"/>
    <p:sldId id="604" r:id="rId50"/>
    <p:sldId id="595" r:id="rId51"/>
    <p:sldId id="596" r:id="rId52"/>
    <p:sldId id="597" r:id="rId53"/>
    <p:sldId id="598" r:id="rId5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92" d="100"/>
          <a:sy n="92" d="100"/>
        </p:scale>
        <p:origin x="215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30/10/2019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30/10/2019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30/10/2019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B587w0NmW6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cI0Jfdkq4z8" TargetMode="External"/><Relationship Id="rId2" Type="http://schemas.openxmlformats.org/officeDocument/2006/relationships/hyperlink" Target="http://www.ghostdance.us/" TargetMode="External"/><Relationship Id="rId1" Type="http://schemas.openxmlformats.org/officeDocument/2006/relationships/slideLayout" Target="../slideLayouts/slideLayout2.xml"/><Relationship Id="rId4" Type="http://schemas.openxmlformats.org/officeDocument/2006/relationships/hyperlink" Target="https://books.google.co.uk/books?id=ob7chW5A0JsC&amp;pg=PR23&amp;dq=ghost+dance+today&amp;hl=en&amp;sa=X&amp;ei=pYXcVILdGsPmUsb5gNgH&amp;ved=0CDIQ6AEwAw#v=onepage&amp;q=ghost%20dance%20today&amp;f=fals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youtube.com/watch?v=9rYdgHx8yrw"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a:t>
            </a:r>
          </a:p>
        </p:txBody>
      </p:sp>
      <p:sp>
        <p:nvSpPr>
          <p:cNvPr id="3" name="Content Placeholder 2"/>
          <p:cNvSpPr>
            <a:spLocks noGrp="1"/>
          </p:cNvSpPr>
          <p:nvPr>
            <p:ph sz="half" idx="1"/>
          </p:nvPr>
        </p:nvSpPr>
        <p:spPr/>
        <p:txBody>
          <a:bodyPr>
            <a:normAutofit/>
          </a:bodyPr>
          <a:lstStyle/>
          <a:p>
            <a:r>
              <a:rPr lang="en-GB" dirty="0"/>
              <a:t>R</a:t>
            </a:r>
            <a:r>
              <a:rPr lang="en-GB" dirty="0" smtClean="0"/>
              <a:t>esponses </a:t>
            </a:r>
            <a:r>
              <a:rPr lang="en-GB" dirty="0"/>
              <a:t>to Colonialism and </a:t>
            </a:r>
            <a:r>
              <a:rPr lang="en-GB" dirty="0" smtClean="0"/>
              <a:t>Modernity: </a:t>
            </a:r>
          </a:p>
          <a:p>
            <a:pPr lvl="1"/>
            <a:r>
              <a:rPr lang="en-GB" dirty="0" smtClean="0"/>
              <a:t>Ghost </a:t>
            </a:r>
            <a:r>
              <a:rPr lang="en-GB" dirty="0"/>
              <a:t>Dance movement and the peyote religion in North America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19737" y="1988841"/>
            <a:ext cx="2942466" cy="3159422"/>
          </a:xfrm>
        </p:spPr>
      </p:pic>
    </p:spTree>
    <p:extLst>
      <p:ext uri="{BB962C8B-B14F-4D97-AF65-F5344CB8AC3E}">
        <p14:creationId xmlns:p14="http://schemas.microsoft.com/office/powerpoint/2010/main" val="2117669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Suggested Readings</a:t>
            </a:r>
            <a:r>
              <a:rPr lang="en-GB" dirty="0"/>
              <a:t>: </a:t>
            </a:r>
          </a:p>
        </p:txBody>
      </p:sp>
      <p:sp>
        <p:nvSpPr>
          <p:cNvPr id="3" name="Content Placeholder 2"/>
          <p:cNvSpPr>
            <a:spLocks noGrp="1"/>
          </p:cNvSpPr>
          <p:nvPr>
            <p:ph idx="1"/>
          </p:nvPr>
        </p:nvSpPr>
        <p:spPr/>
        <p:txBody>
          <a:bodyPr>
            <a:normAutofit fontScale="92500"/>
          </a:bodyPr>
          <a:lstStyle/>
          <a:p>
            <a:r>
              <a:rPr lang="en-GB" sz="2400" dirty="0" err="1"/>
              <a:t>Deloria</a:t>
            </a:r>
            <a:r>
              <a:rPr lang="en-GB" sz="2400" dirty="0"/>
              <a:t>, V. and J. Treat, </a:t>
            </a:r>
            <a:r>
              <a:rPr lang="en-GB" sz="2400" i="1" dirty="0"/>
              <a:t>For this Land: Writings on Religion in America</a:t>
            </a:r>
            <a:r>
              <a:rPr lang="en-GB" sz="2400" dirty="0"/>
              <a:t> (New York: Routledge, 1999).</a:t>
            </a:r>
          </a:p>
          <a:p>
            <a:r>
              <a:rPr lang="en-GB" sz="2400" dirty="0"/>
              <a:t>Hertzberg, H. W. </a:t>
            </a:r>
            <a:r>
              <a:rPr lang="en-GB" sz="2400" i="1" dirty="0"/>
              <a:t>The Search for an American Identity: modern Pan-Indian movements</a:t>
            </a:r>
            <a:r>
              <a:rPr lang="en-GB" sz="2400" dirty="0"/>
              <a:t>. (Syracuse: Syracuse University Press, 1971)</a:t>
            </a:r>
          </a:p>
          <a:p>
            <a:r>
              <a:rPr lang="en-GB" sz="2400" dirty="0"/>
              <a:t>Mooney, J. </a:t>
            </a:r>
            <a:r>
              <a:rPr lang="en-GB" sz="2400" i="1" dirty="0"/>
              <a:t>The ghost-dance religion and the Sioux outbreak of 1890</a:t>
            </a:r>
            <a:r>
              <a:rPr lang="en-GB" sz="2400" dirty="0"/>
              <a:t>. (Lincoln: University of Nebraska Press, 1991)</a:t>
            </a:r>
          </a:p>
          <a:p>
            <a:r>
              <a:rPr lang="en-GB" sz="2400" dirty="0"/>
              <a:t>Warren, L. S. Wounded Knee and the Ghost Dance: Christian Prayer, American Politics, and Indian Protest. </a:t>
            </a:r>
            <a:r>
              <a:rPr lang="en-GB" sz="2400" i="1" dirty="0"/>
              <a:t>Reviews in American History</a:t>
            </a:r>
            <a:r>
              <a:rPr lang="en-GB" sz="2400" dirty="0"/>
              <a:t>, Vol.39 (4), 2011, pp. 665-672</a:t>
            </a:r>
          </a:p>
        </p:txBody>
      </p:sp>
    </p:spTree>
    <p:extLst>
      <p:ext uri="{BB962C8B-B14F-4D97-AF65-F5344CB8AC3E}">
        <p14:creationId xmlns:p14="http://schemas.microsoft.com/office/powerpoint/2010/main" val="722802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today </a:t>
            </a:r>
          </a:p>
        </p:txBody>
      </p:sp>
      <p:sp>
        <p:nvSpPr>
          <p:cNvPr id="3" name="Content Placeholder 2"/>
          <p:cNvSpPr>
            <a:spLocks noGrp="1"/>
          </p:cNvSpPr>
          <p:nvPr>
            <p:ph idx="1"/>
          </p:nvPr>
        </p:nvSpPr>
        <p:spPr/>
        <p:txBody>
          <a:bodyPr>
            <a:normAutofit fontScale="92500"/>
          </a:bodyPr>
          <a:lstStyle/>
          <a:p>
            <a:pPr marL="514350" indent="-514350">
              <a:buFont typeface="+mj-lt"/>
              <a:buAutoNum type="arabicPeriod"/>
            </a:pPr>
            <a:r>
              <a:rPr lang="en-GB" dirty="0"/>
              <a:t>Introduction: chiliastic movements as form of resistance  </a:t>
            </a:r>
          </a:p>
          <a:p>
            <a:pPr marL="914400" lvl="1" indent="-514350">
              <a:buFont typeface="Arial" panose="020B0604020202020204" pitchFamily="34" charset="0"/>
              <a:buChar char="•"/>
            </a:pPr>
            <a:r>
              <a:rPr lang="en-GB" dirty="0"/>
              <a:t>Example: Searching for the “Land without Evil” – the case of the Tupi-Guarani in South America </a:t>
            </a:r>
          </a:p>
          <a:p>
            <a:pPr marL="514350" indent="-514350">
              <a:buFont typeface="+mj-lt"/>
              <a:buAutoNum type="arabicPeriod"/>
            </a:pPr>
            <a:r>
              <a:rPr lang="en-GB" dirty="0"/>
              <a:t>The Ghost Dance movement in the USA  and later developments </a:t>
            </a:r>
          </a:p>
          <a:p>
            <a:pPr marL="914400" lvl="1" indent="-514350">
              <a:buFont typeface="+mj-lt"/>
              <a:buAutoNum type="arabicPeriod"/>
            </a:pPr>
            <a:r>
              <a:rPr lang="en-GB" dirty="0"/>
              <a:t>Peyote religion and the Native American Church </a:t>
            </a:r>
          </a:p>
        </p:txBody>
      </p:sp>
    </p:spTree>
    <p:extLst>
      <p:ext uri="{BB962C8B-B14F-4D97-AF65-F5344CB8AC3E}">
        <p14:creationId xmlns:p14="http://schemas.microsoft.com/office/powerpoint/2010/main" val="1493414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Introduction </a:t>
            </a:r>
          </a:p>
        </p:txBody>
      </p:sp>
      <p:sp>
        <p:nvSpPr>
          <p:cNvPr id="3" name="Content Placeholder 2"/>
          <p:cNvSpPr>
            <a:spLocks noGrp="1"/>
          </p:cNvSpPr>
          <p:nvPr>
            <p:ph sz="half" idx="1"/>
          </p:nvPr>
        </p:nvSpPr>
        <p:spPr/>
        <p:txBody>
          <a:bodyPr/>
          <a:lstStyle/>
          <a:p>
            <a:r>
              <a:rPr lang="en-GB" dirty="0"/>
              <a:t>Religion as a form of resistance</a:t>
            </a:r>
          </a:p>
          <a:p>
            <a:pPr lvl="1"/>
            <a:r>
              <a:rPr lang="en-GB" dirty="0"/>
              <a:t>Maintaining (or re-establishing of) identity </a:t>
            </a:r>
          </a:p>
          <a:p>
            <a:r>
              <a:rPr lang="en-GB" dirty="0"/>
              <a:t>But also fight against oppression inspired by prophets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48064" y="2420888"/>
            <a:ext cx="3556926" cy="2517824"/>
          </a:xfrm>
        </p:spPr>
      </p:pic>
    </p:spTree>
    <p:extLst>
      <p:ext uri="{BB962C8B-B14F-4D97-AF65-F5344CB8AC3E}">
        <p14:creationId xmlns:p14="http://schemas.microsoft.com/office/powerpoint/2010/main" val="1343012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What is a chiliastic movement? </a:t>
            </a:r>
          </a:p>
        </p:txBody>
      </p:sp>
      <p:sp>
        <p:nvSpPr>
          <p:cNvPr id="6" name="Content Placeholder 5"/>
          <p:cNvSpPr>
            <a:spLocks noGrp="1"/>
          </p:cNvSpPr>
          <p:nvPr>
            <p:ph idx="1"/>
          </p:nvPr>
        </p:nvSpPr>
        <p:spPr/>
        <p:txBody>
          <a:bodyPr>
            <a:normAutofit lnSpcReduction="10000"/>
          </a:bodyPr>
          <a:lstStyle/>
          <a:p>
            <a:r>
              <a:rPr lang="en-GB" sz="2400" dirty="0"/>
              <a:t>Related to or believing in the millennium of peace and happiness </a:t>
            </a:r>
          </a:p>
          <a:p>
            <a:pPr lvl="1"/>
            <a:r>
              <a:rPr lang="en-GB" sz="2400" dirty="0"/>
              <a:t>Therefore also called millennialism </a:t>
            </a:r>
          </a:p>
          <a:p>
            <a:r>
              <a:rPr lang="en-GB" sz="2400" dirty="0"/>
              <a:t>Eternal future world will come and the world as we know it will end </a:t>
            </a:r>
          </a:p>
          <a:p>
            <a:pPr lvl="1"/>
            <a:r>
              <a:rPr lang="en-GB" sz="2400" dirty="0"/>
              <a:t>Within Christianity reference to Book of Revelation 20:1–6 (prophecy that Jesus will reign on earth for 1000 years)</a:t>
            </a:r>
          </a:p>
          <a:p>
            <a:pPr lvl="1"/>
            <a:r>
              <a:rPr lang="en-GB" sz="2400" dirty="0"/>
              <a:t>But also in other religions including indigenous religions </a:t>
            </a:r>
          </a:p>
          <a:p>
            <a:endParaRPr lang="en-GB" dirty="0"/>
          </a:p>
        </p:txBody>
      </p:sp>
    </p:spTree>
    <p:extLst>
      <p:ext uri="{BB962C8B-B14F-4D97-AF65-F5344CB8AC3E}">
        <p14:creationId xmlns:p14="http://schemas.microsoft.com/office/powerpoint/2010/main" val="718813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 Searching for the “Land without Evil”</a:t>
            </a:r>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2636912"/>
            <a:ext cx="3810000" cy="2857500"/>
          </a:xfrm>
        </p:spPr>
      </p:pic>
      <p:sp>
        <p:nvSpPr>
          <p:cNvPr id="7" name="Content Placeholder 6"/>
          <p:cNvSpPr>
            <a:spLocks noGrp="1"/>
          </p:cNvSpPr>
          <p:nvPr>
            <p:ph sz="half" idx="2"/>
          </p:nvPr>
        </p:nvSpPr>
        <p:spPr>
          <a:xfrm>
            <a:off x="4355976" y="1981200"/>
            <a:ext cx="4102224" cy="4114800"/>
          </a:xfrm>
        </p:spPr>
        <p:txBody>
          <a:bodyPr>
            <a:normAutofit fontScale="92500" lnSpcReduction="10000"/>
          </a:bodyPr>
          <a:lstStyle/>
          <a:p>
            <a:r>
              <a:rPr lang="en-GB" dirty="0"/>
              <a:t>Tupi-Guarani live today mainly in Paraguay, Brazil and Bolivia (lowlands of Bolivia)</a:t>
            </a:r>
          </a:p>
          <a:p>
            <a:r>
              <a:rPr lang="en-GB" dirty="0"/>
              <a:t>In contact with Europeans from the beginning of the conquest  </a:t>
            </a:r>
          </a:p>
          <a:p>
            <a:r>
              <a:rPr lang="en-GB" dirty="0"/>
              <a:t>-&gt; pressure to move inland </a:t>
            </a:r>
          </a:p>
        </p:txBody>
      </p:sp>
    </p:spTree>
    <p:extLst>
      <p:ext uri="{BB962C8B-B14F-4D97-AF65-F5344CB8AC3E}">
        <p14:creationId xmlns:p14="http://schemas.microsoft.com/office/powerpoint/2010/main" val="1358465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Religion of the </a:t>
            </a:r>
            <a:r>
              <a:rPr lang="en-GB" dirty="0" err="1"/>
              <a:t>Tupi</a:t>
            </a:r>
            <a:r>
              <a:rPr lang="en-GB" dirty="0"/>
              <a:t> Guarani </a:t>
            </a:r>
          </a:p>
        </p:txBody>
      </p:sp>
      <p:sp>
        <p:nvSpPr>
          <p:cNvPr id="3" name="Content Placeholder 2"/>
          <p:cNvSpPr>
            <a:spLocks noGrp="1"/>
          </p:cNvSpPr>
          <p:nvPr>
            <p:ph sz="half" idx="1"/>
          </p:nvPr>
        </p:nvSpPr>
        <p:spPr/>
        <p:txBody>
          <a:bodyPr>
            <a:normAutofit lnSpcReduction="10000"/>
          </a:bodyPr>
          <a:lstStyle/>
          <a:p>
            <a:r>
              <a:rPr lang="en-GB" dirty="0"/>
              <a:t>Prophetic visions of “land without evil” (…. without white people)</a:t>
            </a:r>
          </a:p>
          <a:p>
            <a:r>
              <a:rPr lang="en-GB" dirty="0"/>
              <a:t>-&gt; group would follow prophet over hundreds of miles </a:t>
            </a:r>
          </a:p>
          <a:p>
            <a:r>
              <a:rPr lang="en-GB" dirty="0"/>
              <a:t>Usually to the coast but also to the mountains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64191" y="1700808"/>
            <a:ext cx="3227055" cy="4104456"/>
          </a:xfrm>
        </p:spPr>
      </p:pic>
    </p:spTree>
    <p:extLst>
      <p:ext uri="{BB962C8B-B14F-4D97-AF65-F5344CB8AC3E}">
        <p14:creationId xmlns:p14="http://schemas.microsoft.com/office/powerpoint/2010/main" val="1548195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a:t>Prophecy linked to shamanic leader </a:t>
            </a:r>
          </a:p>
          <a:p>
            <a:r>
              <a:rPr lang="en-GB" dirty="0"/>
              <a:t>At destiny group would start to sing and dance, waiting for entry into the land without evil </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584235" y="1988840"/>
            <a:ext cx="3810000" cy="2551906"/>
          </a:xfrm>
        </p:spPr>
      </p:pic>
    </p:spTree>
    <p:extLst>
      <p:ext uri="{BB962C8B-B14F-4D97-AF65-F5344CB8AC3E}">
        <p14:creationId xmlns:p14="http://schemas.microsoft.com/office/powerpoint/2010/main" val="2734699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Journey by foot over hundreds of miles …. </a:t>
            </a:r>
          </a:p>
        </p:txBody>
      </p:sp>
      <p:sp>
        <p:nvSpPr>
          <p:cNvPr id="6" name="Content Placeholder 5"/>
          <p:cNvSpPr>
            <a:spLocks noGrp="1"/>
          </p:cNvSpPr>
          <p:nvPr>
            <p:ph idx="1"/>
          </p:nvPr>
        </p:nvSpPr>
        <p:spPr/>
        <p:txBody>
          <a:bodyPr/>
          <a:lstStyle/>
          <a:p>
            <a:r>
              <a:rPr lang="en-GB" dirty="0"/>
              <a:t>Recorded from the beginning of the European conquest of South America to the 20</a:t>
            </a:r>
            <a:r>
              <a:rPr lang="en-GB" baseline="30000" dirty="0"/>
              <a:t>th</a:t>
            </a:r>
            <a:r>
              <a:rPr lang="en-GB" dirty="0"/>
              <a:t> century </a:t>
            </a:r>
          </a:p>
          <a:p>
            <a:r>
              <a:rPr lang="en-GB" dirty="0"/>
              <a:t>Probably practised even before </a:t>
            </a:r>
          </a:p>
          <a:p>
            <a:pPr lvl="1"/>
            <a:r>
              <a:rPr lang="en-GB" dirty="0"/>
              <a:t>Recorded arrival of Indians from the Amazon in the Incan territory in the Andes </a:t>
            </a:r>
          </a:p>
        </p:txBody>
      </p:sp>
    </p:spTree>
    <p:extLst>
      <p:ext uri="{BB962C8B-B14F-4D97-AF65-F5344CB8AC3E}">
        <p14:creationId xmlns:p14="http://schemas.microsoft.com/office/powerpoint/2010/main" val="3519360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journey would have taken years to cover the area …. </a:t>
            </a:r>
          </a:p>
        </p:txBody>
      </p:sp>
      <p:sp>
        <p:nvSpPr>
          <p:cNvPr id="4" name="Content Placeholder 3"/>
          <p:cNvSpPr>
            <a:spLocks noGrp="1"/>
          </p:cNvSpPr>
          <p:nvPr>
            <p:ph sz="half" idx="2"/>
          </p:nvPr>
        </p:nvSpPr>
        <p:spPr/>
        <p:txBody>
          <a:bodyPr/>
          <a:lstStyle/>
          <a:p>
            <a:endParaRPr lang="en-GB"/>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85800" y="2861310"/>
            <a:ext cx="3810000" cy="2354579"/>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3068960"/>
            <a:ext cx="4045854" cy="1693479"/>
          </a:xfrm>
          <a:prstGeom prst="rect">
            <a:avLst/>
          </a:prstGeom>
        </p:spPr>
      </p:pic>
    </p:spTree>
    <p:extLst>
      <p:ext uri="{BB962C8B-B14F-4D97-AF65-F5344CB8AC3E}">
        <p14:creationId xmlns:p14="http://schemas.microsoft.com/office/powerpoint/2010/main" val="2573584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Ongoing until the 20</a:t>
            </a:r>
            <a:r>
              <a:rPr lang="en-GB" baseline="30000" dirty="0"/>
              <a:t>th</a:t>
            </a:r>
            <a:r>
              <a:rPr lang="en-GB" dirty="0"/>
              <a:t> century</a:t>
            </a:r>
          </a:p>
        </p:txBody>
      </p:sp>
      <p:sp>
        <p:nvSpPr>
          <p:cNvPr id="3" name="Content Placeholder 2"/>
          <p:cNvSpPr>
            <a:spLocks noGrp="1"/>
          </p:cNvSpPr>
          <p:nvPr>
            <p:ph idx="1"/>
          </p:nvPr>
        </p:nvSpPr>
        <p:spPr/>
        <p:txBody>
          <a:bodyPr>
            <a:normAutofit fontScale="92500"/>
          </a:bodyPr>
          <a:lstStyle/>
          <a:p>
            <a:r>
              <a:rPr lang="en-GB" dirty="0"/>
              <a:t>Reports of encounter with impoverished Tupi-Guarani at the beginning of the 20</a:t>
            </a:r>
            <a:r>
              <a:rPr lang="en-GB" baseline="30000" dirty="0"/>
              <a:t>th</a:t>
            </a:r>
            <a:r>
              <a:rPr lang="en-GB" dirty="0"/>
              <a:t> century </a:t>
            </a:r>
          </a:p>
          <a:p>
            <a:r>
              <a:rPr lang="en-GB" dirty="0"/>
              <a:t>Dream of Land without Evil still important and celebrated in rituals and dances, however, no group would actual begin the journey</a:t>
            </a:r>
          </a:p>
          <a:p>
            <a:r>
              <a:rPr lang="en-GB" dirty="0"/>
              <a:t>Increased number of indigenous Pentecostal churches since the 1970s </a:t>
            </a:r>
          </a:p>
        </p:txBody>
      </p:sp>
    </p:spTree>
    <p:extLst>
      <p:ext uri="{BB962C8B-B14F-4D97-AF65-F5344CB8AC3E}">
        <p14:creationId xmlns:p14="http://schemas.microsoft.com/office/powerpoint/2010/main" val="19897161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2. Ghost Dance Movement and later developments  </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23728" y="1628800"/>
            <a:ext cx="4685893" cy="4114800"/>
          </a:xfrm>
        </p:spPr>
      </p:pic>
    </p:spTree>
    <p:extLst>
      <p:ext uri="{BB962C8B-B14F-4D97-AF65-F5344CB8AC3E}">
        <p14:creationId xmlns:p14="http://schemas.microsoft.com/office/powerpoint/2010/main" val="101282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Wounded Knee </a:t>
            </a:r>
          </a:p>
        </p:txBody>
      </p:sp>
      <p:sp>
        <p:nvSpPr>
          <p:cNvPr id="6" name="Content Placeholder 5"/>
          <p:cNvSpPr>
            <a:spLocks noGrp="1"/>
          </p:cNvSpPr>
          <p:nvPr>
            <p:ph idx="1"/>
          </p:nvPr>
        </p:nvSpPr>
        <p:spPr/>
        <p:txBody>
          <a:bodyPr/>
          <a:lstStyle/>
          <a:p>
            <a:r>
              <a:rPr lang="en-GB" dirty="0"/>
              <a:t>On 29 December 1890 400 U.S. troops surrounded, disarmed, and then gunned</a:t>
            </a:r>
          </a:p>
          <a:p>
            <a:r>
              <a:rPr lang="en-GB" dirty="0"/>
              <a:t>down a group of Sioux Indians at Wounded Knee, South Dakota</a:t>
            </a:r>
          </a:p>
          <a:p>
            <a:r>
              <a:rPr lang="en-GB" dirty="0"/>
              <a:t>146 were buried in a mass grave, but more fled and died later from their wounds</a:t>
            </a:r>
          </a:p>
        </p:txBody>
      </p:sp>
    </p:spTree>
    <p:extLst>
      <p:ext uri="{BB962C8B-B14F-4D97-AF65-F5344CB8AC3E}">
        <p14:creationId xmlns:p14="http://schemas.microsoft.com/office/powerpoint/2010/main" val="2294666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387728"/>
            <a:ext cx="3219588" cy="18002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1891481"/>
            <a:ext cx="3525069" cy="266429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3648" y="3522314"/>
            <a:ext cx="2209800" cy="2066925"/>
          </a:xfrm>
          <a:prstGeom prst="rect">
            <a:avLst/>
          </a:prstGeom>
        </p:spPr>
      </p:pic>
    </p:spTree>
    <p:extLst>
      <p:ext uri="{BB962C8B-B14F-4D97-AF65-F5344CB8AC3E}">
        <p14:creationId xmlns:p14="http://schemas.microsoft.com/office/powerpoint/2010/main" val="1384816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Sitting Bull </a:t>
            </a:r>
          </a:p>
        </p:txBody>
      </p:sp>
      <p:sp>
        <p:nvSpPr>
          <p:cNvPr id="3" name="Content Placeholder 2"/>
          <p:cNvSpPr>
            <a:spLocks noGrp="1"/>
          </p:cNvSpPr>
          <p:nvPr>
            <p:ph idx="1"/>
          </p:nvPr>
        </p:nvSpPr>
        <p:spPr>
          <a:xfrm>
            <a:off x="685800" y="1484784"/>
            <a:ext cx="5542384" cy="4611216"/>
          </a:xfrm>
        </p:spPr>
        <p:txBody>
          <a:bodyPr>
            <a:normAutofit lnSpcReduction="10000"/>
          </a:bodyPr>
          <a:lstStyle/>
          <a:p>
            <a:r>
              <a:rPr lang="en-GB" dirty="0"/>
              <a:t>Regarded as leader of the movement</a:t>
            </a:r>
          </a:p>
          <a:p>
            <a:r>
              <a:rPr lang="en-GB" dirty="0"/>
              <a:t>When officials tried to arrest him resistance increased and the chief was killed</a:t>
            </a:r>
          </a:p>
          <a:p>
            <a:r>
              <a:rPr lang="en-GB" dirty="0"/>
              <a:t>-&gt; two weeks later came the massacre at Wounded Knee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2060848"/>
            <a:ext cx="1857375" cy="2457450"/>
          </a:xfrm>
          <a:prstGeom prst="rect">
            <a:avLst/>
          </a:prstGeom>
        </p:spPr>
      </p:pic>
    </p:spTree>
    <p:extLst>
      <p:ext uri="{BB962C8B-B14F-4D97-AF65-F5344CB8AC3E}">
        <p14:creationId xmlns:p14="http://schemas.microsoft.com/office/powerpoint/2010/main" val="2147037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Sitting Bull video </a:t>
            </a:r>
          </a:p>
        </p:txBody>
      </p:sp>
      <p:sp>
        <p:nvSpPr>
          <p:cNvPr id="6" name="Content Placeholder 5"/>
          <p:cNvSpPr>
            <a:spLocks noGrp="1"/>
          </p:cNvSpPr>
          <p:nvPr>
            <p:ph idx="1"/>
          </p:nvPr>
        </p:nvSpPr>
        <p:spPr/>
        <p:txBody>
          <a:bodyPr/>
          <a:lstStyle/>
          <a:p>
            <a:r>
              <a:rPr lang="en-GB" dirty="0">
                <a:hlinkClick r:id="rId2"/>
              </a:rPr>
              <a:t>Short clip (YouTube) on Sitting Bull </a:t>
            </a:r>
            <a:endParaRPr lang="en-GB" dirty="0"/>
          </a:p>
          <a:p>
            <a:pPr lvl="1"/>
            <a:r>
              <a:rPr lang="en-GB" dirty="0"/>
              <a:t>First 4 minutes of documentary “Sitting Bull: A Stone in my Heart”</a:t>
            </a:r>
          </a:p>
        </p:txBody>
      </p:sp>
    </p:spTree>
    <p:extLst>
      <p:ext uri="{BB962C8B-B14F-4D97-AF65-F5344CB8AC3E}">
        <p14:creationId xmlns:p14="http://schemas.microsoft.com/office/powerpoint/2010/main" val="31656525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Fame of Sitting Bull until today  </a:t>
            </a: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7206" y="2492896"/>
            <a:ext cx="3297082" cy="2469629"/>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1844824"/>
            <a:ext cx="3413671" cy="2364283"/>
          </a:xfrm>
        </p:spPr>
      </p:pic>
    </p:spTree>
    <p:extLst>
      <p:ext uri="{BB962C8B-B14F-4D97-AF65-F5344CB8AC3E}">
        <p14:creationId xmlns:p14="http://schemas.microsoft.com/office/powerpoint/2010/main" val="2599938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Dee Brown </a:t>
            </a: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19152" y="1916832"/>
            <a:ext cx="1981248" cy="3064743"/>
          </a:xfrm>
        </p:spPr>
      </p:pic>
      <p:sp>
        <p:nvSpPr>
          <p:cNvPr id="6" name="Content Placeholder 5"/>
          <p:cNvSpPr>
            <a:spLocks noGrp="1"/>
          </p:cNvSpPr>
          <p:nvPr>
            <p:ph sz="half" idx="2"/>
          </p:nvPr>
        </p:nvSpPr>
        <p:spPr/>
        <p:txBody>
          <a:bodyPr/>
          <a:lstStyle/>
          <a:p>
            <a:r>
              <a:rPr lang="en-GB" dirty="0"/>
              <a:t>first published in 1970</a:t>
            </a:r>
          </a:p>
          <a:p>
            <a:r>
              <a:rPr lang="en-GB" dirty="0"/>
              <a:t>focuses on the history of American Indians between 1860 and 1890</a:t>
            </a:r>
          </a:p>
          <a:p>
            <a:pPr lvl="1"/>
            <a:r>
              <a:rPr lang="en-GB" dirty="0"/>
              <a:t>… betrayals, battles, and massacres …. </a:t>
            </a:r>
          </a:p>
        </p:txBody>
      </p:sp>
    </p:spTree>
    <p:extLst>
      <p:ext uri="{BB962C8B-B14F-4D97-AF65-F5344CB8AC3E}">
        <p14:creationId xmlns:p14="http://schemas.microsoft.com/office/powerpoint/2010/main" val="845141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Remembered by Native Americans today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23352" y="2095128"/>
            <a:ext cx="3895744" cy="291804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2060848"/>
            <a:ext cx="2749593" cy="2952328"/>
          </a:xfrm>
          <a:prstGeom prst="rect">
            <a:avLst/>
          </a:prstGeom>
        </p:spPr>
      </p:pic>
    </p:spTree>
    <p:extLst>
      <p:ext uri="{BB962C8B-B14F-4D97-AF65-F5344CB8AC3E}">
        <p14:creationId xmlns:p14="http://schemas.microsoft.com/office/powerpoint/2010/main" val="1695408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Ghost dance </a:t>
            </a:r>
          </a:p>
        </p:txBody>
      </p:sp>
      <p:sp>
        <p:nvSpPr>
          <p:cNvPr id="3" name="Content Placeholder 2"/>
          <p:cNvSpPr>
            <a:spLocks noGrp="1"/>
          </p:cNvSpPr>
          <p:nvPr>
            <p:ph idx="1"/>
          </p:nvPr>
        </p:nvSpPr>
        <p:spPr/>
        <p:txBody>
          <a:bodyPr/>
          <a:lstStyle/>
          <a:p>
            <a:r>
              <a:rPr lang="en-GB" dirty="0"/>
              <a:t>Wounded Knee massacre is linked to the Ghost Dance (the army wanted to end the moment)</a:t>
            </a:r>
          </a:p>
          <a:p>
            <a:r>
              <a:rPr lang="en-GB" dirty="0"/>
              <a:t>= a pan-Indian religious movement inspired by the visions of </a:t>
            </a:r>
            <a:endParaRPr lang="en-GB" dirty="0" smtClean="0"/>
          </a:p>
          <a:p>
            <a:pPr marL="0" indent="0">
              <a:buNone/>
            </a:pPr>
            <a:r>
              <a:rPr lang="en-GB" dirty="0"/>
              <a:t> </a:t>
            </a:r>
            <a:r>
              <a:rPr lang="en-GB" dirty="0" smtClean="0"/>
              <a:t>  </a:t>
            </a:r>
            <a:r>
              <a:rPr lang="en-GB" dirty="0" smtClean="0"/>
              <a:t>Wovoka</a:t>
            </a:r>
            <a:r>
              <a:rPr lang="en-GB" dirty="0"/>
              <a:t>, a </a:t>
            </a:r>
            <a:r>
              <a:rPr lang="en-GB" dirty="0" err="1"/>
              <a:t>Pauite</a:t>
            </a:r>
            <a:r>
              <a:rPr lang="en-GB" dirty="0"/>
              <a:t> prophet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1517" y="3789040"/>
            <a:ext cx="2781300" cy="1647825"/>
          </a:xfrm>
          <a:prstGeom prst="rect">
            <a:avLst/>
          </a:prstGeom>
        </p:spPr>
      </p:pic>
    </p:spTree>
    <p:extLst>
      <p:ext uri="{BB962C8B-B14F-4D97-AF65-F5344CB8AC3E}">
        <p14:creationId xmlns:p14="http://schemas.microsoft.com/office/powerpoint/2010/main" val="3441452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Wovoka</a:t>
            </a:r>
          </a:p>
        </p:txBody>
      </p:sp>
      <p:sp>
        <p:nvSpPr>
          <p:cNvPr id="3" name="Content Placeholder 2"/>
          <p:cNvSpPr>
            <a:spLocks noGrp="1"/>
          </p:cNvSpPr>
          <p:nvPr>
            <p:ph idx="1"/>
          </p:nvPr>
        </p:nvSpPr>
        <p:spPr/>
        <p:txBody>
          <a:bodyPr/>
          <a:lstStyle/>
          <a:p>
            <a:r>
              <a:rPr lang="en-GB" dirty="0"/>
              <a:t>Described by Sioux and Cheyenne as the prophet, either as an Indian Christ or as his messenger</a:t>
            </a:r>
          </a:p>
          <a:p>
            <a:r>
              <a:rPr lang="en-GB" dirty="0"/>
              <a:t>-&gt; teachings were infused </a:t>
            </a:r>
            <a:endParaRPr lang="en-GB" dirty="0" smtClean="0"/>
          </a:p>
          <a:p>
            <a:pPr marL="0" indent="0">
              <a:buNone/>
            </a:pPr>
            <a:r>
              <a:rPr lang="en-GB" dirty="0"/>
              <a:t> </a:t>
            </a:r>
            <a:r>
              <a:rPr lang="en-GB" dirty="0" smtClean="0"/>
              <a:t>  </a:t>
            </a:r>
            <a:r>
              <a:rPr lang="en-GB" dirty="0" smtClean="0"/>
              <a:t>with </a:t>
            </a:r>
            <a:r>
              <a:rPr lang="en-GB" dirty="0"/>
              <a:t>Christian ideals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72200" y="2924944"/>
            <a:ext cx="1174618" cy="1872208"/>
          </a:xfrm>
          <a:prstGeom prst="rect">
            <a:avLst/>
          </a:prstGeom>
        </p:spPr>
      </p:pic>
    </p:spTree>
    <p:extLst>
      <p:ext uri="{BB962C8B-B14F-4D97-AF65-F5344CB8AC3E}">
        <p14:creationId xmlns:p14="http://schemas.microsoft.com/office/powerpoint/2010/main" val="204949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Message </a:t>
            </a:r>
          </a:p>
        </p:txBody>
      </p:sp>
      <p:sp>
        <p:nvSpPr>
          <p:cNvPr id="5" name="Content Placeholder 4"/>
          <p:cNvSpPr>
            <a:spLocks noGrp="1"/>
          </p:cNvSpPr>
          <p:nvPr>
            <p:ph idx="1"/>
          </p:nvPr>
        </p:nvSpPr>
        <p:spPr/>
        <p:txBody>
          <a:bodyPr/>
          <a:lstStyle/>
          <a:p>
            <a:r>
              <a:rPr lang="en-GB" sz="2400" dirty="0"/>
              <a:t>“Wovoka claimed to have visited heaven, where God told him Indians should perform a communal dance and live by a moral code: do not lie, do not steal, love one another, remain at peace, and go to work. For all this, their reward would be a renewed earth (in some versions, one cleansed of white people), with the Indian dead returned to life, and Indians young and forever free.” (Warren, p. 665)</a:t>
            </a:r>
          </a:p>
        </p:txBody>
      </p:sp>
    </p:spTree>
    <p:extLst>
      <p:ext uri="{BB962C8B-B14F-4D97-AF65-F5344CB8AC3E}">
        <p14:creationId xmlns:p14="http://schemas.microsoft.com/office/powerpoint/2010/main" val="10591927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to Christianity </a:t>
            </a:r>
          </a:p>
        </p:txBody>
      </p:sp>
      <p:sp>
        <p:nvSpPr>
          <p:cNvPr id="3" name="Content Placeholder 2"/>
          <p:cNvSpPr>
            <a:spLocks noGrp="1"/>
          </p:cNvSpPr>
          <p:nvPr>
            <p:ph idx="1"/>
          </p:nvPr>
        </p:nvSpPr>
        <p:spPr/>
        <p:txBody>
          <a:bodyPr>
            <a:normAutofit lnSpcReduction="10000"/>
          </a:bodyPr>
          <a:lstStyle/>
          <a:p>
            <a:r>
              <a:rPr lang="en-GB" sz="2800" dirty="0"/>
              <a:t>the dance was regarded by the dancers as means “to worship the Great Spirit in our own way” (quoted by Warren, p. 667)</a:t>
            </a:r>
          </a:p>
          <a:p>
            <a:r>
              <a:rPr lang="en-GB" sz="2800" dirty="0"/>
              <a:t>Frequent references to New Testament teachings </a:t>
            </a:r>
          </a:p>
          <a:p>
            <a:r>
              <a:rPr lang="en-GB" sz="2800" dirty="0"/>
              <a:t>Even the army said that the Ghost Dance was “a version of Christianity that suited the Indians’ hopes and expectations” (Lieutenant Marion </a:t>
            </a:r>
            <a:r>
              <a:rPr lang="en-GB" sz="2800" dirty="0" err="1"/>
              <a:t>Maus</a:t>
            </a:r>
            <a:r>
              <a:rPr lang="en-GB" sz="2800" dirty="0"/>
              <a:t>, quoted by Warren,  p. 667)</a:t>
            </a:r>
          </a:p>
        </p:txBody>
      </p:sp>
    </p:spTree>
    <p:extLst>
      <p:ext uri="{BB962C8B-B14F-4D97-AF65-F5344CB8AC3E}">
        <p14:creationId xmlns:p14="http://schemas.microsoft.com/office/powerpoint/2010/main" val="366595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 of prophetic traditions </a:t>
            </a:r>
          </a:p>
        </p:txBody>
      </p:sp>
      <p:sp>
        <p:nvSpPr>
          <p:cNvPr id="3" name="Content Placeholder 2"/>
          <p:cNvSpPr>
            <a:spLocks noGrp="1"/>
          </p:cNvSpPr>
          <p:nvPr>
            <p:ph idx="1"/>
          </p:nvPr>
        </p:nvSpPr>
        <p:spPr/>
        <p:txBody>
          <a:bodyPr/>
          <a:lstStyle/>
          <a:p>
            <a:r>
              <a:rPr lang="en-GB" dirty="0"/>
              <a:t>“The Ghost Dance emerged in part from the prophetic traditions of the Columbia Plateau, where visions of apocalypse and renewal appear to have been endemic.” (Warren, p. 670)</a:t>
            </a:r>
          </a:p>
          <a:p>
            <a:pPr lvl="1"/>
            <a:r>
              <a:rPr lang="en-GB" dirty="0"/>
              <a:t>millenarian rituals known as the Prophet Dance characterized the region even </a:t>
            </a:r>
            <a:r>
              <a:rPr lang="en-GB" u="sng" dirty="0"/>
              <a:t>before</a:t>
            </a:r>
            <a:r>
              <a:rPr lang="en-GB" dirty="0"/>
              <a:t> white settlers invaded the region </a:t>
            </a:r>
          </a:p>
        </p:txBody>
      </p:sp>
    </p:spTree>
    <p:extLst>
      <p:ext uri="{BB962C8B-B14F-4D97-AF65-F5344CB8AC3E}">
        <p14:creationId xmlns:p14="http://schemas.microsoft.com/office/powerpoint/2010/main" val="24491634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Traditional rituals </a:t>
            </a:r>
          </a:p>
        </p:txBody>
      </p:sp>
      <p:sp>
        <p:nvSpPr>
          <p:cNvPr id="3" name="Content Placeholder 2"/>
          <p:cNvSpPr>
            <a:spLocks noGrp="1"/>
          </p:cNvSpPr>
          <p:nvPr>
            <p:ph idx="1"/>
          </p:nvPr>
        </p:nvSpPr>
        <p:spPr/>
        <p:txBody>
          <a:bodyPr/>
          <a:lstStyle/>
          <a:p>
            <a:r>
              <a:rPr lang="en-GB" dirty="0"/>
              <a:t>The rituals started usually with a prophet who had visited heaven and returned to preach the righteous path.</a:t>
            </a:r>
          </a:p>
          <a:p>
            <a:r>
              <a:rPr lang="en-GB" dirty="0"/>
              <a:t>In many cases, the prophet brought with him a ceremony and songs that would reunite all the peoples of the earth, much like the Ghost Dance would years later. </a:t>
            </a:r>
          </a:p>
        </p:txBody>
      </p:sp>
    </p:spTree>
    <p:extLst>
      <p:ext uri="{BB962C8B-B14F-4D97-AF65-F5344CB8AC3E}">
        <p14:creationId xmlns:p14="http://schemas.microsoft.com/office/powerpoint/2010/main" val="2617612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 </a:t>
            </a:r>
          </a:p>
        </p:txBody>
      </p:sp>
      <p:sp>
        <p:nvSpPr>
          <p:cNvPr id="3" name="Content Placeholder 2"/>
          <p:cNvSpPr>
            <a:spLocks noGrp="1"/>
          </p:cNvSpPr>
          <p:nvPr>
            <p:ph idx="1"/>
          </p:nvPr>
        </p:nvSpPr>
        <p:spPr/>
        <p:txBody>
          <a:bodyPr/>
          <a:lstStyle/>
          <a:p>
            <a:r>
              <a:rPr lang="en-GB" dirty="0"/>
              <a:t>disease and trade stimulated new religious rituals like the Prophet Dance</a:t>
            </a:r>
          </a:p>
          <a:p>
            <a:r>
              <a:rPr lang="en-GB" dirty="0"/>
              <a:t>-&gt; as “a kind of evangelical Christianity” which spread in the region, even before white missionaries and settlers but became increasingly widespread due to deprivation in reservations </a:t>
            </a:r>
          </a:p>
        </p:txBody>
      </p:sp>
    </p:spTree>
    <p:extLst>
      <p:ext uri="{BB962C8B-B14F-4D97-AF65-F5344CB8AC3E}">
        <p14:creationId xmlns:p14="http://schemas.microsoft.com/office/powerpoint/2010/main" val="23605939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Indian form of Christianity </a:t>
            </a:r>
          </a:p>
        </p:txBody>
      </p:sp>
      <p:sp>
        <p:nvSpPr>
          <p:cNvPr id="3" name="Content Placeholder 2"/>
          <p:cNvSpPr>
            <a:spLocks noGrp="1"/>
          </p:cNvSpPr>
          <p:nvPr>
            <p:ph idx="1"/>
          </p:nvPr>
        </p:nvSpPr>
        <p:spPr/>
        <p:txBody>
          <a:bodyPr/>
          <a:lstStyle/>
          <a:p>
            <a:r>
              <a:rPr lang="en-GB" sz="2800" dirty="0"/>
              <a:t>earliest Christians: Catholic Iroquois (around 1820) and converted Spokane and Kutenai leaders (around 1830)</a:t>
            </a:r>
          </a:p>
          <a:p>
            <a:pPr lvl="1"/>
            <a:r>
              <a:rPr lang="en-GB" sz="2400" dirty="0"/>
              <a:t>-&gt; native evangelists who brought with them “an Indian-inflected Christianity”</a:t>
            </a:r>
          </a:p>
          <a:p>
            <a:r>
              <a:rPr lang="en-GB" dirty="0"/>
              <a:t>-&gt; Christian teachings were incorporated into the traditional belief systems early on </a:t>
            </a:r>
          </a:p>
        </p:txBody>
      </p:sp>
    </p:spTree>
    <p:extLst>
      <p:ext uri="{BB962C8B-B14F-4D97-AF65-F5344CB8AC3E}">
        <p14:creationId xmlns:p14="http://schemas.microsoft.com/office/powerpoint/2010/main" val="2674661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 … </a:t>
            </a:r>
          </a:p>
        </p:txBody>
      </p:sp>
      <p:sp>
        <p:nvSpPr>
          <p:cNvPr id="3" name="Content Placeholder 2"/>
          <p:cNvSpPr>
            <a:spLocks noGrp="1"/>
          </p:cNvSpPr>
          <p:nvPr>
            <p:ph idx="1"/>
          </p:nvPr>
        </p:nvSpPr>
        <p:spPr/>
        <p:txBody>
          <a:bodyPr/>
          <a:lstStyle/>
          <a:p>
            <a:r>
              <a:rPr lang="en-GB" dirty="0"/>
              <a:t>In the 1850s: surge in violence and disease</a:t>
            </a:r>
          </a:p>
          <a:p>
            <a:r>
              <a:rPr lang="en-GB" dirty="0"/>
              <a:t>=&gt; Indian prophets announced visions of the earth destroyed, swept clean of whites, and renewed for Indians alone</a:t>
            </a:r>
          </a:p>
        </p:txBody>
      </p:sp>
    </p:spTree>
    <p:extLst>
      <p:ext uri="{BB962C8B-B14F-4D97-AF65-F5344CB8AC3E}">
        <p14:creationId xmlns:p14="http://schemas.microsoft.com/office/powerpoint/2010/main" val="2795576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Ghost Dance</a:t>
            </a:r>
          </a:p>
        </p:txBody>
      </p:sp>
      <p:sp>
        <p:nvSpPr>
          <p:cNvPr id="3" name="Content Placeholder 2"/>
          <p:cNvSpPr>
            <a:spLocks noGrp="1"/>
          </p:cNvSpPr>
          <p:nvPr>
            <p:ph idx="1"/>
          </p:nvPr>
        </p:nvSpPr>
        <p:spPr/>
        <p:txBody>
          <a:bodyPr>
            <a:normAutofit fontScale="92500" lnSpcReduction="10000"/>
          </a:bodyPr>
          <a:lstStyle/>
          <a:p>
            <a:r>
              <a:rPr lang="en-GB" dirty="0"/>
              <a:t>the first recognized Ghost Dance emerged in Nevada in 1870 </a:t>
            </a:r>
          </a:p>
          <a:p>
            <a:pPr lvl="1"/>
            <a:r>
              <a:rPr lang="en-GB" dirty="0"/>
              <a:t>the prophet </a:t>
            </a:r>
            <a:r>
              <a:rPr lang="en-GB" dirty="0" err="1"/>
              <a:t>Wodziwob</a:t>
            </a:r>
            <a:r>
              <a:rPr lang="en-GB" dirty="0"/>
              <a:t> announced “a return of the old ways, with plentiful game and plant food and all Indians, living and dead, reunited on a renewed earth” (p. 114).</a:t>
            </a:r>
          </a:p>
          <a:p>
            <a:r>
              <a:rPr lang="en-GB" dirty="0"/>
              <a:t>Mainly by Native Americans who suffered under the deprivations of reservation life (e.g. Bannocks)</a:t>
            </a:r>
          </a:p>
          <a:p>
            <a:endParaRPr lang="en-GB" dirty="0"/>
          </a:p>
        </p:txBody>
      </p:sp>
    </p:spTree>
    <p:extLst>
      <p:ext uri="{BB962C8B-B14F-4D97-AF65-F5344CB8AC3E}">
        <p14:creationId xmlns:p14="http://schemas.microsoft.com/office/powerpoint/2010/main" val="949179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“The religion foretold the destruction of the whites and the inheritance of a renewed earth for Indians, and it had paradoxical effects in expressing Indian resistance to Euro-American rule and enhancing Indian receptivity to Mormon preachers (who shared Indian contempt for U.S. policy).” (Warren, p. 671)</a:t>
            </a:r>
          </a:p>
        </p:txBody>
      </p:sp>
    </p:spTree>
    <p:extLst>
      <p:ext uri="{BB962C8B-B14F-4D97-AF65-F5344CB8AC3E}">
        <p14:creationId xmlns:p14="http://schemas.microsoft.com/office/powerpoint/2010/main" val="15289168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By the mid-1870s, crowding at the  reservation and constraints on traditional hunting and gathering led to increasing unrest. </a:t>
            </a:r>
          </a:p>
          <a:p>
            <a:r>
              <a:rPr lang="en-GB" dirty="0"/>
              <a:t>-&gt; In 1878, </a:t>
            </a:r>
            <a:r>
              <a:rPr lang="en-GB" u="sng" dirty="0"/>
              <a:t>the Ghost Dance became a unifying theology for pan-Indian resistance against the white settlers and the army </a:t>
            </a:r>
          </a:p>
        </p:txBody>
      </p:sp>
    </p:spTree>
    <p:extLst>
      <p:ext uri="{BB962C8B-B14F-4D97-AF65-F5344CB8AC3E}">
        <p14:creationId xmlns:p14="http://schemas.microsoft.com/office/powerpoint/2010/main" val="19441846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Reach </a:t>
            </a:r>
          </a:p>
        </p:txBody>
      </p:sp>
      <p:sp>
        <p:nvSpPr>
          <p:cNvPr id="3" name="Content Placeholder 2"/>
          <p:cNvSpPr>
            <a:spLocks noGrp="1"/>
          </p:cNvSpPr>
          <p:nvPr>
            <p:ph idx="1"/>
          </p:nvPr>
        </p:nvSpPr>
        <p:spPr/>
        <p:txBody>
          <a:bodyPr>
            <a:normAutofit lnSpcReduction="10000"/>
          </a:bodyPr>
          <a:lstStyle/>
          <a:p>
            <a:r>
              <a:rPr lang="en-GB" dirty="0"/>
              <a:t>More and more widespread in the Western part of the USA</a:t>
            </a:r>
          </a:p>
          <a:p>
            <a:pPr lvl="1"/>
            <a:r>
              <a:rPr lang="en-GB" dirty="0"/>
              <a:t>app. thirty tribes were involved in the Ghost Dance [though most historians focus on Lakota Sioux because of the massacre at Wounded Knee]</a:t>
            </a:r>
          </a:p>
          <a:p>
            <a:pPr lvl="1"/>
            <a:r>
              <a:rPr lang="en-GB" dirty="0"/>
              <a:t>Regarded as “uncontrollable” by missionaries and army who made increasing efforts to suppress them  </a:t>
            </a:r>
          </a:p>
        </p:txBody>
      </p:sp>
    </p:spTree>
    <p:extLst>
      <p:ext uri="{BB962C8B-B14F-4D97-AF65-F5344CB8AC3E}">
        <p14:creationId xmlns:p14="http://schemas.microsoft.com/office/powerpoint/2010/main" val="3353536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4536505"/>
          </a:xfrm>
        </p:spPr>
        <p:txBody>
          <a:bodyPr/>
          <a:lstStyle/>
          <a:p>
            <a:r>
              <a:rPr lang="en-GB" sz="2400" dirty="0"/>
              <a:t>Through the 1880s and ‘90s, Ghost Dance revivals became a ritual binding Fort Hall Indians together, despite deep ethnic differences</a:t>
            </a:r>
          </a:p>
          <a:p>
            <a:r>
              <a:rPr lang="en-GB" sz="2400" dirty="0"/>
              <a:t>Against the aggressive assimilation policies of the U.S., Ghost Dancing “provided a bridge to other Indian peoples and allowed the incorporation of new and powerful Christian doctrines. The Ghost Dance taught Indian peoples they were a distinct group with a distinct origin and way of life and a destiny separate from white America” (quoted by Warren, p. 672).</a:t>
            </a:r>
          </a:p>
        </p:txBody>
      </p:sp>
    </p:spTree>
    <p:extLst>
      <p:ext uri="{BB962C8B-B14F-4D97-AF65-F5344CB8AC3E}">
        <p14:creationId xmlns:p14="http://schemas.microsoft.com/office/powerpoint/2010/main" val="39928637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Bridge between tradition and modernity</a:t>
            </a:r>
          </a:p>
        </p:txBody>
      </p:sp>
      <p:sp>
        <p:nvSpPr>
          <p:cNvPr id="3" name="Content Placeholder 2"/>
          <p:cNvSpPr>
            <a:spLocks noGrp="1"/>
          </p:cNvSpPr>
          <p:nvPr>
            <p:ph idx="1"/>
          </p:nvPr>
        </p:nvSpPr>
        <p:spPr/>
        <p:txBody>
          <a:bodyPr>
            <a:normAutofit lnSpcReduction="10000"/>
          </a:bodyPr>
          <a:lstStyle/>
          <a:p>
            <a:r>
              <a:rPr lang="en-GB" sz="2800" dirty="0"/>
              <a:t>the Ghost Dances provided a path from older belief systems to a unified Indian identity that explained reservation life and gave hope for the future</a:t>
            </a:r>
          </a:p>
          <a:p>
            <a:r>
              <a:rPr lang="en-GB" sz="2800" dirty="0"/>
              <a:t>“As a uniquely pan-Indian Christian expression, the Ghost Dance was a modern protest against modern problems, not the least of which was an oppressive national government that endowed Indians with no political rights.” (Warren, p. 672)</a:t>
            </a:r>
          </a:p>
        </p:txBody>
      </p:sp>
    </p:spTree>
    <p:extLst>
      <p:ext uri="{BB962C8B-B14F-4D97-AF65-F5344CB8AC3E}">
        <p14:creationId xmlns:p14="http://schemas.microsoft.com/office/powerpoint/2010/main" val="27541417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From dance to massacre </a:t>
            </a: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2492896"/>
            <a:ext cx="2781300" cy="1647825"/>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436096" y="2492896"/>
            <a:ext cx="2457450" cy="1857375"/>
          </a:xfrm>
        </p:spPr>
      </p:pic>
    </p:spTree>
    <p:extLst>
      <p:ext uri="{BB962C8B-B14F-4D97-AF65-F5344CB8AC3E}">
        <p14:creationId xmlns:p14="http://schemas.microsoft.com/office/powerpoint/2010/main" val="31345895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information </a:t>
            </a:r>
          </a:p>
        </p:txBody>
      </p:sp>
      <p:sp>
        <p:nvSpPr>
          <p:cNvPr id="3" name="Content Placeholder 2"/>
          <p:cNvSpPr>
            <a:spLocks noGrp="1"/>
          </p:cNvSpPr>
          <p:nvPr>
            <p:ph idx="1"/>
          </p:nvPr>
        </p:nvSpPr>
        <p:spPr/>
        <p:txBody>
          <a:bodyPr/>
          <a:lstStyle/>
          <a:p>
            <a:r>
              <a:rPr lang="en-GB" dirty="0">
                <a:hlinkClick r:id="rId2"/>
              </a:rPr>
              <a:t>Link to website about Ghost dance </a:t>
            </a:r>
            <a:endParaRPr lang="en-GB" dirty="0"/>
          </a:p>
          <a:p>
            <a:r>
              <a:rPr lang="en-GB" dirty="0">
                <a:hlinkClick r:id="rId3"/>
              </a:rPr>
              <a:t>Short video about Wovoka </a:t>
            </a:r>
            <a:endParaRPr lang="en-GB" dirty="0"/>
          </a:p>
          <a:p>
            <a:r>
              <a:rPr lang="en-GB" dirty="0">
                <a:hlinkClick r:id="rId4"/>
              </a:rPr>
              <a:t>Link to James Mooney’s book </a:t>
            </a:r>
            <a:endParaRPr lang="en-GB" dirty="0"/>
          </a:p>
          <a:p>
            <a:endParaRPr lang="en-GB" dirty="0"/>
          </a:p>
        </p:txBody>
      </p:sp>
    </p:spTree>
    <p:extLst>
      <p:ext uri="{BB962C8B-B14F-4D97-AF65-F5344CB8AC3E}">
        <p14:creationId xmlns:p14="http://schemas.microsoft.com/office/powerpoint/2010/main" val="6169239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Peyote Religion</a:t>
            </a:r>
          </a:p>
        </p:txBody>
      </p:sp>
      <p:sp>
        <p:nvSpPr>
          <p:cNvPr id="3" name="Content Placeholder 2"/>
          <p:cNvSpPr>
            <a:spLocks noGrp="1"/>
          </p:cNvSpPr>
          <p:nvPr>
            <p:ph idx="1"/>
          </p:nvPr>
        </p:nvSpPr>
        <p:spPr/>
        <p:txBody>
          <a:bodyPr/>
          <a:lstStyle/>
          <a:p>
            <a:r>
              <a:rPr lang="en-GB" dirty="0"/>
              <a:t>Use of peyote (=a hallucinogen drug) was widespread in traditional rituals in Mexico</a:t>
            </a:r>
          </a:p>
          <a:p>
            <a:r>
              <a:rPr lang="en-GB" dirty="0"/>
              <a:t>In 1870 recorded for the first time in the USA (by Mescalero Apaches) as means to reinforce traditional identity </a:t>
            </a:r>
          </a:p>
          <a:p>
            <a:r>
              <a:rPr lang="en-GB" dirty="0"/>
              <a:t>spread to other groups and became a Pan-Indian feature (Hertzberg, p. 240)</a:t>
            </a:r>
          </a:p>
        </p:txBody>
      </p:sp>
    </p:spTree>
    <p:extLst>
      <p:ext uri="{BB962C8B-B14F-4D97-AF65-F5344CB8AC3E}">
        <p14:creationId xmlns:p14="http://schemas.microsoft.com/office/powerpoint/2010/main" val="6472452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Huichol</a:t>
            </a:r>
            <a:r>
              <a:rPr lang="en-GB" dirty="0"/>
              <a:t> (in Mexico) </a:t>
            </a: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8137" y="1470131"/>
            <a:ext cx="3810000" cy="3917737"/>
          </a:xfrm>
          <a:prstGeom prst="rect">
            <a:avLst/>
          </a:prstGeom>
        </p:spPr>
      </p:pic>
      <p:sp>
        <p:nvSpPr>
          <p:cNvPr id="5" name="Content Placeholder 4"/>
          <p:cNvSpPr>
            <a:spLocks noGrp="1"/>
          </p:cNvSpPr>
          <p:nvPr>
            <p:ph sz="half" idx="2"/>
          </p:nvPr>
        </p:nvSpPr>
        <p:spPr/>
        <p:txBody>
          <a:bodyPr/>
          <a:lstStyle/>
          <a:p>
            <a:r>
              <a:rPr lang="en-GB" dirty="0"/>
              <a:t>yarn drawing  of peyote by an </a:t>
            </a:r>
            <a:r>
              <a:rPr lang="en-GB" dirty="0" err="1"/>
              <a:t>Huichol</a:t>
            </a:r>
            <a:r>
              <a:rPr lang="en-GB" dirty="0"/>
              <a:t> artist </a:t>
            </a:r>
          </a:p>
          <a:p>
            <a:r>
              <a:rPr lang="en-GB" dirty="0"/>
              <a:t>Highlighting the traditional use of Peyote for shamanic journeys </a:t>
            </a:r>
          </a:p>
          <a:p>
            <a:endParaRPr lang="en-GB" dirty="0"/>
          </a:p>
        </p:txBody>
      </p:sp>
    </p:spTree>
    <p:extLst>
      <p:ext uri="{BB962C8B-B14F-4D97-AF65-F5344CB8AC3E}">
        <p14:creationId xmlns:p14="http://schemas.microsoft.com/office/powerpoint/2010/main" val="4237447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 to Ghost Dance </a:t>
            </a:r>
          </a:p>
        </p:txBody>
      </p:sp>
      <p:sp>
        <p:nvSpPr>
          <p:cNvPr id="3" name="Content Placeholder 2"/>
          <p:cNvSpPr>
            <a:spLocks noGrp="1"/>
          </p:cNvSpPr>
          <p:nvPr>
            <p:ph idx="1"/>
          </p:nvPr>
        </p:nvSpPr>
        <p:spPr/>
        <p:txBody>
          <a:bodyPr>
            <a:normAutofit fontScale="92500" lnSpcReduction="10000"/>
          </a:bodyPr>
          <a:lstStyle/>
          <a:p>
            <a:r>
              <a:rPr lang="en-GB" dirty="0"/>
              <a:t>Knowledge by direct communication and not by consulting he Bible</a:t>
            </a:r>
          </a:p>
          <a:p>
            <a:pPr lvl="1"/>
            <a:r>
              <a:rPr lang="en-GB" dirty="0"/>
              <a:t>“The Bible was intended for the white man who had been guilty of the crucifixion of Christ” -&gt; “The Indian who had not been a party to the deed was exempt from guilt”</a:t>
            </a:r>
          </a:p>
          <a:p>
            <a:pPr lvl="1"/>
            <a:r>
              <a:rPr lang="en-GB" dirty="0"/>
              <a:t>&gt; “The Indian was to receive his religious influences directly and in person from God though the Peyote Spirit” (quoted by </a:t>
            </a:r>
            <a:r>
              <a:rPr lang="en-GB" dirty="0" err="1"/>
              <a:t>Herzfield</a:t>
            </a:r>
            <a:r>
              <a:rPr lang="en-GB" dirty="0"/>
              <a:t>, p. 245)</a:t>
            </a:r>
          </a:p>
        </p:txBody>
      </p:sp>
    </p:spTree>
    <p:extLst>
      <p:ext uri="{BB962C8B-B14F-4D97-AF65-F5344CB8AC3E}">
        <p14:creationId xmlns:p14="http://schemas.microsoft.com/office/powerpoint/2010/main" val="32575242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692696"/>
            <a:ext cx="7772400" cy="4968552"/>
          </a:xfrm>
        </p:spPr>
        <p:txBody>
          <a:bodyPr>
            <a:normAutofit lnSpcReduction="10000"/>
          </a:bodyPr>
          <a:lstStyle/>
          <a:p>
            <a:r>
              <a:rPr lang="en-GB" dirty="0"/>
              <a:t>Various similar developments in the 20</a:t>
            </a:r>
            <a:r>
              <a:rPr lang="en-GB" baseline="30000" dirty="0"/>
              <a:t>th</a:t>
            </a:r>
            <a:r>
              <a:rPr lang="en-GB" dirty="0"/>
              <a:t> century, merging Christianity with Peyote</a:t>
            </a:r>
          </a:p>
          <a:p>
            <a:r>
              <a:rPr lang="en-GB" dirty="0"/>
              <a:t>Great flexibility, adapting to local conditions while retaining a Pan-Indian character </a:t>
            </a:r>
          </a:p>
          <a:p>
            <a:pPr lvl="1"/>
            <a:r>
              <a:rPr lang="en-GB" dirty="0"/>
              <a:t>“The belief is that God put some of his Holy Spirit into peyote, which he gave to the Indians. And by eating the sacramental peyote the Indian absorbs God’s Spirit.” (p. 250)</a:t>
            </a:r>
          </a:p>
        </p:txBody>
      </p:sp>
    </p:spTree>
    <p:extLst>
      <p:ext uri="{BB962C8B-B14F-4D97-AF65-F5344CB8AC3E}">
        <p14:creationId xmlns:p14="http://schemas.microsoft.com/office/powerpoint/2010/main" val="15513584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Responses </a:t>
            </a:r>
          </a:p>
        </p:txBody>
      </p:sp>
      <p:sp>
        <p:nvSpPr>
          <p:cNvPr id="3" name="Content Placeholder 2"/>
          <p:cNvSpPr>
            <a:spLocks noGrp="1"/>
          </p:cNvSpPr>
          <p:nvPr>
            <p:ph idx="1"/>
          </p:nvPr>
        </p:nvSpPr>
        <p:spPr/>
        <p:txBody>
          <a:bodyPr>
            <a:normAutofit lnSpcReduction="10000"/>
          </a:bodyPr>
          <a:lstStyle/>
          <a:p>
            <a:r>
              <a:rPr lang="en-GB" dirty="0"/>
              <a:t>Anti-Peyote law in 1916 </a:t>
            </a:r>
          </a:p>
          <a:p>
            <a:pPr lvl="1"/>
            <a:r>
              <a:rPr lang="en-GB" dirty="0"/>
              <a:t>though limited success </a:t>
            </a:r>
          </a:p>
          <a:p>
            <a:r>
              <a:rPr lang="en-GB" dirty="0"/>
              <a:t>In 1918 Congressman Hayden introduced bill against alcohol traffic that included peyote as “intoxicant” </a:t>
            </a:r>
          </a:p>
          <a:p>
            <a:pPr lvl="1"/>
            <a:r>
              <a:rPr lang="en-GB" dirty="0"/>
              <a:t>Use outlawed by any Indian</a:t>
            </a:r>
          </a:p>
          <a:p>
            <a:pPr lvl="1"/>
            <a:r>
              <a:rPr lang="en-GB" dirty="0"/>
              <a:t>&gt; protest against these strict measured as turning point (according to Herzberg, p. 257)</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5618" y="207254"/>
            <a:ext cx="1855532" cy="2448272"/>
          </a:xfrm>
          <a:prstGeom prst="rect">
            <a:avLst/>
          </a:prstGeom>
        </p:spPr>
      </p:pic>
    </p:spTree>
    <p:extLst>
      <p:ext uri="{BB962C8B-B14F-4D97-AF65-F5344CB8AC3E}">
        <p14:creationId xmlns:p14="http://schemas.microsoft.com/office/powerpoint/2010/main" val="456835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Native American Church </a:t>
            </a:r>
          </a:p>
        </p:txBody>
      </p:sp>
      <p:sp>
        <p:nvSpPr>
          <p:cNvPr id="3" name="Content Placeholder 2"/>
          <p:cNvSpPr>
            <a:spLocks noGrp="1"/>
          </p:cNvSpPr>
          <p:nvPr>
            <p:ph idx="1"/>
          </p:nvPr>
        </p:nvSpPr>
        <p:spPr>
          <a:xfrm>
            <a:off x="685800" y="1981200"/>
            <a:ext cx="5686400" cy="4114800"/>
          </a:xfrm>
        </p:spPr>
        <p:txBody>
          <a:bodyPr/>
          <a:lstStyle/>
          <a:p>
            <a:r>
              <a:rPr lang="en-GB" dirty="0"/>
              <a:t>Opposition against the Hayden Bill led to the establishment of the Native American Church in 1918 </a:t>
            </a:r>
          </a:p>
          <a:p>
            <a:r>
              <a:rPr lang="en-GB" dirty="0"/>
              <a:t>Aim was to give the use of peyote a firm legal status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1052736"/>
            <a:ext cx="2095500" cy="2619375"/>
          </a:xfrm>
          <a:prstGeom prst="rect">
            <a:avLst/>
          </a:prstGeom>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389340" y="3789040"/>
            <a:ext cx="2438400" cy="1876425"/>
          </a:xfrm>
          <a:prstGeom prst="rect">
            <a:avLst/>
          </a:prstGeom>
          <a:noFill/>
          <a:ln w="9525">
            <a:noFill/>
            <a:miter lim="800000"/>
            <a:headEnd/>
            <a:tailEnd/>
          </a:ln>
        </p:spPr>
      </p:pic>
    </p:spTree>
    <p:extLst>
      <p:ext uri="{BB962C8B-B14F-4D97-AF65-F5344CB8AC3E}">
        <p14:creationId xmlns:p14="http://schemas.microsoft.com/office/powerpoint/2010/main" val="29421829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the charter </a:t>
            </a:r>
          </a:p>
        </p:txBody>
      </p:sp>
      <p:sp>
        <p:nvSpPr>
          <p:cNvPr id="3" name="Content Placeholder 2"/>
          <p:cNvSpPr>
            <a:spLocks noGrp="1"/>
          </p:cNvSpPr>
          <p:nvPr>
            <p:ph idx="1"/>
          </p:nvPr>
        </p:nvSpPr>
        <p:spPr/>
        <p:txBody>
          <a:bodyPr/>
          <a:lstStyle/>
          <a:p>
            <a:r>
              <a:rPr lang="en-GB" sz="2400" dirty="0"/>
              <a:t>“The purpose for which this corporation is formed is to foster and promote the religious belief of the several tribes of Indians in the State of Oklahoma, in the Christian religion with the practice of the Peyote Sacrament as commonly understood and used among the adherents of this religion in the several tribes of Indians in the State of Oklahoma, and to teach the Christian religion with morality, sobriety, industry, kindly charity and right living and to …” (quoted by Herzberg, p. 273)</a:t>
            </a:r>
          </a:p>
        </p:txBody>
      </p:sp>
    </p:spTree>
    <p:extLst>
      <p:ext uri="{BB962C8B-B14F-4D97-AF65-F5344CB8AC3E}">
        <p14:creationId xmlns:p14="http://schemas.microsoft.com/office/powerpoint/2010/main" val="5236702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24744"/>
            <a:ext cx="7772400" cy="4971256"/>
          </a:xfrm>
        </p:spPr>
        <p:txBody>
          <a:bodyPr>
            <a:normAutofit lnSpcReduction="10000"/>
          </a:bodyPr>
          <a:lstStyle/>
          <a:p>
            <a:r>
              <a:rPr lang="en-GB" sz="2800" dirty="0"/>
              <a:t>Growth of Peyote religion in the following decades </a:t>
            </a:r>
          </a:p>
          <a:p>
            <a:pPr lvl="1"/>
            <a:r>
              <a:rPr lang="en-GB" dirty="0"/>
              <a:t>Despite of several anti-peyote bills </a:t>
            </a:r>
          </a:p>
          <a:p>
            <a:r>
              <a:rPr lang="en-GB" sz="2800" dirty="0"/>
              <a:t>In 1934 Peyote religion and the Native American Church had become the traditional faith of many Native Americans (according to Herzberg, p. 284)</a:t>
            </a:r>
          </a:p>
          <a:p>
            <a:r>
              <a:rPr lang="en-GB" sz="2800" dirty="0"/>
              <a:t>The American Indian Religious Freedom Act of 1978 and its amendments of 1994 legalised the </a:t>
            </a:r>
            <a:r>
              <a:rPr lang="en-GB" sz="2800"/>
              <a:t>(limited) use </a:t>
            </a:r>
            <a:r>
              <a:rPr lang="en-GB" sz="2800" dirty="0"/>
              <a:t>of peyote for Native Americans  </a:t>
            </a:r>
          </a:p>
        </p:txBody>
      </p:sp>
    </p:spTree>
    <p:extLst>
      <p:ext uri="{BB962C8B-B14F-4D97-AF65-F5344CB8AC3E}">
        <p14:creationId xmlns:p14="http://schemas.microsoft.com/office/powerpoint/2010/main" val="11458685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Short documentary about Peyote and the Native </a:t>
            </a:r>
            <a:r>
              <a:rPr lang="en-GB">
                <a:hlinkClick r:id="rId2"/>
              </a:rPr>
              <a:t>American Church  </a:t>
            </a:r>
            <a:r>
              <a:rPr lang="en-GB" dirty="0">
                <a:hlinkClick r:id="rId2"/>
              </a:rPr>
              <a:t>(</a:t>
            </a:r>
            <a:r>
              <a:rPr lang="en-GB">
                <a:hlinkClick r:id="rId2"/>
              </a:rPr>
              <a:t>YouTube) (ca. 8 min.) </a:t>
            </a:r>
            <a:r>
              <a:rPr lang="en-GB"/>
              <a:t> </a:t>
            </a:r>
            <a:endParaRPr lang="en-GB" dirty="0"/>
          </a:p>
        </p:txBody>
      </p:sp>
    </p:spTree>
    <p:extLst>
      <p:ext uri="{BB962C8B-B14F-4D97-AF65-F5344CB8AC3E}">
        <p14:creationId xmlns:p14="http://schemas.microsoft.com/office/powerpoint/2010/main" val="4176487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Vine </a:t>
            </a:r>
            <a:r>
              <a:rPr lang="en-GB" dirty="0" err="1"/>
              <a:t>Deloria</a:t>
            </a:r>
            <a:r>
              <a:rPr lang="en-GB" dirty="0"/>
              <a:t> Jr. (1933-2005) </a:t>
            </a:r>
          </a:p>
        </p:txBody>
      </p:sp>
      <p:sp>
        <p:nvSpPr>
          <p:cNvPr id="4" name="Content Placeholder 3"/>
          <p:cNvSpPr>
            <a:spLocks noGrp="1"/>
          </p:cNvSpPr>
          <p:nvPr>
            <p:ph sz="half" idx="1"/>
          </p:nvPr>
        </p:nvSpPr>
        <p:spPr>
          <a:xfrm>
            <a:off x="705644" y="1556792"/>
            <a:ext cx="5902424" cy="4114800"/>
          </a:xfrm>
        </p:spPr>
        <p:txBody>
          <a:bodyPr/>
          <a:lstStyle/>
          <a:p>
            <a:r>
              <a:rPr lang="en-GB" dirty="0"/>
              <a:t>American Indian author, theologian, historian, and political activist</a:t>
            </a:r>
          </a:p>
          <a:p>
            <a:r>
              <a:rPr lang="en-GB" dirty="0"/>
              <a:t>Professor at the University of Arizona and later at the University of Colorado, Boulder </a:t>
            </a:r>
          </a:p>
          <a:p>
            <a:r>
              <a:rPr lang="en-GB" dirty="0"/>
              <a:t>Author of </a:t>
            </a:r>
            <a:r>
              <a:rPr lang="en-GB" i="1" dirty="0"/>
              <a:t>Custer died for your sins </a:t>
            </a:r>
            <a:r>
              <a:rPr lang="en-GB" dirty="0"/>
              <a:t>(1969), </a:t>
            </a:r>
            <a:r>
              <a:rPr lang="en-GB" i="1" dirty="0"/>
              <a:t>God is Red </a:t>
            </a:r>
            <a:r>
              <a:rPr lang="en-GB" dirty="0"/>
              <a:t>(1994) and many others </a:t>
            </a:r>
          </a:p>
          <a:p>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76256" y="2492896"/>
            <a:ext cx="1562100" cy="1609725"/>
          </a:xfrm>
        </p:spPr>
      </p:pic>
    </p:spTree>
    <p:extLst>
      <p:ext uri="{BB962C8B-B14F-4D97-AF65-F5344CB8AC3E}">
        <p14:creationId xmlns:p14="http://schemas.microsoft.com/office/powerpoint/2010/main" val="38983111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In </a:t>
            </a:r>
            <a:r>
              <a:rPr lang="en-GB" i="1" dirty="0"/>
              <a:t>God is Red </a:t>
            </a:r>
            <a:r>
              <a:rPr lang="en-GB" dirty="0" err="1"/>
              <a:t>Deloria</a:t>
            </a:r>
            <a:r>
              <a:rPr lang="en-GB" dirty="0"/>
              <a:t> writes that religion  “is a force in and of itself” that “calls for the integration of lands and peoples in harmonious unity.” (p. 292)</a:t>
            </a:r>
          </a:p>
          <a:p>
            <a:endParaRPr lang="en-GB" dirty="0"/>
          </a:p>
        </p:txBody>
      </p:sp>
    </p:spTree>
    <p:extLst>
      <p:ext uri="{BB962C8B-B14F-4D97-AF65-F5344CB8AC3E}">
        <p14:creationId xmlns:p14="http://schemas.microsoft.com/office/powerpoint/2010/main" val="972214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Deloria</a:t>
            </a:r>
            <a:r>
              <a:rPr lang="en-GB" dirty="0"/>
              <a:t> in a </a:t>
            </a:r>
            <a:r>
              <a:rPr lang="en-GB" dirty="0" err="1"/>
              <a:t>keylecture</a:t>
            </a:r>
            <a:r>
              <a:rPr lang="en-GB" dirty="0"/>
              <a:t> at the AAR (in 1996) </a:t>
            </a:r>
          </a:p>
        </p:txBody>
      </p:sp>
      <p:sp>
        <p:nvSpPr>
          <p:cNvPr id="3" name="Content Placeholder 2"/>
          <p:cNvSpPr>
            <a:spLocks noGrp="1"/>
          </p:cNvSpPr>
          <p:nvPr>
            <p:ph idx="1"/>
          </p:nvPr>
        </p:nvSpPr>
        <p:spPr/>
        <p:txBody>
          <a:bodyPr/>
          <a:lstStyle/>
          <a:p>
            <a:r>
              <a:rPr lang="en-GB" sz="2400" dirty="0"/>
              <a:t>“To what degree do we do violence to non-Western religious traditions when we try and force them into pre-existing categories? When are we going to free ourselves up and just look at these things? I have been in ceremonies. I have talked to spirits. I'm an educated man, I have three degrees ... I'm no damn fool. And I go through experiences like that and I have to find a way to integrate those kinds of experiences with what I already know and believe. And I can't deny those experiences. …” (next page)</a:t>
            </a:r>
          </a:p>
          <a:p>
            <a:endParaRPr lang="en-GB" dirty="0"/>
          </a:p>
        </p:txBody>
      </p:sp>
    </p:spTree>
    <p:extLst>
      <p:ext uri="{BB962C8B-B14F-4D97-AF65-F5344CB8AC3E}">
        <p14:creationId xmlns:p14="http://schemas.microsoft.com/office/powerpoint/2010/main" val="14406691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he continued …</a:t>
            </a:r>
          </a:p>
        </p:txBody>
      </p:sp>
      <p:sp>
        <p:nvSpPr>
          <p:cNvPr id="3" name="Content Placeholder 2"/>
          <p:cNvSpPr>
            <a:spLocks noGrp="1"/>
          </p:cNvSpPr>
          <p:nvPr>
            <p:ph idx="1"/>
          </p:nvPr>
        </p:nvSpPr>
        <p:spPr/>
        <p:txBody>
          <a:bodyPr>
            <a:normAutofit lnSpcReduction="10000"/>
          </a:bodyPr>
          <a:lstStyle/>
          <a:p>
            <a:r>
              <a:rPr lang="en-GB" sz="2400" dirty="0"/>
              <a:t>“….They're as real to me as anything in the world. I think a lot of the material we have on American Indians is real material. And if we give it credence, then we expand the area in which we can examine religious phenomena. I don't believe that people having spiritual experiences are necessarily deluded. . . People have experiences. They may misinterpret what an experience means. But the experience, as related in a narrative straightaway, is a valid experience. We should gather more data into the study of religion.” (quoted in </a:t>
            </a:r>
            <a:r>
              <a:rPr lang="en-GB" sz="2400" dirty="0" err="1"/>
              <a:t>Deloria</a:t>
            </a:r>
            <a:r>
              <a:rPr lang="en-GB" sz="2400" dirty="0"/>
              <a:t>/Treat 1999, pp. 15-16) </a:t>
            </a:r>
          </a:p>
        </p:txBody>
      </p:sp>
    </p:spTree>
    <p:extLst>
      <p:ext uri="{BB962C8B-B14F-4D97-AF65-F5344CB8AC3E}">
        <p14:creationId xmlns:p14="http://schemas.microsoft.com/office/powerpoint/2010/main" val="19825238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1388</TotalTime>
  <Words>2236</Words>
  <Application>Microsoft Office PowerPoint</Application>
  <PresentationFormat>On-screen Show (4:3)</PresentationFormat>
  <Paragraphs>154</Paragraphs>
  <Slides>50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Calibri</vt:lpstr>
      <vt:lpstr>Myriad Pro</vt:lpstr>
      <vt:lpstr>20140311PresentationUWTSDTemplate</vt:lpstr>
      <vt:lpstr>Living Ancestors and Talking Trees Indigenous Religions Today </vt:lpstr>
      <vt:lpstr>Topic today</vt:lpstr>
      <vt:lpstr>Suggested Readings: </vt:lpstr>
      <vt:lpstr>Structure today </vt:lpstr>
      <vt:lpstr>1. Introduction </vt:lpstr>
      <vt:lpstr>What is a chiliastic movement? </vt:lpstr>
      <vt:lpstr>Example: Searching for the “Land without Evil”</vt:lpstr>
      <vt:lpstr>Religion of the Tupi Guarani </vt:lpstr>
      <vt:lpstr>PowerPoint Presentation</vt:lpstr>
      <vt:lpstr>Journey by foot over hundreds of miles …. </vt:lpstr>
      <vt:lpstr>The journey would have taken years to cover the area …. </vt:lpstr>
      <vt:lpstr>Ongoing until the 20th century</vt:lpstr>
      <vt:lpstr>2. Ghost Dance Movement and later developments  </vt:lpstr>
      <vt:lpstr>Wounded Knee </vt:lpstr>
      <vt:lpstr>PowerPoint Presentation</vt:lpstr>
      <vt:lpstr>Sitting Bull </vt:lpstr>
      <vt:lpstr>Sitting Bull video </vt:lpstr>
      <vt:lpstr>Fame of Sitting Bull until today  </vt:lpstr>
      <vt:lpstr>Dee Brown </vt:lpstr>
      <vt:lpstr>Remembered by Native Americans today </vt:lpstr>
      <vt:lpstr>Ghost dance </vt:lpstr>
      <vt:lpstr>Wovoka</vt:lpstr>
      <vt:lpstr>Message </vt:lpstr>
      <vt:lpstr>Reference to Christianity </vt:lpstr>
      <vt:lpstr>Part of prophetic traditions </vt:lpstr>
      <vt:lpstr>Traditional rituals </vt:lpstr>
      <vt:lpstr>But …. </vt:lpstr>
      <vt:lpstr>Indian form of Christianity </vt:lpstr>
      <vt:lpstr>However … </vt:lpstr>
      <vt:lpstr>Ghost Dance</vt:lpstr>
      <vt:lpstr>PowerPoint Presentation</vt:lpstr>
      <vt:lpstr>PowerPoint Presentation</vt:lpstr>
      <vt:lpstr>Reach </vt:lpstr>
      <vt:lpstr>PowerPoint Presentation</vt:lpstr>
      <vt:lpstr>Bridge between tradition and modernity</vt:lpstr>
      <vt:lpstr>From dance to massacre </vt:lpstr>
      <vt:lpstr>More information </vt:lpstr>
      <vt:lpstr>The Peyote Religion</vt:lpstr>
      <vt:lpstr>Huichol (in Mexico) </vt:lpstr>
      <vt:lpstr>Link to Ghost Dance </vt:lpstr>
      <vt:lpstr>PowerPoint Presentation</vt:lpstr>
      <vt:lpstr>Responses </vt:lpstr>
      <vt:lpstr>The Native American Church </vt:lpstr>
      <vt:lpstr>From the charter </vt:lpstr>
      <vt:lpstr>PowerPoint Presentation</vt:lpstr>
      <vt:lpstr>PowerPoint Presentation</vt:lpstr>
      <vt:lpstr>Vine Deloria Jr. (1933-2005) </vt:lpstr>
      <vt:lpstr>PowerPoint Presentation</vt:lpstr>
      <vt:lpstr>Deloria in a keylecture at the AAR (in 1996) </vt:lpstr>
      <vt:lpstr>And he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196</cp:revision>
  <cp:lastPrinted>2017-03-06T16:11:16Z</cp:lastPrinted>
  <dcterms:created xsi:type="dcterms:W3CDTF">2015-04-14T15:21:28Z</dcterms:created>
  <dcterms:modified xsi:type="dcterms:W3CDTF">2019-10-30T08:22:03Z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