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6"/>
  </p:notesMasterIdLst>
  <p:sldIdLst>
    <p:sldId id="256" r:id="rId2"/>
    <p:sldId id="257" r:id="rId3"/>
    <p:sldId id="258" r:id="rId4"/>
    <p:sldId id="259" r:id="rId5"/>
  </p:sldIdLst>
  <p:sldSz cx="6858000" cy="9906000" type="A4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54" d="100"/>
          <a:sy n="54" d="100"/>
        </p:scale>
        <p:origin x="2674" y="7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1B289DCF-6BF7-4D24-A042-95DEB81E4ED7}"/>
              </a:ext>
            </a:extLst>
          </p:cNvPr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762B022-CB7A-4A7F-A645-CD3729693A5B}"/>
              </a:ext>
            </a:extLst>
          </p:cNvPr>
          <p:cNvSpPr txBox="1">
            <a:spLocks noGrp="1"/>
          </p:cNvSpPr>
          <p:nvPr>
            <p:ph type="dt" idx="1"/>
          </p:nvPr>
        </p:nvSpPr>
        <p:spPr>
          <a:xfrm>
            <a:off x="3884608" y="0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fld id="{719E025F-D94E-43BE-9076-925C12D873B8}" type="datetime1">
              <a:rPr lang="en-GB"/>
              <a:pPr lvl="0"/>
              <a:t>24/02/2022</a:t>
            </a:fld>
            <a:endParaRPr lang="en-GB"/>
          </a:p>
        </p:txBody>
      </p:sp>
      <p:sp>
        <p:nvSpPr>
          <p:cNvPr id="4" name="Slide Image Placeholder 3">
            <a:extLst>
              <a:ext uri="{FF2B5EF4-FFF2-40B4-BE49-F238E27FC236}">
                <a16:creationId xmlns:a16="http://schemas.microsoft.com/office/drawing/2014/main" id="{25004398-1BF0-40EC-A696-0EDE4EB85DE9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2360615" y="1143000"/>
            <a:ext cx="2136779" cy="3086099"/>
          </a:xfrm>
          <a:prstGeom prst="rect">
            <a:avLst/>
          </a:prstGeom>
          <a:noFill/>
          <a:ln w="12701">
            <a:solidFill>
              <a:srgbClr val="000000"/>
            </a:solidFill>
            <a:prstDash val="solid"/>
          </a:ln>
        </p:spPr>
      </p:sp>
      <p:sp>
        <p:nvSpPr>
          <p:cNvPr id="5" name="Notes Placeholder 4">
            <a:extLst>
              <a:ext uri="{FF2B5EF4-FFF2-40B4-BE49-F238E27FC236}">
                <a16:creationId xmlns:a16="http://schemas.microsoft.com/office/drawing/2014/main" id="{155734A7-0512-41BB-824F-7F3AE4C772EF}"/>
              </a:ext>
            </a:extLst>
          </p:cNvPr>
          <p:cNvSpPr txBox="1">
            <a:spLocks noGrp="1"/>
          </p:cNvSpPr>
          <p:nvPr>
            <p:ph type="body" sz="quarter" idx="3"/>
          </p:nvPr>
        </p:nvSpPr>
        <p:spPr>
          <a:xfrm>
            <a:off x="685800" y="4400549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13AC0FD-2D41-4CED-A79A-E0B8AF3FBC45}"/>
              </a:ext>
            </a:extLst>
          </p:cNvPr>
          <p:cNvSpPr txBox="1">
            <a:spLocks noGrp="1"/>
          </p:cNvSpPr>
          <p:nvPr>
            <p:ph type="ftr" sz="quarter" idx="4"/>
          </p:nvPr>
        </p:nvSpPr>
        <p:spPr>
          <a:xfrm>
            <a:off x="0" y="8685208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B1B591F-6C7E-4F3D-858E-7CB5211B5E06}"/>
              </a:ext>
            </a:extLst>
          </p:cNvPr>
          <p:cNvSpPr txBox="1">
            <a:spLocks noGrp="1"/>
          </p:cNvSpPr>
          <p:nvPr>
            <p:ph type="sldNum" sz="quarter" idx="5"/>
          </p:nvPr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fld id="{A347E0E3-ED78-4C9E-844A-43873CEFF28B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515872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marR="0" lvl="0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Calibri"/>
      </a:defRPr>
    </a:lvl1pPr>
    <a:lvl2pPr marL="457200" marR="0" lvl="1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Calibri"/>
      </a:defRPr>
    </a:lvl2pPr>
    <a:lvl3pPr marL="914400" marR="0" lvl="2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Calibri"/>
      </a:defRPr>
    </a:lvl3pPr>
    <a:lvl4pPr marL="1371600" marR="0" lvl="3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Calibri"/>
      </a:defRPr>
    </a:lvl4pPr>
    <a:lvl5pPr marL="1828800" marR="0" lvl="4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Calibri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A7C935B-5B6D-4EE2-9C0F-5FF2F3F76D1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5978DD8-99E5-4CA9-A570-EDA03EBCD6CC}"/>
              </a:ext>
            </a:extLst>
          </p:cNvPr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663BC19-C306-4C93-AFFC-594BE5336010}"/>
              </a:ext>
            </a:extLst>
          </p:cNvPr>
          <p:cNvSpPr txBox="1"/>
          <p:nvPr/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D1AAE55E-E1E5-4AD6-8AF5-FA2BF7121C77}" type="slidenum">
              <a:t>1</a:t>
            </a:fld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9AC8E8-8C8C-4629-BF5E-F9044B1C638F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514350" y="1621194"/>
            <a:ext cx="5829300" cy="3448760"/>
          </a:xfrm>
        </p:spPr>
        <p:txBody>
          <a:bodyPr anchor="b" anchorCtr="1"/>
          <a:lstStyle>
            <a:lvl1pPr algn="ctr">
              <a:defRPr sz="45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51AF617-05BB-485D-A93E-B22595004C0D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857250" y="5202945"/>
            <a:ext cx="5143499" cy="2391658"/>
          </a:xfrm>
        </p:spPr>
        <p:txBody>
          <a:bodyPr anchorCtr="1"/>
          <a:lstStyle>
            <a:lvl1pPr marL="0" indent="0" algn="ctr">
              <a:buNone/>
              <a:defRPr sz="1800"/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ED1119-0221-49E7-8260-A366018C84F5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23/02/2022</a:t>
            </a:r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CFE401-BDA6-4E80-8338-2DAD55F4E9EC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Please Call: 01454 56342 To Place Order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D8B5719-D92C-422D-8EE5-8C64FF613C7A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2327494-FF65-48AF-8513-76B1AA947BCC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2395805"/>
      </p:ext>
    </p:extLst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620E81-DA61-40EC-96F6-3806FDE80004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BF09B5-9A62-4D45-95FE-ABC5796EA9A8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C50B5F-71A6-45A0-8394-093FCA4CEFDE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23/02/2022</a:t>
            </a:r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750BA17-E3DC-4C95-AE96-2D50A858DFE1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Please Call: 01454 56342 To Place Order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55BD893-4083-47EC-823C-91B0F34D41B2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A840705-4139-4DD0-A028-D77D21E7E04E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60090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245247-7CF6-4A3E-A575-BCB88B38480F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467916" y="2469620"/>
            <a:ext cx="5915025" cy="4120615"/>
          </a:xfrm>
        </p:spPr>
        <p:txBody>
          <a:bodyPr anchor="b"/>
          <a:lstStyle>
            <a:lvl1pPr>
              <a:defRPr sz="45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E4B8082-DBF9-429F-A029-E9FC1CE1849E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467916" y="6629226"/>
            <a:ext cx="5915025" cy="2166935"/>
          </a:xfrm>
        </p:spPr>
        <p:txBody>
          <a:bodyPr/>
          <a:lstStyle>
            <a:lvl1pPr marL="0" indent="0">
              <a:buNone/>
              <a:defRPr sz="18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77DB9D6-F64A-4D75-A738-78F7F6CE35DA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23/02/2022</a:t>
            </a:r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9A1F710-8AFC-42EC-B762-98505A66C952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Please Call: 01454 56342 To Place Order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6ABC72A-A4DE-4F00-8569-986B18480DFF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0A3FDAE-707F-4268-992C-127BFEF7A453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37687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7A7638-1804-4FCC-8487-B123FC0A2924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5DECA8-7BC2-49A8-BC21-23A41501E370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471492" y="2637010"/>
            <a:ext cx="2914650" cy="6285265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D361B48-A7FE-424B-9C3F-8131B68C95CB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3471867" y="2637010"/>
            <a:ext cx="2914650" cy="6285265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EEA121B-C396-4C03-837A-CC03C8D3ECCD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23/02/2022</a:t>
            </a:r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2B4AB8D-789C-415D-9308-0745CC4ECED6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Please Call: 01454 56342 To Place Order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12C8D93-07A4-44CB-8968-FBD0DA37EC57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16A3D7B-6BDC-4C5D-9799-8CFA42B32755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578583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B38160-78C3-42B0-96EE-A5681EAB1246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472379" y="527407"/>
            <a:ext cx="5915025" cy="1914698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0CD91CA-C747-444A-884C-04D015CB87AE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472379" y="2428344"/>
            <a:ext cx="2901254" cy="1190091"/>
          </a:xfrm>
        </p:spPr>
        <p:txBody>
          <a:bodyPr anchor="b"/>
          <a:lstStyle>
            <a:lvl1pPr marL="0" indent="0">
              <a:buNone/>
              <a:defRPr sz="1800" b="1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5D8702F-26E4-461C-A269-8768859877E8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472379" y="3618445"/>
            <a:ext cx="2901254" cy="5322182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108BD6E-B766-49EC-A866-622BC00272E3}"/>
              </a:ext>
            </a:extLst>
          </p:cNvPr>
          <p:cNvSpPr txBox="1">
            <a:spLocks noGrp="1"/>
          </p:cNvSpPr>
          <p:nvPr>
            <p:ph type="body" idx="3"/>
          </p:nvPr>
        </p:nvSpPr>
        <p:spPr>
          <a:xfrm>
            <a:off x="3471867" y="2428344"/>
            <a:ext cx="2915546" cy="1190091"/>
          </a:xfrm>
        </p:spPr>
        <p:txBody>
          <a:bodyPr anchor="b"/>
          <a:lstStyle>
            <a:lvl1pPr marL="0" indent="0">
              <a:buNone/>
              <a:defRPr sz="1800" b="1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C3FCA25-58EB-4F60-BBA3-B2A06A7871B0}"/>
              </a:ext>
            </a:extLst>
          </p:cNvPr>
          <p:cNvSpPr txBox="1">
            <a:spLocks noGrp="1"/>
          </p:cNvSpPr>
          <p:nvPr>
            <p:ph idx="4"/>
          </p:nvPr>
        </p:nvSpPr>
        <p:spPr>
          <a:xfrm>
            <a:off x="3471867" y="3618445"/>
            <a:ext cx="2915546" cy="5322182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8B2CD7C-D8D2-45E4-AACC-EC6B649F1BD2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23/02/2022</a:t>
            </a:r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EC0BA5A-B077-42F0-9798-BA2C9275E4ED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Please Call: 01454 56342 To Place Order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83ACD77-31B4-4185-8D68-2625C38C6229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485C807-FC33-4B36-B6A7-771D78D83BC1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50603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72FFDE-37B6-4100-8CE1-8DAAD3A547F4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AC18754-5D68-4B7C-9D7E-710B447F8476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23/02/2022</a:t>
            </a:r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ABF7FF2-536A-4E6E-805B-781F77719DA0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Please Call: 01454 56342 To Place Order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893A83F-6582-4B93-854C-3549A85BFD0D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F4F7750-F20D-4934-91D5-E0210A8CE6A9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12131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81F701A-E07A-4BD6-B7CB-E7D25EBA00B3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23/02/2022</a:t>
            </a:r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7F057AF-B4FA-4D3D-8127-23DD9A5B191D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Please Call: 01454 56342 To Place Order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391E745-6661-4892-A05A-300E53706815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206CEBE-9EE0-410B-81B7-5D2F3B0E2A6E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377391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5F4C64-6762-44DB-A50D-27055E320AEA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472379" y="660397"/>
            <a:ext cx="2211887" cy="2311402"/>
          </a:xfrm>
        </p:spPr>
        <p:txBody>
          <a:bodyPr anchor="b"/>
          <a:lstStyle>
            <a:lvl1pPr>
              <a:defRPr sz="24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A18943-C132-4050-9B7E-4CB9E2DD7C8F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2915546" y="1426281"/>
            <a:ext cx="3471867" cy="7039682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14D4CEC-2923-4FE0-B86B-DFD21358012B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472379" y="2971800"/>
            <a:ext cx="2211887" cy="5505629"/>
          </a:xfrm>
        </p:spPr>
        <p:txBody>
          <a:bodyPr/>
          <a:lstStyle>
            <a:lvl1pPr marL="0" indent="0">
              <a:buNone/>
              <a:defRPr sz="12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C7733A6-5DE3-4DC5-9C22-CBFEE64CE8D2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23/02/2022</a:t>
            </a:r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7BBDE88-BB3D-45FE-993A-6BBFB32EFFA0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Please Call: 01454 56342 To Place Order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EE05A1F-F4CC-4549-A459-1170016952B8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482F62D-B110-4447-974E-4679DDE5122F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534699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B8154E-F287-4BAB-98DD-9A174788E385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472379" y="660397"/>
            <a:ext cx="2211887" cy="2311402"/>
          </a:xfrm>
        </p:spPr>
        <p:txBody>
          <a:bodyPr anchor="b"/>
          <a:lstStyle>
            <a:lvl1pPr>
              <a:defRPr sz="24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88F0163-64A3-4269-BD1E-B11C7FAE8E6C}"/>
              </a:ext>
            </a:extLst>
          </p:cNvPr>
          <p:cNvSpPr txBox="1">
            <a:spLocks noGrp="1"/>
          </p:cNvSpPr>
          <p:nvPr>
            <p:ph type="pic" idx="1"/>
          </p:nvPr>
        </p:nvSpPr>
        <p:spPr>
          <a:xfrm>
            <a:off x="2915546" y="1426281"/>
            <a:ext cx="3471867" cy="7039682"/>
          </a:xfrm>
        </p:spPr>
        <p:txBody>
          <a:bodyPr/>
          <a:lstStyle>
            <a:lvl1pPr marL="0" indent="0">
              <a:buNone/>
              <a:defRPr sz="2400"/>
            </a:lvl1pPr>
          </a:lstStyle>
          <a:p>
            <a:pPr lvl="0"/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9540DB2-CB7A-48BF-B06E-A840660604B0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472379" y="2971800"/>
            <a:ext cx="2211887" cy="5505629"/>
          </a:xfrm>
        </p:spPr>
        <p:txBody>
          <a:bodyPr/>
          <a:lstStyle>
            <a:lvl1pPr marL="0" indent="0">
              <a:buNone/>
              <a:defRPr sz="12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70C4C89-E84F-404A-8CE0-A3F608DC6038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23/02/2022</a:t>
            </a:r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B476A71-4127-4F43-ACDD-6833313D1346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Please Call: 01454 56342 To Place Order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6117ADD-B735-4A5C-9798-C57394C151F1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5EFA64B-5452-4FA8-B4DE-5B8013F2F5FB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939216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C33DD7-D7A5-4DD7-9CCC-736A4ED4BDF5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AC37FBE-7044-4C1E-B2EA-F82FE04BC013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7C56B8F-2CEA-47CE-947F-BFBC8B13B553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23/02/2022</a:t>
            </a:r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8CE722-EB55-4462-A77A-6CFA2BA431D0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Please Call: 01454 56342 To Place Order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21765A0-E725-4F29-A319-D3C5F449790E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4F3A5A3-1872-4F27-9A19-9158F1AE800A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18382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9873B64-E458-418C-BDC2-8BCDF7688C77}"/>
              </a:ext>
            </a:extLst>
          </p:cNvPr>
          <p:cNvSpPr txBox="1">
            <a:spLocks noGrp="1"/>
          </p:cNvSpPr>
          <p:nvPr>
            <p:ph type="title" orient="vert"/>
          </p:nvPr>
        </p:nvSpPr>
        <p:spPr>
          <a:xfrm>
            <a:off x="4907758" y="527398"/>
            <a:ext cx="1478758" cy="8394877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509699D-01D5-40A8-B01A-1E512D6B11F6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>
          <a:xfrm>
            <a:off x="471492" y="527398"/>
            <a:ext cx="4350541" cy="8394877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91DBB7-96B5-4DC6-ADCF-E9A493F5F79F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23/02/2022</a:t>
            </a:r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7445EBA-B6C2-48A4-A043-26DD7D4AC073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Please Call: 01454 56342 To Place Order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13E30F6-C191-4950-8BA6-27FBB578300D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2602F45-CFF9-4B6C-BAFF-51095F7F1855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86299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1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678DDAC-641C-42A0-BE1B-363592DAD7B2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471492" y="527407"/>
            <a:ext cx="5915025" cy="1914698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rmAutofit/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4902858-DFC5-4FF4-BE91-A198BC0F2A26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471492" y="2637010"/>
            <a:ext cx="5915025" cy="6285265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8BF88C6-CB04-4BE9-8AE7-910DEA39E076}"/>
              </a:ext>
            </a:extLst>
          </p:cNvPr>
          <p:cNvSpPr txBox="1">
            <a:spLocks noGrp="1"/>
          </p:cNvSpPr>
          <p:nvPr>
            <p:ph type="dt" sz="half" idx="2"/>
          </p:nvPr>
        </p:nvSpPr>
        <p:spPr>
          <a:xfrm>
            <a:off x="471492" y="9181398"/>
            <a:ext cx="1543050" cy="527398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900" b="0" i="0" u="none" strike="noStrike" kern="1200" cap="none" spc="0" baseline="0">
                <a:solidFill>
                  <a:srgbClr val="898989"/>
                </a:solidFill>
                <a:uFillTx/>
                <a:latin typeface="Calibri"/>
              </a:defRPr>
            </a:lvl1pPr>
          </a:lstStyle>
          <a:p>
            <a:pPr lvl="0"/>
            <a:r>
              <a:rPr lang="en-US"/>
              <a:t>23/02/2022</a:t>
            </a:r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5502058-6627-41A3-860F-C7187CE4CEE1}"/>
              </a:ext>
            </a:extLst>
          </p:cNvPr>
          <p:cNvSpPr txBox="1">
            <a:spLocks noGrp="1"/>
          </p:cNvSpPr>
          <p:nvPr>
            <p:ph type="ftr" sz="quarter" idx="3"/>
          </p:nvPr>
        </p:nvSpPr>
        <p:spPr>
          <a:xfrm>
            <a:off x="2271717" y="9181398"/>
            <a:ext cx="2314574" cy="527398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1" compatLnSpc="1">
            <a:noAutofit/>
          </a:bodyPr>
          <a:lstStyle>
            <a:lvl1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900" b="0" i="0" u="none" strike="noStrike" kern="1200" cap="none" spc="0" baseline="0">
                <a:solidFill>
                  <a:srgbClr val="898989"/>
                </a:solidFill>
                <a:uFillTx/>
                <a:latin typeface="Calibri"/>
              </a:defRPr>
            </a:lvl1pPr>
          </a:lstStyle>
          <a:p>
            <a:pPr lvl="0"/>
            <a:r>
              <a:rPr lang="en-GB"/>
              <a:t>Please Call: 01454 56342 To Place Order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685314-B53F-43E5-97B5-085CF27EC2F0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4843467" y="9181398"/>
            <a:ext cx="1543050" cy="527398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900" b="0" i="0" u="none" strike="noStrike" kern="1200" cap="none" spc="0" baseline="0">
                <a:solidFill>
                  <a:srgbClr val="898989"/>
                </a:solidFill>
                <a:uFillTx/>
                <a:latin typeface="Calibri"/>
              </a:defRPr>
            </a:lvl1pPr>
          </a:lstStyle>
          <a:p>
            <a:pPr lvl="0"/>
            <a:fld id="{22D0C470-EA55-44BC-8790-8881AEA9F439}" type="slidenum"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marL="0" marR="0" lvl="0" indent="0" algn="l" defTabSz="685800" rtl="0" fontAlgn="auto" hangingPunct="1">
        <a:lnSpc>
          <a:spcPct val="90000"/>
        </a:lnSpc>
        <a:spcBef>
          <a:spcPts val="0"/>
        </a:spcBef>
        <a:spcAft>
          <a:spcPts val="0"/>
        </a:spcAft>
        <a:buNone/>
        <a:tabLst/>
        <a:defRPr lang="en-US" sz="3300" b="0" i="0" u="none" strike="noStrike" kern="1200" cap="none" spc="0" baseline="0">
          <a:solidFill>
            <a:srgbClr val="000000"/>
          </a:solidFill>
          <a:uFillTx/>
          <a:latin typeface="Calibri Light"/>
        </a:defRPr>
      </a:lvl1pPr>
    </p:titleStyle>
    <p:bodyStyle>
      <a:lvl1pPr marL="171450" marR="0" lvl="0" indent="-171450" algn="l" defTabSz="685800" rtl="0" fontAlgn="auto" hangingPunct="1">
        <a:lnSpc>
          <a:spcPct val="90000"/>
        </a:lnSpc>
        <a:spcBef>
          <a:spcPts val="750"/>
        </a:spcBef>
        <a:spcAft>
          <a:spcPts val="0"/>
        </a:spcAft>
        <a:buSzPct val="100000"/>
        <a:buFont typeface="Arial" pitchFamily="34"/>
        <a:buChar char="•"/>
        <a:tabLst/>
        <a:defRPr lang="en-US" sz="2100" b="0" i="0" u="none" strike="noStrike" kern="1200" cap="none" spc="0" baseline="0">
          <a:solidFill>
            <a:srgbClr val="000000"/>
          </a:solidFill>
          <a:uFillTx/>
          <a:latin typeface="Calibri"/>
        </a:defRPr>
      </a:lvl1pPr>
      <a:lvl2pPr marL="514350" marR="0" lvl="1" indent="-171450" algn="l" defTabSz="685800" rtl="0" fontAlgn="auto" hangingPunct="1">
        <a:lnSpc>
          <a:spcPct val="90000"/>
        </a:lnSpc>
        <a:spcBef>
          <a:spcPts val="375"/>
        </a:spcBef>
        <a:spcAft>
          <a:spcPts val="0"/>
        </a:spcAft>
        <a:buSzPct val="100000"/>
        <a:buFont typeface="Arial" pitchFamily="34"/>
        <a:buChar char="•"/>
        <a:tabLst/>
        <a:defRPr lang="en-US" sz="1800" b="0" i="0" u="none" strike="noStrike" kern="1200" cap="none" spc="0" baseline="0">
          <a:solidFill>
            <a:srgbClr val="000000"/>
          </a:solidFill>
          <a:uFillTx/>
          <a:latin typeface="Calibri"/>
        </a:defRPr>
      </a:lvl2pPr>
      <a:lvl3pPr marL="857250" marR="0" lvl="2" indent="-171450" algn="l" defTabSz="685800" rtl="0" fontAlgn="auto" hangingPunct="1">
        <a:lnSpc>
          <a:spcPct val="90000"/>
        </a:lnSpc>
        <a:spcBef>
          <a:spcPts val="375"/>
        </a:spcBef>
        <a:spcAft>
          <a:spcPts val="0"/>
        </a:spcAft>
        <a:buSzPct val="100000"/>
        <a:buFont typeface="Arial" pitchFamily="34"/>
        <a:buChar char="•"/>
        <a:tabLst/>
        <a:defRPr lang="en-US" sz="1500" b="0" i="0" u="none" strike="noStrike" kern="1200" cap="none" spc="0" baseline="0">
          <a:solidFill>
            <a:srgbClr val="000000"/>
          </a:solidFill>
          <a:uFillTx/>
          <a:latin typeface="Calibri"/>
        </a:defRPr>
      </a:lvl3pPr>
      <a:lvl4pPr marL="1200150" marR="0" lvl="3" indent="-171450" algn="l" defTabSz="685800" rtl="0" fontAlgn="auto" hangingPunct="1">
        <a:lnSpc>
          <a:spcPct val="90000"/>
        </a:lnSpc>
        <a:spcBef>
          <a:spcPts val="375"/>
        </a:spcBef>
        <a:spcAft>
          <a:spcPts val="0"/>
        </a:spcAft>
        <a:buSzPct val="100000"/>
        <a:buFont typeface="Arial" pitchFamily="34"/>
        <a:buChar char="•"/>
        <a:tabLst/>
        <a:defRPr lang="en-US" sz="1350" b="0" i="0" u="none" strike="noStrike" kern="1200" cap="none" spc="0" baseline="0">
          <a:solidFill>
            <a:srgbClr val="000000"/>
          </a:solidFill>
          <a:uFillTx/>
          <a:latin typeface="Calibri"/>
        </a:defRPr>
      </a:lvl4pPr>
      <a:lvl5pPr marL="1543050" marR="0" lvl="4" indent="-171450" algn="l" defTabSz="685800" rtl="0" fontAlgn="auto" hangingPunct="1">
        <a:lnSpc>
          <a:spcPct val="90000"/>
        </a:lnSpc>
        <a:spcBef>
          <a:spcPts val="375"/>
        </a:spcBef>
        <a:spcAft>
          <a:spcPts val="0"/>
        </a:spcAft>
        <a:buSzPct val="100000"/>
        <a:buFont typeface="Arial" pitchFamily="34"/>
        <a:buChar char="•"/>
        <a:tabLst/>
        <a:defRPr lang="en-US" sz="1350" b="0" i="0" u="none" strike="noStrike" kern="1200" cap="none" spc="0" baseline="0">
          <a:solidFill>
            <a:srgbClr val="000000"/>
          </a:solidFill>
          <a:uFillTx/>
          <a:latin typeface="Calibri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abbeyvillage.lancs.sch.uk/themes/abbeyvillage/img/hygiene.png" TargetMode="External"/><Relationship Id="rId2" Type="http://schemas.openxmlformats.org/officeDocument/2006/relationships/hyperlink" Target="https://www.facebook.com/grapeandolive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vivino.com/GB/en/raymond-vineyards-r-collection-cabernet-sauvignon/w/1084473?year=2019&amp;price_id=23060658" TargetMode="External"/><Relationship Id="rId4" Type="http://schemas.openxmlformats.org/officeDocument/2006/relationships/hyperlink" Target="http://www.la-trattoria.ro/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iamgoingvegan.com/vegan-symbols/" TargetMode="External"/><Relationship Id="rId2" Type="http://schemas.openxmlformats.org/officeDocument/2006/relationships/hyperlink" Target="https://www.vivino.com/GB/en/ten-zero-zero-stories-chardonnay/w/8009607?year=2018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7A06E9-1175-45AA-BB79-8093FD860E49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1063986" y="471620"/>
            <a:ext cx="4729999" cy="543784"/>
          </a:xfrm>
        </p:spPr>
        <p:txBody>
          <a:bodyPr/>
          <a:lstStyle/>
          <a:p>
            <a:pPr lvl="0"/>
            <a:r>
              <a:rPr lang="en-US" sz="3200" b="1" i="1">
                <a:solidFill>
                  <a:srgbClr val="548235"/>
                </a:solidFill>
                <a:latin typeface="Harrington" pitchFamily="82"/>
                <a:cs typeface="Sakkal Majalla" pitchFamily="2"/>
              </a:rPr>
              <a:t>Hotel Trinity</a:t>
            </a:r>
            <a:endParaRPr lang="en-GB" sz="300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491B02B-A10A-481D-8614-4DFF1904BEF9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154634" y="1234476"/>
            <a:ext cx="6548713" cy="8472492"/>
          </a:xfrm>
        </p:spPr>
        <p:txBody>
          <a:bodyPr/>
          <a:lstStyle/>
          <a:p>
            <a:pPr lvl="0">
              <a:lnSpc>
                <a:spcPct val="50000"/>
              </a:lnSpc>
            </a:pPr>
            <a:r>
              <a:rPr lang="en-US" b="1" i="1">
                <a:solidFill>
                  <a:srgbClr val="548235"/>
                </a:solidFill>
                <a:latin typeface="Lucida Console" pitchFamily="49"/>
              </a:rPr>
              <a:t>Starters</a:t>
            </a:r>
          </a:p>
          <a:p>
            <a:pPr lvl="0">
              <a:lnSpc>
                <a:spcPct val="50000"/>
              </a:lnSpc>
            </a:pPr>
            <a:endParaRPr lang="en-US" sz="1900" b="1" i="1">
              <a:latin typeface="Lucida Console" pitchFamily="49"/>
            </a:endParaRPr>
          </a:p>
          <a:p>
            <a:pPr lvl="0">
              <a:lnSpc>
                <a:spcPct val="50000"/>
              </a:lnSpc>
            </a:pPr>
            <a:r>
              <a:rPr lang="en-GB" sz="1900"/>
              <a:t> </a:t>
            </a:r>
            <a:r>
              <a:rPr lang="en-GB" sz="1900" b="1" i="1"/>
              <a:t>Tomato Cream Soup with Golden Crutons  </a:t>
            </a:r>
            <a:r>
              <a:rPr lang="en-GB" sz="1900" b="1">
                <a:solidFill>
                  <a:srgbClr val="00B050"/>
                </a:solidFill>
              </a:rPr>
              <a:t>(V; VE)  </a:t>
            </a:r>
            <a:r>
              <a:rPr lang="en-GB" sz="1900" b="1"/>
              <a:t>- 7.2</a:t>
            </a:r>
          </a:p>
          <a:p>
            <a:pPr lvl="0">
              <a:lnSpc>
                <a:spcPct val="50000"/>
              </a:lnSpc>
            </a:pPr>
            <a:r>
              <a:rPr lang="en-GB" sz="1900"/>
              <a:t>      Tomatos |carrots |celery | basil |garlic |bread |350 ML</a:t>
            </a:r>
          </a:p>
          <a:p>
            <a:pPr lvl="0">
              <a:lnSpc>
                <a:spcPct val="50000"/>
              </a:lnSpc>
            </a:pPr>
            <a:r>
              <a:rPr lang="en-GB" sz="1900"/>
              <a:t> </a:t>
            </a:r>
          </a:p>
          <a:p>
            <a:pPr lvl="0">
              <a:lnSpc>
                <a:spcPct val="50000"/>
              </a:lnSpc>
            </a:pPr>
            <a:r>
              <a:rPr lang="en-GB" sz="1900"/>
              <a:t> </a:t>
            </a:r>
            <a:r>
              <a:rPr lang="en-GB" sz="1900" b="1" i="1"/>
              <a:t>Panko Crumbed Calamari with Sweet Chili Sauce  - 8.4</a:t>
            </a:r>
          </a:p>
          <a:p>
            <a:pPr lvl="0">
              <a:lnSpc>
                <a:spcPct val="50000"/>
              </a:lnSpc>
            </a:pPr>
            <a:r>
              <a:rPr lang="en-GB" sz="1900"/>
              <a:t>       Calamari |egg |flour |breadcrumbs |sweet chilli |rocket</a:t>
            </a:r>
          </a:p>
          <a:p>
            <a:pPr lvl="0">
              <a:lnSpc>
                <a:spcPct val="50000"/>
              </a:lnSpc>
            </a:pPr>
            <a:r>
              <a:rPr lang="en-GB" sz="1900"/>
              <a:t> |300 g</a:t>
            </a:r>
          </a:p>
          <a:p>
            <a:pPr lvl="0">
              <a:lnSpc>
                <a:spcPct val="50000"/>
              </a:lnSpc>
            </a:pPr>
            <a:endParaRPr lang="en-GB" sz="1900" i="1"/>
          </a:p>
          <a:p>
            <a:pPr lvl="0">
              <a:lnSpc>
                <a:spcPct val="50000"/>
              </a:lnSpc>
            </a:pPr>
            <a:r>
              <a:rPr lang="en-GB" sz="1900" b="1" i="1"/>
              <a:t> Octupus Salad with Baby Potatos – 9.6                       </a:t>
            </a:r>
          </a:p>
          <a:p>
            <a:pPr lvl="0">
              <a:lnSpc>
                <a:spcPct val="50000"/>
              </a:lnSpc>
            </a:pPr>
            <a:r>
              <a:rPr lang="en-GB" sz="1900"/>
              <a:t>       Octupus |potatos | lime | olive oil | balsamic vinegar|</a:t>
            </a:r>
          </a:p>
          <a:p>
            <a:pPr lvl="0">
              <a:lnSpc>
                <a:spcPct val="50000"/>
              </a:lnSpc>
            </a:pPr>
            <a:r>
              <a:rPr lang="en-GB" sz="1900"/>
              <a:t>300 g</a:t>
            </a:r>
          </a:p>
          <a:p>
            <a:pPr lvl="0">
              <a:lnSpc>
                <a:spcPct val="50000"/>
              </a:lnSpc>
            </a:pPr>
            <a:endParaRPr lang="en-GB" sz="1900"/>
          </a:p>
          <a:p>
            <a:pPr lvl="0">
              <a:lnSpc>
                <a:spcPct val="50000"/>
              </a:lnSpc>
            </a:pPr>
            <a:r>
              <a:rPr lang="en-GB" sz="1900" b="1" i="1">
                <a:solidFill>
                  <a:srgbClr val="548235"/>
                </a:solidFill>
                <a:latin typeface="Lucida Console" pitchFamily="49"/>
              </a:rPr>
              <a:t>Main Course</a:t>
            </a:r>
          </a:p>
          <a:p>
            <a:pPr lvl="0">
              <a:lnSpc>
                <a:spcPct val="50000"/>
              </a:lnSpc>
            </a:pPr>
            <a:endParaRPr lang="en-GB" sz="1900" i="1"/>
          </a:p>
          <a:p>
            <a:pPr lvl="0">
              <a:lnSpc>
                <a:spcPct val="50000"/>
              </a:lnSpc>
            </a:pPr>
            <a:r>
              <a:rPr lang="en-GB" sz="1900" b="1" i="1"/>
              <a:t>Beef Steak with Caramelized Carrots and Potatos  - 26.4</a:t>
            </a:r>
          </a:p>
          <a:p>
            <a:pPr lvl="0">
              <a:lnSpc>
                <a:spcPct val="50000"/>
              </a:lnSpc>
            </a:pPr>
            <a:r>
              <a:rPr lang="en-GB" sz="1900"/>
              <a:t>Beef steak | carrots | potatos | honey |rocket |450 g</a:t>
            </a:r>
          </a:p>
          <a:p>
            <a:pPr lvl="0">
              <a:lnSpc>
                <a:spcPct val="50000"/>
              </a:lnSpc>
            </a:pPr>
            <a:endParaRPr lang="en-GB" sz="1900" b="1" i="1"/>
          </a:p>
          <a:p>
            <a:pPr lvl="0">
              <a:lnSpc>
                <a:spcPct val="50000"/>
              </a:lnSpc>
            </a:pPr>
            <a:r>
              <a:rPr lang="en-GB" sz="1900" b="1" i="1"/>
              <a:t>Perfectly suited with our R Collection Cabernet Sauvignon 2019</a:t>
            </a:r>
          </a:p>
          <a:p>
            <a:pPr lvl="0">
              <a:lnSpc>
                <a:spcPct val="50000"/>
              </a:lnSpc>
            </a:pPr>
            <a:r>
              <a:rPr lang="en-GB" sz="1900" b="1" i="1"/>
              <a:t> (sold separate)</a:t>
            </a:r>
            <a:endParaRPr lang="en-GB" sz="1900"/>
          </a:p>
          <a:p>
            <a:pPr lvl="0">
              <a:lnSpc>
                <a:spcPct val="40000"/>
              </a:lnSpc>
            </a:pPr>
            <a:endParaRPr lang="en-GB" sz="1900" b="1" i="1"/>
          </a:p>
          <a:p>
            <a:pPr lvl="0">
              <a:lnSpc>
                <a:spcPct val="40000"/>
              </a:lnSpc>
            </a:pPr>
            <a:r>
              <a:rPr lang="en-GB" sz="1900" b="1" i="1"/>
              <a:t>Sea Bream Fillet with Mashed Potatos and Spinach  -18.6 </a:t>
            </a:r>
          </a:p>
          <a:p>
            <a:pPr lvl="0">
              <a:lnSpc>
                <a:spcPct val="40000"/>
              </a:lnSpc>
            </a:pPr>
            <a:r>
              <a:rPr lang="en-GB" sz="1900"/>
              <a:t>Sea Bream fillet |mashed potatos |baby spinach |soy </a:t>
            </a:r>
          </a:p>
          <a:p>
            <a:pPr lvl="0">
              <a:lnSpc>
                <a:spcPct val="40000"/>
              </a:lnSpc>
            </a:pPr>
            <a:r>
              <a:rPr lang="en-GB" sz="1900"/>
              <a:t>sauce |450 g</a:t>
            </a:r>
            <a:r>
              <a:rPr lang="en-GB" sz="1900" b="1" i="1"/>
              <a:t> </a:t>
            </a:r>
          </a:p>
          <a:p>
            <a:pPr lvl="0">
              <a:lnSpc>
                <a:spcPct val="40000"/>
              </a:lnSpc>
            </a:pPr>
            <a:r>
              <a:rPr lang="en-GB" sz="1900" b="1" i="1"/>
              <a:t>                         </a:t>
            </a:r>
          </a:p>
          <a:p>
            <a:pPr lvl="0">
              <a:lnSpc>
                <a:spcPct val="40000"/>
              </a:lnSpc>
            </a:pPr>
            <a:r>
              <a:rPr lang="en-GB" sz="1900" b="1" i="1"/>
              <a:t>Perfectly suited with our 1000 Stories Chardonnay 2018</a:t>
            </a:r>
          </a:p>
          <a:p>
            <a:pPr lvl="0">
              <a:lnSpc>
                <a:spcPct val="40000"/>
              </a:lnSpc>
            </a:pPr>
            <a:r>
              <a:rPr lang="en-GB" sz="1900" b="1" i="1"/>
              <a:t> ( sold separate)</a:t>
            </a:r>
          </a:p>
          <a:p>
            <a:pPr lvl="0">
              <a:lnSpc>
                <a:spcPct val="40000"/>
              </a:lnSpc>
            </a:pPr>
            <a:r>
              <a:rPr lang="en-GB" sz="1900"/>
              <a:t> </a:t>
            </a:r>
          </a:p>
          <a:p>
            <a:pPr lvl="0">
              <a:lnSpc>
                <a:spcPct val="40000"/>
              </a:lnSpc>
            </a:pPr>
            <a:endParaRPr lang="en-GB" sz="1900"/>
          </a:p>
          <a:p>
            <a:pPr lvl="0">
              <a:lnSpc>
                <a:spcPct val="60000"/>
              </a:lnSpc>
            </a:pPr>
            <a:r>
              <a:rPr lang="en-GB" sz="1900" b="1" i="1"/>
              <a:t>Risotto with Wild Mushrooms and Truffle </a:t>
            </a:r>
            <a:r>
              <a:rPr lang="en-GB" sz="1900" b="1"/>
              <a:t> </a:t>
            </a:r>
            <a:r>
              <a:rPr lang="en-GB" sz="1900" b="1">
                <a:solidFill>
                  <a:srgbClr val="00B050"/>
                </a:solidFill>
              </a:rPr>
              <a:t>(V)</a:t>
            </a:r>
            <a:r>
              <a:rPr lang="en-GB" sz="1900" b="1"/>
              <a:t> – 14.5                                     </a:t>
            </a:r>
          </a:p>
          <a:p>
            <a:pPr lvl="0">
              <a:lnSpc>
                <a:spcPct val="60000"/>
              </a:lnSpc>
            </a:pPr>
            <a:r>
              <a:rPr lang="en-GB" sz="1900"/>
              <a:t>Rice| white wine |garlic |parmesan cheese |wild</a:t>
            </a:r>
          </a:p>
          <a:p>
            <a:pPr lvl="0">
              <a:lnSpc>
                <a:spcPct val="60000"/>
              </a:lnSpc>
            </a:pPr>
            <a:r>
              <a:rPr lang="en-GB" sz="1900"/>
              <a:t> mushrooms | truffle |400 g</a:t>
            </a:r>
          </a:p>
          <a:p>
            <a:pPr lvl="0"/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35994C6-A84D-49C2-A402-1D60EE3DCDB1}"/>
              </a:ext>
            </a:extLst>
          </p:cNvPr>
          <p:cNvSpPr txBox="1"/>
          <p:nvPr/>
        </p:nvSpPr>
        <p:spPr>
          <a:xfrm>
            <a:off x="1400165" y="9038523"/>
            <a:ext cx="4057650" cy="527398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1" i="0" u="none" strike="noStrike" kern="1200" cap="none" spc="0" baseline="0">
                <a:solidFill>
                  <a:srgbClr val="548235"/>
                </a:solidFill>
                <a:uFillTx/>
                <a:latin typeface="Calibri"/>
              </a:rPr>
              <a:t>Please Call: 01454 56342 To Place Order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C715F7-6139-4601-AC14-7B7C2C6B150A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1063995" y="262789"/>
            <a:ext cx="4729999" cy="516892"/>
          </a:xfrm>
        </p:spPr>
        <p:txBody>
          <a:bodyPr/>
          <a:lstStyle/>
          <a:p>
            <a:pPr lvl="0"/>
            <a:br>
              <a:rPr lang="en-US" sz="2900" b="1" i="1">
                <a:solidFill>
                  <a:srgbClr val="548235"/>
                </a:solidFill>
                <a:latin typeface="Harrington" pitchFamily="82"/>
                <a:cs typeface="Sakkal Majalla" pitchFamily="2"/>
              </a:rPr>
            </a:br>
            <a:r>
              <a:rPr lang="en-US" sz="2900" b="1" i="1">
                <a:solidFill>
                  <a:srgbClr val="548235"/>
                </a:solidFill>
                <a:latin typeface="Harrington" pitchFamily="82"/>
                <a:cs typeface="Sakkal Majalla" pitchFamily="2"/>
              </a:rPr>
              <a:t>Hotel Trinity</a:t>
            </a:r>
            <a:endParaRPr lang="en-GB" sz="270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8462086-C2DB-48B7-AC3B-03D675A0AD83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490813" y="893377"/>
            <a:ext cx="5876364" cy="8364071"/>
          </a:xfrm>
        </p:spPr>
        <p:txBody>
          <a:bodyPr/>
          <a:lstStyle/>
          <a:p>
            <a:pPr lvl="0">
              <a:lnSpc>
                <a:spcPct val="50000"/>
              </a:lnSpc>
            </a:pPr>
            <a:r>
              <a:rPr lang="en-GB" dirty="0"/>
              <a:t>     </a:t>
            </a:r>
            <a:r>
              <a:rPr lang="en-GB" b="1" i="1" dirty="0">
                <a:solidFill>
                  <a:srgbClr val="548235"/>
                </a:solidFill>
                <a:latin typeface="Lucida Console" pitchFamily="49"/>
              </a:rPr>
              <a:t>Dessert</a:t>
            </a:r>
          </a:p>
          <a:p>
            <a:pPr lvl="0">
              <a:lnSpc>
                <a:spcPct val="50000"/>
              </a:lnSpc>
            </a:pPr>
            <a:endParaRPr lang="en-GB" b="1" i="1" dirty="0"/>
          </a:p>
          <a:p>
            <a:pPr lvl="0">
              <a:lnSpc>
                <a:spcPct val="50000"/>
              </a:lnSpc>
            </a:pPr>
            <a:r>
              <a:rPr lang="en-GB" b="1" i="1" dirty="0"/>
              <a:t>Dark Chocolate and Caramel Cake </a:t>
            </a:r>
            <a:r>
              <a:rPr lang="en-GB" b="1" i="1" dirty="0">
                <a:solidFill>
                  <a:srgbClr val="00B050"/>
                </a:solidFill>
              </a:rPr>
              <a:t>(</a:t>
            </a:r>
            <a:r>
              <a:rPr lang="en-GB" b="1" dirty="0">
                <a:solidFill>
                  <a:srgbClr val="00B050"/>
                </a:solidFill>
              </a:rPr>
              <a:t>V)</a:t>
            </a:r>
            <a:r>
              <a:rPr lang="en-GB" b="1" dirty="0"/>
              <a:t> – 5.4</a:t>
            </a:r>
          </a:p>
          <a:p>
            <a:pPr lvl="0">
              <a:lnSpc>
                <a:spcPct val="50000"/>
              </a:lnSpc>
            </a:pPr>
            <a:r>
              <a:rPr lang="en-GB" dirty="0"/>
              <a:t>Dark chocolate| </a:t>
            </a:r>
            <a:r>
              <a:rPr lang="en-GB" dirty="0" err="1"/>
              <a:t>sugar|milk</a:t>
            </a:r>
            <a:r>
              <a:rPr lang="en-GB" dirty="0"/>
              <a:t> |</a:t>
            </a:r>
            <a:r>
              <a:rPr lang="en-GB" dirty="0" err="1"/>
              <a:t>flour|egg|butter</a:t>
            </a:r>
            <a:r>
              <a:rPr lang="en-GB" dirty="0"/>
              <a:t> |oil| 250 g</a:t>
            </a:r>
          </a:p>
          <a:p>
            <a:pPr lvl="0">
              <a:lnSpc>
                <a:spcPct val="50000"/>
              </a:lnSpc>
            </a:pPr>
            <a:endParaRPr lang="en-GB" dirty="0"/>
          </a:p>
          <a:p>
            <a:pPr lvl="0">
              <a:lnSpc>
                <a:spcPct val="50000"/>
              </a:lnSpc>
            </a:pPr>
            <a:r>
              <a:rPr lang="en-GB" b="1" i="1" dirty="0"/>
              <a:t>Coconut Passion </a:t>
            </a:r>
            <a:r>
              <a:rPr lang="en-GB" b="1" dirty="0">
                <a:solidFill>
                  <a:srgbClr val="00B050"/>
                </a:solidFill>
              </a:rPr>
              <a:t>(V; VE) </a:t>
            </a:r>
            <a:r>
              <a:rPr lang="en-GB" b="1" dirty="0"/>
              <a:t>- 4.7</a:t>
            </a:r>
          </a:p>
          <a:p>
            <a:pPr lvl="0">
              <a:lnSpc>
                <a:spcPct val="50000"/>
              </a:lnSpc>
            </a:pPr>
            <a:r>
              <a:rPr lang="en-GB" dirty="0"/>
              <a:t>Coconut foam |crumble |mango compote |passion fruit</a:t>
            </a:r>
          </a:p>
          <a:p>
            <a:pPr lvl="0">
              <a:lnSpc>
                <a:spcPct val="50000"/>
              </a:lnSpc>
            </a:pPr>
            <a:r>
              <a:rPr lang="en-GB" dirty="0"/>
              <a:t> sorbet | 220 g</a:t>
            </a:r>
          </a:p>
          <a:p>
            <a:pPr lvl="0">
              <a:lnSpc>
                <a:spcPct val="50000"/>
              </a:lnSpc>
            </a:pPr>
            <a:endParaRPr lang="en-GB" dirty="0">
              <a:solidFill>
                <a:srgbClr val="385723"/>
              </a:solidFill>
            </a:endParaRPr>
          </a:p>
          <a:p>
            <a:pPr lvl="0">
              <a:lnSpc>
                <a:spcPct val="50000"/>
              </a:lnSpc>
            </a:pPr>
            <a:r>
              <a:rPr lang="en-GB" b="1" i="1" dirty="0">
                <a:solidFill>
                  <a:srgbClr val="548235"/>
                </a:solidFill>
                <a:latin typeface="Lucida Console" pitchFamily="49"/>
              </a:rPr>
              <a:t>Wine List </a:t>
            </a:r>
          </a:p>
          <a:p>
            <a:pPr lvl="0">
              <a:lnSpc>
                <a:spcPct val="50000"/>
              </a:lnSpc>
            </a:pPr>
            <a:endParaRPr lang="en-GB" dirty="0"/>
          </a:p>
          <a:p>
            <a:pPr lvl="0">
              <a:lnSpc>
                <a:spcPct val="50000"/>
              </a:lnSpc>
            </a:pPr>
            <a:r>
              <a:rPr lang="en-GB" b="1" i="1" dirty="0"/>
              <a:t>R Collection Cabernet Sauvignon 2019 - 30.2</a:t>
            </a:r>
          </a:p>
          <a:p>
            <a:pPr lvl="0">
              <a:lnSpc>
                <a:spcPct val="50000"/>
              </a:lnSpc>
            </a:pPr>
            <a:r>
              <a:rPr lang="en-GB" dirty="0"/>
              <a:t>Rich flavours of blackberry, </a:t>
            </a:r>
            <a:r>
              <a:rPr lang="en-GB" dirty="0" err="1"/>
              <a:t>blackcurrent</a:t>
            </a:r>
            <a:r>
              <a:rPr lang="en-GB" dirty="0"/>
              <a:t> and elderberry,</a:t>
            </a:r>
          </a:p>
          <a:p>
            <a:pPr lvl="0">
              <a:lnSpc>
                <a:spcPct val="50000"/>
              </a:lnSpc>
            </a:pPr>
            <a:r>
              <a:rPr lang="en-GB" dirty="0"/>
              <a:t> medium bodied with a long lingering finish| 750 ML</a:t>
            </a:r>
          </a:p>
          <a:p>
            <a:pPr lvl="0">
              <a:lnSpc>
                <a:spcPct val="50000"/>
              </a:lnSpc>
            </a:pPr>
            <a:endParaRPr lang="en-GB" dirty="0"/>
          </a:p>
          <a:p>
            <a:pPr lvl="0">
              <a:lnSpc>
                <a:spcPct val="50000"/>
              </a:lnSpc>
            </a:pPr>
            <a:r>
              <a:rPr lang="en-GB" b="1" i="1" dirty="0"/>
              <a:t>1000 Stories Chardonnay 2018 - 22.3</a:t>
            </a:r>
          </a:p>
          <a:p>
            <a:pPr lvl="0">
              <a:lnSpc>
                <a:spcPct val="50000"/>
              </a:lnSpc>
            </a:pPr>
            <a:r>
              <a:rPr lang="en-GB" dirty="0"/>
              <a:t>Smoky, caramel-infused Chardonnay fermented and aged in</a:t>
            </a:r>
          </a:p>
          <a:p>
            <a:pPr lvl="0">
              <a:lnSpc>
                <a:spcPct val="50000"/>
              </a:lnSpc>
            </a:pPr>
            <a:r>
              <a:rPr lang="en-GB" dirty="0"/>
              <a:t> </a:t>
            </a:r>
            <a:r>
              <a:rPr lang="en-GB" dirty="0" err="1"/>
              <a:t>Burbon</a:t>
            </a:r>
            <a:r>
              <a:rPr lang="en-GB" dirty="0"/>
              <a:t> barrels| 750 ML</a:t>
            </a:r>
          </a:p>
          <a:p>
            <a:pPr lvl="0">
              <a:lnSpc>
                <a:spcPct val="50000"/>
              </a:lnSpc>
            </a:pPr>
            <a:endParaRPr lang="en-GB" b="1" dirty="0"/>
          </a:p>
          <a:p>
            <a:pPr lvl="0">
              <a:lnSpc>
                <a:spcPct val="50000"/>
              </a:lnSpc>
            </a:pPr>
            <a:r>
              <a:rPr lang="en-GB" b="1" i="1" dirty="0"/>
              <a:t>Dishes marked with </a:t>
            </a:r>
            <a:r>
              <a:rPr lang="en-GB" b="1" i="1" dirty="0">
                <a:solidFill>
                  <a:srgbClr val="00B050"/>
                </a:solidFill>
              </a:rPr>
              <a:t>(V) </a:t>
            </a:r>
            <a:r>
              <a:rPr lang="en-GB" b="1" i="1" dirty="0"/>
              <a:t>are suitable for vegetarians and</a:t>
            </a:r>
          </a:p>
          <a:p>
            <a:pPr lvl="0">
              <a:lnSpc>
                <a:spcPct val="50000"/>
              </a:lnSpc>
            </a:pPr>
            <a:r>
              <a:rPr lang="en-GB" b="1" i="1" dirty="0"/>
              <a:t>dishes market with </a:t>
            </a:r>
            <a:r>
              <a:rPr lang="en-GB" b="1" i="1" dirty="0">
                <a:solidFill>
                  <a:srgbClr val="00B050"/>
                </a:solidFill>
              </a:rPr>
              <a:t>(VE) </a:t>
            </a:r>
            <a:r>
              <a:rPr lang="en-GB" b="1" i="1" dirty="0"/>
              <a:t>are suitable for vegans. If you</a:t>
            </a:r>
          </a:p>
          <a:p>
            <a:pPr lvl="0">
              <a:lnSpc>
                <a:spcPct val="50000"/>
              </a:lnSpc>
            </a:pPr>
            <a:r>
              <a:rPr lang="en-GB" b="1" i="1" dirty="0"/>
              <a:t> require more information on the dishes please ask a</a:t>
            </a:r>
          </a:p>
          <a:p>
            <a:pPr lvl="0">
              <a:lnSpc>
                <a:spcPct val="50000"/>
              </a:lnSpc>
            </a:pPr>
            <a:r>
              <a:rPr lang="en-GB" b="1" i="1" dirty="0"/>
              <a:t> member of staff. Customers who have intolerances and</a:t>
            </a:r>
          </a:p>
          <a:p>
            <a:pPr lvl="0">
              <a:lnSpc>
                <a:spcPct val="50000"/>
              </a:lnSpc>
            </a:pPr>
            <a:r>
              <a:rPr lang="en-GB" b="1" i="1" dirty="0"/>
              <a:t> allergies should notify a member of staff before ordering.</a:t>
            </a:r>
          </a:p>
          <a:p>
            <a:pPr lvl="0">
              <a:lnSpc>
                <a:spcPct val="50000"/>
              </a:lnSpc>
            </a:pPr>
            <a:endParaRPr lang="en-GB" b="1" i="1" dirty="0"/>
          </a:p>
          <a:p>
            <a:pPr lvl="0">
              <a:lnSpc>
                <a:spcPct val="50000"/>
              </a:lnSpc>
            </a:pPr>
            <a:r>
              <a:rPr lang="en-GB" b="1" i="1" dirty="0">
                <a:solidFill>
                  <a:schemeClr val="accent6">
                    <a:lumMod val="75000"/>
                  </a:schemeClr>
                </a:solidFill>
              </a:rPr>
              <a:t>For deliveries feel free to call us on: 01454 56342.</a:t>
            </a:r>
          </a:p>
          <a:p>
            <a:pPr lvl="0">
              <a:lnSpc>
                <a:spcPct val="50000"/>
              </a:lnSpc>
            </a:pPr>
            <a:r>
              <a:rPr lang="en-GB" b="1" i="1" dirty="0">
                <a:solidFill>
                  <a:schemeClr val="accent6">
                    <a:lumMod val="75000"/>
                  </a:schemeClr>
                </a:solidFill>
              </a:rPr>
              <a:t>Menu available between 09:00-14:00/ 17:00-22:00</a:t>
            </a:r>
          </a:p>
          <a:p>
            <a:pPr lvl="0">
              <a:lnSpc>
                <a:spcPct val="50000"/>
              </a:lnSpc>
            </a:pPr>
            <a:r>
              <a:rPr lang="en-GB" b="1" i="1" dirty="0">
                <a:solidFill>
                  <a:schemeClr val="accent6">
                    <a:lumMod val="75000"/>
                  </a:schemeClr>
                </a:solidFill>
              </a:rPr>
              <a:t> Payment for orders will be taken by telephone by card</a:t>
            </a:r>
          </a:p>
          <a:p>
            <a:pPr lvl="0">
              <a:lnSpc>
                <a:spcPct val="50000"/>
              </a:lnSpc>
            </a:pPr>
            <a:r>
              <a:rPr lang="en-GB" b="1" i="1" dirty="0">
                <a:solidFill>
                  <a:schemeClr val="accent6">
                    <a:lumMod val="75000"/>
                  </a:schemeClr>
                </a:solidFill>
              </a:rPr>
              <a:t> payment only.</a:t>
            </a:r>
          </a:p>
          <a:p>
            <a:pPr lvl="0">
              <a:lnSpc>
                <a:spcPct val="50000"/>
              </a:lnSpc>
            </a:pPr>
            <a:r>
              <a:rPr lang="en-GB" i="1" dirty="0"/>
              <a:t> </a:t>
            </a:r>
            <a:endParaRPr lang="en-GB" dirty="0"/>
          </a:p>
        </p:txBody>
      </p:sp>
      <p:pic>
        <p:nvPicPr>
          <p:cNvPr id="4" name="Picture 4" descr="Graphical user interface, text, application, chat or text message&#10;&#10;Description automatically generated">
            <a:extLst>
              <a:ext uri="{FF2B5EF4-FFF2-40B4-BE49-F238E27FC236}">
                <a16:creationId xmlns:a16="http://schemas.microsoft.com/office/drawing/2014/main" id="{CF3AAA99-DAB8-410E-9347-F3EA554C537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57374" y="7824881"/>
            <a:ext cx="3157542" cy="1356457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5" name="Footer Placeholder 5">
            <a:extLst>
              <a:ext uri="{FF2B5EF4-FFF2-40B4-BE49-F238E27FC236}">
                <a16:creationId xmlns:a16="http://schemas.microsoft.com/office/drawing/2014/main" id="{9E6D372C-72B8-4C35-B4D2-ECA582872918}"/>
              </a:ext>
            </a:extLst>
          </p:cNvPr>
          <p:cNvSpPr txBox="1"/>
          <p:nvPr/>
        </p:nvSpPr>
        <p:spPr>
          <a:xfrm>
            <a:off x="1857374" y="9121679"/>
            <a:ext cx="3157542" cy="527398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400" b="1" i="0" u="none" strike="noStrike" kern="1200" cap="none" spc="0" baseline="0">
                <a:solidFill>
                  <a:srgbClr val="548235"/>
                </a:solidFill>
                <a:uFillTx/>
                <a:latin typeface="Calibri"/>
              </a:rPr>
              <a:t>Please Call: 01454 56342 To Place Order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85CB62-E567-4590-83F7-0875392BCB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14536" y="358072"/>
            <a:ext cx="2828925" cy="1113542"/>
          </a:xfrm>
        </p:spPr>
        <p:txBody>
          <a:bodyPr>
            <a:normAutofit/>
          </a:bodyPr>
          <a:lstStyle/>
          <a:p>
            <a:pPr algn="ctr"/>
            <a:r>
              <a:rPr lang="en-US" dirty="0"/>
              <a:t>References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463330-A0CE-4B6F-8E83-139CFC44F52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1485" y="1257301"/>
            <a:ext cx="5915025" cy="9686924"/>
          </a:xfrm>
        </p:spPr>
        <p:txBody>
          <a:bodyPr>
            <a:normAutofit/>
          </a:bodyPr>
          <a:lstStyle/>
          <a:p>
            <a:pPr marL="0" marR="0" indent="0">
              <a:lnSpc>
                <a:spcPct val="115000"/>
              </a:lnSpc>
              <a:spcBef>
                <a:spcPts val="500"/>
              </a:spcBef>
              <a:spcAft>
                <a:spcPts val="500"/>
              </a:spcAft>
              <a:buNone/>
            </a:pPr>
            <a:r>
              <a:rPr lang="en-GB" sz="1700" u="sng" dirty="0">
                <a:solidFill>
                  <a:srgbClr val="0000FF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(2) Grape &amp; Olive Swansea | Facebook</a:t>
            </a:r>
            <a:endParaRPr lang="en-GB" sz="1700" u="sng" dirty="0">
              <a:uFill>
                <a:solidFill>
                  <a:srgbClr val="000000"/>
                </a:solidFill>
              </a:uFill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indent="0">
              <a:lnSpc>
                <a:spcPct val="115000"/>
              </a:lnSpc>
              <a:spcBef>
                <a:spcPts val="500"/>
              </a:spcBef>
              <a:spcAft>
                <a:spcPts val="500"/>
              </a:spcAft>
              <a:buNone/>
            </a:pPr>
            <a:r>
              <a:rPr lang="en-GB" sz="17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Grape &amp; Olive Swansea (n.d.) </a:t>
            </a:r>
            <a:r>
              <a:rPr lang="en-GB" sz="17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Facebook</a:t>
            </a:r>
            <a:r>
              <a:rPr lang="en-GB" sz="17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Available from: https://www.facebook.com/grapeandolive/ (accessed 12 February 2022).</a:t>
            </a:r>
            <a:endParaRPr lang="en-GB" sz="1700" dirty="0"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indent="0">
              <a:lnSpc>
                <a:spcPct val="115000"/>
              </a:lnSpc>
              <a:spcBef>
                <a:spcPts val="500"/>
              </a:spcBef>
              <a:spcAft>
                <a:spcPts val="500"/>
              </a:spcAft>
              <a:buNone/>
            </a:pPr>
            <a:r>
              <a:rPr lang="en-US" sz="17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GB" sz="1700" dirty="0"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indent="0" fontAlgn="base">
              <a:lnSpc>
                <a:spcPct val="115000"/>
              </a:lnSpc>
              <a:spcBef>
                <a:spcPts val="0"/>
              </a:spcBef>
              <a:spcAft>
                <a:spcPts val="800"/>
              </a:spcAft>
              <a:buNone/>
            </a:pPr>
            <a:r>
              <a:rPr lang="en-US" sz="1700" u="sng" dirty="0">
                <a:solidFill>
                  <a:srgbClr val="0000FF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3"/>
              </a:rPr>
              <a:t>http://www.abbeyvillage.lancs.sch.uk/themes/abbeyvillage/img/hygiene.png</a:t>
            </a:r>
            <a:endParaRPr lang="en-GB" sz="17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indent="0" fontAlgn="base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7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Lancs.sch.uk. (2022). Available at: http://www.abbeyvillage.lancs.sch.uk/themes/abbeyvillage/img/hygiene.png (Accessed 23 Feb. 2022).</a:t>
            </a:r>
            <a:endParaRPr lang="en-GB" sz="17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indent="0">
              <a:lnSpc>
                <a:spcPct val="115000"/>
              </a:lnSpc>
              <a:spcBef>
                <a:spcPts val="0"/>
              </a:spcBef>
              <a:spcAft>
                <a:spcPts val="800"/>
              </a:spcAft>
              <a:buNone/>
            </a:pPr>
            <a:r>
              <a:rPr lang="en-GB" sz="17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</a:p>
          <a:p>
            <a:pPr marL="0" marR="0" indent="0">
              <a:lnSpc>
                <a:spcPct val="115000"/>
              </a:lnSpc>
              <a:spcBef>
                <a:spcPts val="500"/>
              </a:spcBef>
              <a:spcAft>
                <a:spcPts val="500"/>
              </a:spcAft>
              <a:buNone/>
            </a:pPr>
            <a:r>
              <a:rPr lang="en-GB" sz="1700" u="sng" dirty="0">
                <a:solidFill>
                  <a:srgbClr val="0000FF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  <a:hlinkClick r:id="rId4"/>
              </a:rPr>
              <a:t>La Trattoria </a:t>
            </a:r>
            <a:r>
              <a:rPr lang="en-GB" sz="1700" u="sng" dirty="0" err="1">
                <a:solidFill>
                  <a:srgbClr val="0000FF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  <a:hlinkClick r:id="rId4"/>
              </a:rPr>
              <a:t>Valcea</a:t>
            </a:r>
            <a:r>
              <a:rPr lang="en-GB" sz="1700" u="sng" dirty="0">
                <a:solidFill>
                  <a:srgbClr val="0000FF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  <a:hlinkClick r:id="rId4"/>
              </a:rPr>
              <a:t> | Restaurant cu specific </a:t>
            </a:r>
            <a:r>
              <a:rPr lang="en-GB" sz="1700" u="sng" dirty="0" err="1">
                <a:solidFill>
                  <a:srgbClr val="0000FF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  <a:hlinkClick r:id="rId4"/>
              </a:rPr>
              <a:t>italienesc</a:t>
            </a:r>
            <a:r>
              <a:rPr lang="en-GB" sz="1700" u="sng" dirty="0">
                <a:solidFill>
                  <a:srgbClr val="0000FF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  <a:hlinkClick r:id="rId4"/>
              </a:rPr>
              <a:t> </a:t>
            </a:r>
            <a:r>
              <a:rPr lang="en-GB" sz="1700" u="sng" dirty="0" err="1">
                <a:solidFill>
                  <a:srgbClr val="0000FF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  <a:hlinkClick r:id="rId4"/>
              </a:rPr>
              <a:t>pentru</a:t>
            </a:r>
            <a:r>
              <a:rPr lang="en-GB" sz="1700" u="sng" dirty="0">
                <a:solidFill>
                  <a:srgbClr val="0000FF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  <a:hlinkClick r:id="rId4"/>
              </a:rPr>
              <a:t> </a:t>
            </a:r>
            <a:r>
              <a:rPr lang="en-GB" sz="1700" u="sng" dirty="0" err="1">
                <a:solidFill>
                  <a:srgbClr val="0000FF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  <a:hlinkClick r:id="rId4"/>
              </a:rPr>
              <a:t>gusturile</a:t>
            </a:r>
            <a:r>
              <a:rPr lang="en-GB" sz="1700" u="sng" dirty="0">
                <a:solidFill>
                  <a:srgbClr val="0000FF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  <a:hlinkClick r:id="rId4"/>
              </a:rPr>
              <a:t> fine (la-trattoria.ro)</a:t>
            </a:r>
            <a:endParaRPr lang="en-GB" sz="1700" u="sng" dirty="0">
              <a:uFill>
                <a:solidFill>
                  <a:srgbClr val="000000"/>
                </a:solidFill>
              </a:uFill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indent="0">
              <a:lnSpc>
                <a:spcPct val="115000"/>
              </a:lnSpc>
              <a:spcBef>
                <a:spcPts val="500"/>
              </a:spcBef>
              <a:spcAft>
                <a:spcPts val="500"/>
              </a:spcAft>
              <a:buNone/>
            </a:pPr>
            <a:r>
              <a:rPr lang="en-GB" sz="17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Restaurant cu specific </a:t>
            </a:r>
            <a:r>
              <a:rPr lang="en-GB" sz="17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italienesc</a:t>
            </a:r>
            <a:r>
              <a:rPr lang="en-GB" sz="17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7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pentru</a:t>
            </a:r>
            <a:r>
              <a:rPr lang="en-GB" sz="17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7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gusturile</a:t>
            </a:r>
            <a:r>
              <a:rPr lang="en-GB" sz="17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fine (n.d.) </a:t>
            </a:r>
            <a:r>
              <a:rPr lang="en-GB" sz="17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La Trattoria </a:t>
            </a:r>
            <a:r>
              <a:rPr lang="en-GB" sz="1700" i="1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Valcea</a:t>
            </a:r>
            <a:r>
              <a:rPr lang="en-GB" sz="17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Available from: http://www.la-trattoria.ro/ (accessed 12 February 2022).</a:t>
            </a:r>
            <a:endParaRPr lang="en-GB" sz="1700" dirty="0"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indent="0" fontAlgn="base">
              <a:lnSpc>
                <a:spcPct val="115000"/>
              </a:lnSpc>
              <a:spcBef>
                <a:spcPts val="0"/>
              </a:spcBef>
              <a:spcAft>
                <a:spcPts val="800"/>
              </a:spcAft>
              <a:buNone/>
            </a:pPr>
            <a:r>
              <a:rPr lang="en-GB" sz="1700" u="sng" dirty="0">
                <a:solidFill>
                  <a:srgbClr val="0000FF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5"/>
              </a:rPr>
              <a:t>2019 Raymond R Collection Cabernet Sauvignon | </a:t>
            </a:r>
            <a:r>
              <a:rPr lang="en-GB" sz="1700" u="sng" dirty="0" err="1">
                <a:solidFill>
                  <a:srgbClr val="0000FF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5"/>
              </a:rPr>
              <a:t>Vivino</a:t>
            </a:r>
            <a:endParaRPr lang="en-GB" sz="17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indent="0" fontAlgn="base">
              <a:lnSpc>
                <a:spcPct val="115000"/>
              </a:lnSpc>
              <a:spcBef>
                <a:spcPts val="500"/>
              </a:spcBef>
              <a:spcAft>
                <a:spcPts val="500"/>
              </a:spcAft>
              <a:buNone/>
            </a:pPr>
            <a:r>
              <a:rPr lang="en-US" sz="17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Raymond R Collection Cabernet Sauvignon 2019 (n.d.) </a:t>
            </a:r>
            <a:r>
              <a:rPr lang="en-US" sz="1700" i="1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Vivino</a:t>
            </a:r>
            <a:r>
              <a:rPr lang="en-US" sz="17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Available from: https://www.vivino.com/GB/en/raymond-vineyards-r-collection-cabernet-sauvignon/w/1084473?year=2019&amp;price_id=23060658 (accessed 23 February 2022). </a:t>
            </a:r>
            <a:endParaRPr lang="en-GB" sz="17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>
              <a:lnSpc>
                <a:spcPct val="115000"/>
              </a:lnSpc>
              <a:spcBef>
                <a:spcPts val="0"/>
              </a:spcBef>
              <a:spcAft>
                <a:spcPts val="800"/>
              </a:spcAft>
            </a:pP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5835355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19B5FF-CABE-4066-8B1C-B53DB7CF6E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07346" y="527407"/>
            <a:ext cx="3643308" cy="1372831"/>
          </a:xfrm>
        </p:spPr>
        <p:txBody>
          <a:bodyPr/>
          <a:lstStyle/>
          <a:p>
            <a:pPr algn="ctr"/>
            <a:r>
              <a:rPr lang="en-US" dirty="0"/>
              <a:t>References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286D66-48DC-463B-B6CC-9C58B07B43A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1492" y="1700213"/>
            <a:ext cx="5915025" cy="7943849"/>
          </a:xfrm>
        </p:spPr>
        <p:txBody>
          <a:bodyPr>
            <a:normAutofit/>
          </a:bodyPr>
          <a:lstStyle/>
          <a:p>
            <a:pPr marL="0" marR="0" indent="0" fontAlgn="base">
              <a:lnSpc>
                <a:spcPct val="115000"/>
              </a:lnSpc>
              <a:spcBef>
                <a:spcPts val="500"/>
              </a:spcBef>
              <a:spcAft>
                <a:spcPts val="500"/>
              </a:spcAft>
              <a:buNone/>
            </a:pPr>
            <a:r>
              <a:rPr lang="en-US" sz="17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GB" sz="17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indent="0" fontAlgn="base">
              <a:lnSpc>
                <a:spcPct val="115000"/>
              </a:lnSpc>
              <a:spcBef>
                <a:spcPts val="0"/>
              </a:spcBef>
              <a:spcAft>
                <a:spcPts val="800"/>
              </a:spcAft>
              <a:buNone/>
            </a:pPr>
            <a:r>
              <a:rPr lang="en-GB" sz="1700" u="sng" dirty="0">
                <a:solidFill>
                  <a:srgbClr val="0000FF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2"/>
              </a:rPr>
              <a:t>2018 1000 Stories Chardonnay | </a:t>
            </a:r>
            <a:r>
              <a:rPr lang="en-GB" sz="1700" u="sng" dirty="0" err="1">
                <a:solidFill>
                  <a:srgbClr val="0000FF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2"/>
              </a:rPr>
              <a:t>Vivino</a:t>
            </a:r>
            <a:endParaRPr lang="en-GB" sz="17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indent="0" fontAlgn="base">
              <a:lnSpc>
                <a:spcPct val="115000"/>
              </a:lnSpc>
              <a:spcBef>
                <a:spcPts val="0"/>
              </a:spcBef>
              <a:spcAft>
                <a:spcPts val="800"/>
              </a:spcAft>
              <a:buNone/>
            </a:pPr>
            <a:r>
              <a:rPr lang="en-GB" sz="17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Vivino.com. 2022. </a:t>
            </a:r>
            <a:r>
              <a:rPr lang="en-GB" sz="17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2018 1000 Stories Chardonnay | </a:t>
            </a:r>
            <a:r>
              <a:rPr lang="en-GB" sz="1700" i="1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Vivino</a:t>
            </a:r>
            <a:r>
              <a:rPr lang="en-GB" sz="17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[online] Available at: &lt;https://www.vivino.com/GB/en/ten-zero-zero-stories-chardonnay/w/8009607?year=2018&gt; [Accessed 23 February 2022].</a:t>
            </a:r>
            <a:endParaRPr lang="en-GB" sz="17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indent="0" fontAlgn="base">
              <a:lnSpc>
                <a:spcPct val="115000"/>
              </a:lnSpc>
              <a:spcBef>
                <a:spcPts val="500"/>
              </a:spcBef>
              <a:spcAft>
                <a:spcPts val="500"/>
              </a:spcAft>
              <a:buNone/>
            </a:pPr>
            <a:r>
              <a:rPr lang="en-US" sz="17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GB" sz="17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indent="0">
              <a:lnSpc>
                <a:spcPct val="115000"/>
              </a:lnSpc>
              <a:spcBef>
                <a:spcPts val="500"/>
              </a:spcBef>
              <a:spcAft>
                <a:spcPts val="500"/>
              </a:spcAft>
              <a:buNone/>
            </a:pPr>
            <a:r>
              <a:rPr lang="en-GB" sz="1700" u="sng" dirty="0">
                <a:solidFill>
                  <a:srgbClr val="0000FF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ea typeface="Times New Roman" panose="02020603050405020304" pitchFamily="18" charset="0"/>
                <a:hlinkClick r:id="rId3"/>
              </a:rPr>
              <a:t>The Ultimate Guide to Vegan Symbols, Logos, and Signs – I Am Going Vegan</a:t>
            </a:r>
            <a:endParaRPr lang="en-GB" sz="17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17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McFarland T (2020) Tyler McFarland. </a:t>
            </a:r>
            <a:r>
              <a:rPr lang="en-GB" sz="1700" i="1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 Am Going Vegan</a:t>
            </a:r>
            <a:r>
              <a:rPr lang="en-GB" sz="17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Available from: https://www.iamgoingvegan.com/vegan-symbols/ (accessed 12 February 2022)</a:t>
            </a:r>
            <a:endParaRPr lang="en-GB" sz="1700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340352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Office%20Theme</Template>
  <TotalTime>197</TotalTime>
  <Words>718</Words>
  <Application>Microsoft Office PowerPoint</Application>
  <PresentationFormat>A4 Paper (210x297 mm)</PresentationFormat>
  <Paragraphs>85</Paragraphs>
  <Slides>4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11" baseType="lpstr">
      <vt:lpstr>Arial</vt:lpstr>
      <vt:lpstr>Calibri</vt:lpstr>
      <vt:lpstr>Calibri Light</vt:lpstr>
      <vt:lpstr>Harrington</vt:lpstr>
      <vt:lpstr>Lucida Console</vt:lpstr>
      <vt:lpstr>Times New Roman</vt:lpstr>
      <vt:lpstr>Office Theme</vt:lpstr>
      <vt:lpstr>Hotel Trinity</vt:lpstr>
      <vt:lpstr> Hotel Trinity</vt:lpstr>
      <vt:lpstr>References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Hotel Trinity</dc:title>
  <dc:creator>Madalina Floriana</dc:creator>
  <cp:lastModifiedBy>Madalina Floriana</cp:lastModifiedBy>
  <cp:revision>7</cp:revision>
  <dcterms:created xsi:type="dcterms:W3CDTF">2022-02-10T18:56:18Z</dcterms:created>
  <dcterms:modified xsi:type="dcterms:W3CDTF">2022-02-24T13:07:29Z</dcterms:modified>
</cp:coreProperties>
</file>