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36" r:id="rId1"/>
  </p:sldMasterIdLst>
  <p:notesMasterIdLst>
    <p:notesMasterId r:id="rId15"/>
  </p:notesMasterIdLst>
  <p:sldIdLst>
    <p:sldId id="256" r:id="rId2"/>
    <p:sldId id="257" r:id="rId3"/>
    <p:sldId id="258" r:id="rId4"/>
    <p:sldId id="263" r:id="rId5"/>
    <p:sldId id="262" r:id="rId6"/>
    <p:sldId id="260" r:id="rId7"/>
    <p:sldId id="261" r:id="rId8"/>
    <p:sldId id="264" r:id="rId9"/>
    <p:sldId id="265" r:id="rId10"/>
    <p:sldId id="266"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71799"/>
    <a:srgbClr val="BAEFF5"/>
    <a:srgbClr val="F9BEFA"/>
    <a:srgbClr val="BCB5F1"/>
    <a:srgbClr val="A49AEC"/>
    <a:srgbClr val="F7ADF9"/>
    <a:srgbClr val="A0D565"/>
    <a:srgbClr val="99CCFF"/>
    <a:srgbClr val="2BA190"/>
    <a:srgbClr val="37CB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49C711-FB4D-6A4C-736B-DD2E4F7D8C57}" v="17" dt="2023-11-12T11:14:25.1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892" autoAdjust="0"/>
  </p:normalViewPr>
  <p:slideViewPr>
    <p:cSldViewPr snapToGrid="0">
      <p:cViewPr varScale="1">
        <p:scale>
          <a:sx n="52" d="100"/>
          <a:sy n="52" d="100"/>
        </p:scale>
        <p:origin x="1204"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67D875-D937-47E6-8ACE-311A22C18C3E}" type="datetimeFigureOut">
              <a:rPr lang="en-US" smtClean="0"/>
              <a:t>11/12/2023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5B837C-11FB-46B2-B9D1-A496A95C62CD}" type="slidenum">
              <a:rPr lang="en-US" smtClean="0"/>
              <a:t>‹#›</a:t>
            </a:fld>
            <a:endParaRPr lang="en-US"/>
          </a:p>
        </p:txBody>
      </p:sp>
    </p:spTree>
    <p:extLst>
      <p:ext uri="{BB962C8B-B14F-4D97-AF65-F5344CB8AC3E}">
        <p14:creationId xmlns:p14="http://schemas.microsoft.com/office/powerpoint/2010/main" val="42272961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95B837C-11FB-46B2-B9D1-A496A95C62CD}" type="slidenum">
              <a:rPr lang="en-US" smtClean="0"/>
              <a:t>2</a:t>
            </a:fld>
            <a:endParaRPr lang="en-US"/>
          </a:p>
        </p:txBody>
      </p:sp>
    </p:spTree>
    <p:extLst>
      <p:ext uri="{BB962C8B-B14F-4D97-AF65-F5344CB8AC3E}">
        <p14:creationId xmlns:p14="http://schemas.microsoft.com/office/powerpoint/2010/main" val="41728354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95B837C-11FB-46B2-B9D1-A496A95C62CD}" type="slidenum">
              <a:rPr lang="en-US" smtClean="0"/>
              <a:t>3</a:t>
            </a:fld>
            <a:endParaRPr lang="en-US"/>
          </a:p>
        </p:txBody>
      </p:sp>
    </p:spTree>
    <p:extLst>
      <p:ext uri="{BB962C8B-B14F-4D97-AF65-F5344CB8AC3E}">
        <p14:creationId xmlns:p14="http://schemas.microsoft.com/office/powerpoint/2010/main" val="1626632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latin typeface="Arial" panose="020B0604020202020204" pitchFamily="34" charset="0"/>
                <a:cs typeface="Arial" panose="020B0604020202020204" pitchFamily="34" charset="0"/>
              </a:rPr>
              <a:t>Clan cultures </a:t>
            </a:r>
            <a:r>
              <a:rPr lang="en-US" dirty="0">
                <a:latin typeface="Arial" panose="020B0604020202020204" pitchFamily="34" charset="0"/>
                <a:cs typeface="Arial" panose="020B0604020202020204" pitchFamily="34" charset="0"/>
              </a:rPr>
              <a:t>promote a collaborative work environment where employees support, trust, and mentor each other.</a:t>
            </a:r>
          </a:p>
          <a:p>
            <a:r>
              <a:rPr lang="en-US" b="1" dirty="0">
                <a:latin typeface="Arial" panose="020B0604020202020204" pitchFamily="34" charset="0"/>
                <a:cs typeface="Arial" panose="020B0604020202020204" pitchFamily="34" charset="0"/>
              </a:rPr>
              <a:t>Hierarchical cultures </a:t>
            </a:r>
            <a:r>
              <a:rPr lang="en-US" dirty="0">
                <a:latin typeface="Arial" panose="020B0604020202020204" pitchFamily="34" charset="0"/>
                <a:cs typeface="Arial" panose="020B0604020202020204" pitchFamily="34" charset="0"/>
              </a:rPr>
              <a:t>resemble pyramids, where strict rules and predetermined roles are </a:t>
            </a:r>
            <a:r>
              <a:rPr lang="en-US" dirty="0" err="1">
                <a:latin typeface="Arial" panose="020B0604020202020204" pitchFamily="34" charset="0"/>
                <a:cs typeface="Arial" panose="020B0604020202020204" pitchFamily="34" charset="0"/>
              </a:rPr>
              <a:t>prioritised</a:t>
            </a:r>
            <a:r>
              <a:rPr lang="en-US" dirty="0">
                <a:latin typeface="Arial" panose="020B0604020202020204" pitchFamily="34" charset="0"/>
                <a:cs typeface="Arial" panose="020B0604020202020204" pitchFamily="34" charset="0"/>
              </a:rPr>
              <a:t>.</a:t>
            </a:r>
          </a:p>
          <a:p>
            <a:r>
              <a:rPr lang="en-US" b="1" dirty="0">
                <a:latin typeface="Arial" panose="020B0604020202020204" pitchFamily="34" charset="0"/>
                <a:cs typeface="Arial" panose="020B0604020202020204" pitchFamily="34" charset="0"/>
              </a:rPr>
              <a:t>Market cultures </a:t>
            </a:r>
            <a:r>
              <a:rPr lang="en-US" dirty="0" err="1">
                <a:latin typeface="Arial" panose="020B0604020202020204" pitchFamily="34" charset="0"/>
                <a:cs typeface="Arial" panose="020B0604020202020204" pitchFamily="34" charset="0"/>
              </a:rPr>
              <a:t>emphasise</a:t>
            </a:r>
            <a:r>
              <a:rPr lang="en-US" dirty="0">
                <a:latin typeface="Arial" panose="020B0604020202020204" pitchFamily="34" charset="0"/>
                <a:cs typeface="Arial" panose="020B0604020202020204" pitchFamily="34" charset="0"/>
              </a:rPr>
              <a:t> competition, aspirations, goals, and financial profits.</a:t>
            </a:r>
          </a:p>
          <a:p>
            <a:r>
              <a:rPr lang="en-US" b="1" dirty="0">
                <a:latin typeface="Arial" panose="020B0604020202020204" pitchFamily="34" charset="0"/>
                <a:cs typeface="Arial" panose="020B0604020202020204" pitchFamily="34" charset="0"/>
              </a:rPr>
              <a:t>Adhocracy cultures </a:t>
            </a:r>
            <a:r>
              <a:rPr lang="en-US" dirty="0">
                <a:latin typeface="Arial" panose="020B0604020202020204" pitchFamily="34" charset="0"/>
                <a:cs typeface="Arial" panose="020B0604020202020204" pitchFamily="34" charset="0"/>
              </a:rPr>
              <a:t>focus on risk-taking, innovation, and new ideas.</a:t>
            </a:r>
          </a:p>
          <a:p>
            <a:endParaRPr lang="en-US" dirty="0">
              <a:latin typeface="Arial" panose="020B0604020202020204" pitchFamily="34" charset="0"/>
              <a:cs typeface="Arial" panose="020B0604020202020204" pitchFamily="34" charset="0"/>
            </a:endParaRPr>
          </a:p>
          <a:p>
            <a:pPr algn="just" rtl="0">
              <a:spcBef>
                <a:spcPts val="0"/>
              </a:spcBef>
              <a:spcAft>
                <a:spcPts val="0"/>
              </a:spcAft>
            </a:pPr>
            <a:r>
              <a:rPr lang="en-US" sz="1200" b="0" i="0" u="none" strike="noStrike" dirty="0">
                <a:solidFill>
                  <a:srgbClr val="000000"/>
                </a:solidFill>
                <a:effectLst/>
                <a:latin typeface="Arial" panose="020B0604020202020204" pitchFamily="34" charset="0"/>
                <a:cs typeface="Arial" panose="020B0604020202020204" pitchFamily="34" charset="0"/>
              </a:rPr>
              <a:t>Google integrates clan culture by developing a cordial and familial environment. Additionally, it embraces adhocracy culture by promoting innovation and flexibility, and enables employees to engage in creative work.</a:t>
            </a:r>
            <a:endParaRPr lang="en-US" b="0" dirty="0">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95B837C-11FB-46B2-B9D1-A496A95C62CD}" type="slidenum">
              <a:rPr lang="en-US" smtClean="0"/>
              <a:t>4</a:t>
            </a:fld>
            <a:endParaRPr lang="en-US"/>
          </a:p>
        </p:txBody>
      </p:sp>
    </p:spTree>
    <p:extLst>
      <p:ext uri="{BB962C8B-B14F-4D97-AF65-F5344CB8AC3E}">
        <p14:creationId xmlns:p14="http://schemas.microsoft.com/office/powerpoint/2010/main" val="6224710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solidFill>
                  <a:srgbClr val="252525"/>
                </a:solidFill>
                <a:effectLst/>
                <a:latin typeface="Arial" panose="020B0604020202020204" pitchFamily="34" charset="0"/>
                <a:cs typeface="Arial" panose="020B0604020202020204" pitchFamily="34" charset="0"/>
              </a:rPr>
              <a:t>During their academic careers at Stanford University, Larry Page and Sergey Brin founded Google. However, it values creativity and consumer involvement, like its doodles. In addition, its </a:t>
            </a:r>
            <a:r>
              <a:rPr lang="en-US" b="0" dirty="0" err="1">
                <a:solidFill>
                  <a:srgbClr val="252525"/>
                </a:solidFill>
                <a:effectLst/>
                <a:latin typeface="Arial" panose="020B0604020202020204" pitchFamily="34" charset="0"/>
                <a:cs typeface="Arial" panose="020B0604020202020204" pitchFamily="34" charset="0"/>
              </a:rPr>
              <a:t>multicoloured</a:t>
            </a:r>
            <a:r>
              <a:rPr lang="en-US" b="0" dirty="0">
                <a:solidFill>
                  <a:srgbClr val="252525"/>
                </a:solidFill>
                <a:effectLst/>
                <a:latin typeface="Arial" panose="020B0604020202020204" pitchFamily="34" charset="0"/>
                <a:cs typeface="Arial" panose="020B0604020202020204" pitchFamily="34" charset="0"/>
              </a:rPr>
              <a:t> logo shows inventiveness. The Google offices are designed to provide an enjoyable and supportive environment that </a:t>
            </a:r>
            <a:r>
              <a:rPr lang="en-US" b="0" dirty="0" err="1">
                <a:solidFill>
                  <a:srgbClr val="252525"/>
                </a:solidFill>
                <a:effectLst/>
                <a:latin typeface="Arial" panose="020B0604020202020204" pitchFamily="34" charset="0"/>
                <a:cs typeface="Arial" panose="020B0604020202020204" pitchFamily="34" charset="0"/>
              </a:rPr>
              <a:t>prioritises</a:t>
            </a:r>
            <a:r>
              <a:rPr lang="en-US" b="0" dirty="0">
                <a:solidFill>
                  <a:srgbClr val="252525"/>
                </a:solidFill>
                <a:effectLst/>
                <a:latin typeface="Arial" panose="020B0604020202020204" pitchFamily="34" charset="0"/>
                <a:cs typeface="Arial" panose="020B0604020202020204" pitchFamily="34" charset="0"/>
              </a:rPr>
              <a:t> the well-being of employees. Indeed, Google employs "20% time" for innovation, "</a:t>
            </a:r>
            <a:r>
              <a:rPr lang="en-US" b="0" dirty="0" err="1">
                <a:solidFill>
                  <a:srgbClr val="252525"/>
                </a:solidFill>
                <a:effectLst/>
                <a:latin typeface="Arial" panose="020B0604020202020204" pitchFamily="34" charset="0"/>
                <a:cs typeface="Arial" panose="020B0604020202020204" pitchFamily="34" charset="0"/>
              </a:rPr>
              <a:t>Googlegeist</a:t>
            </a:r>
            <a:r>
              <a:rPr lang="en-US" b="0" dirty="0">
                <a:solidFill>
                  <a:srgbClr val="252525"/>
                </a:solidFill>
                <a:effectLst/>
                <a:latin typeface="Arial" panose="020B0604020202020204" pitchFamily="34" charset="0"/>
                <a:cs typeface="Arial" panose="020B0604020202020204" pitchFamily="34" charset="0"/>
              </a:rPr>
              <a:t>" for feedback, and open meetings. Moreover, the </a:t>
            </a:r>
            <a:r>
              <a:rPr lang="en-US" b="0" dirty="0" err="1">
                <a:solidFill>
                  <a:srgbClr val="252525"/>
                </a:solidFill>
                <a:effectLst/>
                <a:latin typeface="Arial" panose="020B0604020202020204" pitchFamily="34" charset="0"/>
                <a:cs typeface="Arial" panose="020B0604020202020204" pitchFamily="34" charset="0"/>
              </a:rPr>
              <a:t>organisation</a:t>
            </a:r>
            <a:r>
              <a:rPr lang="en-US" b="0" dirty="0">
                <a:solidFill>
                  <a:srgbClr val="252525"/>
                </a:solidFill>
                <a:effectLst/>
                <a:latin typeface="Arial" panose="020B0604020202020204" pitchFamily="34" charset="0"/>
                <a:cs typeface="Arial" panose="020B0604020202020204" pitchFamily="34" charset="0"/>
              </a:rPr>
              <a:t> maintains a flat </a:t>
            </a:r>
            <a:r>
              <a:rPr lang="en-US" b="0" dirty="0" err="1">
                <a:solidFill>
                  <a:srgbClr val="252525"/>
                </a:solidFill>
                <a:effectLst/>
                <a:latin typeface="Arial" panose="020B0604020202020204" pitchFamily="34" charset="0"/>
                <a:cs typeface="Arial" panose="020B0604020202020204" pitchFamily="34" charset="0"/>
              </a:rPr>
              <a:t>organisational</a:t>
            </a:r>
            <a:r>
              <a:rPr lang="en-US" b="0" dirty="0">
                <a:solidFill>
                  <a:srgbClr val="252525"/>
                </a:solidFill>
                <a:effectLst/>
                <a:latin typeface="Arial" panose="020B0604020202020204" pitchFamily="34" charset="0"/>
                <a:cs typeface="Arial" panose="020B0604020202020204" pitchFamily="34" charset="0"/>
              </a:rPr>
              <a:t> structure to facilitate transparent communication and employs data-driven approaches as well as quality checks for effective control. It also respects ethical standards. Alphabet, Google's parent company, focuses on versatility and exploration, with core businesses like searching, advertisements, cloud computing, and YouTube.</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95B837C-11FB-46B2-B9D1-A496A95C62CD}" type="slidenum">
              <a:rPr lang="en-US" smtClean="0"/>
              <a:t>5</a:t>
            </a:fld>
            <a:endParaRPr lang="en-US"/>
          </a:p>
        </p:txBody>
      </p:sp>
    </p:spTree>
    <p:extLst>
      <p:ext uri="{BB962C8B-B14F-4D97-AF65-F5344CB8AC3E}">
        <p14:creationId xmlns:p14="http://schemas.microsoft.com/office/powerpoint/2010/main" val="18967425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solidFill>
                  <a:srgbClr val="252525"/>
                </a:solidFill>
                <a:effectLst/>
                <a:latin typeface="Arial" panose="020B0604020202020204" pitchFamily="34" charset="0"/>
                <a:cs typeface="Arial" panose="020B0604020202020204" pitchFamily="34" charset="0"/>
              </a:rPr>
              <a:t>Ethos</a:t>
            </a:r>
            <a:r>
              <a:rPr lang="en-US" b="0" dirty="0">
                <a:solidFill>
                  <a:srgbClr val="252525"/>
                </a:solidFill>
                <a:effectLst/>
                <a:latin typeface="Arial" panose="020B0604020202020204" pitchFamily="34" charset="0"/>
                <a:cs typeface="Arial" panose="020B0604020202020204" pitchFamily="34" charset="0"/>
              </a:rPr>
              <a:t>: Google </a:t>
            </a:r>
            <a:r>
              <a:rPr lang="en-US" b="0" dirty="0" err="1">
                <a:solidFill>
                  <a:srgbClr val="252525"/>
                </a:solidFill>
                <a:effectLst/>
                <a:latin typeface="Arial" panose="020B0604020202020204" pitchFamily="34" charset="0"/>
                <a:cs typeface="Arial" panose="020B0604020202020204" pitchFamily="34" charset="0"/>
              </a:rPr>
              <a:t>emphasises</a:t>
            </a:r>
            <a:r>
              <a:rPr lang="en-US" b="0" dirty="0">
                <a:solidFill>
                  <a:srgbClr val="252525"/>
                </a:solidFill>
                <a:effectLst/>
                <a:latin typeface="Arial" panose="020B0604020202020204" pitchFamily="34" charset="0"/>
                <a:cs typeface="Arial" panose="020B0604020202020204" pitchFamily="34" charset="0"/>
              </a:rPr>
              <a:t> protecting user privacy and ensuring the security of user data. It assumes accountability for its activities and upholds ethical principles and transparency. The primary objective is to provide equitable and impartial services. Furthermore, it proactively </a:t>
            </a:r>
            <a:r>
              <a:rPr lang="en-US" b="0" dirty="0" err="1">
                <a:solidFill>
                  <a:srgbClr val="252525"/>
                </a:solidFill>
                <a:effectLst/>
                <a:latin typeface="Arial" panose="020B0604020202020204" pitchFamily="34" charset="0"/>
                <a:cs typeface="Arial" panose="020B0604020202020204" pitchFamily="34" charset="0"/>
              </a:rPr>
              <a:t>endeavours</a:t>
            </a:r>
            <a:r>
              <a:rPr lang="en-US" b="0" dirty="0">
                <a:solidFill>
                  <a:srgbClr val="252525"/>
                </a:solidFill>
                <a:effectLst/>
                <a:latin typeface="Arial" panose="020B0604020202020204" pitchFamily="34" charset="0"/>
                <a:cs typeface="Arial" panose="020B0604020202020204" pitchFamily="34" charset="0"/>
              </a:rPr>
              <a:t> to mitigate ecological footprints through the </a:t>
            </a:r>
            <a:r>
              <a:rPr lang="en-US" b="0" dirty="0" err="1">
                <a:solidFill>
                  <a:srgbClr val="252525"/>
                </a:solidFill>
                <a:effectLst/>
                <a:latin typeface="Arial" panose="020B0604020202020204" pitchFamily="34" charset="0"/>
                <a:cs typeface="Arial" panose="020B0604020202020204" pitchFamily="34" charset="0"/>
              </a:rPr>
              <a:t>utilisation</a:t>
            </a:r>
            <a:r>
              <a:rPr lang="en-US" b="0" dirty="0">
                <a:solidFill>
                  <a:srgbClr val="252525"/>
                </a:solidFill>
                <a:effectLst/>
                <a:latin typeface="Arial" panose="020B0604020202020204" pitchFamily="34" charset="0"/>
                <a:cs typeface="Arial" panose="020B0604020202020204" pitchFamily="34" charset="0"/>
              </a:rPr>
              <a:t> of sustainable energy resources.</a:t>
            </a:r>
            <a:endParaRPr lang="en-US" dirty="0">
              <a:solidFill>
                <a:srgbClr val="252525"/>
              </a:solidFill>
              <a:effectLst/>
              <a:latin typeface="Arial" panose="020B0604020202020204" pitchFamily="34" charset="0"/>
              <a:cs typeface="Arial" panose="020B0604020202020204" pitchFamily="34" charset="0"/>
            </a:endParaRPr>
          </a:p>
          <a:p>
            <a:r>
              <a:rPr lang="en-US" dirty="0">
                <a:solidFill>
                  <a:srgbClr val="252525"/>
                </a:solidFill>
                <a:effectLst/>
                <a:latin typeface="Arial" panose="020B0604020202020204" pitchFamily="34" charset="0"/>
                <a:cs typeface="Arial" panose="020B0604020202020204" pitchFamily="34" charset="0"/>
              </a:rPr>
              <a:t> </a:t>
            </a:r>
          </a:p>
          <a:p>
            <a:r>
              <a:rPr lang="en-US" b="1" dirty="0">
                <a:solidFill>
                  <a:srgbClr val="252525"/>
                </a:solidFill>
                <a:effectLst/>
                <a:latin typeface="Arial" panose="020B0604020202020204" pitchFamily="34" charset="0"/>
                <a:cs typeface="Arial" panose="020B0604020202020204" pitchFamily="34" charset="0"/>
              </a:rPr>
              <a:t>Values</a:t>
            </a:r>
            <a:r>
              <a:rPr lang="en-US" b="0" dirty="0">
                <a:solidFill>
                  <a:srgbClr val="252525"/>
                </a:solidFill>
                <a:effectLst/>
                <a:latin typeface="Arial" panose="020B0604020202020204" pitchFamily="34" charset="0"/>
                <a:cs typeface="Arial" panose="020B0604020202020204" pitchFamily="34" charset="0"/>
              </a:rPr>
              <a:t>: Google fosters work cultures that </a:t>
            </a:r>
            <a:r>
              <a:rPr lang="en-US" b="0" dirty="0" err="1">
                <a:solidFill>
                  <a:srgbClr val="252525"/>
                </a:solidFill>
                <a:effectLst/>
                <a:latin typeface="Arial" panose="020B0604020202020204" pitchFamily="34" charset="0"/>
                <a:cs typeface="Arial" panose="020B0604020202020204" pitchFamily="34" charset="0"/>
              </a:rPr>
              <a:t>emphasises</a:t>
            </a:r>
            <a:r>
              <a:rPr lang="en-US" b="0" dirty="0">
                <a:solidFill>
                  <a:srgbClr val="252525"/>
                </a:solidFill>
                <a:effectLst/>
                <a:latin typeface="Arial" panose="020B0604020202020204" pitchFamily="34" charset="0"/>
                <a:cs typeface="Arial" panose="020B0604020202020204" pitchFamily="34" charset="0"/>
              </a:rPr>
              <a:t> the values of respect, diversity, gender equality, and responsibility. It supports open channels of communication, implementing equal opportunity training, and promoting responsibility for both societal and environmental consequences. This dedication exemplifies a solid adherence to social responsibility and moral values.</a:t>
            </a:r>
            <a:endParaRPr lang="en-US" dirty="0">
              <a:solidFill>
                <a:srgbClr val="252525"/>
              </a:solidFill>
              <a:effectLst/>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95B837C-11FB-46B2-B9D1-A496A95C62CD}" type="slidenum">
              <a:rPr lang="en-US" smtClean="0"/>
              <a:t>6</a:t>
            </a:fld>
            <a:endParaRPr lang="en-US"/>
          </a:p>
        </p:txBody>
      </p:sp>
    </p:spTree>
    <p:extLst>
      <p:ext uri="{BB962C8B-B14F-4D97-AF65-F5344CB8AC3E}">
        <p14:creationId xmlns:p14="http://schemas.microsoft.com/office/powerpoint/2010/main" val="41077963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solidFill>
                  <a:srgbClr val="252525"/>
                </a:solidFill>
                <a:effectLst/>
                <a:latin typeface="Arial" panose="020B0604020202020204" pitchFamily="34" charset="0"/>
                <a:cs typeface="Arial" panose="020B0604020202020204" pitchFamily="34" charset="0"/>
              </a:rPr>
              <a:t>In PESTEL analysis, it has been seen that in the United States, Google is subject to the effects of political regulations, economic circumstances, and societal preferences. In addition, it needs to manage legal issues and abide by environmental restrictions. Moreover, it is also required for Google to keep up with technological advancements. Particularly, each of these six elements affects Google's performance and operational style. Therefore, to survive, they must adjust to shifting circumstances and live up to people's expectations.</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95B837C-11FB-46B2-B9D1-A496A95C62CD}" type="slidenum">
              <a:rPr lang="en-US" smtClean="0"/>
              <a:t>7</a:t>
            </a:fld>
            <a:endParaRPr lang="en-US"/>
          </a:p>
        </p:txBody>
      </p:sp>
    </p:spTree>
    <p:extLst>
      <p:ext uri="{BB962C8B-B14F-4D97-AF65-F5344CB8AC3E}">
        <p14:creationId xmlns:p14="http://schemas.microsoft.com/office/powerpoint/2010/main" val="30960577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solidFill>
                  <a:srgbClr val="252525"/>
                </a:solidFill>
                <a:effectLst/>
                <a:latin typeface="Arial" panose="020B0604020202020204" pitchFamily="34" charset="0"/>
                <a:cs typeface="Arial" panose="020B0604020202020204" pitchFamily="34" charset="0"/>
              </a:rPr>
              <a:t>Porter's five forces analysis provides an apparent scenario for Google's market. Google's existing rivals are Apple, Amazon, and Yahoo, who are fiercely competitive in the technology sector. However, because of Google's </a:t>
            </a:r>
            <a:r>
              <a:rPr lang="en-US" b="0" dirty="0" err="1">
                <a:solidFill>
                  <a:srgbClr val="252525"/>
                </a:solidFill>
                <a:effectLst/>
                <a:latin typeface="Arial" panose="020B0604020202020204" pitchFamily="34" charset="0"/>
                <a:cs typeface="Arial" panose="020B0604020202020204" pitchFamily="34" charset="0"/>
              </a:rPr>
              <a:t>specialised</a:t>
            </a:r>
            <a:r>
              <a:rPr lang="en-US" b="0" dirty="0">
                <a:solidFill>
                  <a:srgbClr val="252525"/>
                </a:solidFill>
                <a:effectLst/>
                <a:latin typeface="Arial" panose="020B0604020202020204" pitchFamily="34" charset="0"/>
                <a:cs typeface="Arial" panose="020B0604020202020204" pitchFamily="34" charset="0"/>
              </a:rPr>
              <a:t> offerings and market dominance, there is little threat from new competitors. Moreover, due to buyers' heavy reliance on Google's services, they have little negotiating power. Furthermore, Google offers a variety of services, thus suppliers are less risky, and there are not many alternatives as a substitute for Google.</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95B837C-11FB-46B2-B9D1-A496A95C62CD}" type="slidenum">
              <a:rPr lang="en-US" smtClean="0"/>
              <a:t>8</a:t>
            </a:fld>
            <a:endParaRPr lang="en-US"/>
          </a:p>
        </p:txBody>
      </p:sp>
    </p:spTree>
    <p:extLst>
      <p:ext uri="{BB962C8B-B14F-4D97-AF65-F5344CB8AC3E}">
        <p14:creationId xmlns:p14="http://schemas.microsoft.com/office/powerpoint/2010/main" val="21751677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solidFill>
                  <a:srgbClr val="252525"/>
                </a:solidFill>
                <a:effectLst/>
                <a:latin typeface="Arial" panose="020B0604020202020204" pitchFamily="34" charset="0"/>
                <a:cs typeface="Arial" panose="020B0604020202020204" pitchFamily="34" charset="0"/>
              </a:rPr>
              <a:t>Google is well-positioned to maintain its competitiveness in the future. Their culture fosters creativity and adaptation, which is essential in a market that is evolving quickly. Because of their significant influence in the tech sector, it is challenging for new businesses to compete. Moreover, Google's emphasis on diversity and the environment contributes to its </a:t>
            </a:r>
            <a:r>
              <a:rPr lang="en-US" b="0" dirty="0" err="1">
                <a:solidFill>
                  <a:srgbClr val="252525"/>
                </a:solidFill>
                <a:effectLst/>
                <a:latin typeface="Arial" panose="020B0604020202020204" pitchFamily="34" charset="0"/>
                <a:cs typeface="Arial" panose="020B0604020202020204" pitchFamily="34" charset="0"/>
              </a:rPr>
              <a:t>favourable</a:t>
            </a:r>
            <a:r>
              <a:rPr lang="en-US" b="0" dirty="0">
                <a:solidFill>
                  <a:srgbClr val="252525"/>
                </a:solidFill>
                <a:effectLst/>
                <a:latin typeface="Arial" panose="020B0604020202020204" pitchFamily="34" charset="0"/>
                <a:cs typeface="Arial" panose="020B0604020202020204" pitchFamily="34" charset="0"/>
              </a:rPr>
              <a:t> image. In the rapidly changing world of technology, Google must continue to innovate if it hopes to sustain itself for the long term.</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95B837C-11FB-46B2-B9D1-A496A95C62CD}" type="slidenum">
              <a:rPr lang="en-US" smtClean="0"/>
              <a:t>9</a:t>
            </a:fld>
            <a:endParaRPr lang="en-US"/>
          </a:p>
        </p:txBody>
      </p:sp>
    </p:spTree>
    <p:extLst>
      <p:ext uri="{BB962C8B-B14F-4D97-AF65-F5344CB8AC3E}">
        <p14:creationId xmlns:p14="http://schemas.microsoft.com/office/powerpoint/2010/main" val="2271627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There are some </a:t>
            </a: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areas for Google to improve. Future success for Google relies on maintaining an innovative culture and upholding moral and legal obligations. Additionally, educating staff, gathering customer input to enhance products, and keeping distinctive and flexible workspaces are recommended.  Moreover, the cultivation of creative thinking and adherence to established guidelines are crucial in fostering the success and growth of Google. However, educating employees can improve decision-making and productivity. In fact, a company's ability to expand its business by listening to user feedback, inspiring creativity, and generating new ideas.</a:t>
            </a:r>
          </a:p>
        </p:txBody>
      </p:sp>
      <p:sp>
        <p:nvSpPr>
          <p:cNvPr id="4" name="Slide Number Placeholder 3"/>
          <p:cNvSpPr>
            <a:spLocks noGrp="1"/>
          </p:cNvSpPr>
          <p:nvPr>
            <p:ph type="sldNum" sz="quarter" idx="5"/>
          </p:nvPr>
        </p:nvSpPr>
        <p:spPr/>
        <p:txBody>
          <a:bodyPr/>
          <a:lstStyle/>
          <a:p>
            <a:fld id="{495B837C-11FB-46B2-B9D1-A496A95C62CD}" type="slidenum">
              <a:rPr lang="en-US" smtClean="0"/>
              <a:t>10</a:t>
            </a:fld>
            <a:endParaRPr lang="en-US"/>
          </a:p>
        </p:txBody>
      </p:sp>
    </p:spTree>
    <p:extLst>
      <p:ext uri="{BB962C8B-B14F-4D97-AF65-F5344CB8AC3E}">
        <p14:creationId xmlns:p14="http://schemas.microsoft.com/office/powerpoint/2010/main" val="18815471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95B837C-11FB-46B2-B9D1-A496A95C62CD}" type="slidenum">
              <a:rPr lang="en-US" smtClean="0"/>
              <a:t>13</a:t>
            </a:fld>
            <a:endParaRPr lang="en-US"/>
          </a:p>
        </p:txBody>
      </p:sp>
    </p:spTree>
    <p:extLst>
      <p:ext uri="{BB962C8B-B14F-4D97-AF65-F5344CB8AC3E}">
        <p14:creationId xmlns:p14="http://schemas.microsoft.com/office/powerpoint/2010/main" val="8110019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5C9D8-D0C3-413E-B691-2C54950C6F8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3BB177B-8BF4-4B12-81A7-16EA5F40919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1A75019-1B3E-4FFC-BEDF-B81F24447752}"/>
              </a:ext>
            </a:extLst>
          </p:cNvPr>
          <p:cNvSpPr>
            <a:spLocks noGrp="1"/>
          </p:cNvSpPr>
          <p:nvPr>
            <p:ph type="dt" sz="half" idx="10"/>
          </p:nvPr>
        </p:nvSpPr>
        <p:spPr/>
        <p:txBody>
          <a:bodyPr/>
          <a:lstStyle/>
          <a:p>
            <a:fld id="{46D794D2-A439-4922-9A11-BB5106F0416E}" type="datetimeFigureOut">
              <a:rPr lang="en-US" smtClean="0"/>
              <a:t>11/12/2023</a:t>
            </a:fld>
            <a:endParaRPr lang="en-US"/>
          </a:p>
        </p:txBody>
      </p:sp>
      <p:sp>
        <p:nvSpPr>
          <p:cNvPr id="5" name="Footer Placeholder 4">
            <a:extLst>
              <a:ext uri="{FF2B5EF4-FFF2-40B4-BE49-F238E27FC236}">
                <a16:creationId xmlns:a16="http://schemas.microsoft.com/office/drawing/2014/main" id="{C270F0EC-132A-4274-AA0F-F76506D1CE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D0BB93-5499-45EE-8545-0B30FC25E89F}"/>
              </a:ext>
            </a:extLst>
          </p:cNvPr>
          <p:cNvSpPr>
            <a:spLocks noGrp="1"/>
          </p:cNvSpPr>
          <p:nvPr>
            <p:ph type="sldNum" sz="quarter" idx="12"/>
          </p:nvPr>
        </p:nvSpPr>
        <p:spPr/>
        <p:txBody>
          <a:bodyPr/>
          <a:lstStyle/>
          <a:p>
            <a:fld id="{B20293D6-230A-4D40-9B72-56C5796B035C}" type="slidenum">
              <a:rPr lang="en-US" smtClean="0"/>
              <a:t>‹#›</a:t>
            </a:fld>
            <a:endParaRPr lang="en-US"/>
          </a:p>
        </p:txBody>
      </p:sp>
    </p:spTree>
    <p:extLst>
      <p:ext uri="{BB962C8B-B14F-4D97-AF65-F5344CB8AC3E}">
        <p14:creationId xmlns:p14="http://schemas.microsoft.com/office/powerpoint/2010/main" val="41285402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27F77-A92B-49AF-88E6-246EBD4EC58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2C9D859-3D35-4A78-966E-2FD8D4264D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4DB94CC-89C5-4329-9035-41F3E35D6C16}"/>
              </a:ext>
            </a:extLst>
          </p:cNvPr>
          <p:cNvSpPr>
            <a:spLocks noGrp="1"/>
          </p:cNvSpPr>
          <p:nvPr>
            <p:ph type="dt" sz="half" idx="10"/>
          </p:nvPr>
        </p:nvSpPr>
        <p:spPr/>
        <p:txBody>
          <a:bodyPr/>
          <a:lstStyle/>
          <a:p>
            <a:fld id="{46D794D2-A439-4922-9A11-BB5106F0416E}" type="datetimeFigureOut">
              <a:rPr lang="en-US" smtClean="0"/>
              <a:t>11/12/2023</a:t>
            </a:fld>
            <a:endParaRPr lang="en-US"/>
          </a:p>
        </p:txBody>
      </p:sp>
      <p:sp>
        <p:nvSpPr>
          <p:cNvPr id="5" name="Footer Placeholder 4">
            <a:extLst>
              <a:ext uri="{FF2B5EF4-FFF2-40B4-BE49-F238E27FC236}">
                <a16:creationId xmlns:a16="http://schemas.microsoft.com/office/drawing/2014/main" id="{2EFF08A1-FBC1-41CD-A735-E9D0D87F9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9DCBF3-5376-4043-8C5A-20AAA724BFCD}"/>
              </a:ext>
            </a:extLst>
          </p:cNvPr>
          <p:cNvSpPr>
            <a:spLocks noGrp="1"/>
          </p:cNvSpPr>
          <p:nvPr>
            <p:ph type="sldNum" sz="quarter" idx="12"/>
          </p:nvPr>
        </p:nvSpPr>
        <p:spPr/>
        <p:txBody>
          <a:bodyPr/>
          <a:lstStyle/>
          <a:p>
            <a:fld id="{B20293D6-230A-4D40-9B72-56C5796B035C}" type="slidenum">
              <a:rPr lang="en-US" smtClean="0"/>
              <a:t>‹#›</a:t>
            </a:fld>
            <a:endParaRPr lang="en-US"/>
          </a:p>
        </p:txBody>
      </p:sp>
    </p:spTree>
    <p:extLst>
      <p:ext uri="{BB962C8B-B14F-4D97-AF65-F5344CB8AC3E}">
        <p14:creationId xmlns:p14="http://schemas.microsoft.com/office/powerpoint/2010/main" val="1607238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6E162-0A5F-4467-9AD7-435FB6F8F7A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2CC1B54-C167-464B-9291-F90E1950D1D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537A89C-D28D-49A1-BA8F-9C0AD8CAC133}"/>
              </a:ext>
            </a:extLst>
          </p:cNvPr>
          <p:cNvSpPr>
            <a:spLocks noGrp="1"/>
          </p:cNvSpPr>
          <p:nvPr>
            <p:ph type="dt" sz="half" idx="10"/>
          </p:nvPr>
        </p:nvSpPr>
        <p:spPr/>
        <p:txBody>
          <a:bodyPr/>
          <a:lstStyle/>
          <a:p>
            <a:fld id="{46D794D2-A439-4922-9A11-BB5106F0416E}" type="datetimeFigureOut">
              <a:rPr lang="en-US" smtClean="0"/>
              <a:t>11/12/2023</a:t>
            </a:fld>
            <a:endParaRPr lang="en-US"/>
          </a:p>
        </p:txBody>
      </p:sp>
      <p:sp>
        <p:nvSpPr>
          <p:cNvPr id="5" name="Footer Placeholder 4">
            <a:extLst>
              <a:ext uri="{FF2B5EF4-FFF2-40B4-BE49-F238E27FC236}">
                <a16:creationId xmlns:a16="http://schemas.microsoft.com/office/drawing/2014/main" id="{532DB03F-C55A-4D9B-8481-BDFB7B8D0E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FC16A0-1F9D-450B-92D0-C12CF26FB85A}"/>
              </a:ext>
            </a:extLst>
          </p:cNvPr>
          <p:cNvSpPr>
            <a:spLocks noGrp="1"/>
          </p:cNvSpPr>
          <p:nvPr>
            <p:ph type="sldNum" sz="quarter" idx="12"/>
          </p:nvPr>
        </p:nvSpPr>
        <p:spPr/>
        <p:txBody>
          <a:bodyPr/>
          <a:lstStyle/>
          <a:p>
            <a:fld id="{B20293D6-230A-4D40-9B72-56C5796B035C}" type="slidenum">
              <a:rPr lang="en-US" smtClean="0"/>
              <a:t>‹#›</a:t>
            </a:fld>
            <a:endParaRPr lang="en-US"/>
          </a:p>
        </p:txBody>
      </p:sp>
    </p:spTree>
    <p:extLst>
      <p:ext uri="{BB962C8B-B14F-4D97-AF65-F5344CB8AC3E}">
        <p14:creationId xmlns:p14="http://schemas.microsoft.com/office/powerpoint/2010/main" val="13067205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323C0-98A1-478B-A51B-40459EBB332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A58E3D7-65A3-42A1-AE18-920BDCEA9BB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88975B2-DCA6-49F8-89F4-29EDE2ECB1A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3F19EEB-9522-4827-B911-AED29FFDD568}"/>
              </a:ext>
            </a:extLst>
          </p:cNvPr>
          <p:cNvSpPr>
            <a:spLocks noGrp="1"/>
          </p:cNvSpPr>
          <p:nvPr>
            <p:ph type="dt" sz="half" idx="10"/>
          </p:nvPr>
        </p:nvSpPr>
        <p:spPr/>
        <p:txBody>
          <a:bodyPr/>
          <a:lstStyle/>
          <a:p>
            <a:fld id="{46D794D2-A439-4922-9A11-BB5106F0416E}" type="datetimeFigureOut">
              <a:rPr lang="en-US" smtClean="0"/>
              <a:t>11/12/2023</a:t>
            </a:fld>
            <a:endParaRPr lang="en-US"/>
          </a:p>
        </p:txBody>
      </p:sp>
      <p:sp>
        <p:nvSpPr>
          <p:cNvPr id="6" name="Footer Placeholder 5">
            <a:extLst>
              <a:ext uri="{FF2B5EF4-FFF2-40B4-BE49-F238E27FC236}">
                <a16:creationId xmlns:a16="http://schemas.microsoft.com/office/drawing/2014/main" id="{9049AE97-C182-44B7-ACD2-FF28FB3BE37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BC16F10-27D8-435D-B86C-333F162A1B62}"/>
              </a:ext>
            </a:extLst>
          </p:cNvPr>
          <p:cNvSpPr>
            <a:spLocks noGrp="1"/>
          </p:cNvSpPr>
          <p:nvPr>
            <p:ph type="sldNum" sz="quarter" idx="12"/>
          </p:nvPr>
        </p:nvSpPr>
        <p:spPr/>
        <p:txBody>
          <a:bodyPr/>
          <a:lstStyle/>
          <a:p>
            <a:fld id="{B20293D6-230A-4D40-9B72-56C5796B035C}" type="slidenum">
              <a:rPr lang="en-US" smtClean="0"/>
              <a:t>‹#›</a:t>
            </a:fld>
            <a:endParaRPr lang="en-US"/>
          </a:p>
        </p:txBody>
      </p:sp>
    </p:spTree>
    <p:extLst>
      <p:ext uri="{BB962C8B-B14F-4D97-AF65-F5344CB8AC3E}">
        <p14:creationId xmlns:p14="http://schemas.microsoft.com/office/powerpoint/2010/main" val="16856052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54FBE-2B82-4D3E-85FF-641034BFDC1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8CFBC79-6C71-4391-8FD2-DFFEB2C196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F59E27B-2346-4D7A-9070-D275C765E4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7C900DE-F8AB-4EC3-8BA5-6C781C5C6B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8AF8022-EF05-426F-A564-2CA10DEEBC7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5AE7FEB-8B73-4F29-917E-8D3E814ACAC0}"/>
              </a:ext>
            </a:extLst>
          </p:cNvPr>
          <p:cNvSpPr>
            <a:spLocks noGrp="1"/>
          </p:cNvSpPr>
          <p:nvPr>
            <p:ph type="dt" sz="half" idx="10"/>
          </p:nvPr>
        </p:nvSpPr>
        <p:spPr/>
        <p:txBody>
          <a:bodyPr/>
          <a:lstStyle/>
          <a:p>
            <a:fld id="{46D794D2-A439-4922-9A11-BB5106F0416E}" type="datetimeFigureOut">
              <a:rPr lang="en-US" smtClean="0"/>
              <a:t>11/12/2023</a:t>
            </a:fld>
            <a:endParaRPr lang="en-US"/>
          </a:p>
        </p:txBody>
      </p:sp>
      <p:sp>
        <p:nvSpPr>
          <p:cNvPr id="8" name="Footer Placeholder 7">
            <a:extLst>
              <a:ext uri="{FF2B5EF4-FFF2-40B4-BE49-F238E27FC236}">
                <a16:creationId xmlns:a16="http://schemas.microsoft.com/office/drawing/2014/main" id="{E8060658-E033-4349-B3B4-7981B7F3940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7374C05-5D78-406E-8AE4-9DB8E279BEA2}"/>
              </a:ext>
            </a:extLst>
          </p:cNvPr>
          <p:cNvSpPr>
            <a:spLocks noGrp="1"/>
          </p:cNvSpPr>
          <p:nvPr>
            <p:ph type="sldNum" sz="quarter" idx="12"/>
          </p:nvPr>
        </p:nvSpPr>
        <p:spPr/>
        <p:txBody>
          <a:bodyPr/>
          <a:lstStyle/>
          <a:p>
            <a:fld id="{B20293D6-230A-4D40-9B72-56C5796B035C}" type="slidenum">
              <a:rPr lang="en-US" smtClean="0"/>
              <a:t>‹#›</a:t>
            </a:fld>
            <a:endParaRPr lang="en-US"/>
          </a:p>
        </p:txBody>
      </p:sp>
    </p:spTree>
    <p:extLst>
      <p:ext uri="{BB962C8B-B14F-4D97-AF65-F5344CB8AC3E}">
        <p14:creationId xmlns:p14="http://schemas.microsoft.com/office/powerpoint/2010/main" val="294601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E001B-ADF5-4C49-A98D-BFFDFBDB053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0801A4C-07BD-4EB4-8CE4-DFB60B6A6204}"/>
              </a:ext>
            </a:extLst>
          </p:cNvPr>
          <p:cNvSpPr>
            <a:spLocks noGrp="1"/>
          </p:cNvSpPr>
          <p:nvPr>
            <p:ph type="dt" sz="half" idx="10"/>
          </p:nvPr>
        </p:nvSpPr>
        <p:spPr/>
        <p:txBody>
          <a:bodyPr/>
          <a:lstStyle/>
          <a:p>
            <a:fld id="{46D794D2-A439-4922-9A11-BB5106F0416E}" type="datetimeFigureOut">
              <a:rPr lang="en-US" smtClean="0"/>
              <a:t>11/12/2023</a:t>
            </a:fld>
            <a:endParaRPr lang="en-US"/>
          </a:p>
        </p:txBody>
      </p:sp>
      <p:sp>
        <p:nvSpPr>
          <p:cNvPr id="4" name="Footer Placeholder 3">
            <a:extLst>
              <a:ext uri="{FF2B5EF4-FFF2-40B4-BE49-F238E27FC236}">
                <a16:creationId xmlns:a16="http://schemas.microsoft.com/office/drawing/2014/main" id="{D69D76D0-7597-42F6-8980-4BB5822B030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3214516-F57D-4DBA-AF92-A8DC72EF9A48}"/>
              </a:ext>
            </a:extLst>
          </p:cNvPr>
          <p:cNvSpPr>
            <a:spLocks noGrp="1"/>
          </p:cNvSpPr>
          <p:nvPr>
            <p:ph type="sldNum" sz="quarter" idx="12"/>
          </p:nvPr>
        </p:nvSpPr>
        <p:spPr/>
        <p:txBody>
          <a:bodyPr/>
          <a:lstStyle/>
          <a:p>
            <a:fld id="{B20293D6-230A-4D40-9B72-56C5796B035C}" type="slidenum">
              <a:rPr lang="en-US" smtClean="0"/>
              <a:t>‹#›</a:t>
            </a:fld>
            <a:endParaRPr lang="en-US"/>
          </a:p>
        </p:txBody>
      </p:sp>
    </p:spTree>
    <p:extLst>
      <p:ext uri="{BB962C8B-B14F-4D97-AF65-F5344CB8AC3E}">
        <p14:creationId xmlns:p14="http://schemas.microsoft.com/office/powerpoint/2010/main" val="3136796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0D37C0-ADBF-4D5A-9257-22A207FB4B4E}"/>
              </a:ext>
            </a:extLst>
          </p:cNvPr>
          <p:cNvSpPr>
            <a:spLocks noGrp="1"/>
          </p:cNvSpPr>
          <p:nvPr>
            <p:ph type="dt" sz="half" idx="10"/>
          </p:nvPr>
        </p:nvSpPr>
        <p:spPr/>
        <p:txBody>
          <a:bodyPr/>
          <a:lstStyle/>
          <a:p>
            <a:fld id="{46D794D2-A439-4922-9A11-BB5106F0416E}" type="datetimeFigureOut">
              <a:rPr lang="en-US" smtClean="0"/>
              <a:t>11/12/2023</a:t>
            </a:fld>
            <a:endParaRPr lang="en-US"/>
          </a:p>
        </p:txBody>
      </p:sp>
      <p:sp>
        <p:nvSpPr>
          <p:cNvPr id="3" name="Footer Placeholder 2">
            <a:extLst>
              <a:ext uri="{FF2B5EF4-FFF2-40B4-BE49-F238E27FC236}">
                <a16:creationId xmlns:a16="http://schemas.microsoft.com/office/drawing/2014/main" id="{C5E73A40-5D5C-4E37-A3BE-E745AA06F39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479894D-6284-44F2-ACC6-4D3E53E714B4}"/>
              </a:ext>
            </a:extLst>
          </p:cNvPr>
          <p:cNvSpPr>
            <a:spLocks noGrp="1"/>
          </p:cNvSpPr>
          <p:nvPr>
            <p:ph type="sldNum" sz="quarter" idx="12"/>
          </p:nvPr>
        </p:nvSpPr>
        <p:spPr/>
        <p:txBody>
          <a:bodyPr/>
          <a:lstStyle/>
          <a:p>
            <a:fld id="{B20293D6-230A-4D40-9B72-56C5796B035C}" type="slidenum">
              <a:rPr lang="en-US" smtClean="0"/>
              <a:t>‹#›</a:t>
            </a:fld>
            <a:endParaRPr lang="en-US"/>
          </a:p>
        </p:txBody>
      </p:sp>
    </p:spTree>
    <p:extLst>
      <p:ext uri="{BB962C8B-B14F-4D97-AF65-F5344CB8AC3E}">
        <p14:creationId xmlns:p14="http://schemas.microsoft.com/office/powerpoint/2010/main" val="8758576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6B458-DF1A-4FB9-9F90-2CB43CED2E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3725DB6-438F-4A76-BB7E-29F1F3C640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2BCF8B3-C9CF-432B-BF7C-CAEC08DB46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C46A7C-EF58-4D7C-A9BF-DD897EF6630F}"/>
              </a:ext>
            </a:extLst>
          </p:cNvPr>
          <p:cNvSpPr>
            <a:spLocks noGrp="1"/>
          </p:cNvSpPr>
          <p:nvPr>
            <p:ph type="dt" sz="half" idx="10"/>
          </p:nvPr>
        </p:nvSpPr>
        <p:spPr/>
        <p:txBody>
          <a:bodyPr/>
          <a:lstStyle/>
          <a:p>
            <a:fld id="{46D794D2-A439-4922-9A11-BB5106F0416E}" type="datetimeFigureOut">
              <a:rPr lang="en-US" smtClean="0"/>
              <a:t>11/12/2023</a:t>
            </a:fld>
            <a:endParaRPr lang="en-US"/>
          </a:p>
        </p:txBody>
      </p:sp>
      <p:sp>
        <p:nvSpPr>
          <p:cNvPr id="6" name="Footer Placeholder 5">
            <a:extLst>
              <a:ext uri="{FF2B5EF4-FFF2-40B4-BE49-F238E27FC236}">
                <a16:creationId xmlns:a16="http://schemas.microsoft.com/office/drawing/2014/main" id="{9D764438-9327-4F27-B067-2C9D9FBEFAB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34C616-E97F-40BC-89E9-76EA20EA24F3}"/>
              </a:ext>
            </a:extLst>
          </p:cNvPr>
          <p:cNvSpPr>
            <a:spLocks noGrp="1"/>
          </p:cNvSpPr>
          <p:nvPr>
            <p:ph type="sldNum" sz="quarter" idx="12"/>
          </p:nvPr>
        </p:nvSpPr>
        <p:spPr/>
        <p:txBody>
          <a:bodyPr/>
          <a:lstStyle/>
          <a:p>
            <a:fld id="{B20293D6-230A-4D40-9B72-56C5796B035C}" type="slidenum">
              <a:rPr lang="en-US" smtClean="0"/>
              <a:t>‹#›</a:t>
            </a:fld>
            <a:endParaRPr lang="en-US"/>
          </a:p>
        </p:txBody>
      </p:sp>
    </p:spTree>
    <p:extLst>
      <p:ext uri="{BB962C8B-B14F-4D97-AF65-F5344CB8AC3E}">
        <p14:creationId xmlns:p14="http://schemas.microsoft.com/office/powerpoint/2010/main" val="6481841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DAA96-06AB-4579-A25C-5BBD3B8AA7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03455DE-1EE6-41AA-96BE-EF500CF4E72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C1DCE66-D42D-4A29-8087-B20A3EF979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FFE172-38CC-4A7A-AD92-3A3EE06F2F17}"/>
              </a:ext>
            </a:extLst>
          </p:cNvPr>
          <p:cNvSpPr>
            <a:spLocks noGrp="1"/>
          </p:cNvSpPr>
          <p:nvPr>
            <p:ph type="dt" sz="half" idx="10"/>
          </p:nvPr>
        </p:nvSpPr>
        <p:spPr/>
        <p:txBody>
          <a:bodyPr/>
          <a:lstStyle/>
          <a:p>
            <a:fld id="{46D794D2-A439-4922-9A11-BB5106F0416E}" type="datetimeFigureOut">
              <a:rPr lang="en-US" smtClean="0"/>
              <a:t>11/12/2023</a:t>
            </a:fld>
            <a:endParaRPr lang="en-US"/>
          </a:p>
        </p:txBody>
      </p:sp>
      <p:sp>
        <p:nvSpPr>
          <p:cNvPr id="6" name="Footer Placeholder 5">
            <a:extLst>
              <a:ext uri="{FF2B5EF4-FFF2-40B4-BE49-F238E27FC236}">
                <a16:creationId xmlns:a16="http://schemas.microsoft.com/office/drawing/2014/main" id="{D32F225E-9325-4777-BBC4-557EC589909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E29F60-F2DF-4349-A47E-5013B4E341B7}"/>
              </a:ext>
            </a:extLst>
          </p:cNvPr>
          <p:cNvSpPr>
            <a:spLocks noGrp="1"/>
          </p:cNvSpPr>
          <p:nvPr>
            <p:ph type="sldNum" sz="quarter" idx="12"/>
          </p:nvPr>
        </p:nvSpPr>
        <p:spPr/>
        <p:txBody>
          <a:bodyPr/>
          <a:lstStyle/>
          <a:p>
            <a:fld id="{B20293D6-230A-4D40-9B72-56C5796B035C}" type="slidenum">
              <a:rPr lang="en-US" smtClean="0"/>
              <a:t>‹#›</a:t>
            </a:fld>
            <a:endParaRPr lang="en-US"/>
          </a:p>
        </p:txBody>
      </p:sp>
    </p:spTree>
    <p:extLst>
      <p:ext uri="{BB962C8B-B14F-4D97-AF65-F5344CB8AC3E}">
        <p14:creationId xmlns:p14="http://schemas.microsoft.com/office/powerpoint/2010/main" val="2792653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81B62-91D3-4CD7-8F87-F35AF20EEA7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B808386-289A-4D03-B1EF-581FE03E91B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1BBA2-DAE5-490B-AE68-90AD8C23B87E}"/>
              </a:ext>
            </a:extLst>
          </p:cNvPr>
          <p:cNvSpPr>
            <a:spLocks noGrp="1"/>
          </p:cNvSpPr>
          <p:nvPr>
            <p:ph type="dt" sz="half" idx="10"/>
          </p:nvPr>
        </p:nvSpPr>
        <p:spPr/>
        <p:txBody>
          <a:bodyPr/>
          <a:lstStyle/>
          <a:p>
            <a:fld id="{46D794D2-A439-4922-9A11-BB5106F0416E}" type="datetimeFigureOut">
              <a:rPr lang="en-US" smtClean="0"/>
              <a:t>11/12/2023</a:t>
            </a:fld>
            <a:endParaRPr lang="en-US"/>
          </a:p>
        </p:txBody>
      </p:sp>
      <p:sp>
        <p:nvSpPr>
          <p:cNvPr id="5" name="Footer Placeholder 4">
            <a:extLst>
              <a:ext uri="{FF2B5EF4-FFF2-40B4-BE49-F238E27FC236}">
                <a16:creationId xmlns:a16="http://schemas.microsoft.com/office/drawing/2014/main" id="{B54993C7-03AE-47B5-8790-27334807E0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489B4A-4E92-4E40-8D07-482C508545EA}"/>
              </a:ext>
            </a:extLst>
          </p:cNvPr>
          <p:cNvSpPr>
            <a:spLocks noGrp="1"/>
          </p:cNvSpPr>
          <p:nvPr>
            <p:ph type="sldNum" sz="quarter" idx="12"/>
          </p:nvPr>
        </p:nvSpPr>
        <p:spPr/>
        <p:txBody>
          <a:bodyPr/>
          <a:lstStyle/>
          <a:p>
            <a:fld id="{B20293D6-230A-4D40-9B72-56C5796B035C}" type="slidenum">
              <a:rPr lang="en-US" smtClean="0"/>
              <a:t>‹#›</a:t>
            </a:fld>
            <a:endParaRPr lang="en-US"/>
          </a:p>
        </p:txBody>
      </p:sp>
    </p:spTree>
    <p:extLst>
      <p:ext uri="{BB962C8B-B14F-4D97-AF65-F5344CB8AC3E}">
        <p14:creationId xmlns:p14="http://schemas.microsoft.com/office/powerpoint/2010/main" val="2356369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0D7ECCE-4DDA-4133-B664-2562645C9CD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E0ACFBC-E0FE-435A-90C9-98853B7EE3B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C4659C-CC19-4110-B28D-08C59A8762C4}"/>
              </a:ext>
            </a:extLst>
          </p:cNvPr>
          <p:cNvSpPr>
            <a:spLocks noGrp="1"/>
          </p:cNvSpPr>
          <p:nvPr>
            <p:ph type="dt" sz="half" idx="10"/>
          </p:nvPr>
        </p:nvSpPr>
        <p:spPr/>
        <p:txBody>
          <a:bodyPr/>
          <a:lstStyle/>
          <a:p>
            <a:fld id="{46D794D2-A439-4922-9A11-BB5106F0416E}" type="datetimeFigureOut">
              <a:rPr lang="en-US" smtClean="0"/>
              <a:t>11/12/2023</a:t>
            </a:fld>
            <a:endParaRPr lang="en-US"/>
          </a:p>
        </p:txBody>
      </p:sp>
      <p:sp>
        <p:nvSpPr>
          <p:cNvPr id="5" name="Footer Placeholder 4">
            <a:extLst>
              <a:ext uri="{FF2B5EF4-FFF2-40B4-BE49-F238E27FC236}">
                <a16:creationId xmlns:a16="http://schemas.microsoft.com/office/drawing/2014/main" id="{E078C070-F8D7-45D7-873B-A103A3F08D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7A6F77-DD98-4F8C-AB78-83E48A8AF6A0}"/>
              </a:ext>
            </a:extLst>
          </p:cNvPr>
          <p:cNvSpPr>
            <a:spLocks noGrp="1"/>
          </p:cNvSpPr>
          <p:nvPr>
            <p:ph type="sldNum" sz="quarter" idx="12"/>
          </p:nvPr>
        </p:nvSpPr>
        <p:spPr/>
        <p:txBody>
          <a:bodyPr/>
          <a:lstStyle/>
          <a:p>
            <a:fld id="{B20293D6-230A-4D40-9B72-56C5796B035C}" type="slidenum">
              <a:rPr lang="en-US" smtClean="0"/>
              <a:t>‹#›</a:t>
            </a:fld>
            <a:endParaRPr lang="en-US"/>
          </a:p>
        </p:txBody>
      </p:sp>
    </p:spTree>
    <p:extLst>
      <p:ext uri="{BB962C8B-B14F-4D97-AF65-F5344CB8AC3E}">
        <p14:creationId xmlns:p14="http://schemas.microsoft.com/office/powerpoint/2010/main" val="16382547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6D794D2-A439-4922-9A11-BB5106F0416E}" type="datetimeFigureOut">
              <a:rPr lang="en-US" smtClean="0"/>
              <a:t>11/12/2023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0293D6-230A-4D40-9B72-56C5796B035C}" type="slidenum">
              <a:rPr lang="en-US" smtClean="0"/>
              <a:t>‹#›</a:t>
            </a:fld>
            <a:endParaRPr lang="en-US"/>
          </a:p>
        </p:txBody>
      </p:sp>
    </p:spTree>
    <p:extLst>
      <p:ext uri="{BB962C8B-B14F-4D97-AF65-F5344CB8AC3E}">
        <p14:creationId xmlns:p14="http://schemas.microsoft.com/office/powerpoint/2010/main" val="41044698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DC0279D-82D6-41F2-AEF7-5921D47217F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921DD68-9E9E-4888-A4C6-9325488E33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2ADEE5-9329-4A51-B0B7-417CC7AD09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D794D2-A439-4922-9A11-BB5106F0416E}" type="datetimeFigureOut">
              <a:rPr lang="en-US" smtClean="0"/>
              <a:t>11/12/2023</a:t>
            </a:fld>
            <a:endParaRPr lang="en-US"/>
          </a:p>
        </p:txBody>
      </p:sp>
      <p:sp>
        <p:nvSpPr>
          <p:cNvPr id="5" name="Footer Placeholder 4">
            <a:extLst>
              <a:ext uri="{FF2B5EF4-FFF2-40B4-BE49-F238E27FC236}">
                <a16:creationId xmlns:a16="http://schemas.microsoft.com/office/drawing/2014/main" id="{D95A9E57-743C-440C-9F74-B953A277EF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67A5DE6-040F-4968-8E0B-1F3E642EE9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0293D6-230A-4D40-9B72-56C5796B035C}" type="slidenum">
              <a:rPr lang="en-US" smtClean="0"/>
              <a:t>‹#›</a:t>
            </a:fld>
            <a:endParaRPr lang="en-US"/>
          </a:p>
        </p:txBody>
      </p:sp>
    </p:spTree>
    <p:extLst>
      <p:ext uri="{BB962C8B-B14F-4D97-AF65-F5344CB8AC3E}">
        <p14:creationId xmlns:p14="http://schemas.microsoft.com/office/powerpoint/2010/main" val="3808287690"/>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31E4F-BE4D-4C5B-99DC-B00E28BA55FF}"/>
              </a:ext>
            </a:extLst>
          </p:cNvPr>
          <p:cNvSpPr>
            <a:spLocks noGrp="1"/>
          </p:cNvSpPr>
          <p:nvPr>
            <p:ph type="ctrTitle"/>
          </p:nvPr>
        </p:nvSpPr>
        <p:spPr>
          <a:xfrm>
            <a:off x="0" y="0"/>
            <a:ext cx="12192000" cy="6858000"/>
          </a:xfrm>
          <a:blipFill>
            <a:blip r:embed="rId2"/>
            <a:tile tx="0" ty="0" sx="100000" sy="100000" flip="none" algn="tl"/>
          </a:blipFill>
        </p:spPr>
        <p:txBody>
          <a:bodyPr/>
          <a:lstStyle/>
          <a:p>
            <a:endParaRPr lang="en-US" dirty="0"/>
          </a:p>
        </p:txBody>
      </p:sp>
      <p:sp>
        <p:nvSpPr>
          <p:cNvPr id="3" name="Subtitle 2">
            <a:extLst>
              <a:ext uri="{FF2B5EF4-FFF2-40B4-BE49-F238E27FC236}">
                <a16:creationId xmlns:a16="http://schemas.microsoft.com/office/drawing/2014/main" id="{2FA62CF6-0A4E-4970-A401-466515A466C5}"/>
              </a:ext>
            </a:extLst>
          </p:cNvPr>
          <p:cNvSpPr>
            <a:spLocks noGrp="1"/>
          </p:cNvSpPr>
          <p:nvPr>
            <p:ph type="subTitle" idx="1"/>
          </p:nvPr>
        </p:nvSpPr>
        <p:spPr>
          <a:xfrm>
            <a:off x="0" y="928048"/>
            <a:ext cx="12078269" cy="4329752"/>
          </a:xfrm>
          <a:ln>
            <a:noFill/>
          </a:ln>
          <a:effectLst>
            <a:glow rad="139700">
              <a:schemeClr val="accent1">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lIns="91440" tIns="45720" rIns="91440" bIns="45720" rtlCol="0" anchor="t">
            <a:normAutofit fontScale="85000" lnSpcReduction="20000"/>
          </a:bodyPr>
          <a:lstStyle/>
          <a:p>
            <a:pPr>
              <a:lnSpc>
                <a:spcPct val="150000"/>
              </a:lnSpc>
            </a:pPr>
            <a:r>
              <a:rPr lang="en-US" sz="4000" b="1" dirty="0">
                <a:effectLst>
                  <a:glow rad="228600">
                    <a:schemeClr val="accent3">
                      <a:satMod val="175000"/>
                      <a:alpha val="40000"/>
                    </a:schemeClr>
                  </a:glow>
                </a:effectLst>
                <a:latin typeface="Times New Roman" panose="02020603050405020304" pitchFamily="18" charset="0"/>
                <a:ea typeface="Times New Roman" panose="02020603050405020304" pitchFamily="18" charset="0"/>
                <a:cs typeface="Times New Roman" panose="02020603050405020304" pitchFamily="18" charset="0"/>
              </a:rPr>
              <a:t>Module Title: Workplace Culture and its Impact on Organisational Efficiency</a:t>
            </a:r>
          </a:p>
          <a:p>
            <a:pPr>
              <a:lnSpc>
                <a:spcPct val="150000"/>
              </a:lnSpc>
            </a:pPr>
            <a:r>
              <a:rPr lang="en-US" sz="4000" b="1" dirty="0">
                <a:effectLst>
                  <a:glow rad="228600">
                    <a:schemeClr val="accent3">
                      <a:satMod val="175000"/>
                      <a:alpha val="40000"/>
                    </a:schemeClr>
                  </a:glow>
                </a:effectLst>
                <a:latin typeface="Times New Roman" panose="02020603050405020304" pitchFamily="18" charset="0"/>
                <a:ea typeface="Times New Roman" panose="02020603050405020304" pitchFamily="18" charset="0"/>
                <a:cs typeface="Times New Roman" panose="02020603050405020304" pitchFamily="18" charset="0"/>
              </a:rPr>
              <a:t>Task 2</a:t>
            </a:r>
          </a:p>
          <a:p>
            <a:endParaRPr lang="en-US" b="1" dirty="0">
              <a:latin typeface="Arial" panose="020B0604020202020204" pitchFamily="34" charset="0"/>
              <a:ea typeface="Times New Roman" panose="02020603050405020304" pitchFamily="18" charset="0"/>
              <a:cs typeface="Arial" panose="020B0604020202020204" pitchFamily="34" charset="0"/>
            </a:endParaRPr>
          </a:p>
          <a:p>
            <a:endParaRPr lang="en-US" sz="2400" b="1" dirty="0">
              <a:effectLst/>
              <a:latin typeface="Arial" panose="020B0604020202020204" pitchFamily="34" charset="0"/>
              <a:ea typeface="Times New Roman" panose="02020603050405020304" pitchFamily="18" charset="0"/>
              <a:cs typeface="Arial" panose="020B0604020202020204" pitchFamily="34" charset="0"/>
            </a:endParaRPr>
          </a:p>
          <a:p>
            <a:r>
              <a:rPr lang="en-US" b="1" dirty="0">
                <a:latin typeface="Times New Roman"/>
                <a:ea typeface="Times New Roman" panose="02020603050405020304" pitchFamily="18" charset="0"/>
                <a:cs typeface="Times New Roman"/>
              </a:rPr>
              <a:t>Student Name: Cosmin </a:t>
            </a:r>
            <a:r>
              <a:rPr lang="en-US" b="1" dirty="0" err="1">
                <a:latin typeface="Times New Roman"/>
                <a:ea typeface="Times New Roman" panose="02020603050405020304" pitchFamily="18" charset="0"/>
                <a:cs typeface="Times New Roman"/>
              </a:rPr>
              <a:t>Jaleru</a:t>
            </a:r>
            <a:endParaRPr lang="en-US" b="1" dirty="0" err="1">
              <a:latin typeface="Times New Roman"/>
              <a:ea typeface="Times New Roman" panose="02020603050405020304" pitchFamily="18" charset="0"/>
              <a:cs typeface="Times New Roman" panose="02020603050405020304" pitchFamily="18" charset="0"/>
            </a:endParaRPr>
          </a:p>
          <a:p>
            <a:r>
              <a:rPr lang="en-US" b="1" dirty="0">
                <a:latin typeface="Times New Roman"/>
                <a:ea typeface="Times New Roman" panose="02020603050405020304" pitchFamily="18" charset="0"/>
                <a:cs typeface="Times New Roman"/>
              </a:rPr>
              <a:t>Student ID: 2133267</a:t>
            </a:r>
            <a:endParaRPr lang="en-US" b="1" dirty="0">
              <a:latin typeface="Times New Roman"/>
              <a:ea typeface="Times New Roman" panose="02020603050405020304" pitchFamily="18" charset="0"/>
              <a:cs typeface="Times New Roman" panose="02020603050405020304" pitchFamily="18" charset="0"/>
            </a:endParaRPr>
          </a:p>
          <a:p>
            <a:br>
              <a:rPr lang="en-US" sz="2400" dirty="0">
                <a:effectLst/>
                <a:latin typeface="Arial" panose="020B0604020202020204" pitchFamily="34" charset="0"/>
                <a:ea typeface="Times New Roman" panose="02020603050405020304" pitchFamily="18" charset="0"/>
                <a:cs typeface="Times New Roman" panose="02020603050405020304" pitchFamily="18" charset="0"/>
              </a:rPr>
            </a:br>
            <a:endParaRPr lang="en-US" dirty="0"/>
          </a:p>
        </p:txBody>
      </p:sp>
    </p:spTree>
    <p:extLst>
      <p:ext uri="{BB962C8B-B14F-4D97-AF65-F5344CB8AC3E}">
        <p14:creationId xmlns:p14="http://schemas.microsoft.com/office/powerpoint/2010/main" val="18931385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513DA-3635-4222-9A55-3E756A97EE87}"/>
              </a:ext>
            </a:extLst>
          </p:cNvPr>
          <p:cNvSpPr>
            <a:spLocks noGrp="1"/>
          </p:cNvSpPr>
          <p:nvPr>
            <p:ph type="title" idx="4294967295"/>
          </p:nvPr>
        </p:nvSpPr>
        <p:spPr>
          <a:xfrm>
            <a:off x="0" y="0"/>
            <a:ext cx="12192000" cy="865188"/>
          </a:xfrm>
          <a:blipFill>
            <a:blip r:embed="rId3"/>
            <a:tile tx="0" ty="0" sx="100000" sy="100000" flip="none" algn="tl"/>
          </a:blipFill>
        </p:spPr>
        <p:txBody>
          <a:bodyPr>
            <a:normAutofit/>
          </a:bodyPr>
          <a:lstStyle/>
          <a:p>
            <a:pPr algn="ctr"/>
            <a:r>
              <a:rPr lang="en-US" sz="4000" b="1" dirty="0">
                <a:latin typeface="Times New Roman" panose="02020603050405020304" pitchFamily="18" charset="0"/>
                <a:cs typeface="Times New Roman" panose="02020603050405020304" pitchFamily="18" charset="0"/>
              </a:rPr>
              <a:t>Table of Content</a:t>
            </a:r>
          </a:p>
        </p:txBody>
      </p:sp>
      <p:sp>
        <p:nvSpPr>
          <p:cNvPr id="4" name="Rectangle 3">
            <a:extLst>
              <a:ext uri="{FF2B5EF4-FFF2-40B4-BE49-F238E27FC236}">
                <a16:creationId xmlns:a16="http://schemas.microsoft.com/office/drawing/2014/main" id="{902D7661-CEE1-4D4D-AE15-1F2E4D7B9B02}"/>
              </a:ext>
            </a:extLst>
          </p:cNvPr>
          <p:cNvSpPr/>
          <p:nvPr/>
        </p:nvSpPr>
        <p:spPr>
          <a:xfrm>
            <a:off x="0" y="983826"/>
            <a:ext cx="12192000" cy="530352"/>
          </a:xfrm>
          <a:prstGeom prst="rect">
            <a:avLst/>
          </a:prstGeom>
          <a:solidFill>
            <a:schemeClr val="accent1">
              <a:lumMod val="20000"/>
              <a:lumOff val="80000"/>
            </a:schemeClr>
          </a:solidFill>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b="1" dirty="0">
                <a:solidFill>
                  <a:schemeClr val="tx1"/>
                </a:solidFill>
                <a:latin typeface="Times New Roman" panose="02020603050405020304" pitchFamily="18" charset="0"/>
                <a:cs typeface="Times New Roman" panose="02020603050405020304" pitchFamily="18" charset="0"/>
              </a:rPr>
              <a:t>      Introduction</a:t>
            </a:r>
            <a:endParaRPr lang="en-US" sz="2800" b="1" dirty="0">
              <a:solidFill>
                <a:schemeClr val="tx1"/>
              </a:solidFill>
            </a:endParaRPr>
          </a:p>
        </p:txBody>
      </p:sp>
      <p:sp>
        <p:nvSpPr>
          <p:cNvPr id="12" name="Rectangle 11">
            <a:extLst>
              <a:ext uri="{FF2B5EF4-FFF2-40B4-BE49-F238E27FC236}">
                <a16:creationId xmlns:a16="http://schemas.microsoft.com/office/drawing/2014/main" id="{7836606F-4976-4C85-AA23-417E55DA7660}"/>
              </a:ext>
            </a:extLst>
          </p:cNvPr>
          <p:cNvSpPr/>
          <p:nvPr/>
        </p:nvSpPr>
        <p:spPr>
          <a:xfrm>
            <a:off x="0" y="1566891"/>
            <a:ext cx="12192000" cy="530352"/>
          </a:xfrm>
          <a:prstGeom prst="rect">
            <a:avLst/>
          </a:prstGeom>
          <a:solidFill>
            <a:schemeClr val="accent1">
              <a:lumMod val="20000"/>
              <a:lumOff val="80000"/>
            </a:schemeClr>
          </a:solidFill>
          <a:effectLst>
            <a:glow rad="635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250000"/>
              </a:lnSpc>
            </a:pPr>
            <a:r>
              <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j-ea"/>
                <a:cs typeface="Times New Roman" panose="02020603050405020304" pitchFamily="18" charset="0"/>
              </a:rPr>
              <a:t>      Discussing Google’s Culture</a:t>
            </a:r>
            <a:endParaRPr lang="en-US" sz="2800" b="1" dirty="0">
              <a:latin typeface="Times New Roman" panose="02020603050405020304" pitchFamily="18" charset="0"/>
              <a:cs typeface="Times New Roman" panose="02020603050405020304" pitchFamily="18" charset="0"/>
            </a:endParaRPr>
          </a:p>
          <a:p>
            <a:pPr algn="ctr"/>
            <a:endParaRPr lang="en-US" dirty="0"/>
          </a:p>
        </p:txBody>
      </p:sp>
      <p:sp>
        <p:nvSpPr>
          <p:cNvPr id="13" name="Rectangle 12">
            <a:extLst>
              <a:ext uri="{FF2B5EF4-FFF2-40B4-BE49-F238E27FC236}">
                <a16:creationId xmlns:a16="http://schemas.microsoft.com/office/drawing/2014/main" id="{8AEEBA2F-6EDB-4823-B92A-7F43CDE587FE}"/>
              </a:ext>
            </a:extLst>
          </p:cNvPr>
          <p:cNvSpPr/>
          <p:nvPr/>
        </p:nvSpPr>
        <p:spPr>
          <a:xfrm>
            <a:off x="0" y="2166643"/>
            <a:ext cx="12192000" cy="530352"/>
          </a:xfrm>
          <a:prstGeom prst="rect">
            <a:avLst/>
          </a:prstGeom>
          <a:solidFill>
            <a:schemeClr val="accent1">
              <a:lumMod val="20000"/>
              <a:lumOff val="80000"/>
            </a:schemeClr>
          </a:solidFill>
          <a:effectLst>
            <a:glow rad="63500">
              <a:schemeClr val="accent4">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b="1" dirty="0">
                <a:solidFill>
                  <a:schemeClr val="tx1"/>
                </a:solidFill>
                <a:latin typeface="Times New Roman" panose="02020603050405020304" pitchFamily="18" charset="0"/>
                <a:cs typeface="Times New Roman" panose="02020603050405020304" pitchFamily="18" charset="0"/>
              </a:rPr>
              <a:t>      Cultural Web of Google</a:t>
            </a:r>
            <a:endParaRPr lang="en-US" sz="2800" dirty="0">
              <a:solidFill>
                <a:schemeClr val="tx1"/>
              </a:solidFill>
            </a:endParaRPr>
          </a:p>
        </p:txBody>
      </p:sp>
      <p:sp>
        <p:nvSpPr>
          <p:cNvPr id="14" name="Rectangle 13">
            <a:extLst>
              <a:ext uri="{FF2B5EF4-FFF2-40B4-BE49-F238E27FC236}">
                <a16:creationId xmlns:a16="http://schemas.microsoft.com/office/drawing/2014/main" id="{1E77D1DB-9DB9-49C3-8A0D-88CF2C811472}"/>
              </a:ext>
            </a:extLst>
          </p:cNvPr>
          <p:cNvSpPr/>
          <p:nvPr/>
        </p:nvSpPr>
        <p:spPr>
          <a:xfrm>
            <a:off x="0" y="2766395"/>
            <a:ext cx="12192000" cy="530352"/>
          </a:xfrm>
          <a:prstGeom prst="rect">
            <a:avLst/>
          </a:prstGeom>
          <a:solidFill>
            <a:schemeClr val="accent1">
              <a:lumMod val="20000"/>
              <a:lumOff val="80000"/>
            </a:schemeClr>
          </a:solidFill>
          <a:effectLst>
            <a:glow rad="63500">
              <a:schemeClr val="accent6">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200000"/>
              </a:lnSpc>
            </a:pPr>
            <a:r>
              <a:rPr lang="en-US" sz="2800" b="1" dirty="0">
                <a:solidFill>
                  <a:schemeClr val="tx1"/>
                </a:solidFill>
                <a:latin typeface="Times New Roman" panose="02020603050405020304" pitchFamily="18" charset="0"/>
                <a:cs typeface="Times New Roman" panose="02020603050405020304" pitchFamily="18" charset="0"/>
              </a:rPr>
              <a:t>      Ethos and Values</a:t>
            </a:r>
          </a:p>
          <a:p>
            <a:pPr algn="ctr"/>
            <a:endParaRPr lang="en-US" dirty="0"/>
          </a:p>
        </p:txBody>
      </p:sp>
      <p:sp>
        <p:nvSpPr>
          <p:cNvPr id="15" name="Rectangle 14">
            <a:extLst>
              <a:ext uri="{FF2B5EF4-FFF2-40B4-BE49-F238E27FC236}">
                <a16:creationId xmlns:a16="http://schemas.microsoft.com/office/drawing/2014/main" id="{9054BEBD-B9D4-4B7F-8683-C0174CD9C5DC}"/>
              </a:ext>
            </a:extLst>
          </p:cNvPr>
          <p:cNvSpPr/>
          <p:nvPr/>
        </p:nvSpPr>
        <p:spPr>
          <a:xfrm>
            <a:off x="0" y="3352409"/>
            <a:ext cx="12192000" cy="530352"/>
          </a:xfrm>
          <a:prstGeom prst="rect">
            <a:avLst/>
          </a:prstGeom>
          <a:solidFill>
            <a:schemeClr val="accent1">
              <a:lumMod val="20000"/>
              <a:lumOff val="80000"/>
            </a:schemeClr>
          </a:solidFill>
          <a:effectLst>
            <a:glow rad="635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b="1" dirty="0">
                <a:solidFill>
                  <a:schemeClr val="tx1"/>
                </a:solidFill>
                <a:latin typeface="Times New Roman" panose="02020603050405020304" pitchFamily="18" charset="0"/>
                <a:cs typeface="Times New Roman" panose="02020603050405020304" pitchFamily="18" charset="0"/>
              </a:rPr>
              <a:t>      PESTEL Analysis</a:t>
            </a:r>
            <a:endParaRPr lang="en-US" sz="2800" b="1" dirty="0">
              <a:solidFill>
                <a:schemeClr val="tx1"/>
              </a:solidFill>
            </a:endParaRPr>
          </a:p>
        </p:txBody>
      </p:sp>
      <p:sp>
        <p:nvSpPr>
          <p:cNvPr id="16" name="Rectangle 15">
            <a:extLst>
              <a:ext uri="{FF2B5EF4-FFF2-40B4-BE49-F238E27FC236}">
                <a16:creationId xmlns:a16="http://schemas.microsoft.com/office/drawing/2014/main" id="{8DD54902-BE3A-4AC4-9E46-934FE24DE7AC}"/>
              </a:ext>
            </a:extLst>
          </p:cNvPr>
          <p:cNvSpPr/>
          <p:nvPr/>
        </p:nvSpPr>
        <p:spPr>
          <a:xfrm>
            <a:off x="0" y="3938423"/>
            <a:ext cx="12192000" cy="530352"/>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Porter’s Five Forces Analysis</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17" name="Rectangle 16">
            <a:extLst>
              <a:ext uri="{FF2B5EF4-FFF2-40B4-BE49-F238E27FC236}">
                <a16:creationId xmlns:a16="http://schemas.microsoft.com/office/drawing/2014/main" id="{6C35ED9E-6D9A-491E-B408-BDEFF00C5C7C}"/>
              </a:ext>
            </a:extLst>
          </p:cNvPr>
          <p:cNvSpPr/>
          <p:nvPr/>
        </p:nvSpPr>
        <p:spPr>
          <a:xfrm>
            <a:off x="0" y="4524437"/>
            <a:ext cx="12192000" cy="530352"/>
          </a:xfrm>
          <a:prstGeom prst="rect">
            <a:avLst/>
          </a:prstGeom>
          <a:solidFill>
            <a:schemeClr val="accent1">
              <a:lumMod val="20000"/>
              <a:lumOff val="80000"/>
            </a:schemeClr>
          </a:solidFill>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Chances of Google’s Sustainability</a:t>
            </a:r>
            <a:endParaRPr lang="en-US" sz="2800" dirty="0">
              <a:solidFill>
                <a:schemeClr val="tx1"/>
              </a:solidFill>
            </a:endParaRPr>
          </a:p>
        </p:txBody>
      </p:sp>
      <p:sp>
        <p:nvSpPr>
          <p:cNvPr id="18" name="Rectangle 17">
            <a:extLst>
              <a:ext uri="{FF2B5EF4-FFF2-40B4-BE49-F238E27FC236}">
                <a16:creationId xmlns:a16="http://schemas.microsoft.com/office/drawing/2014/main" id="{FFD715BB-A919-4170-9D8A-2011116044B8}"/>
              </a:ext>
            </a:extLst>
          </p:cNvPr>
          <p:cNvSpPr/>
          <p:nvPr/>
        </p:nvSpPr>
        <p:spPr>
          <a:xfrm>
            <a:off x="0" y="5110451"/>
            <a:ext cx="12192000" cy="530352"/>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b="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Recommendation</a:t>
            </a:r>
            <a:endParaRPr lang="en-US" sz="2800" dirty="0">
              <a:solidFill>
                <a:schemeClr val="tx1"/>
              </a:solidFill>
            </a:endParaRPr>
          </a:p>
        </p:txBody>
      </p:sp>
      <p:sp>
        <p:nvSpPr>
          <p:cNvPr id="19" name="Rectangle 18">
            <a:extLst>
              <a:ext uri="{FF2B5EF4-FFF2-40B4-BE49-F238E27FC236}">
                <a16:creationId xmlns:a16="http://schemas.microsoft.com/office/drawing/2014/main" id="{900C5F09-CA59-4C0C-977F-DDEED99EA4E6}"/>
              </a:ext>
            </a:extLst>
          </p:cNvPr>
          <p:cNvSpPr/>
          <p:nvPr/>
        </p:nvSpPr>
        <p:spPr>
          <a:xfrm>
            <a:off x="0" y="5696465"/>
            <a:ext cx="12192000" cy="530352"/>
          </a:xfrm>
          <a:prstGeom prst="rect">
            <a:avLst/>
          </a:prstGeom>
          <a:solidFill>
            <a:schemeClr val="accent1">
              <a:lumMod val="20000"/>
              <a:lumOff val="80000"/>
            </a:schemeClr>
          </a:solidFill>
          <a:effectLst>
            <a:glow rad="101600">
              <a:schemeClr val="accent4">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b="1" dirty="0">
                <a:solidFill>
                  <a:schemeClr val="tx1"/>
                </a:solidFill>
                <a:latin typeface="Times New Roman" panose="02020603050405020304" pitchFamily="18" charset="0"/>
                <a:cs typeface="Times New Roman" panose="02020603050405020304" pitchFamily="18" charset="0"/>
              </a:rPr>
              <a:t>      Conclusion</a:t>
            </a:r>
            <a:endParaRPr lang="en-US" sz="2800" dirty="0">
              <a:solidFill>
                <a:schemeClr val="tx1"/>
              </a:solidFill>
            </a:endParaRPr>
          </a:p>
        </p:txBody>
      </p:sp>
      <p:sp>
        <p:nvSpPr>
          <p:cNvPr id="20" name="Rectangle 19">
            <a:extLst>
              <a:ext uri="{FF2B5EF4-FFF2-40B4-BE49-F238E27FC236}">
                <a16:creationId xmlns:a16="http://schemas.microsoft.com/office/drawing/2014/main" id="{27A69271-EBB1-427E-9804-20F804EFFB1E}"/>
              </a:ext>
            </a:extLst>
          </p:cNvPr>
          <p:cNvSpPr/>
          <p:nvPr/>
        </p:nvSpPr>
        <p:spPr>
          <a:xfrm>
            <a:off x="0" y="6279252"/>
            <a:ext cx="12192000" cy="530352"/>
          </a:xfrm>
          <a:prstGeom prst="rect">
            <a:avLst/>
          </a:prstGeom>
          <a:solidFill>
            <a:schemeClr val="accent1">
              <a:lumMod val="20000"/>
              <a:lumOff val="80000"/>
            </a:schemeClr>
          </a:solidFill>
          <a:effectLst>
            <a:glow rad="101600">
              <a:schemeClr val="accent6">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b="1" dirty="0">
                <a:solidFill>
                  <a:schemeClr val="tx1"/>
                </a:solidFill>
                <a:latin typeface="Times New Roman" panose="02020603050405020304" pitchFamily="18" charset="0"/>
                <a:cs typeface="Times New Roman" panose="02020603050405020304" pitchFamily="18" charset="0"/>
              </a:rPr>
              <a:t>      Reference</a:t>
            </a:r>
          </a:p>
        </p:txBody>
      </p:sp>
    </p:spTree>
    <p:extLst>
      <p:ext uri="{BB962C8B-B14F-4D97-AF65-F5344CB8AC3E}">
        <p14:creationId xmlns:p14="http://schemas.microsoft.com/office/powerpoint/2010/main" val="672738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09212-09F2-4D19-BB18-46B0B8F3CDA3}"/>
              </a:ext>
            </a:extLst>
          </p:cNvPr>
          <p:cNvSpPr>
            <a:spLocks noGrp="1"/>
          </p:cNvSpPr>
          <p:nvPr>
            <p:ph type="title" idx="4294967295"/>
          </p:nvPr>
        </p:nvSpPr>
        <p:spPr>
          <a:xfrm>
            <a:off x="-1" y="1"/>
            <a:ext cx="12192001" cy="1292351"/>
          </a:xfrm>
        </p:spPr>
        <p:txBody>
          <a:bodyPr>
            <a:normAutofit/>
          </a:bodyPr>
          <a:lstStyle/>
          <a:p>
            <a:pPr algn="ctr"/>
            <a:r>
              <a:rPr lang="en-US" sz="4000" b="1" dirty="0">
                <a:latin typeface="Times New Roman" panose="02020603050405020304" pitchFamily="18" charset="0"/>
                <a:cs typeface="Times New Roman" panose="02020603050405020304" pitchFamily="18" charset="0"/>
              </a:rPr>
              <a:t>Introduction</a:t>
            </a:r>
          </a:p>
        </p:txBody>
      </p:sp>
      <p:sp>
        <p:nvSpPr>
          <p:cNvPr id="3" name="Rectangle 2">
            <a:extLst>
              <a:ext uri="{FF2B5EF4-FFF2-40B4-BE49-F238E27FC236}">
                <a16:creationId xmlns:a16="http://schemas.microsoft.com/office/drawing/2014/main" id="{9365B39F-CE52-499A-833B-06FCB9BD494B}"/>
              </a:ext>
            </a:extLst>
          </p:cNvPr>
          <p:cNvSpPr/>
          <p:nvPr/>
        </p:nvSpPr>
        <p:spPr>
          <a:xfrm>
            <a:off x="2192215" y="1406387"/>
            <a:ext cx="7713785" cy="893325"/>
          </a:xfrm>
          <a:prstGeom prst="rect">
            <a:avLst/>
          </a:prstGeom>
          <a:solidFill>
            <a:schemeClr val="bg2"/>
          </a:solidFill>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0" i="0" u="none" strike="noStrike" dirty="0">
                <a:solidFill>
                  <a:srgbClr val="000000"/>
                </a:solidFill>
                <a:effectLst/>
                <a:latin typeface="Times New Roman" panose="02020603050405020304" pitchFamily="18" charset="0"/>
                <a:cs typeface="Times New Roman" panose="02020603050405020304" pitchFamily="18" charset="0"/>
              </a:rPr>
              <a:t>The purpose of the presentation is to demonstrate Google's </a:t>
            </a:r>
            <a:r>
              <a:rPr lang="en-US" sz="2400" b="0" i="0" u="none" strike="noStrike" dirty="0" err="1">
                <a:solidFill>
                  <a:srgbClr val="000000"/>
                </a:solidFill>
                <a:effectLst/>
                <a:latin typeface="Times New Roman" panose="02020603050405020304" pitchFamily="18" charset="0"/>
                <a:cs typeface="Times New Roman" panose="02020603050405020304" pitchFamily="18" charset="0"/>
              </a:rPr>
              <a:t>organisational</a:t>
            </a:r>
            <a:r>
              <a:rPr lang="en-US" sz="2400" b="0" i="0" u="none" strike="noStrike" dirty="0">
                <a:solidFill>
                  <a:srgbClr val="000000"/>
                </a:solidFill>
                <a:effectLst/>
                <a:latin typeface="Times New Roman" panose="02020603050405020304" pitchFamily="18" charset="0"/>
                <a:cs typeface="Times New Roman" panose="02020603050405020304" pitchFamily="18" charset="0"/>
              </a:rPr>
              <a:t> culture</a:t>
            </a:r>
            <a:endParaRPr lang="en-US" sz="2400" dirty="0">
              <a:latin typeface="Times New Roman" panose="02020603050405020304" pitchFamily="18" charset="0"/>
              <a:cs typeface="Times New Roman" panose="02020603050405020304" pitchFamily="18" charset="0"/>
            </a:endParaRPr>
          </a:p>
        </p:txBody>
      </p:sp>
      <p:sp>
        <p:nvSpPr>
          <p:cNvPr id="7" name="Speech Bubble: Rectangle 6">
            <a:extLst>
              <a:ext uri="{FF2B5EF4-FFF2-40B4-BE49-F238E27FC236}">
                <a16:creationId xmlns:a16="http://schemas.microsoft.com/office/drawing/2014/main" id="{E872BFA4-9A09-4315-9CAB-BADADCD85387}"/>
              </a:ext>
            </a:extLst>
          </p:cNvPr>
          <p:cNvSpPr/>
          <p:nvPr/>
        </p:nvSpPr>
        <p:spPr>
          <a:xfrm>
            <a:off x="562708" y="2719754"/>
            <a:ext cx="5073805" cy="3458308"/>
          </a:xfrm>
          <a:prstGeom prst="wedgeRectCallout">
            <a:avLst/>
          </a:prstGeom>
          <a:solidFill>
            <a:schemeClr val="accent4">
              <a:lumMod val="20000"/>
              <a:lumOff val="80000"/>
            </a:schemeClr>
          </a:solidFill>
          <a:effectLst>
            <a:glow rad="228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dirty="0">
              <a:solidFill>
                <a:schemeClr val="tx1"/>
              </a:solidFill>
              <a:latin typeface="Times New Roman" panose="02020603050405020304" pitchFamily="18" charset="0"/>
              <a:cs typeface="Times New Roman" panose="02020603050405020304" pitchFamily="18" charset="0"/>
            </a:endParaRPr>
          </a:p>
          <a:p>
            <a:pPr algn="ctr"/>
            <a:r>
              <a:rPr lang="en-US" sz="2400" b="1" dirty="0">
                <a:solidFill>
                  <a:schemeClr val="tx1"/>
                </a:solidFill>
                <a:latin typeface="Times New Roman" panose="02020603050405020304" pitchFamily="18" charset="0"/>
                <a:cs typeface="Times New Roman" panose="02020603050405020304" pitchFamily="18" charset="0"/>
              </a:rPr>
              <a:t>Company Overview</a:t>
            </a:r>
          </a:p>
          <a:p>
            <a:pPr algn="ctr"/>
            <a:endParaRPr lang="en-US" sz="2400" b="1" dirty="0">
              <a:solidFill>
                <a:schemeClr val="tx1"/>
              </a:solidFill>
              <a:latin typeface="Times New Roman" panose="02020603050405020304" pitchFamily="18" charset="0"/>
              <a:cs typeface="Times New Roman" panose="02020603050405020304" pitchFamily="18" charset="0"/>
            </a:endParaRPr>
          </a:p>
          <a:p>
            <a:pPr marL="342900" indent="-342900" algn="ctr">
              <a:buFont typeface="Wingdings" panose="05000000000000000000" pitchFamily="2" charset="2"/>
              <a:buChar char="Ø"/>
            </a:pPr>
            <a:r>
              <a:rPr lang="en-US" sz="2200" dirty="0">
                <a:solidFill>
                  <a:schemeClr val="tx1"/>
                </a:solidFill>
                <a:latin typeface="Times New Roman" panose="02020603050405020304" pitchFamily="18" charset="0"/>
                <a:cs typeface="Times New Roman" panose="02020603050405020304" pitchFamily="18" charset="0"/>
              </a:rPr>
              <a:t>It was established in 1998.</a:t>
            </a:r>
          </a:p>
          <a:p>
            <a:pPr marL="342900" indent="-342900" algn="ctr">
              <a:buFont typeface="Wingdings" panose="05000000000000000000" pitchFamily="2" charset="2"/>
              <a:buChar char="Ø"/>
            </a:pPr>
            <a:r>
              <a:rPr lang="en-US" sz="2200" dirty="0">
                <a:solidFill>
                  <a:schemeClr val="tx1"/>
                </a:solidFill>
                <a:latin typeface="Times New Roman" panose="02020603050405020304" pitchFamily="18" charset="0"/>
                <a:cs typeface="Times New Roman" panose="02020603050405020304" pitchFamily="18" charset="0"/>
              </a:rPr>
              <a:t>It provides a wide range of services</a:t>
            </a:r>
          </a:p>
          <a:p>
            <a:pPr marL="342900" indent="-342900" algn="ctr">
              <a:buFont typeface="Wingdings" panose="05000000000000000000" pitchFamily="2" charset="2"/>
              <a:buChar char="Ø"/>
            </a:pPr>
            <a:r>
              <a:rPr lang="en-US" sz="2200" dirty="0">
                <a:solidFill>
                  <a:schemeClr val="tx1"/>
                </a:solidFill>
                <a:latin typeface="Times New Roman" panose="02020603050405020304" pitchFamily="18" charset="0"/>
                <a:cs typeface="Times New Roman" panose="02020603050405020304" pitchFamily="18" charset="0"/>
              </a:rPr>
              <a:t>Exemplification of those services are Google map, YouTube, Clouds</a:t>
            </a:r>
          </a:p>
          <a:p>
            <a:pPr algn="ctr"/>
            <a:endParaRPr lang="en-US" sz="2200" dirty="0">
              <a:solidFill>
                <a:schemeClr val="tx1"/>
              </a:solidFill>
              <a:latin typeface="Times New Roman" panose="02020603050405020304" pitchFamily="18" charset="0"/>
              <a:cs typeface="Times New Roman" panose="02020603050405020304" pitchFamily="18" charset="0"/>
            </a:endParaRPr>
          </a:p>
          <a:p>
            <a:pPr algn="ctr"/>
            <a:endParaRPr lang="en-US" sz="2400" dirty="0">
              <a:solidFill>
                <a:schemeClr val="tx1"/>
              </a:solidFill>
              <a:latin typeface="Times New Roman" panose="02020603050405020304" pitchFamily="18" charset="0"/>
              <a:cs typeface="Times New Roman" panose="02020603050405020304" pitchFamily="18" charset="0"/>
            </a:endParaRPr>
          </a:p>
        </p:txBody>
      </p:sp>
      <p:sp>
        <p:nvSpPr>
          <p:cNvPr id="17" name="Speech Bubble: Rectangle 16">
            <a:extLst>
              <a:ext uri="{FF2B5EF4-FFF2-40B4-BE49-F238E27FC236}">
                <a16:creationId xmlns:a16="http://schemas.microsoft.com/office/drawing/2014/main" id="{AD92E8A0-BDD0-4FB5-B8B2-20670580C961}"/>
              </a:ext>
            </a:extLst>
          </p:cNvPr>
          <p:cNvSpPr/>
          <p:nvPr/>
        </p:nvSpPr>
        <p:spPr>
          <a:xfrm>
            <a:off x="6555487" y="2731950"/>
            <a:ext cx="5073805" cy="3458308"/>
          </a:xfrm>
          <a:prstGeom prst="wedgeRectCallout">
            <a:avLst/>
          </a:prstGeom>
          <a:solidFill>
            <a:schemeClr val="accent2">
              <a:lumMod val="20000"/>
              <a:lumOff val="80000"/>
            </a:schemeClr>
          </a:solidFill>
          <a:effectLst>
            <a:glow rad="228600">
              <a:schemeClr val="accent4">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dirty="0">
              <a:solidFill>
                <a:schemeClr val="tx1"/>
              </a:solidFill>
              <a:latin typeface="Times New Roman" panose="02020603050405020304" pitchFamily="18" charset="0"/>
              <a:cs typeface="Times New Roman" panose="02020603050405020304" pitchFamily="18" charset="0"/>
            </a:endParaRPr>
          </a:p>
          <a:p>
            <a:pPr algn="ctr"/>
            <a:r>
              <a:rPr lang="en-US" sz="2400" b="1" dirty="0" err="1">
                <a:solidFill>
                  <a:schemeClr val="tx1"/>
                </a:solidFill>
                <a:latin typeface="Times New Roman" panose="02020603050405020304" pitchFamily="18" charset="0"/>
                <a:cs typeface="Times New Roman" panose="02020603050405020304" pitchFamily="18" charset="0"/>
              </a:rPr>
              <a:t>Analysing</a:t>
            </a:r>
            <a:r>
              <a:rPr lang="en-US" sz="2400" b="1" dirty="0">
                <a:solidFill>
                  <a:schemeClr val="tx1"/>
                </a:solidFill>
                <a:latin typeface="Times New Roman" panose="02020603050405020304" pitchFamily="18" charset="0"/>
                <a:cs typeface="Times New Roman" panose="02020603050405020304" pitchFamily="18" charset="0"/>
              </a:rPr>
              <a:t> Steps</a:t>
            </a:r>
          </a:p>
          <a:p>
            <a:pPr algn="ctr"/>
            <a:endParaRPr lang="en-US" sz="2800" b="1" dirty="0">
              <a:solidFill>
                <a:schemeClr val="tx1"/>
              </a:solidFill>
              <a:latin typeface="Times New Roman" panose="02020603050405020304" pitchFamily="18" charset="0"/>
              <a:cs typeface="Times New Roman" panose="02020603050405020304" pitchFamily="18" charset="0"/>
            </a:endParaRPr>
          </a:p>
          <a:p>
            <a:pPr marL="342900" indent="-342900" algn="ctr">
              <a:buFont typeface="Wingdings" panose="05000000000000000000" pitchFamily="2" charset="2"/>
              <a:buChar char="Ø"/>
            </a:pPr>
            <a:r>
              <a:rPr lang="en-US" sz="2200" dirty="0" err="1">
                <a:solidFill>
                  <a:schemeClr val="tx1"/>
                </a:solidFill>
                <a:latin typeface="Times New Roman" panose="02020603050405020304" pitchFamily="18" charset="0"/>
                <a:cs typeface="Times New Roman" panose="02020603050405020304" pitchFamily="18" charset="0"/>
              </a:rPr>
              <a:t>Organisational</a:t>
            </a:r>
            <a:r>
              <a:rPr lang="en-US" sz="2200" dirty="0">
                <a:solidFill>
                  <a:schemeClr val="tx1"/>
                </a:solidFill>
                <a:latin typeface="Times New Roman" panose="02020603050405020304" pitchFamily="18" charset="0"/>
                <a:cs typeface="Times New Roman" panose="02020603050405020304" pitchFamily="18" charset="0"/>
              </a:rPr>
              <a:t> culture, cultural web, ethos, values will be discussed.</a:t>
            </a:r>
          </a:p>
          <a:p>
            <a:pPr marL="342900" indent="-342900" algn="ctr">
              <a:buFont typeface="Wingdings" panose="05000000000000000000" pitchFamily="2" charset="2"/>
              <a:buChar char="Ø"/>
            </a:pPr>
            <a:r>
              <a:rPr lang="en-US" sz="2200" dirty="0">
                <a:solidFill>
                  <a:schemeClr val="tx1"/>
                </a:solidFill>
                <a:latin typeface="Times New Roman" panose="02020603050405020304" pitchFamily="18" charset="0"/>
                <a:cs typeface="Times New Roman" panose="02020603050405020304" pitchFamily="18" charset="0"/>
              </a:rPr>
              <a:t>Possibilities of future sustainability will be </a:t>
            </a:r>
            <a:r>
              <a:rPr lang="en-US" sz="2200" dirty="0" err="1">
                <a:solidFill>
                  <a:schemeClr val="tx1"/>
                </a:solidFill>
                <a:latin typeface="Times New Roman" panose="02020603050405020304" pitchFamily="18" charset="0"/>
                <a:cs typeface="Times New Roman" panose="02020603050405020304" pitchFamily="18" charset="0"/>
              </a:rPr>
              <a:t>analysed</a:t>
            </a:r>
            <a:r>
              <a:rPr lang="en-US" sz="2200" dirty="0">
                <a:solidFill>
                  <a:schemeClr val="tx1"/>
                </a:solidFill>
                <a:latin typeface="Times New Roman" panose="02020603050405020304" pitchFamily="18" charset="0"/>
                <a:cs typeface="Times New Roman" panose="02020603050405020304" pitchFamily="18" charset="0"/>
              </a:rPr>
              <a:t>.</a:t>
            </a:r>
          </a:p>
          <a:p>
            <a:pPr marL="342900" indent="-342900" algn="ctr">
              <a:buFont typeface="Wingdings" panose="05000000000000000000" pitchFamily="2" charset="2"/>
              <a:buChar char="Ø"/>
            </a:pPr>
            <a:r>
              <a:rPr lang="en-US" sz="2200" dirty="0">
                <a:solidFill>
                  <a:schemeClr val="tx1"/>
                </a:solidFill>
                <a:latin typeface="Times New Roman" panose="02020603050405020304" pitchFamily="18" charset="0"/>
                <a:cs typeface="Times New Roman" panose="02020603050405020304" pitchFamily="18" charset="0"/>
              </a:rPr>
              <a:t>Recommendation will be provided</a:t>
            </a:r>
            <a:r>
              <a:rPr lang="en-US" sz="2400" dirty="0">
                <a:solidFill>
                  <a:schemeClr val="tx1"/>
                </a:solidFill>
                <a:latin typeface="Times New Roman" panose="02020603050405020304" pitchFamily="18" charset="0"/>
                <a:cs typeface="Times New Roman" panose="02020603050405020304" pitchFamily="18" charset="0"/>
              </a:rPr>
              <a:t>.</a:t>
            </a:r>
          </a:p>
          <a:p>
            <a:pPr algn="ctr"/>
            <a:endParaRPr lang="en-US" sz="24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173472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D015A54-79E7-4CFB-8F79-752507141107}"/>
              </a:ext>
            </a:extLst>
          </p:cNvPr>
          <p:cNvPicPr>
            <a:picLocks noChangeAspect="1"/>
          </p:cNvPicPr>
          <p:nvPr/>
        </p:nvPicPr>
        <p:blipFill>
          <a:blip r:embed="rId3"/>
          <a:stretch>
            <a:fillRect/>
          </a:stretch>
        </p:blipFill>
        <p:spPr>
          <a:xfrm>
            <a:off x="4644788" y="1029919"/>
            <a:ext cx="1864777" cy="1756816"/>
          </a:xfrm>
          <a:prstGeom prst="rect">
            <a:avLst/>
          </a:prstGeom>
        </p:spPr>
      </p:pic>
      <p:pic>
        <p:nvPicPr>
          <p:cNvPr id="6" name="Picture 5">
            <a:extLst>
              <a:ext uri="{FF2B5EF4-FFF2-40B4-BE49-F238E27FC236}">
                <a16:creationId xmlns:a16="http://schemas.microsoft.com/office/drawing/2014/main" id="{FC3146C8-D303-4748-AD65-4A60ED77B5C9}"/>
              </a:ext>
            </a:extLst>
          </p:cNvPr>
          <p:cNvPicPr>
            <a:picLocks noChangeAspect="1"/>
          </p:cNvPicPr>
          <p:nvPr/>
        </p:nvPicPr>
        <p:blipFill>
          <a:blip r:embed="rId4"/>
          <a:stretch>
            <a:fillRect/>
          </a:stretch>
        </p:blipFill>
        <p:spPr>
          <a:xfrm>
            <a:off x="6539808" y="1108227"/>
            <a:ext cx="1809750" cy="1600200"/>
          </a:xfrm>
          <a:prstGeom prst="rect">
            <a:avLst/>
          </a:prstGeom>
        </p:spPr>
      </p:pic>
      <p:pic>
        <p:nvPicPr>
          <p:cNvPr id="8" name="Picture 7">
            <a:extLst>
              <a:ext uri="{FF2B5EF4-FFF2-40B4-BE49-F238E27FC236}">
                <a16:creationId xmlns:a16="http://schemas.microsoft.com/office/drawing/2014/main" id="{D3320A31-6E43-4E80-A3B9-DA24569DEAB3}"/>
              </a:ext>
            </a:extLst>
          </p:cNvPr>
          <p:cNvPicPr>
            <a:picLocks noChangeAspect="1"/>
          </p:cNvPicPr>
          <p:nvPr/>
        </p:nvPicPr>
        <p:blipFill>
          <a:blip r:embed="rId5"/>
          <a:stretch>
            <a:fillRect/>
          </a:stretch>
        </p:blipFill>
        <p:spPr>
          <a:xfrm>
            <a:off x="10189552" y="1029919"/>
            <a:ext cx="1838325" cy="1695450"/>
          </a:xfrm>
          <a:prstGeom prst="rect">
            <a:avLst/>
          </a:prstGeom>
        </p:spPr>
      </p:pic>
      <p:pic>
        <p:nvPicPr>
          <p:cNvPr id="10" name="Picture 9">
            <a:extLst>
              <a:ext uri="{FF2B5EF4-FFF2-40B4-BE49-F238E27FC236}">
                <a16:creationId xmlns:a16="http://schemas.microsoft.com/office/drawing/2014/main" id="{6241FD3E-97A3-44EA-9749-C9B6CD5E2817}"/>
              </a:ext>
            </a:extLst>
          </p:cNvPr>
          <p:cNvPicPr>
            <a:picLocks noChangeAspect="1"/>
          </p:cNvPicPr>
          <p:nvPr/>
        </p:nvPicPr>
        <p:blipFill>
          <a:blip r:embed="rId6"/>
          <a:stretch>
            <a:fillRect/>
          </a:stretch>
        </p:blipFill>
        <p:spPr>
          <a:xfrm>
            <a:off x="8434350" y="1048969"/>
            <a:ext cx="1828800" cy="1676400"/>
          </a:xfrm>
          <a:prstGeom prst="rect">
            <a:avLst/>
          </a:prstGeom>
        </p:spPr>
      </p:pic>
      <p:sp>
        <p:nvSpPr>
          <p:cNvPr id="14" name="Content Placeholder 13">
            <a:extLst>
              <a:ext uri="{FF2B5EF4-FFF2-40B4-BE49-F238E27FC236}">
                <a16:creationId xmlns:a16="http://schemas.microsoft.com/office/drawing/2014/main" id="{8CCE84CA-1964-42E9-AD0B-261E4BF8AB44}"/>
              </a:ext>
            </a:extLst>
          </p:cNvPr>
          <p:cNvSpPr>
            <a:spLocks noGrp="1"/>
          </p:cNvSpPr>
          <p:nvPr>
            <p:ph idx="4294967295"/>
          </p:nvPr>
        </p:nvSpPr>
        <p:spPr>
          <a:xfrm>
            <a:off x="0" y="0"/>
            <a:ext cx="12192000" cy="6729413"/>
          </a:xfrm>
        </p:spPr>
        <p:txBody>
          <a:bodyPr>
            <a:normAutofit/>
          </a:bodyPr>
          <a:lstStyle/>
          <a:p>
            <a:pPr marL="0" indent="0" algn="ctr">
              <a:buNone/>
            </a:pPr>
            <a:r>
              <a:rPr kumimoji="0" lang="en-US" sz="3800" b="1" i="0" u="none" strike="noStrike" kern="1200" cap="none" spc="0" normalizeH="0" baseline="0" noProof="0" dirty="0">
                <a:ln>
                  <a:noFill/>
                </a:ln>
                <a:solidFill>
                  <a:prstClr val="black"/>
                </a:solidFill>
                <a:effectLst/>
                <a:uLnTx/>
                <a:uFillTx/>
                <a:latin typeface="Times New Roman" panose="02020603050405020304" pitchFamily="18" charset="0"/>
                <a:ea typeface="+mj-ea"/>
                <a:cs typeface="Times New Roman" panose="02020603050405020304" pitchFamily="18" charset="0"/>
              </a:rPr>
              <a:t>Discussing Google’s Culture</a:t>
            </a:r>
          </a:p>
          <a:p>
            <a:pPr marL="0" indent="0">
              <a:buNone/>
            </a:pPr>
            <a:r>
              <a:rPr lang="en-US" sz="2000" b="0" i="0" u="none" strike="noStrike" dirty="0" err="1">
                <a:solidFill>
                  <a:srgbClr val="000000"/>
                </a:solidFill>
                <a:effectLst/>
                <a:latin typeface="Times New Roman" panose="02020603050405020304" pitchFamily="18" charset="0"/>
                <a:cs typeface="Times New Roman" panose="02020603050405020304" pitchFamily="18" charset="0"/>
              </a:rPr>
              <a:t>Organisational</a:t>
            </a:r>
            <a:r>
              <a:rPr lang="en-US" sz="2000" b="0" i="0" u="none" strike="noStrike" dirty="0">
                <a:solidFill>
                  <a:srgbClr val="000000"/>
                </a:solidFill>
                <a:effectLst/>
                <a:latin typeface="Times New Roman" panose="02020603050405020304" pitchFamily="18" charset="0"/>
                <a:cs typeface="Times New Roman" panose="02020603050405020304" pitchFamily="18" charset="0"/>
              </a:rPr>
              <a:t> culture is a collective personality qualities that governs the </a:t>
            </a:r>
            <a:r>
              <a:rPr lang="en-US" sz="2000" b="0" i="0" u="none" strike="noStrike" dirty="0" err="1">
                <a:solidFill>
                  <a:srgbClr val="000000"/>
                </a:solidFill>
                <a:effectLst/>
                <a:latin typeface="Times New Roman" panose="02020603050405020304" pitchFamily="18" charset="0"/>
                <a:cs typeface="Times New Roman" panose="02020603050405020304" pitchFamily="18" charset="0"/>
              </a:rPr>
              <a:t>behaviours</a:t>
            </a:r>
            <a:r>
              <a:rPr lang="en-US" sz="2000" b="0" i="0" u="none" strike="noStrike" dirty="0">
                <a:solidFill>
                  <a:srgbClr val="000000"/>
                </a:solidFill>
                <a:effectLst/>
                <a:latin typeface="Times New Roman" panose="02020603050405020304" pitchFamily="18" charset="0"/>
                <a:cs typeface="Times New Roman" panose="02020603050405020304" pitchFamily="18" charset="0"/>
              </a:rPr>
              <a:t> and interactions of individuals inside workplaces (Martínez-Caro, et al., 2020). </a:t>
            </a:r>
            <a:endParaRPr lang="en-US" sz="2000" b="1" dirty="0">
              <a:latin typeface="Times New Roman" panose="02020603050405020304" pitchFamily="18" charset="0"/>
              <a:cs typeface="Times New Roman" panose="02020603050405020304" pitchFamily="18" charset="0"/>
            </a:endParaRPr>
          </a:p>
          <a:p>
            <a:pPr marL="0" indent="0">
              <a:buNone/>
            </a:pPr>
            <a:endParaRPr lang="en-US" dirty="0"/>
          </a:p>
          <a:p>
            <a:pPr marL="0" indent="0">
              <a:buNone/>
            </a:pPr>
            <a:r>
              <a:rPr lang="en-US" sz="2600" b="1" dirty="0">
                <a:latin typeface="Times New Roman" panose="02020603050405020304" pitchFamily="18" charset="0"/>
                <a:cs typeface="Times New Roman" panose="02020603050405020304" pitchFamily="18" charset="0"/>
              </a:rPr>
              <a:t>Four </a:t>
            </a:r>
            <a:r>
              <a:rPr lang="en-US" sz="2600" b="1" dirty="0" err="1">
                <a:latin typeface="Times New Roman" panose="02020603050405020304" pitchFamily="18" charset="0"/>
                <a:cs typeface="Times New Roman" panose="02020603050405020304" pitchFamily="18" charset="0"/>
              </a:rPr>
              <a:t>Organisational</a:t>
            </a:r>
            <a:r>
              <a:rPr lang="en-US" sz="2600" b="1" dirty="0">
                <a:latin typeface="Times New Roman" panose="02020603050405020304" pitchFamily="18" charset="0"/>
                <a:cs typeface="Times New Roman" panose="02020603050405020304" pitchFamily="18" charset="0"/>
              </a:rPr>
              <a:t> Cultures</a:t>
            </a:r>
          </a:p>
          <a:p>
            <a:pPr marL="0" indent="0">
              <a:buNone/>
            </a:pPr>
            <a:endParaRPr lang="en-US" dirty="0"/>
          </a:p>
          <a:p>
            <a:pPr marL="0" indent="0">
              <a:buNone/>
            </a:pPr>
            <a:endParaRPr lang="en-US" dirty="0"/>
          </a:p>
          <a:p>
            <a:pPr marL="0" indent="0">
              <a:buNone/>
            </a:pPr>
            <a:endParaRPr lang="en-US" sz="2600" b="1" dirty="0">
              <a:latin typeface="Times New Roman" panose="02020603050405020304" pitchFamily="18" charset="0"/>
              <a:cs typeface="Times New Roman" panose="02020603050405020304" pitchFamily="18" charset="0"/>
            </a:endParaRPr>
          </a:p>
          <a:p>
            <a:pPr marL="0" indent="0">
              <a:buNone/>
            </a:pPr>
            <a:r>
              <a:rPr lang="en-US" sz="2600" b="1" dirty="0">
                <a:latin typeface="Times New Roman" panose="02020603050405020304" pitchFamily="18" charset="0"/>
                <a:cs typeface="Times New Roman" panose="02020603050405020304" pitchFamily="18" charset="0"/>
              </a:rPr>
              <a:t>Google’s </a:t>
            </a:r>
            <a:r>
              <a:rPr lang="en-US" sz="2600" b="1" dirty="0" err="1">
                <a:latin typeface="Times New Roman" panose="02020603050405020304" pitchFamily="18" charset="0"/>
                <a:cs typeface="Times New Roman" panose="02020603050405020304" pitchFamily="18" charset="0"/>
              </a:rPr>
              <a:t>Organisational</a:t>
            </a:r>
            <a:r>
              <a:rPr lang="en-US" sz="2600" b="1" dirty="0">
                <a:latin typeface="Times New Roman" panose="02020603050405020304" pitchFamily="18" charset="0"/>
                <a:cs typeface="Times New Roman" panose="02020603050405020304" pitchFamily="18" charset="0"/>
              </a:rPr>
              <a:t> Culture</a:t>
            </a:r>
          </a:p>
        </p:txBody>
      </p:sp>
      <p:pic>
        <p:nvPicPr>
          <p:cNvPr id="3" name="Picture 2">
            <a:extLst>
              <a:ext uri="{FF2B5EF4-FFF2-40B4-BE49-F238E27FC236}">
                <a16:creationId xmlns:a16="http://schemas.microsoft.com/office/drawing/2014/main" id="{7981563E-4BA5-4B26-B091-977E970D8213}"/>
              </a:ext>
            </a:extLst>
          </p:cNvPr>
          <p:cNvPicPr>
            <a:picLocks noChangeAspect="1"/>
          </p:cNvPicPr>
          <p:nvPr/>
        </p:nvPicPr>
        <p:blipFill>
          <a:blip r:embed="rId7"/>
          <a:stretch>
            <a:fillRect/>
          </a:stretch>
        </p:blipFill>
        <p:spPr>
          <a:xfrm>
            <a:off x="5577176" y="3103467"/>
            <a:ext cx="1695450" cy="1590675"/>
          </a:xfrm>
          <a:prstGeom prst="rect">
            <a:avLst/>
          </a:prstGeom>
        </p:spPr>
      </p:pic>
      <p:pic>
        <p:nvPicPr>
          <p:cNvPr id="7" name="Picture 6">
            <a:extLst>
              <a:ext uri="{FF2B5EF4-FFF2-40B4-BE49-F238E27FC236}">
                <a16:creationId xmlns:a16="http://schemas.microsoft.com/office/drawing/2014/main" id="{6DA9D59D-4FFD-4E37-B3EA-E113455C24F4}"/>
              </a:ext>
            </a:extLst>
          </p:cNvPr>
          <p:cNvPicPr>
            <a:picLocks noChangeAspect="1"/>
          </p:cNvPicPr>
          <p:nvPr/>
        </p:nvPicPr>
        <p:blipFill>
          <a:blip r:embed="rId8"/>
          <a:stretch>
            <a:fillRect/>
          </a:stretch>
        </p:blipFill>
        <p:spPr>
          <a:xfrm>
            <a:off x="9811711" y="3172250"/>
            <a:ext cx="1619250" cy="1600200"/>
          </a:xfrm>
          <a:prstGeom prst="rect">
            <a:avLst/>
          </a:prstGeom>
        </p:spPr>
      </p:pic>
      <p:sp>
        <p:nvSpPr>
          <p:cNvPr id="13" name="Speech Bubble: Rectangle 12">
            <a:extLst>
              <a:ext uri="{FF2B5EF4-FFF2-40B4-BE49-F238E27FC236}">
                <a16:creationId xmlns:a16="http://schemas.microsoft.com/office/drawing/2014/main" id="{A391AAB5-DF2D-4AAA-8FD2-BBF5F771E797}"/>
              </a:ext>
            </a:extLst>
          </p:cNvPr>
          <p:cNvSpPr/>
          <p:nvPr/>
        </p:nvSpPr>
        <p:spPr>
          <a:xfrm>
            <a:off x="5302088" y="4795897"/>
            <a:ext cx="2414954" cy="1629507"/>
          </a:xfrm>
          <a:prstGeom prst="wedgeRectCallout">
            <a:avLst/>
          </a:prstGeom>
          <a:ln>
            <a:noFill/>
          </a:ln>
          <a:effectLst>
            <a:glow rad="101600">
              <a:srgbClr val="C00000">
                <a:alpha val="60000"/>
              </a:srgb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2"/>
          </a:lnRef>
          <a:fillRef idx="1">
            <a:schemeClr val="lt1"/>
          </a:fillRef>
          <a:effectRef idx="0">
            <a:schemeClr val="accent2"/>
          </a:effectRef>
          <a:fontRef idx="minor">
            <a:schemeClr val="dk1"/>
          </a:fontRef>
        </p:style>
        <p:txBody>
          <a:bodyPr rtlCol="0" anchor="ctr"/>
          <a:lstStyle/>
          <a:p>
            <a:pPr algn="ctr"/>
            <a:r>
              <a:rPr lang="en-US" sz="2000" dirty="0">
                <a:latin typeface="Times New Roman" panose="02020603050405020304" pitchFamily="18" charset="0"/>
                <a:cs typeface="Times New Roman" panose="02020603050405020304" pitchFamily="18" charset="0"/>
              </a:rPr>
              <a:t>It follows clan culture by promoting a collaborative and cooperative environment.</a:t>
            </a:r>
          </a:p>
        </p:txBody>
      </p:sp>
      <p:sp>
        <p:nvSpPr>
          <p:cNvPr id="15" name="Speech Bubble: Rectangle 14">
            <a:extLst>
              <a:ext uri="{FF2B5EF4-FFF2-40B4-BE49-F238E27FC236}">
                <a16:creationId xmlns:a16="http://schemas.microsoft.com/office/drawing/2014/main" id="{58BACC8B-1B05-42BB-8743-77C0C327E046}"/>
              </a:ext>
            </a:extLst>
          </p:cNvPr>
          <p:cNvSpPr/>
          <p:nvPr/>
        </p:nvSpPr>
        <p:spPr>
          <a:xfrm>
            <a:off x="9413859" y="4772451"/>
            <a:ext cx="2414954" cy="1676400"/>
          </a:xfrm>
          <a:prstGeom prst="wedgeRectCallout">
            <a:avLst/>
          </a:prstGeom>
          <a:ln>
            <a:noFill/>
          </a:ln>
          <a:effectLst>
            <a:glow rad="101600">
              <a:srgbClr val="C00000">
                <a:alpha val="60000"/>
              </a:srgb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2"/>
          </a:lnRef>
          <a:fillRef idx="1">
            <a:schemeClr val="lt1"/>
          </a:fillRef>
          <a:effectRef idx="0">
            <a:schemeClr val="accent2"/>
          </a:effectRef>
          <a:fontRef idx="minor">
            <a:schemeClr val="dk1"/>
          </a:fontRef>
        </p:style>
        <p:txBody>
          <a:bodyPr rtlCol="0" anchor="ctr"/>
          <a:lstStyle/>
          <a:p>
            <a:pPr algn="ctr"/>
            <a:r>
              <a:rPr lang="en-US" sz="2000" dirty="0">
                <a:latin typeface="Times New Roman" panose="02020603050405020304" pitchFamily="18" charset="0"/>
                <a:cs typeface="Times New Roman" panose="02020603050405020304" pitchFamily="18" charset="0"/>
              </a:rPr>
              <a:t>It follows an adhocracy culture by promoting inventions and creativity.</a:t>
            </a:r>
          </a:p>
        </p:txBody>
      </p:sp>
    </p:spTree>
    <p:extLst>
      <p:ext uri="{BB962C8B-B14F-4D97-AF65-F5344CB8AC3E}">
        <p14:creationId xmlns:p14="http://schemas.microsoft.com/office/powerpoint/2010/main" val="17909949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42B52-FDF8-4545-A439-016C0DF0B84E}"/>
              </a:ext>
            </a:extLst>
          </p:cNvPr>
          <p:cNvSpPr>
            <a:spLocks noGrp="1"/>
          </p:cNvSpPr>
          <p:nvPr>
            <p:ph type="title" idx="4294967295"/>
          </p:nvPr>
        </p:nvSpPr>
        <p:spPr>
          <a:xfrm>
            <a:off x="0" y="0"/>
            <a:ext cx="12277344" cy="1077913"/>
          </a:xfrm>
          <a:solidFill>
            <a:schemeClr val="bg1"/>
          </a:solidFill>
        </p:spPr>
        <p:txBody>
          <a:bodyPr>
            <a:normAutofit/>
          </a:bodyPr>
          <a:lstStyle/>
          <a:p>
            <a:pPr algn="ctr"/>
            <a:r>
              <a:rPr lang="en-US" sz="3800" b="1" dirty="0">
                <a:latin typeface="Times New Roman" panose="02020603050405020304" pitchFamily="18" charset="0"/>
                <a:cs typeface="Times New Roman" panose="02020603050405020304" pitchFamily="18" charset="0"/>
              </a:rPr>
              <a:t>Cultural Web of Google</a:t>
            </a:r>
            <a:br>
              <a:rPr lang="en-US" sz="4000" b="1" dirty="0">
                <a:latin typeface="Times New Roman" panose="02020603050405020304" pitchFamily="18" charset="0"/>
                <a:cs typeface="Times New Roman" panose="02020603050405020304" pitchFamily="18" charset="0"/>
              </a:rPr>
            </a:br>
            <a:r>
              <a:rPr lang="en-US" sz="1900" dirty="0">
                <a:solidFill>
                  <a:srgbClr val="000000"/>
                </a:solidFill>
                <a:latin typeface="Times New Roman" panose="02020603050405020304" pitchFamily="18" charset="0"/>
                <a:cs typeface="Times New Roman" panose="02020603050405020304" pitchFamily="18" charset="0"/>
              </a:rPr>
              <a:t>C</a:t>
            </a:r>
            <a:r>
              <a:rPr lang="en-US" sz="1900" b="0" i="0" u="none" strike="noStrike" dirty="0">
                <a:solidFill>
                  <a:srgbClr val="000000"/>
                </a:solidFill>
                <a:effectLst/>
                <a:latin typeface="Times New Roman" panose="02020603050405020304" pitchFamily="18" charset="0"/>
                <a:cs typeface="Times New Roman" panose="02020603050405020304" pitchFamily="18" charset="0"/>
              </a:rPr>
              <a:t>ultural web is a theory including six components that provide insights into an </a:t>
            </a:r>
            <a:r>
              <a:rPr lang="en-US" sz="1900" b="0" i="0" u="none" strike="noStrike" dirty="0" err="1">
                <a:solidFill>
                  <a:srgbClr val="000000"/>
                </a:solidFill>
                <a:effectLst/>
                <a:latin typeface="Times New Roman" panose="02020603050405020304" pitchFamily="18" charset="0"/>
                <a:cs typeface="Times New Roman" panose="02020603050405020304" pitchFamily="18" charset="0"/>
              </a:rPr>
              <a:t>organisation's</a:t>
            </a:r>
            <a:r>
              <a:rPr lang="en-US" sz="1900" b="0" i="0" u="none" strike="noStrike" dirty="0">
                <a:solidFill>
                  <a:srgbClr val="000000"/>
                </a:solidFill>
                <a:effectLst/>
                <a:latin typeface="Times New Roman" panose="02020603050405020304" pitchFamily="18" charset="0"/>
                <a:cs typeface="Times New Roman" panose="02020603050405020304" pitchFamily="18" charset="0"/>
              </a:rPr>
              <a:t> culture (Driskill, 2018).</a:t>
            </a:r>
            <a:endParaRPr lang="en-US" sz="1900" b="1" dirty="0">
              <a:latin typeface="Times New Roman" panose="02020603050405020304" pitchFamily="18" charset="0"/>
              <a:cs typeface="Times New Roman" panose="02020603050405020304" pitchFamily="18" charset="0"/>
            </a:endParaRPr>
          </a:p>
        </p:txBody>
      </p:sp>
      <p:sp>
        <p:nvSpPr>
          <p:cNvPr id="4" name="Oval 3">
            <a:extLst>
              <a:ext uri="{FF2B5EF4-FFF2-40B4-BE49-F238E27FC236}">
                <a16:creationId xmlns:a16="http://schemas.microsoft.com/office/drawing/2014/main" id="{A17DDBF7-9940-493F-8458-B7B43FCD9F9B}"/>
              </a:ext>
            </a:extLst>
          </p:cNvPr>
          <p:cNvSpPr/>
          <p:nvPr/>
        </p:nvSpPr>
        <p:spPr>
          <a:xfrm>
            <a:off x="342176" y="1121690"/>
            <a:ext cx="3329354" cy="2787527"/>
          </a:xfrm>
          <a:prstGeom prst="ellipse">
            <a:avLst/>
          </a:prstGeom>
          <a:solidFill>
            <a:srgbClr val="FFFF00"/>
          </a:solidFill>
          <a:ln>
            <a:noFill/>
          </a:ln>
          <a:effectLst>
            <a:glow rad="228600">
              <a:schemeClr val="accent3">
                <a:satMod val="175000"/>
                <a:alpha val="40000"/>
              </a:schemeClr>
            </a:glow>
            <a:innerShdw blurRad="114300">
              <a:prstClr val="black"/>
            </a:innerShdw>
          </a:effectLst>
          <a:scene3d>
            <a:camera prst="orthographicFront">
              <a:rot lat="0" lon="0" rev="0"/>
            </a:camera>
            <a:lightRig rig="balanced" dir="t">
              <a:rot lat="0" lon="0" rev="8700000"/>
            </a:lightRig>
          </a:scene3d>
          <a:sp3d>
            <a:bevelT w="190500" h="38100"/>
          </a:sp3d>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800" b="1" dirty="0">
                <a:effectLst/>
                <a:latin typeface="Arial" panose="020B0604020202020204" pitchFamily="34" charset="0"/>
                <a:ea typeface="Times New Roman" panose="02020603050405020304" pitchFamily="18" charset="0"/>
                <a:cs typeface="Arial" panose="020B0604020202020204" pitchFamily="34" charset="0"/>
              </a:rPr>
              <a:t>Stories</a:t>
            </a:r>
          </a:p>
          <a:p>
            <a:pPr algn="ctr"/>
            <a:endParaRPr lang="en-US" sz="1800" b="1" dirty="0">
              <a:effectLst/>
              <a:latin typeface="Arial" panose="020B0604020202020204" pitchFamily="34" charset="0"/>
              <a:ea typeface="Times New Roman" panose="02020603050405020304" pitchFamily="18" charset="0"/>
              <a:cs typeface="Arial" panose="020B0604020202020204" pitchFamily="34" charset="0"/>
            </a:endParaRPr>
          </a:p>
          <a:p>
            <a:pPr algn="ctr"/>
            <a:r>
              <a:rPr lang="en-US" dirty="0">
                <a:latin typeface="Arial" panose="020B0604020202020204" pitchFamily="34" charset="0"/>
                <a:cs typeface="Arial" panose="020B0604020202020204" pitchFamily="34" charset="0"/>
              </a:rPr>
              <a:t>It was founded by Larry Page and Sergey Brin in 1998</a:t>
            </a:r>
          </a:p>
        </p:txBody>
      </p:sp>
      <p:sp>
        <p:nvSpPr>
          <p:cNvPr id="17" name="Oval 16">
            <a:extLst>
              <a:ext uri="{FF2B5EF4-FFF2-40B4-BE49-F238E27FC236}">
                <a16:creationId xmlns:a16="http://schemas.microsoft.com/office/drawing/2014/main" id="{EC57ACCF-D163-4C57-82A9-F0F1C4EE6235}"/>
              </a:ext>
            </a:extLst>
          </p:cNvPr>
          <p:cNvSpPr/>
          <p:nvPr/>
        </p:nvSpPr>
        <p:spPr>
          <a:xfrm>
            <a:off x="4434806" y="1121690"/>
            <a:ext cx="3329354" cy="2787527"/>
          </a:xfrm>
          <a:prstGeom prst="ellipse">
            <a:avLst/>
          </a:prstGeom>
          <a:solidFill>
            <a:srgbClr val="F7ADF9"/>
          </a:solidFill>
          <a:ln>
            <a:noFill/>
          </a:ln>
          <a:effectLst>
            <a:glow rad="228600">
              <a:schemeClr val="accent3">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b="1" dirty="0">
              <a:latin typeface="Arial" panose="020B0604020202020204" pitchFamily="34" charset="0"/>
              <a:cs typeface="Arial" panose="020B0604020202020204" pitchFamily="34" charset="0"/>
            </a:endParaRPr>
          </a:p>
          <a:p>
            <a:pPr algn="ctr"/>
            <a:r>
              <a:rPr lang="en-US" b="1" dirty="0">
                <a:latin typeface="Arial" panose="020B0604020202020204" pitchFamily="34" charset="0"/>
                <a:cs typeface="Arial" panose="020B0604020202020204" pitchFamily="34" charset="0"/>
              </a:rPr>
              <a:t>Symbols</a:t>
            </a:r>
          </a:p>
          <a:p>
            <a:pPr algn="ctr"/>
            <a:endParaRPr lang="en-US" dirty="0">
              <a:latin typeface="Arial" panose="020B0604020202020204" pitchFamily="34" charset="0"/>
              <a:cs typeface="Arial" panose="020B0604020202020204" pitchFamily="34" charset="0"/>
            </a:endParaRPr>
          </a:p>
          <a:p>
            <a:pPr algn="ctr"/>
            <a:r>
              <a:rPr lang="en-US" dirty="0">
                <a:latin typeface="Arial" panose="020B0604020202020204" pitchFamily="34" charset="0"/>
                <a:cs typeface="Arial" panose="020B0604020202020204" pitchFamily="34" charset="0"/>
              </a:rPr>
              <a:t>Its vibrant logo </a:t>
            </a:r>
            <a:r>
              <a:rPr lang="en-US" dirty="0" err="1">
                <a:latin typeface="Arial" panose="020B0604020202020204" pitchFamily="34" charset="0"/>
                <a:cs typeface="Arial" panose="020B0604020202020204" pitchFamily="34" charset="0"/>
              </a:rPr>
              <a:t>symbolises</a:t>
            </a:r>
            <a:r>
              <a:rPr lang="en-US" dirty="0">
                <a:latin typeface="Arial" panose="020B0604020202020204" pitchFamily="34" charset="0"/>
                <a:cs typeface="Arial" panose="020B0604020202020204" pitchFamily="34" charset="0"/>
              </a:rPr>
              <a:t> innovativeness and inventiveness.</a:t>
            </a:r>
          </a:p>
        </p:txBody>
      </p:sp>
      <p:sp>
        <p:nvSpPr>
          <p:cNvPr id="18" name="Oval 17">
            <a:extLst>
              <a:ext uri="{FF2B5EF4-FFF2-40B4-BE49-F238E27FC236}">
                <a16:creationId xmlns:a16="http://schemas.microsoft.com/office/drawing/2014/main" id="{DD0899EC-FF06-41D9-9160-9B4DEC7A0261}"/>
              </a:ext>
            </a:extLst>
          </p:cNvPr>
          <p:cNvSpPr/>
          <p:nvPr/>
        </p:nvSpPr>
        <p:spPr>
          <a:xfrm>
            <a:off x="8527436" y="1121691"/>
            <a:ext cx="3329354" cy="2787527"/>
          </a:xfrm>
          <a:prstGeom prst="ellipse">
            <a:avLst/>
          </a:prstGeom>
          <a:solidFill>
            <a:srgbClr val="74D898"/>
          </a:solidFill>
          <a:ln>
            <a:noFill/>
          </a:ln>
          <a:effectLst>
            <a:glow rad="228600">
              <a:schemeClr val="accent3">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sz="1800" b="1" dirty="0">
              <a:effectLst/>
              <a:latin typeface="Arial" panose="020B0604020202020204" pitchFamily="34" charset="0"/>
              <a:ea typeface="Times New Roman" panose="02020603050405020304" pitchFamily="18" charset="0"/>
              <a:cs typeface="Arial" panose="020B0604020202020204" pitchFamily="34" charset="0"/>
            </a:endParaRPr>
          </a:p>
          <a:p>
            <a:pPr algn="ctr"/>
            <a:r>
              <a:rPr lang="en-US" sz="1800" b="1" dirty="0">
                <a:effectLst/>
                <a:latin typeface="Arial" panose="020B0604020202020204" pitchFamily="34" charset="0"/>
                <a:ea typeface="Times New Roman" panose="02020603050405020304" pitchFamily="18" charset="0"/>
                <a:cs typeface="Arial" panose="020B0604020202020204" pitchFamily="34" charset="0"/>
              </a:rPr>
              <a:t>Rituals and Routines</a:t>
            </a:r>
          </a:p>
          <a:p>
            <a:pPr algn="ctr"/>
            <a:endParaRPr lang="en-US" b="1" dirty="0">
              <a:latin typeface="Arial" panose="020B0604020202020204" pitchFamily="34" charset="0"/>
              <a:cs typeface="Arial" panose="020B0604020202020204" pitchFamily="34" charset="0"/>
            </a:endParaRPr>
          </a:p>
          <a:p>
            <a:pPr algn="ctr"/>
            <a:r>
              <a:rPr lang="en-US" dirty="0">
                <a:latin typeface="Arial" panose="020B0604020202020204" pitchFamily="34" charset="0"/>
                <a:cs typeface="Arial" panose="020B0604020202020204" pitchFamily="34" charset="0"/>
              </a:rPr>
              <a:t>Its "20% time" policy promotes innovation and creativity.</a:t>
            </a:r>
          </a:p>
        </p:txBody>
      </p:sp>
      <p:sp>
        <p:nvSpPr>
          <p:cNvPr id="19" name="Oval 18">
            <a:extLst>
              <a:ext uri="{FF2B5EF4-FFF2-40B4-BE49-F238E27FC236}">
                <a16:creationId xmlns:a16="http://schemas.microsoft.com/office/drawing/2014/main" id="{F5153A8B-01BA-4A23-BE70-F42E40DE463F}"/>
              </a:ext>
            </a:extLst>
          </p:cNvPr>
          <p:cNvSpPr/>
          <p:nvPr/>
        </p:nvSpPr>
        <p:spPr>
          <a:xfrm>
            <a:off x="342176" y="3952997"/>
            <a:ext cx="3329354" cy="2787527"/>
          </a:xfrm>
          <a:prstGeom prst="ellipse">
            <a:avLst/>
          </a:prstGeom>
          <a:solidFill>
            <a:srgbClr val="37CBFF"/>
          </a:solidFill>
          <a:ln>
            <a:noFill/>
          </a:ln>
          <a:effectLst>
            <a:glow rad="228600">
              <a:schemeClr val="accent3">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dk1"/>
          </a:lnRef>
          <a:fillRef idx="2">
            <a:schemeClr val="dk1"/>
          </a:fillRef>
          <a:effectRef idx="1">
            <a:schemeClr val="dk1"/>
          </a:effectRef>
          <a:fontRef idx="minor">
            <a:schemeClr val="dk1"/>
          </a:fontRef>
        </p:style>
        <p:txBody>
          <a:bodyPr rtlCol="0" anchor="ctr"/>
          <a:lstStyle/>
          <a:p>
            <a:pPr algn="ctr"/>
            <a:endParaRPr lang="en-US" sz="1800" b="1" dirty="0">
              <a:effectLst/>
              <a:latin typeface="Arial" panose="020B0604020202020204" pitchFamily="34" charset="0"/>
              <a:ea typeface="Times New Roman" panose="02020603050405020304" pitchFamily="18" charset="0"/>
              <a:cs typeface="Arial" panose="020B0604020202020204" pitchFamily="34" charset="0"/>
            </a:endParaRPr>
          </a:p>
          <a:p>
            <a:pPr algn="ctr"/>
            <a:r>
              <a:rPr lang="en-US" sz="1800" b="1" dirty="0">
                <a:effectLst/>
                <a:latin typeface="Arial" panose="020B0604020202020204" pitchFamily="34" charset="0"/>
                <a:ea typeface="Times New Roman" panose="02020603050405020304" pitchFamily="18" charset="0"/>
                <a:cs typeface="Arial" panose="020B0604020202020204" pitchFamily="34" charset="0"/>
              </a:rPr>
              <a:t>Power Structures</a:t>
            </a:r>
            <a:endParaRPr lang="en-US" b="1" dirty="0">
              <a:latin typeface="Arial" panose="020B0604020202020204" pitchFamily="34" charset="0"/>
              <a:cs typeface="Arial" panose="020B0604020202020204" pitchFamily="34" charset="0"/>
            </a:endParaRPr>
          </a:p>
          <a:p>
            <a:pPr algn="ctr"/>
            <a:r>
              <a:rPr lang="en-US" dirty="0">
                <a:latin typeface="Arial" panose="020B0604020202020204" pitchFamily="34" charset="0"/>
                <a:cs typeface="Arial" panose="020B0604020202020204" pitchFamily="34" charset="0"/>
              </a:rPr>
              <a:t>It promotes  inclusiveness, empowerment of employees, and open communication.</a:t>
            </a:r>
          </a:p>
        </p:txBody>
      </p:sp>
      <p:sp>
        <p:nvSpPr>
          <p:cNvPr id="20" name="Oval 19">
            <a:extLst>
              <a:ext uri="{FF2B5EF4-FFF2-40B4-BE49-F238E27FC236}">
                <a16:creationId xmlns:a16="http://schemas.microsoft.com/office/drawing/2014/main" id="{C6B32CC1-25FB-4633-9050-E83F27113C72}"/>
              </a:ext>
            </a:extLst>
          </p:cNvPr>
          <p:cNvSpPr/>
          <p:nvPr/>
        </p:nvSpPr>
        <p:spPr>
          <a:xfrm>
            <a:off x="4427840" y="3952997"/>
            <a:ext cx="3329354" cy="2787527"/>
          </a:xfrm>
          <a:prstGeom prst="ellipse">
            <a:avLst/>
          </a:prstGeom>
          <a:solidFill>
            <a:srgbClr val="FFC000"/>
          </a:solidFill>
          <a:ln>
            <a:noFill/>
          </a:ln>
          <a:effectLst>
            <a:glow rad="228600">
              <a:schemeClr val="accent3">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800" b="1" dirty="0">
              <a:effectLst/>
              <a:latin typeface="Arial" panose="020B0604020202020204" pitchFamily="34" charset="0"/>
              <a:ea typeface="Times New Roman" panose="02020603050405020304" pitchFamily="18" charset="0"/>
            </a:endParaRPr>
          </a:p>
          <a:p>
            <a:pPr algn="ctr"/>
            <a:endParaRPr lang="en-US" sz="1800" b="1" dirty="0">
              <a:effectLst/>
              <a:latin typeface="Arial" panose="020B0604020202020204" pitchFamily="34" charset="0"/>
              <a:ea typeface="Times New Roman" panose="02020603050405020304" pitchFamily="18" charset="0"/>
            </a:endParaRPr>
          </a:p>
          <a:p>
            <a:pPr algn="ctr"/>
            <a:r>
              <a:rPr lang="en-US" sz="1800" b="1" dirty="0">
                <a:effectLst/>
                <a:latin typeface="Arial" panose="020B0604020202020204" pitchFamily="34" charset="0"/>
                <a:ea typeface="Times New Roman" panose="02020603050405020304" pitchFamily="18" charset="0"/>
              </a:rPr>
              <a:t>Control Systems</a:t>
            </a:r>
          </a:p>
          <a:p>
            <a:pPr algn="ctr"/>
            <a:endParaRPr lang="en-US" sz="1800" b="1" dirty="0">
              <a:effectLst/>
              <a:latin typeface="Arial" panose="020B0604020202020204" pitchFamily="34" charset="0"/>
              <a:ea typeface="Times New Roman" panose="02020603050405020304" pitchFamily="18" charset="0"/>
            </a:endParaRPr>
          </a:p>
          <a:p>
            <a:pPr algn="ctr"/>
            <a:r>
              <a:rPr lang="en-US" dirty="0">
                <a:latin typeface="Arial" panose="020B0604020202020204" pitchFamily="34" charset="0"/>
              </a:rPr>
              <a:t>Its control system focuses on analytical thinking and monitoring performance.</a:t>
            </a:r>
          </a:p>
          <a:p>
            <a:pPr algn="ctr"/>
            <a:endParaRPr lang="en-US" dirty="0"/>
          </a:p>
        </p:txBody>
      </p:sp>
      <p:sp>
        <p:nvSpPr>
          <p:cNvPr id="21" name="Oval 20">
            <a:extLst>
              <a:ext uri="{FF2B5EF4-FFF2-40B4-BE49-F238E27FC236}">
                <a16:creationId xmlns:a16="http://schemas.microsoft.com/office/drawing/2014/main" id="{EEA16CF1-35D1-4F94-9C20-BFC1F97AE83A}"/>
              </a:ext>
            </a:extLst>
          </p:cNvPr>
          <p:cNvSpPr/>
          <p:nvPr/>
        </p:nvSpPr>
        <p:spPr>
          <a:xfrm>
            <a:off x="8520470" y="3952997"/>
            <a:ext cx="3329354" cy="2787527"/>
          </a:xfrm>
          <a:prstGeom prst="ellipse">
            <a:avLst/>
          </a:prstGeom>
          <a:solidFill>
            <a:srgbClr val="A49AEC"/>
          </a:solidFill>
          <a:ln>
            <a:noFill/>
          </a:ln>
          <a:effectLst>
            <a:glow rad="228600">
              <a:schemeClr val="accent3">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1800" b="1" dirty="0">
              <a:effectLst/>
              <a:latin typeface="Arial" panose="020B0604020202020204" pitchFamily="34" charset="0"/>
              <a:ea typeface="Times New Roman" panose="02020603050405020304" pitchFamily="18" charset="0"/>
              <a:cs typeface="Arial" panose="020B0604020202020204" pitchFamily="34" charset="0"/>
            </a:endParaRPr>
          </a:p>
          <a:p>
            <a:pPr algn="ctr"/>
            <a:r>
              <a:rPr lang="en-US" sz="1800" b="1" dirty="0" err="1">
                <a:effectLst/>
                <a:latin typeface="Arial" panose="020B0604020202020204" pitchFamily="34" charset="0"/>
                <a:ea typeface="Times New Roman" panose="02020603050405020304" pitchFamily="18" charset="0"/>
                <a:cs typeface="Arial" panose="020B0604020202020204" pitchFamily="34" charset="0"/>
              </a:rPr>
              <a:t>Organisational</a:t>
            </a:r>
            <a:r>
              <a:rPr lang="en-US" sz="1800" b="1" dirty="0">
                <a:effectLst/>
                <a:latin typeface="Arial" panose="020B0604020202020204" pitchFamily="34" charset="0"/>
                <a:ea typeface="Times New Roman" panose="02020603050405020304" pitchFamily="18" charset="0"/>
                <a:cs typeface="Arial" panose="020B0604020202020204" pitchFamily="34" charset="0"/>
              </a:rPr>
              <a:t> Structures</a:t>
            </a:r>
          </a:p>
          <a:p>
            <a:pPr algn="ctr"/>
            <a:endParaRPr lang="en-US" b="1" dirty="0">
              <a:latin typeface="Arial" panose="020B0604020202020204" pitchFamily="34" charset="0"/>
              <a:cs typeface="Arial" panose="020B0604020202020204" pitchFamily="34" charset="0"/>
            </a:endParaRPr>
          </a:p>
          <a:p>
            <a:pPr algn="ctr"/>
            <a:r>
              <a:rPr lang="en-US" dirty="0">
                <a:latin typeface="Arial" panose="020B0604020202020204" pitchFamily="34" charset="0"/>
                <a:cs typeface="Arial" panose="020B0604020202020204" pitchFamily="34" charset="0"/>
              </a:rPr>
              <a:t>Its </a:t>
            </a: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structure depends on search, ads, cloud, and YouTube.</a:t>
            </a:r>
          </a:p>
        </p:txBody>
      </p:sp>
    </p:spTree>
    <p:extLst>
      <p:ext uri="{BB962C8B-B14F-4D97-AF65-F5344CB8AC3E}">
        <p14:creationId xmlns:p14="http://schemas.microsoft.com/office/powerpoint/2010/main" val="6453316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74FA799-FED8-463E-8766-BAE8F083240A}"/>
              </a:ext>
            </a:extLst>
          </p:cNvPr>
          <p:cNvSpPr/>
          <p:nvPr/>
        </p:nvSpPr>
        <p:spPr>
          <a:xfrm>
            <a:off x="762001" y="0"/>
            <a:ext cx="10515600" cy="1171796"/>
          </a:xfrm>
          <a:prstGeom prst="rect">
            <a:avLst/>
          </a:prstGeom>
          <a:solidFill>
            <a:schemeClr val="accent3">
              <a:lumMod val="20000"/>
              <a:lumOff val="80000"/>
            </a:schemeClr>
          </a:solidFill>
          <a:ln>
            <a:solidFill>
              <a:srgbClr val="FFC000"/>
            </a:solidFill>
          </a:ln>
          <a:effectLst>
            <a:outerShdw blurRad="44450" dist="27940" dir="5400000" algn="ctr">
              <a:srgbClr val="000000">
                <a:alpha val="32000"/>
              </a:srgbClr>
            </a:outerShdw>
            <a:reflection blurRad="6350" stA="50000" endA="300" endPos="37000" dist="50800" dir="5400000" sy="-100000" algn="bl" rotWithShape="0"/>
          </a:effectLst>
          <a:scene3d>
            <a:camera prst="orthographicFront">
              <a:rot lat="0" lon="0" rev="0"/>
            </a:camera>
            <a:lightRig rig="balanced" dir="t">
              <a:rot lat="0" lon="0" rev="8700000"/>
            </a:lightRig>
          </a:scene3d>
          <a:sp3d>
            <a:bevelT w="190500" h="38100"/>
          </a:sp3d>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4000" b="1" dirty="0">
                <a:latin typeface="Times New Roman" panose="02020603050405020304" pitchFamily="18" charset="0"/>
                <a:cs typeface="Times New Roman" panose="02020603050405020304" pitchFamily="18" charset="0"/>
              </a:rPr>
              <a:t>Ethos and Values</a:t>
            </a:r>
          </a:p>
        </p:txBody>
      </p:sp>
      <p:sp>
        <p:nvSpPr>
          <p:cNvPr id="16" name="Title 15">
            <a:extLst>
              <a:ext uri="{FF2B5EF4-FFF2-40B4-BE49-F238E27FC236}">
                <a16:creationId xmlns:a16="http://schemas.microsoft.com/office/drawing/2014/main" id="{23E36605-D36D-4842-8636-7873F3DDE574}"/>
              </a:ext>
            </a:extLst>
          </p:cNvPr>
          <p:cNvSpPr>
            <a:spLocks noGrp="1"/>
          </p:cNvSpPr>
          <p:nvPr>
            <p:ph type="title"/>
          </p:nvPr>
        </p:nvSpPr>
        <p:spPr>
          <a:xfrm>
            <a:off x="925498" y="524733"/>
            <a:ext cx="10364451" cy="1433022"/>
          </a:xfrm>
        </p:spPr>
        <p:txBody>
          <a:bodyPr/>
          <a:lstStyle/>
          <a:p>
            <a:endParaRPr lang="en-US" dirty="0"/>
          </a:p>
        </p:txBody>
      </p:sp>
      <p:sp>
        <p:nvSpPr>
          <p:cNvPr id="17" name="Text Placeholder 16">
            <a:extLst>
              <a:ext uri="{FF2B5EF4-FFF2-40B4-BE49-F238E27FC236}">
                <a16:creationId xmlns:a16="http://schemas.microsoft.com/office/drawing/2014/main" id="{8CF72B89-75EA-49D2-B99C-614489A1237B}"/>
              </a:ext>
            </a:extLst>
          </p:cNvPr>
          <p:cNvSpPr>
            <a:spLocks noGrp="1"/>
          </p:cNvSpPr>
          <p:nvPr>
            <p:ph type="body" idx="1"/>
          </p:nvPr>
        </p:nvSpPr>
        <p:spPr>
          <a:xfrm>
            <a:off x="645724" y="1440915"/>
            <a:ext cx="5105401" cy="516840"/>
          </a:xfrm>
          <a:solidFill>
            <a:schemeClr val="accent2">
              <a:lumMod val="60000"/>
              <a:lumOff val="40000"/>
            </a:schemeClr>
          </a:solidFill>
          <a:ln>
            <a:solidFill>
              <a:schemeClr val="accent2">
                <a:lumMod val="75000"/>
              </a:schemeClr>
            </a:solidFill>
          </a:ln>
          <a:effectLst>
            <a:innerShdw blurRad="114300">
              <a:prstClr val="black"/>
            </a:innerShdw>
          </a:effectLst>
        </p:spPr>
        <p:txBody>
          <a:bodyPr/>
          <a:lstStyle/>
          <a:p>
            <a:pPr algn="ctr"/>
            <a:r>
              <a:rPr lang="en-US" b="1" dirty="0">
                <a:latin typeface="Times New Roman" panose="02020603050405020304" pitchFamily="18" charset="0"/>
                <a:cs typeface="Times New Roman" panose="02020603050405020304" pitchFamily="18" charset="0"/>
              </a:rPr>
              <a:t>Ethos</a:t>
            </a:r>
          </a:p>
        </p:txBody>
      </p:sp>
      <p:sp>
        <p:nvSpPr>
          <p:cNvPr id="19" name="Content Placeholder 18">
            <a:extLst>
              <a:ext uri="{FF2B5EF4-FFF2-40B4-BE49-F238E27FC236}">
                <a16:creationId xmlns:a16="http://schemas.microsoft.com/office/drawing/2014/main" id="{DD193600-2755-46D9-B53B-F9894DE6CFB3}"/>
              </a:ext>
            </a:extLst>
          </p:cNvPr>
          <p:cNvSpPr>
            <a:spLocks noGrp="1"/>
          </p:cNvSpPr>
          <p:nvPr>
            <p:ph sz="quarter" idx="13"/>
          </p:nvPr>
        </p:nvSpPr>
        <p:spPr>
          <a:xfrm>
            <a:off x="645724" y="2159546"/>
            <a:ext cx="5106027" cy="4592946"/>
          </a:xfrm>
          <a:solidFill>
            <a:schemeClr val="accent2">
              <a:lumMod val="20000"/>
              <a:lumOff val="80000"/>
            </a:schemeClr>
          </a:solidFill>
          <a:ln>
            <a:noFill/>
          </a:ln>
          <a:effectLst>
            <a:innerShdw blurRad="114300">
              <a:prstClr val="black"/>
            </a:inn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fontScale="85000" lnSpcReduction="10000"/>
          </a:bodyPr>
          <a:lstStyle/>
          <a:p>
            <a:pPr algn="just"/>
            <a:r>
              <a:rPr lang="en-US" b="1" cap="none" dirty="0">
                <a:solidFill>
                  <a:srgbClr val="252525"/>
                </a:solidFill>
                <a:effectLst/>
                <a:latin typeface="Times New Roman" panose="02020603050405020304" pitchFamily="18" charset="0"/>
                <a:cs typeface="Times New Roman" panose="02020603050405020304" pitchFamily="18" charset="0"/>
              </a:rPr>
              <a:t>User privacy and data security: </a:t>
            </a:r>
            <a:r>
              <a:rPr lang="en-US" cap="none" dirty="0">
                <a:latin typeface="Times New Roman" panose="02020603050405020304" pitchFamily="18" charset="0"/>
                <a:cs typeface="Times New Roman" panose="02020603050405020304" pitchFamily="18" charset="0"/>
              </a:rPr>
              <a:t>It protects user privacy and the security of data and avoids </a:t>
            </a:r>
            <a:r>
              <a:rPr lang="en-US" cap="none" dirty="0" err="1">
                <a:latin typeface="Times New Roman" panose="02020603050405020304" pitchFamily="18" charset="0"/>
                <a:cs typeface="Times New Roman" panose="02020603050405020304" pitchFamily="18" charset="0"/>
              </a:rPr>
              <a:t>unauthorised</a:t>
            </a:r>
            <a:r>
              <a:rPr lang="en-US" cap="none" dirty="0">
                <a:latin typeface="Times New Roman" panose="02020603050405020304" pitchFamily="18" charset="0"/>
                <a:cs typeface="Times New Roman" panose="02020603050405020304" pitchFamily="18" charset="0"/>
              </a:rPr>
              <a:t> access (Levy, 2021)</a:t>
            </a:r>
          </a:p>
          <a:p>
            <a:pPr algn="just"/>
            <a:r>
              <a:rPr lang="en-US" b="1" cap="none" dirty="0">
                <a:latin typeface="Times New Roman" panose="02020603050405020304" pitchFamily="18" charset="0"/>
                <a:cs typeface="Times New Roman" panose="02020603050405020304" pitchFamily="18" charset="0"/>
              </a:rPr>
              <a:t>Accountability</a:t>
            </a:r>
            <a:r>
              <a:rPr lang="en-US" cap="none" dirty="0">
                <a:latin typeface="Times New Roman" panose="02020603050405020304" pitchFamily="18" charset="0"/>
                <a:cs typeface="Times New Roman" panose="02020603050405020304" pitchFamily="18" charset="0"/>
              </a:rPr>
              <a:t>: It takes responsibility for its actions and maintains transparency in its operations</a:t>
            </a:r>
          </a:p>
          <a:p>
            <a:pPr algn="just"/>
            <a:r>
              <a:rPr lang="en-US" b="1" cap="none" dirty="0">
                <a:latin typeface="Times New Roman" panose="02020603050405020304" pitchFamily="18" charset="0"/>
                <a:cs typeface="Times New Roman" panose="02020603050405020304" pitchFamily="18" charset="0"/>
              </a:rPr>
              <a:t>Unbiased and Fair Practices</a:t>
            </a:r>
            <a:r>
              <a:rPr lang="en-US" cap="none" dirty="0">
                <a:latin typeface="Times New Roman" panose="02020603050405020304" pitchFamily="18" charset="0"/>
                <a:cs typeface="Times New Roman" panose="02020603050405020304" pitchFamily="18" charset="0"/>
              </a:rPr>
              <a:t>: It discourages discrimination and promotes unbiased and fair practices.</a:t>
            </a:r>
          </a:p>
          <a:p>
            <a:pPr algn="just"/>
            <a:r>
              <a:rPr lang="en-US" b="1" cap="none" dirty="0">
                <a:latin typeface="Times New Roman" panose="02020603050405020304" pitchFamily="18" charset="0"/>
                <a:cs typeface="Times New Roman" panose="02020603050405020304" pitchFamily="18" charset="0"/>
              </a:rPr>
              <a:t>Environmental Responsibility</a:t>
            </a:r>
            <a:r>
              <a:rPr lang="en-US" cap="none" dirty="0">
                <a:latin typeface="Times New Roman" panose="02020603050405020304" pitchFamily="18" charset="0"/>
                <a:cs typeface="Times New Roman" panose="02020603050405020304" pitchFamily="18" charset="0"/>
              </a:rPr>
              <a:t>: It works to protect the environment by employing clean energy sources</a:t>
            </a:r>
          </a:p>
          <a:p>
            <a:endParaRPr lang="en-US" cap="none" dirty="0">
              <a:latin typeface="Arial" panose="020B0604020202020204" pitchFamily="34" charset="0"/>
              <a:cs typeface="Arial" panose="020B0604020202020204" pitchFamily="34" charset="0"/>
            </a:endParaRPr>
          </a:p>
        </p:txBody>
      </p:sp>
      <p:sp>
        <p:nvSpPr>
          <p:cNvPr id="18" name="Text Placeholder 17">
            <a:extLst>
              <a:ext uri="{FF2B5EF4-FFF2-40B4-BE49-F238E27FC236}">
                <a16:creationId xmlns:a16="http://schemas.microsoft.com/office/drawing/2014/main" id="{46961DFC-66A9-448F-A27E-3714B7A296C5}"/>
              </a:ext>
            </a:extLst>
          </p:cNvPr>
          <p:cNvSpPr>
            <a:spLocks noGrp="1"/>
          </p:cNvSpPr>
          <p:nvPr>
            <p:ph type="body" sz="quarter" idx="3"/>
          </p:nvPr>
        </p:nvSpPr>
        <p:spPr>
          <a:xfrm>
            <a:off x="6210300" y="1410237"/>
            <a:ext cx="5105401" cy="547518"/>
          </a:xfrm>
          <a:solidFill>
            <a:schemeClr val="accent4">
              <a:lumMod val="60000"/>
              <a:lumOff val="40000"/>
            </a:schemeClr>
          </a:solidFill>
          <a:ln>
            <a:solidFill>
              <a:schemeClr val="accent4">
                <a:lumMod val="75000"/>
              </a:schemeClr>
            </a:solidFill>
          </a:ln>
          <a:effectLst>
            <a:innerShdw blurRad="114300">
              <a:prstClr val="black"/>
            </a:innerShdw>
          </a:effectLst>
        </p:spPr>
        <p:txBody>
          <a:bodyPr/>
          <a:lstStyle/>
          <a:p>
            <a:pPr algn="ctr"/>
            <a:r>
              <a:rPr lang="en-US" b="1" dirty="0">
                <a:latin typeface="Times New Roman" panose="02020603050405020304" pitchFamily="18" charset="0"/>
                <a:cs typeface="Times New Roman" panose="02020603050405020304" pitchFamily="18" charset="0"/>
              </a:rPr>
              <a:t>Values</a:t>
            </a:r>
          </a:p>
        </p:txBody>
      </p:sp>
      <p:sp>
        <p:nvSpPr>
          <p:cNvPr id="20" name="Content Placeholder 19">
            <a:extLst>
              <a:ext uri="{FF2B5EF4-FFF2-40B4-BE49-F238E27FC236}">
                <a16:creationId xmlns:a16="http://schemas.microsoft.com/office/drawing/2014/main" id="{D7D3A6A0-75A2-4FBB-A8D0-F7D7CCDC7F8D}"/>
              </a:ext>
            </a:extLst>
          </p:cNvPr>
          <p:cNvSpPr>
            <a:spLocks noGrp="1"/>
          </p:cNvSpPr>
          <p:nvPr>
            <p:ph sz="quarter" idx="14"/>
          </p:nvPr>
        </p:nvSpPr>
        <p:spPr>
          <a:xfrm>
            <a:off x="6172200" y="2159546"/>
            <a:ext cx="5105401" cy="4592946"/>
          </a:xfrm>
          <a:solidFill>
            <a:schemeClr val="accent4">
              <a:lumMod val="20000"/>
              <a:lumOff val="80000"/>
            </a:schemeClr>
          </a:solidFill>
          <a:ln>
            <a:noFill/>
          </a:ln>
          <a:effectLst>
            <a:innerShdw blurRad="114300">
              <a:prstClr val="black"/>
            </a:inn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a:bodyPr>
          <a:lstStyle/>
          <a:p>
            <a:pPr algn="just"/>
            <a:r>
              <a:rPr lang="en-US" sz="2400" b="1" cap="none" dirty="0">
                <a:latin typeface="Times New Roman" panose="02020603050405020304" pitchFamily="18" charset="0"/>
                <a:cs typeface="Times New Roman" panose="02020603050405020304" pitchFamily="18" charset="0"/>
              </a:rPr>
              <a:t>Respect</a:t>
            </a:r>
            <a:r>
              <a:rPr lang="en-US" sz="2400" cap="none" dirty="0">
                <a:latin typeface="Times New Roman" panose="02020603050405020304" pitchFamily="18" charset="0"/>
                <a:cs typeface="Times New Roman" panose="02020603050405020304" pitchFamily="18" charset="0"/>
              </a:rPr>
              <a:t>: It promotes respect for all backgrounds and ideologies</a:t>
            </a:r>
            <a:endParaRPr lang="en-US" sz="2400" dirty="0">
              <a:latin typeface="Times New Roman" panose="02020603050405020304" pitchFamily="18" charset="0"/>
              <a:cs typeface="Times New Roman" panose="02020603050405020304" pitchFamily="18" charset="0"/>
            </a:endParaRPr>
          </a:p>
          <a:p>
            <a:pPr algn="just"/>
            <a:r>
              <a:rPr lang="en-US" sz="2400" b="1" cap="none" dirty="0">
                <a:latin typeface="Times New Roman" panose="02020603050405020304" pitchFamily="18" charset="0"/>
                <a:cs typeface="Times New Roman" panose="02020603050405020304" pitchFamily="18" charset="0"/>
              </a:rPr>
              <a:t>Diversity and Inclusion</a:t>
            </a:r>
            <a:r>
              <a:rPr lang="en-US" sz="2400" cap="none" dirty="0">
                <a:latin typeface="Times New Roman" panose="02020603050405020304" pitchFamily="18" charset="0"/>
                <a:cs typeface="Times New Roman" panose="02020603050405020304" pitchFamily="18" charset="0"/>
              </a:rPr>
              <a:t>: It supports diversity by including employees of all cultures, races, and backgrounds.</a:t>
            </a:r>
          </a:p>
          <a:p>
            <a:pPr algn="just"/>
            <a:r>
              <a:rPr lang="en-US" sz="2400" b="1" cap="none" dirty="0">
                <a:latin typeface="Times New Roman" panose="02020603050405020304" pitchFamily="18" charset="0"/>
                <a:cs typeface="Times New Roman" panose="02020603050405020304" pitchFamily="18" charset="0"/>
              </a:rPr>
              <a:t>Gender Equality</a:t>
            </a:r>
            <a:r>
              <a:rPr lang="en-US" sz="2400" cap="none" dirty="0">
                <a:latin typeface="Times New Roman" panose="02020603050405020304" pitchFamily="18" charset="0"/>
                <a:cs typeface="Times New Roman" panose="02020603050405020304" pitchFamily="18" charset="0"/>
              </a:rPr>
              <a:t>: It treats all the employees equally, regardless of their gender.</a:t>
            </a:r>
          </a:p>
          <a:p>
            <a:pPr algn="just"/>
            <a:r>
              <a:rPr lang="en-US" sz="2400" b="1" cap="none" dirty="0">
                <a:latin typeface="Times New Roman" panose="02020603050405020304" pitchFamily="18" charset="0"/>
                <a:cs typeface="Times New Roman" panose="02020603050405020304" pitchFamily="18" charset="0"/>
              </a:rPr>
              <a:t>Responsibility</a:t>
            </a:r>
            <a:r>
              <a:rPr lang="en-US" sz="2400" cap="none" dirty="0">
                <a:latin typeface="Times New Roman" panose="02020603050405020304" pitchFamily="18" charset="0"/>
                <a:cs typeface="Times New Roman" panose="02020603050405020304" pitchFamily="18" charset="0"/>
              </a:rPr>
              <a:t>: Its employees are free to accept the consequences of their activities for society and the ecosystem</a:t>
            </a:r>
          </a:p>
        </p:txBody>
      </p:sp>
    </p:spTree>
    <p:extLst>
      <p:ext uri="{BB962C8B-B14F-4D97-AF65-F5344CB8AC3E}">
        <p14:creationId xmlns:p14="http://schemas.microsoft.com/office/powerpoint/2010/main" val="21314325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5F56F-DF4C-4AAA-B397-CAB11CDEADEF}"/>
              </a:ext>
            </a:extLst>
          </p:cNvPr>
          <p:cNvSpPr>
            <a:spLocks noGrp="1"/>
          </p:cNvSpPr>
          <p:nvPr>
            <p:ph type="title" idx="4294967295"/>
          </p:nvPr>
        </p:nvSpPr>
        <p:spPr>
          <a:xfrm>
            <a:off x="-1" y="1"/>
            <a:ext cx="11641015" cy="1289537"/>
          </a:xfrm>
        </p:spPr>
        <p:txBody>
          <a:bodyPr>
            <a:normAutofit/>
          </a:bodyPr>
          <a:lstStyle/>
          <a:p>
            <a:pPr algn="ctr" rtl="0">
              <a:spcBef>
                <a:spcPts val="1200"/>
              </a:spcBef>
              <a:spcAft>
                <a:spcPts val="1200"/>
              </a:spcAft>
            </a:pPr>
            <a:r>
              <a:rPr lang="en-US" sz="3800" b="1" dirty="0">
                <a:latin typeface="Times New Roman" panose="02020603050405020304" pitchFamily="18" charset="0"/>
                <a:cs typeface="Times New Roman" panose="02020603050405020304" pitchFamily="18" charset="0"/>
              </a:rPr>
              <a:t>PESTEL Analysis</a:t>
            </a:r>
            <a:br>
              <a:rPr lang="en-US" sz="3800" b="1" dirty="0">
                <a:latin typeface="Times New Roman" panose="02020603050405020304" pitchFamily="18" charset="0"/>
                <a:cs typeface="Times New Roman" panose="02020603050405020304" pitchFamily="18" charset="0"/>
              </a:rPr>
            </a:br>
            <a:r>
              <a:rPr lang="en-US" sz="2000" b="0" i="0" u="none" strike="noStrike" dirty="0">
                <a:solidFill>
                  <a:srgbClr val="000000"/>
                </a:solidFill>
                <a:effectLst/>
                <a:latin typeface="Times New Roman" panose="02020603050405020304" pitchFamily="18" charset="0"/>
                <a:cs typeface="Times New Roman" panose="02020603050405020304" pitchFamily="18" charset="0"/>
              </a:rPr>
              <a:t>PESTEL analysis is used to comprehend the external macro-environmental elements that influence </a:t>
            </a:r>
            <a:r>
              <a:rPr lang="en-US" sz="2000" b="0" i="0" u="none" strike="noStrike" dirty="0" err="1">
                <a:solidFill>
                  <a:srgbClr val="000000"/>
                </a:solidFill>
                <a:effectLst/>
                <a:latin typeface="Times New Roman" panose="02020603050405020304" pitchFamily="18" charset="0"/>
                <a:cs typeface="Times New Roman" panose="02020603050405020304" pitchFamily="18" charset="0"/>
              </a:rPr>
              <a:t>organisations</a:t>
            </a:r>
            <a:r>
              <a:rPr lang="en-US" sz="2000" b="0" i="0" u="none" strike="noStrike" dirty="0">
                <a:solidFill>
                  <a:srgbClr val="000000"/>
                </a:solidFill>
                <a:effectLst/>
                <a:latin typeface="Times New Roman" panose="02020603050405020304" pitchFamily="18" charset="0"/>
                <a:cs typeface="Times New Roman" panose="02020603050405020304" pitchFamily="18" charset="0"/>
              </a:rPr>
              <a:t> (</a:t>
            </a:r>
            <a:r>
              <a:rPr lang="en-US" sz="2000" b="0" i="0" u="none" strike="noStrike" dirty="0" err="1">
                <a:solidFill>
                  <a:srgbClr val="000000"/>
                </a:solidFill>
                <a:effectLst/>
                <a:latin typeface="Times New Roman" panose="02020603050405020304" pitchFamily="18" charset="0"/>
                <a:cs typeface="Times New Roman" panose="02020603050405020304" pitchFamily="18" charset="0"/>
              </a:rPr>
              <a:t>Shtal</a:t>
            </a:r>
            <a:r>
              <a:rPr lang="en-US" sz="2000" b="0" i="0" u="none" strike="noStrike" dirty="0">
                <a:solidFill>
                  <a:srgbClr val="000000"/>
                </a:solidFill>
                <a:effectLst/>
                <a:latin typeface="Times New Roman" panose="02020603050405020304" pitchFamily="18" charset="0"/>
                <a:cs typeface="Times New Roman" panose="02020603050405020304" pitchFamily="18" charset="0"/>
              </a:rPr>
              <a:t>, et al., 2018).</a:t>
            </a:r>
            <a:endParaRPr lang="en-US" sz="2000" b="1" dirty="0">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5B0BCF64-8FB3-453C-8719-D79FEBF247C0}"/>
              </a:ext>
            </a:extLst>
          </p:cNvPr>
          <p:cNvSpPr/>
          <p:nvPr/>
        </p:nvSpPr>
        <p:spPr>
          <a:xfrm>
            <a:off x="8675076" y="1497686"/>
            <a:ext cx="2561493" cy="1951770"/>
          </a:xfrm>
          <a:prstGeom prst="rect">
            <a:avLst/>
          </a:prstGeom>
          <a:solidFill>
            <a:schemeClr val="accent4">
              <a:lumMod val="75000"/>
            </a:schemeClr>
          </a:solidFill>
          <a:effectLst>
            <a:glow rad="228600">
              <a:srgbClr val="FFC000">
                <a:alpha val="40000"/>
              </a:srgbClr>
            </a:glow>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latin typeface="Times New Roman" panose="02020603050405020304" pitchFamily="18" charset="0"/>
                <a:cs typeface="Times New Roman" panose="02020603050405020304" pitchFamily="18" charset="0"/>
              </a:rPr>
              <a:t>Social</a:t>
            </a:r>
          </a:p>
          <a:p>
            <a:pPr algn="ctr"/>
            <a:r>
              <a:rPr lang="en-US" sz="2000" dirty="0">
                <a:latin typeface="Times New Roman" panose="02020603050405020304" pitchFamily="18" charset="0"/>
                <a:cs typeface="Times New Roman" panose="02020603050405020304" pitchFamily="18" charset="0"/>
              </a:rPr>
              <a:t>Google needs to ensure equal treatment for all to fulfil societal expectations</a:t>
            </a:r>
          </a:p>
        </p:txBody>
      </p:sp>
      <p:sp>
        <p:nvSpPr>
          <p:cNvPr id="11" name="Rectangle 10">
            <a:extLst>
              <a:ext uri="{FF2B5EF4-FFF2-40B4-BE49-F238E27FC236}">
                <a16:creationId xmlns:a16="http://schemas.microsoft.com/office/drawing/2014/main" id="{02355590-BFFD-4D4F-9493-64C5C597781C}"/>
              </a:ext>
            </a:extLst>
          </p:cNvPr>
          <p:cNvSpPr/>
          <p:nvPr/>
        </p:nvSpPr>
        <p:spPr>
          <a:xfrm>
            <a:off x="4952999" y="1488832"/>
            <a:ext cx="2561493" cy="1951770"/>
          </a:xfrm>
          <a:prstGeom prst="rect">
            <a:avLst/>
          </a:prstGeom>
          <a:solidFill>
            <a:schemeClr val="accent1">
              <a:lumMod val="75000"/>
            </a:schemeClr>
          </a:solidFill>
          <a:effectLst>
            <a:glow rad="228600">
              <a:schemeClr val="accent5">
                <a:satMod val="175000"/>
                <a:alpha val="40000"/>
              </a:schemeClr>
            </a:glow>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latin typeface="Times New Roman" panose="02020603050405020304" pitchFamily="18" charset="0"/>
                <a:cs typeface="Times New Roman" panose="02020603050405020304" pitchFamily="18" charset="0"/>
              </a:rPr>
              <a:t>Economic</a:t>
            </a:r>
          </a:p>
          <a:p>
            <a:pPr algn="ctr"/>
            <a:r>
              <a:rPr lang="en-US" sz="2000" dirty="0">
                <a:latin typeface="Times New Roman" panose="02020603050405020304" pitchFamily="18" charset="0"/>
                <a:cs typeface="Times New Roman" panose="02020603050405020304" pitchFamily="18" charset="0"/>
              </a:rPr>
              <a:t>Economic fluctuations can influence Google's financial resources</a:t>
            </a:r>
          </a:p>
        </p:txBody>
      </p:sp>
      <p:sp>
        <p:nvSpPr>
          <p:cNvPr id="12" name="Rectangle 11">
            <a:extLst>
              <a:ext uri="{FF2B5EF4-FFF2-40B4-BE49-F238E27FC236}">
                <a16:creationId xmlns:a16="http://schemas.microsoft.com/office/drawing/2014/main" id="{7553FEB6-42C5-446F-AF95-71F51C209491}"/>
              </a:ext>
            </a:extLst>
          </p:cNvPr>
          <p:cNvSpPr/>
          <p:nvPr/>
        </p:nvSpPr>
        <p:spPr>
          <a:xfrm>
            <a:off x="1184030" y="1488832"/>
            <a:ext cx="2561493" cy="1951770"/>
          </a:xfrm>
          <a:prstGeom prst="rect">
            <a:avLst/>
          </a:prstGeom>
          <a:solidFill>
            <a:srgbClr val="C00000"/>
          </a:solidFill>
          <a:effectLst>
            <a:glow rad="228600">
              <a:srgbClr val="C00000">
                <a:alpha val="40000"/>
              </a:srgbClr>
            </a:glow>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latin typeface="Times New Roman" panose="02020603050405020304" pitchFamily="18" charset="0"/>
                <a:cs typeface="Times New Roman" panose="02020603050405020304" pitchFamily="18" charset="0"/>
              </a:rPr>
              <a:t>Political</a:t>
            </a:r>
          </a:p>
          <a:p>
            <a:pPr algn="ctr"/>
            <a:r>
              <a:rPr lang="en-US" sz="2000" dirty="0">
                <a:latin typeface="Times New Roman" panose="02020603050405020304" pitchFamily="18" charset="0"/>
                <a:cs typeface="Times New Roman" panose="02020603050405020304" pitchFamily="18" charset="0"/>
              </a:rPr>
              <a:t>Politics can alter </a:t>
            </a:r>
            <a:r>
              <a:rPr lang="en-US" sz="2000" dirty="0" err="1">
                <a:latin typeface="Times New Roman" panose="02020603050405020304" pitchFamily="18" charset="0"/>
                <a:cs typeface="Times New Roman" panose="02020603050405020304" pitchFamily="18" charset="0"/>
              </a:rPr>
              <a:t>behavioural</a:t>
            </a:r>
            <a:r>
              <a:rPr lang="en-US" sz="2000" dirty="0">
                <a:latin typeface="Times New Roman" panose="02020603050405020304" pitchFamily="18" charset="0"/>
                <a:cs typeface="Times New Roman" panose="02020603050405020304" pitchFamily="18" charset="0"/>
              </a:rPr>
              <a:t> patterns and work dynamics of Google.</a:t>
            </a:r>
          </a:p>
        </p:txBody>
      </p:sp>
      <p:sp>
        <p:nvSpPr>
          <p:cNvPr id="13" name="Rectangle 12">
            <a:extLst>
              <a:ext uri="{FF2B5EF4-FFF2-40B4-BE49-F238E27FC236}">
                <a16:creationId xmlns:a16="http://schemas.microsoft.com/office/drawing/2014/main" id="{CFA8A569-D7B5-4DE1-9F61-27B7A6C9A718}"/>
              </a:ext>
            </a:extLst>
          </p:cNvPr>
          <p:cNvSpPr/>
          <p:nvPr/>
        </p:nvSpPr>
        <p:spPr>
          <a:xfrm>
            <a:off x="1184030" y="4173417"/>
            <a:ext cx="2561493" cy="1951770"/>
          </a:xfrm>
          <a:prstGeom prst="rect">
            <a:avLst/>
          </a:prstGeom>
          <a:solidFill>
            <a:schemeClr val="accent6">
              <a:lumMod val="75000"/>
            </a:schemeClr>
          </a:solidFill>
          <a:effectLst>
            <a:glow rad="228600">
              <a:schemeClr val="accent6">
                <a:satMod val="175000"/>
                <a:alpha val="40000"/>
              </a:schemeClr>
            </a:glow>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latin typeface="Times New Roman" panose="02020603050405020304" pitchFamily="18" charset="0"/>
                <a:cs typeface="Times New Roman" panose="02020603050405020304" pitchFamily="18" charset="0"/>
              </a:rPr>
              <a:t>Technological</a:t>
            </a:r>
          </a:p>
          <a:p>
            <a:pPr algn="ctr"/>
            <a:r>
              <a:rPr lang="en-US" sz="2000" dirty="0">
                <a:latin typeface="Times New Roman" panose="02020603050405020304" pitchFamily="18" charset="0"/>
                <a:cs typeface="Times New Roman" panose="02020603050405020304" pitchFamily="18" charset="0"/>
              </a:rPr>
              <a:t>Google must adjust to constant technological development.</a:t>
            </a:r>
          </a:p>
        </p:txBody>
      </p:sp>
      <p:sp>
        <p:nvSpPr>
          <p:cNvPr id="14" name="Rectangle 13">
            <a:extLst>
              <a:ext uri="{FF2B5EF4-FFF2-40B4-BE49-F238E27FC236}">
                <a16:creationId xmlns:a16="http://schemas.microsoft.com/office/drawing/2014/main" id="{34709ADA-0547-43DA-8128-16656DFAE0C7}"/>
              </a:ext>
            </a:extLst>
          </p:cNvPr>
          <p:cNvSpPr/>
          <p:nvPr/>
        </p:nvSpPr>
        <p:spPr>
          <a:xfrm>
            <a:off x="4929553" y="4173417"/>
            <a:ext cx="2561493" cy="1951770"/>
          </a:xfrm>
          <a:prstGeom prst="rect">
            <a:avLst/>
          </a:prstGeom>
          <a:solidFill>
            <a:srgbClr val="7030A0"/>
          </a:solidFill>
          <a:effectLst>
            <a:glow rad="228600">
              <a:srgbClr val="7030A0">
                <a:alpha val="40000"/>
              </a:srgbClr>
            </a:glow>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latin typeface="Times New Roman" panose="02020603050405020304" pitchFamily="18" charset="0"/>
                <a:cs typeface="Times New Roman" panose="02020603050405020304" pitchFamily="18" charset="0"/>
              </a:rPr>
              <a:t>Environmental</a:t>
            </a:r>
          </a:p>
          <a:p>
            <a:pPr algn="ctr"/>
            <a:r>
              <a:rPr lang="en-US" sz="2000" dirty="0">
                <a:latin typeface="Times New Roman" panose="02020603050405020304" pitchFamily="18" charset="0"/>
                <a:cs typeface="Times New Roman" panose="02020603050405020304" pitchFamily="18" charset="0"/>
              </a:rPr>
              <a:t>It needs to follow environmental law by mitigating the use of carbon dioxide</a:t>
            </a:r>
          </a:p>
        </p:txBody>
      </p:sp>
      <p:sp>
        <p:nvSpPr>
          <p:cNvPr id="15" name="Rectangle 14">
            <a:extLst>
              <a:ext uri="{FF2B5EF4-FFF2-40B4-BE49-F238E27FC236}">
                <a16:creationId xmlns:a16="http://schemas.microsoft.com/office/drawing/2014/main" id="{28D242E8-37C6-4DF5-ADAF-FBB45E4AB6D3}"/>
              </a:ext>
            </a:extLst>
          </p:cNvPr>
          <p:cNvSpPr/>
          <p:nvPr/>
        </p:nvSpPr>
        <p:spPr>
          <a:xfrm>
            <a:off x="8675076" y="4173417"/>
            <a:ext cx="2561493" cy="1951770"/>
          </a:xfrm>
          <a:prstGeom prst="rect">
            <a:avLst/>
          </a:prstGeom>
          <a:solidFill>
            <a:srgbClr val="2BA190"/>
          </a:solidFill>
          <a:effectLst>
            <a:glow rad="228600">
              <a:srgbClr val="2BA190">
                <a:alpha val="40000"/>
              </a:srgbClr>
            </a:glow>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b="1" dirty="0">
              <a:latin typeface="Times New Roman" panose="02020603050405020304" pitchFamily="18" charset="0"/>
              <a:cs typeface="Times New Roman" panose="02020603050405020304" pitchFamily="18" charset="0"/>
            </a:endParaRPr>
          </a:p>
          <a:p>
            <a:pPr algn="ctr"/>
            <a:r>
              <a:rPr lang="en-US" sz="2400" b="1" dirty="0">
                <a:latin typeface="Times New Roman" panose="02020603050405020304" pitchFamily="18" charset="0"/>
                <a:cs typeface="Times New Roman" panose="02020603050405020304" pitchFamily="18" charset="0"/>
              </a:rPr>
              <a:t>Legal</a:t>
            </a:r>
          </a:p>
          <a:p>
            <a:pPr algn="ctr"/>
            <a:r>
              <a:rPr lang="en-US" sz="2000" dirty="0">
                <a:latin typeface="Times New Roman" panose="02020603050405020304" pitchFamily="18" charset="0"/>
                <a:cs typeface="Times New Roman" panose="02020603050405020304" pitchFamily="18" charset="0"/>
              </a:rPr>
              <a:t>To avoid legal complications, Google is required to obey the rules</a:t>
            </a:r>
          </a:p>
          <a:p>
            <a:pPr algn="ctr"/>
            <a:endParaRPr lang="en-US" dirty="0"/>
          </a:p>
        </p:txBody>
      </p:sp>
    </p:spTree>
    <p:extLst>
      <p:ext uri="{BB962C8B-B14F-4D97-AF65-F5344CB8AC3E}">
        <p14:creationId xmlns:p14="http://schemas.microsoft.com/office/powerpoint/2010/main" val="13229633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BAA09-E1ED-4BED-88E5-629FFF4872A8}"/>
              </a:ext>
            </a:extLst>
          </p:cNvPr>
          <p:cNvSpPr>
            <a:spLocks noGrp="1"/>
          </p:cNvSpPr>
          <p:nvPr>
            <p:ph type="title" idx="4294967295"/>
          </p:nvPr>
        </p:nvSpPr>
        <p:spPr>
          <a:xfrm>
            <a:off x="0" y="207963"/>
            <a:ext cx="12082463" cy="1316037"/>
          </a:xfrm>
        </p:spPr>
        <p:txBody>
          <a:bodyPr>
            <a:normAutofit/>
          </a:bodyPr>
          <a:lstStyle/>
          <a:p>
            <a:pPr algn="ctr"/>
            <a:r>
              <a:rPr lang="en-US" sz="3800" b="1" dirty="0">
                <a:effectLst/>
                <a:latin typeface="Times New Roman" panose="02020603050405020304" pitchFamily="18" charset="0"/>
                <a:ea typeface="Times New Roman" panose="02020603050405020304" pitchFamily="18" charset="0"/>
                <a:cs typeface="Times New Roman" panose="02020603050405020304" pitchFamily="18" charset="0"/>
              </a:rPr>
              <a:t>Porter’s Five Forces Analysis</a:t>
            </a:r>
            <a:br>
              <a:rPr lang="en-US" sz="3800" b="1" dirty="0">
                <a:effectLst/>
                <a:latin typeface="Times New Roman" panose="02020603050405020304" pitchFamily="18" charset="0"/>
                <a:ea typeface="Times New Roman" panose="02020603050405020304" pitchFamily="18" charset="0"/>
                <a:cs typeface="Times New Roman" panose="02020603050405020304" pitchFamily="18" charset="0"/>
              </a:rPr>
            </a:br>
            <a:r>
              <a:rPr lang="en-US" sz="2200" b="0" i="0" u="none" strike="noStrike" dirty="0">
                <a:solidFill>
                  <a:srgbClr val="000000"/>
                </a:solidFill>
                <a:effectLst/>
                <a:latin typeface="Times New Roman" panose="02020603050405020304" pitchFamily="18" charset="0"/>
                <a:cs typeface="Times New Roman" panose="02020603050405020304" pitchFamily="18" charset="0"/>
              </a:rPr>
              <a:t>This is a framework developed by Porter for evaluating competitive dynamics of industries (</a:t>
            </a:r>
            <a:r>
              <a:rPr lang="en-US" sz="2200" b="0" i="0" u="none" strike="noStrike" dirty="0" err="1">
                <a:solidFill>
                  <a:srgbClr val="000000"/>
                </a:solidFill>
                <a:effectLst/>
                <a:latin typeface="Times New Roman" panose="02020603050405020304" pitchFamily="18" charset="0"/>
                <a:cs typeface="Times New Roman" panose="02020603050405020304" pitchFamily="18" charset="0"/>
              </a:rPr>
              <a:t>Bruijl</a:t>
            </a:r>
            <a:r>
              <a:rPr lang="en-US" sz="2200" b="0" i="0" u="none" strike="noStrike" dirty="0">
                <a:solidFill>
                  <a:srgbClr val="000000"/>
                </a:solidFill>
                <a:effectLst/>
                <a:latin typeface="Times New Roman" panose="02020603050405020304" pitchFamily="18" charset="0"/>
                <a:cs typeface="Times New Roman" panose="02020603050405020304" pitchFamily="18" charset="0"/>
              </a:rPr>
              <a:t>, 2018).</a:t>
            </a:r>
            <a:endParaRPr lang="en-US" sz="2200" b="1" dirty="0">
              <a:latin typeface="Times New Roman" panose="02020603050405020304" pitchFamily="18" charset="0"/>
              <a:cs typeface="Times New Roman" panose="02020603050405020304" pitchFamily="18" charset="0"/>
            </a:endParaRPr>
          </a:p>
        </p:txBody>
      </p:sp>
      <p:sp>
        <p:nvSpPr>
          <p:cNvPr id="4" name="Plaque 3">
            <a:extLst>
              <a:ext uri="{FF2B5EF4-FFF2-40B4-BE49-F238E27FC236}">
                <a16:creationId xmlns:a16="http://schemas.microsoft.com/office/drawing/2014/main" id="{B6E4DEB0-4F60-4391-9548-D0433B83A077}"/>
              </a:ext>
            </a:extLst>
          </p:cNvPr>
          <p:cNvSpPr/>
          <p:nvPr/>
        </p:nvSpPr>
        <p:spPr>
          <a:xfrm>
            <a:off x="638509" y="1524000"/>
            <a:ext cx="2938272" cy="2072640"/>
          </a:xfrm>
          <a:prstGeom prst="plaque">
            <a:avLst/>
          </a:prstGeom>
          <a:blipFill>
            <a:blip r:embed="rId3"/>
            <a:tile tx="0" ty="0" sx="100000" sy="100000" flip="none" algn="tl"/>
          </a:blip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b="1" dirty="0">
              <a:solidFill>
                <a:srgbClr val="252525"/>
              </a:solidFill>
              <a:effectLst/>
              <a:latin typeface="Arial" panose="020B0604020202020204" pitchFamily="34" charset="0"/>
              <a:ea typeface="Times New Roman" panose="02020603050405020304" pitchFamily="18" charset="0"/>
              <a:cs typeface="Arial" panose="020B0604020202020204" pitchFamily="34" charset="0"/>
            </a:endParaRPr>
          </a:p>
          <a:p>
            <a:pPr algn="ctr"/>
            <a:r>
              <a:rPr lang="en-US" sz="2000" b="1"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Existing Rivalry</a:t>
            </a:r>
          </a:p>
          <a:p>
            <a:pPr algn="ctr"/>
            <a:endParaRPr lang="en-US" b="1" dirty="0">
              <a:solidFill>
                <a:srgbClr val="252525"/>
              </a:solidFill>
              <a:latin typeface="Arial" panose="020B0604020202020204" pitchFamily="34" charset="0"/>
              <a:ea typeface="Times New Roman" panose="02020603050405020304" pitchFamily="18" charset="0"/>
              <a:cs typeface="Arial" panose="020B0604020202020204" pitchFamily="34" charset="0"/>
            </a:endParaRPr>
          </a:p>
          <a:p>
            <a:pPr algn="ctr"/>
            <a:r>
              <a:rPr lang="en-US" sz="2000" dirty="0">
                <a:solidFill>
                  <a:srgbClr val="252525"/>
                </a:solidFill>
                <a:effectLst/>
                <a:latin typeface="Arial" panose="020B0604020202020204" pitchFamily="34" charset="0"/>
                <a:cs typeface="Arial" panose="020B0604020202020204" pitchFamily="34" charset="0"/>
              </a:rPr>
              <a:t>Apple, Amazon, and Yahoo are threats to Google</a:t>
            </a:r>
            <a:r>
              <a:rPr lang="en-US" sz="2000" dirty="0">
                <a:solidFill>
                  <a:srgbClr val="252525"/>
                </a:solidFill>
                <a:effectLst/>
              </a:rPr>
              <a:t>.</a:t>
            </a:r>
            <a:endParaRPr lang="en-US" sz="2000" dirty="0">
              <a:solidFill>
                <a:srgbClr val="252525"/>
              </a:solidFill>
              <a:effectLst/>
              <a:latin typeface="Arial" panose="020B0604020202020204" pitchFamily="34" charset="0"/>
              <a:ea typeface="Times New Roman" panose="02020603050405020304" pitchFamily="18" charset="0"/>
            </a:endParaRPr>
          </a:p>
          <a:p>
            <a:pPr algn="ctr"/>
            <a:endParaRPr lang="en-US" b="1" dirty="0">
              <a:solidFill>
                <a:srgbClr val="252525"/>
              </a:solidFill>
              <a:latin typeface="Arial" panose="020B0604020202020204" pitchFamily="34" charset="0"/>
            </a:endParaRPr>
          </a:p>
          <a:p>
            <a:pPr algn="ctr"/>
            <a:endParaRPr lang="en-US" dirty="0"/>
          </a:p>
        </p:txBody>
      </p:sp>
      <p:sp>
        <p:nvSpPr>
          <p:cNvPr id="5" name="Plaque 4">
            <a:extLst>
              <a:ext uri="{FF2B5EF4-FFF2-40B4-BE49-F238E27FC236}">
                <a16:creationId xmlns:a16="http://schemas.microsoft.com/office/drawing/2014/main" id="{FB6FF235-D205-41C1-A983-40B0700EC475}"/>
              </a:ext>
            </a:extLst>
          </p:cNvPr>
          <p:cNvSpPr/>
          <p:nvPr/>
        </p:nvSpPr>
        <p:spPr>
          <a:xfrm>
            <a:off x="4516350" y="1524000"/>
            <a:ext cx="2938272" cy="2072640"/>
          </a:xfrm>
          <a:prstGeom prst="plaque">
            <a:avLst/>
          </a:prstGeom>
          <a:blipFill>
            <a:blip r:embed="rId4"/>
            <a:tile tx="0" ty="0" sx="100000" sy="100000" flip="none" algn="tl"/>
          </a:blip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rgbClr val="252525"/>
                </a:solidFill>
                <a:effectLst/>
                <a:latin typeface="Arial" panose="020B0604020202020204" pitchFamily="34" charset="0"/>
                <a:ea typeface="Times New Roman" panose="02020603050405020304" pitchFamily="18" charset="0"/>
              </a:rPr>
              <a:t>Threat of New Entrants</a:t>
            </a:r>
          </a:p>
          <a:p>
            <a:pPr algn="ctr"/>
            <a:r>
              <a:rPr lang="en-US" sz="2000" dirty="0">
                <a:solidFill>
                  <a:srgbClr val="252525"/>
                </a:solidFill>
                <a:effectLst/>
                <a:latin typeface="Arial" panose="020B0604020202020204" pitchFamily="34" charset="0"/>
                <a:cs typeface="Arial" panose="020B0604020202020204" pitchFamily="34" charset="0"/>
              </a:rPr>
              <a:t>New entrants' threat is lessened because of Google's reputation.</a:t>
            </a:r>
            <a:endParaRPr lang="en-US" sz="2000" dirty="0">
              <a:latin typeface="Arial" panose="020B0604020202020204" pitchFamily="34" charset="0"/>
              <a:cs typeface="Arial" panose="020B0604020202020204" pitchFamily="34" charset="0"/>
            </a:endParaRPr>
          </a:p>
        </p:txBody>
      </p:sp>
      <p:sp>
        <p:nvSpPr>
          <p:cNvPr id="6" name="Plaque 5">
            <a:extLst>
              <a:ext uri="{FF2B5EF4-FFF2-40B4-BE49-F238E27FC236}">
                <a16:creationId xmlns:a16="http://schemas.microsoft.com/office/drawing/2014/main" id="{5BD060D2-099E-4416-87AD-85A3E5B8C589}"/>
              </a:ext>
            </a:extLst>
          </p:cNvPr>
          <p:cNvSpPr/>
          <p:nvPr/>
        </p:nvSpPr>
        <p:spPr>
          <a:xfrm>
            <a:off x="8394192" y="1524000"/>
            <a:ext cx="2938272" cy="2072640"/>
          </a:xfrm>
          <a:prstGeom prst="plaque">
            <a:avLst/>
          </a:prstGeom>
          <a:blipFill>
            <a:blip r:embed="rId5"/>
            <a:tile tx="0" ty="0" sx="100000" sy="100000" flip="none" algn="tl"/>
          </a:blip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Bargaining Power of Buyers</a:t>
            </a:r>
          </a:p>
          <a:p>
            <a:pPr algn="ctr"/>
            <a:r>
              <a:rPr lang="en-US" sz="2000" b="0" dirty="0">
                <a:solidFill>
                  <a:srgbClr val="252525"/>
                </a:solidFill>
                <a:effectLst/>
                <a:latin typeface="Arial" panose="020B0604020202020204" pitchFamily="34" charset="0"/>
                <a:cs typeface="Arial" panose="020B0604020202020204" pitchFamily="34" charset="0"/>
              </a:rPr>
              <a:t>Buyer's power is less because it is challenging to shift to other platforms.</a:t>
            </a:r>
            <a:endParaRPr lang="en-US" sz="2000" dirty="0">
              <a:latin typeface="Arial" panose="020B0604020202020204" pitchFamily="34" charset="0"/>
              <a:cs typeface="Arial" panose="020B0604020202020204" pitchFamily="34" charset="0"/>
            </a:endParaRPr>
          </a:p>
        </p:txBody>
      </p:sp>
      <p:sp>
        <p:nvSpPr>
          <p:cNvPr id="7" name="Plaque 6">
            <a:extLst>
              <a:ext uri="{FF2B5EF4-FFF2-40B4-BE49-F238E27FC236}">
                <a16:creationId xmlns:a16="http://schemas.microsoft.com/office/drawing/2014/main" id="{121DF6AC-340C-4820-93B8-D63FB65C8CD4}"/>
              </a:ext>
            </a:extLst>
          </p:cNvPr>
          <p:cNvSpPr/>
          <p:nvPr/>
        </p:nvSpPr>
        <p:spPr>
          <a:xfrm>
            <a:off x="2493264" y="4349496"/>
            <a:ext cx="2938272" cy="2072640"/>
          </a:xfrm>
          <a:prstGeom prst="plaque">
            <a:avLst/>
          </a:prstGeom>
          <a:blipFill>
            <a:blip r:embed="rId6"/>
            <a:tile tx="0" ty="0" sx="100000" sy="100000" flip="none" algn="tl"/>
          </a:blip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Bargaining Power of Suppliers</a:t>
            </a:r>
          </a:p>
          <a:p>
            <a:pPr algn="ctr"/>
            <a:r>
              <a:rPr lang="en-US" sz="2000" b="0" dirty="0">
                <a:solidFill>
                  <a:srgbClr val="252525"/>
                </a:solidFill>
                <a:effectLst/>
                <a:latin typeface="Arial" panose="020B0604020202020204" pitchFamily="34" charset="0"/>
                <a:cs typeface="Arial" panose="020B0604020202020204" pitchFamily="34" charset="0"/>
              </a:rPr>
              <a:t>Suppliers' power is low because of extensive network of suppliers.</a:t>
            </a:r>
            <a:endParaRPr lang="en-US" sz="2000" dirty="0">
              <a:latin typeface="Arial" panose="020B0604020202020204" pitchFamily="34" charset="0"/>
              <a:cs typeface="Arial" panose="020B0604020202020204" pitchFamily="34" charset="0"/>
            </a:endParaRPr>
          </a:p>
        </p:txBody>
      </p:sp>
      <p:sp>
        <p:nvSpPr>
          <p:cNvPr id="8" name="Plaque 7">
            <a:extLst>
              <a:ext uri="{FF2B5EF4-FFF2-40B4-BE49-F238E27FC236}">
                <a16:creationId xmlns:a16="http://schemas.microsoft.com/office/drawing/2014/main" id="{29728A1D-42DC-48DC-AA1F-B81116F7DBA1}"/>
              </a:ext>
            </a:extLst>
          </p:cNvPr>
          <p:cNvSpPr/>
          <p:nvPr/>
        </p:nvSpPr>
        <p:spPr>
          <a:xfrm>
            <a:off x="6577584" y="4349496"/>
            <a:ext cx="2938272" cy="2072640"/>
          </a:xfrm>
          <a:prstGeom prst="plaque">
            <a:avLst/>
          </a:prstGeom>
          <a:blipFill>
            <a:blip r:embed="rId7"/>
            <a:tile tx="0" ty="0" sx="100000" sy="100000" flip="none" algn="tl"/>
          </a:blip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rgbClr val="252525"/>
                </a:solidFill>
                <a:effectLst/>
                <a:latin typeface="Arial" panose="020B0604020202020204" pitchFamily="34" charset="0"/>
                <a:ea typeface="Times New Roman" panose="02020603050405020304" pitchFamily="18" charset="0"/>
              </a:rPr>
              <a:t>Threat of Substitutes</a:t>
            </a:r>
          </a:p>
          <a:p>
            <a:pPr algn="ctr"/>
            <a:r>
              <a:rPr lang="en-US" sz="2000" b="0" dirty="0">
                <a:solidFill>
                  <a:srgbClr val="252525"/>
                </a:solidFill>
                <a:effectLst/>
                <a:latin typeface="Arial" panose="020B0604020202020204" pitchFamily="34" charset="0"/>
                <a:cs typeface="Arial" panose="020B0604020202020204" pitchFamily="34" charset="0"/>
              </a:rPr>
              <a:t>Substitution's threat is minimal because replicating Google is challenging.</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4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E6534-0DCB-4819-811B-A9122E46C96E}"/>
              </a:ext>
            </a:extLst>
          </p:cNvPr>
          <p:cNvSpPr>
            <a:spLocks noGrp="1"/>
          </p:cNvSpPr>
          <p:nvPr>
            <p:ph type="title" idx="4294967295"/>
          </p:nvPr>
        </p:nvSpPr>
        <p:spPr>
          <a:xfrm>
            <a:off x="0" y="0"/>
            <a:ext cx="12070080" cy="1268413"/>
          </a:xfrm>
        </p:spPr>
        <p:txBody>
          <a:bodyPr>
            <a:normAutofit/>
          </a:bodyPr>
          <a:lstStyle/>
          <a:p>
            <a:pPr algn="ctr"/>
            <a:r>
              <a:rPr lang="en-US" sz="4000" b="1" dirty="0">
                <a:effectLst/>
                <a:latin typeface="Times New Roman" panose="02020603050405020304" pitchFamily="18" charset="0"/>
                <a:ea typeface="Times New Roman" panose="02020603050405020304" pitchFamily="18" charset="0"/>
                <a:cs typeface="Times New Roman" panose="02020603050405020304" pitchFamily="18" charset="0"/>
              </a:rPr>
              <a:t>       Chances of Google’s Sustainability</a:t>
            </a:r>
            <a:endParaRPr lang="en-US" sz="4000" b="1"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1B819016-D8BB-40F9-96FF-851B2496D2DC}"/>
              </a:ext>
            </a:extLst>
          </p:cNvPr>
          <p:cNvSpPr/>
          <p:nvPr/>
        </p:nvSpPr>
        <p:spPr>
          <a:xfrm>
            <a:off x="0" y="1267969"/>
            <a:ext cx="12192000" cy="853440"/>
          </a:xfrm>
          <a:prstGeom prst="rect">
            <a:avLst/>
          </a:prstGeom>
          <a:solidFill>
            <a:schemeClr val="accent2">
              <a:lumMod val="20000"/>
              <a:lumOff val="80000"/>
            </a:schemeClr>
          </a:solidFill>
          <a:ln>
            <a:solidFill>
              <a:schemeClr val="tx1"/>
            </a:solidFill>
          </a:ln>
          <a:effectLst>
            <a:glow rad="228600">
              <a:schemeClr val="accent5">
                <a:satMod val="175000"/>
                <a:alpha val="40000"/>
              </a:schemeClr>
            </a:glow>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Arial" panose="020B0604020202020204" pitchFamily="34" charset="0"/>
                <a:cs typeface="Arial" panose="020B0604020202020204" pitchFamily="34" charset="0"/>
              </a:rPr>
              <a:t>Enduring </a:t>
            </a:r>
            <a:r>
              <a:rPr lang="en-US" sz="2000" b="1" dirty="0" err="1">
                <a:solidFill>
                  <a:schemeClr val="tx1"/>
                </a:solidFill>
                <a:latin typeface="Arial" panose="020B0604020202020204" pitchFamily="34" charset="0"/>
                <a:cs typeface="Arial" panose="020B0604020202020204" pitchFamily="34" charset="0"/>
              </a:rPr>
              <a:t>Organisational</a:t>
            </a:r>
            <a:r>
              <a:rPr lang="en-US" sz="2000" b="1" dirty="0">
                <a:solidFill>
                  <a:schemeClr val="tx1"/>
                </a:solidFill>
                <a:latin typeface="Arial" panose="020B0604020202020204" pitchFamily="34" charset="0"/>
                <a:cs typeface="Arial" panose="020B0604020202020204" pitchFamily="34" charset="0"/>
              </a:rPr>
              <a:t> Culture</a:t>
            </a:r>
            <a:r>
              <a:rPr lang="en-US" dirty="0">
                <a:solidFill>
                  <a:schemeClr val="tx1"/>
                </a:solidFill>
                <a:latin typeface="Arial" panose="020B0604020202020204" pitchFamily="34" charset="0"/>
                <a:cs typeface="Arial" panose="020B0604020202020204" pitchFamily="34" charset="0"/>
              </a:rPr>
              <a:t>: </a:t>
            </a:r>
          </a:p>
          <a:p>
            <a:pPr algn="ctr"/>
            <a:r>
              <a:rPr lang="en-US" sz="2000" dirty="0">
                <a:solidFill>
                  <a:schemeClr val="tx1"/>
                </a:solidFill>
                <a:effectLst/>
                <a:latin typeface="Arial" panose="020B0604020202020204" pitchFamily="34" charset="0"/>
                <a:cs typeface="Arial" panose="020B0604020202020204" pitchFamily="34" charset="0"/>
              </a:rPr>
              <a:t>Google’s environment facilitates it to maintain a leading position in technology.</a:t>
            </a:r>
            <a:endParaRPr lang="en-US" sz="2000" dirty="0">
              <a:solidFill>
                <a:schemeClr val="tx1"/>
              </a:solidFill>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2D4F5B9D-127A-43D3-8427-C41FA3106A53}"/>
              </a:ext>
            </a:extLst>
          </p:cNvPr>
          <p:cNvSpPr/>
          <p:nvPr/>
        </p:nvSpPr>
        <p:spPr>
          <a:xfrm>
            <a:off x="0" y="2402268"/>
            <a:ext cx="12192000" cy="853441"/>
          </a:xfrm>
          <a:prstGeom prst="rect">
            <a:avLst/>
          </a:prstGeom>
          <a:solidFill>
            <a:schemeClr val="accent5">
              <a:lumMod val="20000"/>
              <a:lumOff val="80000"/>
            </a:schemeClr>
          </a:solidFill>
          <a:ln>
            <a:noFill/>
          </a:ln>
          <a:effectLst>
            <a:glow rad="228600">
              <a:schemeClr val="accent2">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Arial" panose="020B0604020202020204" pitchFamily="34" charset="0"/>
                <a:cs typeface="Arial" panose="020B0604020202020204" pitchFamily="34" charset="0"/>
              </a:rPr>
              <a:t>Market Dominance:  </a:t>
            </a:r>
          </a:p>
          <a:p>
            <a:pPr algn="ctr"/>
            <a:r>
              <a:rPr lang="en-US" sz="2000" dirty="0">
                <a:solidFill>
                  <a:schemeClr val="tx1"/>
                </a:solidFill>
                <a:effectLst/>
                <a:latin typeface="Arial" panose="020B0604020202020204" pitchFamily="34" charset="0"/>
                <a:cs typeface="Arial" panose="020B0604020202020204" pitchFamily="34" charset="0"/>
              </a:rPr>
              <a:t>Google's market dominance in the technology industry gives it a competitive edge.</a:t>
            </a:r>
            <a:endParaRPr lang="en-US" sz="2000" dirty="0">
              <a:solidFill>
                <a:schemeClr val="tx1"/>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9A667C79-F7AB-412D-982B-F696D6FAC57B}"/>
              </a:ext>
            </a:extLst>
          </p:cNvPr>
          <p:cNvSpPr/>
          <p:nvPr/>
        </p:nvSpPr>
        <p:spPr>
          <a:xfrm>
            <a:off x="0" y="3536568"/>
            <a:ext cx="12192000" cy="853442"/>
          </a:xfrm>
          <a:prstGeom prst="rect">
            <a:avLst/>
          </a:prstGeom>
          <a:solidFill>
            <a:schemeClr val="accent2">
              <a:lumMod val="20000"/>
              <a:lumOff val="80000"/>
            </a:schemeClr>
          </a:solidFill>
          <a:ln>
            <a:solidFill>
              <a:schemeClr val="tx1"/>
            </a:solidFill>
          </a:ln>
          <a:effectLst>
            <a:glow rad="2286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Arial" panose="020B0604020202020204" pitchFamily="34" charset="0"/>
                <a:cs typeface="Arial" panose="020B0604020202020204" pitchFamily="34" charset="0"/>
              </a:rPr>
              <a:t>Environmental Activities: </a:t>
            </a:r>
          </a:p>
          <a:p>
            <a:pPr algn="ctr"/>
            <a:r>
              <a:rPr lang="en-US" sz="2000" dirty="0">
                <a:solidFill>
                  <a:schemeClr val="tx1"/>
                </a:solidFill>
                <a:effectLst/>
                <a:latin typeface="Arial" panose="020B0604020202020204" pitchFamily="34" charset="0"/>
                <a:cs typeface="Arial" panose="020B0604020202020204" pitchFamily="34" charset="0"/>
              </a:rPr>
              <a:t>Google's environmental responsibility helps to increase environmental awareness among consumers.</a:t>
            </a:r>
            <a:endParaRPr lang="en-US" sz="2000" dirty="0">
              <a:solidFill>
                <a:schemeClr val="tx1"/>
              </a:solidFill>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44DDB709-1663-4200-80B3-39DD134F3EB7}"/>
              </a:ext>
            </a:extLst>
          </p:cNvPr>
          <p:cNvSpPr/>
          <p:nvPr/>
        </p:nvSpPr>
        <p:spPr>
          <a:xfrm>
            <a:off x="0" y="4670869"/>
            <a:ext cx="12192000" cy="853441"/>
          </a:xfrm>
          <a:prstGeom prst="rect">
            <a:avLst/>
          </a:prstGeom>
          <a:solidFill>
            <a:schemeClr val="accent5">
              <a:lumMod val="20000"/>
              <a:lumOff val="80000"/>
            </a:schemeClr>
          </a:solidFill>
          <a:ln>
            <a:noFill/>
          </a:ln>
          <a:effectLst>
            <a:glow rad="228600">
              <a:schemeClr val="accent2">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Arial" panose="020B0604020202020204" pitchFamily="34" charset="0"/>
                <a:cs typeface="Arial" panose="020B0604020202020204" pitchFamily="34" charset="0"/>
              </a:rPr>
              <a:t>Abundant Resources: </a:t>
            </a:r>
          </a:p>
          <a:p>
            <a:pPr algn="ctr"/>
            <a:r>
              <a:rPr lang="en-US" sz="2000" dirty="0">
                <a:solidFill>
                  <a:schemeClr val="tx1"/>
                </a:solidFill>
                <a:effectLst/>
                <a:latin typeface="Arial" panose="020B0604020202020204" pitchFamily="34" charset="0"/>
                <a:cs typeface="Arial" panose="020B0604020202020204" pitchFamily="34" charset="0"/>
              </a:rPr>
              <a:t>Google’s abundant resources are obstacles for any competitors to imitate its magnitude (</a:t>
            </a:r>
            <a:r>
              <a:rPr lang="en-US" sz="20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(Jun, 2018).</a:t>
            </a:r>
            <a:endParaRPr lang="en-US" sz="2000" dirty="0">
              <a:solidFill>
                <a:schemeClr val="tx1"/>
              </a:solidFill>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A4B4F71C-319E-4AB4-97BE-03E0068F4E3E}"/>
              </a:ext>
            </a:extLst>
          </p:cNvPr>
          <p:cNvSpPr/>
          <p:nvPr/>
        </p:nvSpPr>
        <p:spPr>
          <a:xfrm>
            <a:off x="0" y="5805169"/>
            <a:ext cx="12192000" cy="853440"/>
          </a:xfrm>
          <a:prstGeom prst="rect">
            <a:avLst/>
          </a:prstGeom>
          <a:solidFill>
            <a:schemeClr val="accent2">
              <a:lumMod val="20000"/>
              <a:lumOff val="80000"/>
            </a:schemeClr>
          </a:solidFill>
          <a:ln>
            <a:solidFill>
              <a:schemeClr val="tx1"/>
            </a:solidFill>
          </a:ln>
          <a:effectLst>
            <a:glow rad="2286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Arial" panose="020B0604020202020204" pitchFamily="34" charset="0"/>
                <a:cs typeface="Arial" panose="020B0604020202020204" pitchFamily="34" charset="0"/>
              </a:rPr>
              <a:t>Promoting Diversity: </a:t>
            </a:r>
          </a:p>
          <a:p>
            <a:pPr algn="ctr"/>
            <a:r>
              <a:rPr lang="en-US" sz="2000" dirty="0">
                <a:solidFill>
                  <a:schemeClr val="tx1"/>
                </a:solidFill>
                <a:effectLst/>
                <a:latin typeface="Arial" panose="020B0604020202020204" pitchFamily="34" charset="0"/>
                <a:cs typeface="Arial" panose="020B0604020202020204" pitchFamily="34" charset="0"/>
              </a:rPr>
              <a:t>Google’s fair and just treatment of workers will help to achieve sustained success.</a:t>
            </a:r>
            <a:endParaRPr lang="en-US"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94204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7BF1D-7FBF-4B9F-8E98-55EA9C7DB4D2}"/>
              </a:ext>
            </a:extLst>
          </p:cNvPr>
          <p:cNvSpPr>
            <a:spLocks noGrp="1"/>
          </p:cNvSpPr>
          <p:nvPr>
            <p:ph type="title" idx="4294967295"/>
          </p:nvPr>
        </p:nvSpPr>
        <p:spPr>
          <a:xfrm>
            <a:off x="-280988" y="0"/>
            <a:ext cx="12472988" cy="1341438"/>
          </a:xfrm>
        </p:spPr>
        <p:txBody>
          <a:bodyPr>
            <a:normAutofit fontScale="90000"/>
          </a:bodyPr>
          <a:lstStyle/>
          <a:p>
            <a:pPr marL="342900" marR="0" lvl="0" indent="-342900" algn="ctr">
              <a:spcBef>
                <a:spcPts val="2600"/>
              </a:spcBef>
              <a:spcAft>
                <a:spcPts val="800"/>
              </a:spcAft>
            </a:pPr>
            <a:br>
              <a:rPr lang="en-US" sz="4400" b="1"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US" sz="4400" b="1" kern="0" dirty="0">
                <a:effectLst/>
                <a:latin typeface="Times New Roman" panose="02020603050405020304" pitchFamily="18" charset="0"/>
                <a:ea typeface="Times New Roman" panose="02020603050405020304" pitchFamily="18" charset="0"/>
                <a:cs typeface="Times New Roman" panose="02020603050405020304" pitchFamily="18" charset="0"/>
              </a:rPr>
              <a:t>Recommendation</a:t>
            </a:r>
            <a:br>
              <a:rPr lang="en-US" sz="4400" b="1" kern="0" dirty="0">
                <a:solidFill>
                  <a:srgbClr val="4472C4"/>
                </a:solidFill>
                <a:effectLst/>
                <a:latin typeface="Arial" panose="020B0604020202020204" pitchFamily="34" charset="0"/>
                <a:ea typeface="Times New Roman" panose="02020603050405020304" pitchFamily="18" charset="0"/>
                <a:cs typeface="Times New Roman" panose="02020603050405020304" pitchFamily="18" charset="0"/>
              </a:rPr>
            </a:br>
            <a:endParaRPr lang="en-US" dirty="0"/>
          </a:p>
        </p:txBody>
      </p:sp>
      <p:sp>
        <p:nvSpPr>
          <p:cNvPr id="10" name="Rectangle 9">
            <a:extLst>
              <a:ext uri="{FF2B5EF4-FFF2-40B4-BE49-F238E27FC236}">
                <a16:creationId xmlns:a16="http://schemas.microsoft.com/office/drawing/2014/main" id="{F3089C42-2DC2-41F9-A78D-F7D32EA06BB5}"/>
              </a:ext>
            </a:extLst>
          </p:cNvPr>
          <p:cNvSpPr/>
          <p:nvPr/>
        </p:nvSpPr>
        <p:spPr>
          <a:xfrm>
            <a:off x="2518902" y="1566672"/>
            <a:ext cx="2231567" cy="5291328"/>
          </a:xfrm>
          <a:prstGeom prst="rect">
            <a:avLst/>
          </a:prstGeom>
          <a:noFill/>
          <a:ln w="9525" cap="flat" cmpd="sng" algn="ctr">
            <a:solidFill>
              <a:schemeClr val="accent1"/>
            </a:solidFill>
            <a:prstDash val="solid"/>
            <a:round/>
            <a:headEnd type="none" w="med" len="med"/>
            <a:tailEnd type="none" w="med" len="med"/>
          </a:ln>
          <a:effectLst>
            <a:glow rad="228600">
              <a:schemeClr val="accent1">
                <a:satMod val="175000"/>
                <a:alpha val="40000"/>
              </a:schemeClr>
            </a:glow>
          </a:effectLst>
        </p:spPr>
        <p:style>
          <a:lnRef idx="0">
            <a:scrgbClr r="0" g="0" b="0"/>
          </a:lnRef>
          <a:fillRef idx="0">
            <a:scrgbClr r="0" g="0" b="0"/>
          </a:fillRef>
          <a:effectRef idx="0">
            <a:scrgbClr r="0" g="0" b="0"/>
          </a:effectRef>
          <a:fontRef idx="minor">
            <a:schemeClr val="accent1"/>
          </a:fontRef>
        </p:style>
        <p:txBody>
          <a:bodyPr rtlCol="0" anchor="ctr"/>
          <a:lstStyle/>
          <a:p>
            <a:pPr algn="ctr"/>
            <a:r>
              <a:rPr lang="en-US" sz="2400" b="1" dirty="0">
                <a:effectLst/>
                <a:latin typeface="Arial" panose="020B0604020202020204" pitchFamily="34" charset="0"/>
                <a:ea typeface="Times New Roman" panose="02020603050405020304" pitchFamily="18" charset="0"/>
              </a:rPr>
              <a:t>Mitigating Legal Complication</a:t>
            </a:r>
          </a:p>
          <a:p>
            <a:pPr algn="ctr"/>
            <a:endParaRPr lang="en-US" sz="2400" b="1" dirty="0">
              <a:effectLst/>
              <a:latin typeface="Arial" panose="020B0604020202020204" pitchFamily="34" charset="0"/>
              <a:ea typeface="Times New Roman" panose="02020603050405020304" pitchFamily="18" charset="0"/>
            </a:endParaRPr>
          </a:p>
          <a:p>
            <a:pPr algn="ctr"/>
            <a:r>
              <a:rPr lang="en-US" sz="2000" dirty="0">
                <a:latin typeface="Arial" panose="020B0604020202020204" pitchFamily="34" charset="0"/>
                <a:cs typeface="Arial" panose="020B0604020202020204" pitchFamily="34" charset="0"/>
              </a:rPr>
              <a:t>To mitigate legal issues Google should support a commitment to complying with legal requirements.</a:t>
            </a:r>
          </a:p>
        </p:txBody>
      </p:sp>
      <p:sp>
        <p:nvSpPr>
          <p:cNvPr id="11" name="Rectangle 10">
            <a:extLst>
              <a:ext uri="{FF2B5EF4-FFF2-40B4-BE49-F238E27FC236}">
                <a16:creationId xmlns:a16="http://schemas.microsoft.com/office/drawing/2014/main" id="{BDBEBBF9-0349-4F46-892E-6E74ED49CA69}"/>
              </a:ext>
            </a:extLst>
          </p:cNvPr>
          <p:cNvSpPr/>
          <p:nvPr/>
        </p:nvSpPr>
        <p:spPr>
          <a:xfrm>
            <a:off x="4980216" y="1566672"/>
            <a:ext cx="2231567" cy="5291328"/>
          </a:xfrm>
          <a:prstGeom prst="rect">
            <a:avLst/>
          </a:prstGeom>
          <a:noFill/>
          <a:ln w="9525" cap="flat" cmpd="sng" algn="ctr">
            <a:solidFill>
              <a:schemeClr val="accent2"/>
            </a:solidFill>
            <a:prstDash val="solid"/>
            <a:round/>
            <a:headEnd type="none" w="med" len="med"/>
            <a:tailEnd type="none" w="med" len="med"/>
          </a:ln>
          <a:effectLst>
            <a:glow rad="228600">
              <a:srgbClr val="FF0000">
                <a:alpha val="40000"/>
              </a:srgbClr>
            </a:glow>
          </a:effectLst>
        </p:spPr>
        <p:style>
          <a:lnRef idx="0">
            <a:scrgbClr r="0" g="0" b="0"/>
          </a:lnRef>
          <a:fillRef idx="0">
            <a:scrgbClr r="0" g="0" b="0"/>
          </a:fillRef>
          <a:effectRef idx="0">
            <a:scrgbClr r="0" g="0" b="0"/>
          </a:effectRef>
          <a:fontRef idx="minor">
            <a:schemeClr val="accent2"/>
          </a:fontRef>
        </p:style>
        <p:txBody>
          <a:bodyPr rtlCol="0" anchor="ctr"/>
          <a:lstStyle/>
          <a:p>
            <a:pPr algn="ctr"/>
            <a:r>
              <a:rPr lang="en-US" sz="2400" b="1" dirty="0" err="1">
                <a:solidFill>
                  <a:srgbClr val="FF0000"/>
                </a:solidFill>
                <a:effectLst/>
                <a:latin typeface="Arial" panose="020B0604020202020204" pitchFamily="34" charset="0"/>
                <a:ea typeface="Times New Roman" panose="02020603050405020304" pitchFamily="18" charset="0"/>
              </a:rPr>
              <a:t>Prioritising</a:t>
            </a:r>
            <a:r>
              <a:rPr lang="en-US" sz="2400" b="1" dirty="0">
                <a:solidFill>
                  <a:srgbClr val="FF0000"/>
                </a:solidFill>
                <a:effectLst/>
                <a:latin typeface="Arial" panose="020B0604020202020204" pitchFamily="34" charset="0"/>
                <a:ea typeface="Times New Roman" panose="02020603050405020304" pitchFamily="18" charset="0"/>
              </a:rPr>
              <a:t> Training</a:t>
            </a:r>
          </a:p>
          <a:p>
            <a:pPr algn="ctr"/>
            <a:endParaRPr lang="en-US" sz="2400" b="1" dirty="0">
              <a:solidFill>
                <a:srgbClr val="FF0000"/>
              </a:solidFill>
              <a:effectLst/>
              <a:latin typeface="Arial" panose="020B0604020202020204" pitchFamily="34" charset="0"/>
              <a:ea typeface="Times New Roman" panose="02020603050405020304" pitchFamily="18" charset="0"/>
            </a:endParaRPr>
          </a:p>
          <a:p>
            <a:pPr algn="ctr"/>
            <a:r>
              <a:rPr lang="en-US" sz="2000" dirty="0">
                <a:solidFill>
                  <a:srgbClr val="FF0000"/>
                </a:solidFill>
                <a:latin typeface="Arial" panose="020B0604020202020204" pitchFamily="34" charset="0"/>
                <a:cs typeface="Arial" panose="020B0604020202020204" pitchFamily="34" charset="0"/>
              </a:rPr>
              <a:t>Google should allocate resources for training to enhance the expertise of its workforce.</a:t>
            </a:r>
          </a:p>
        </p:txBody>
      </p:sp>
      <p:sp>
        <p:nvSpPr>
          <p:cNvPr id="12" name="Rectangle 11">
            <a:extLst>
              <a:ext uri="{FF2B5EF4-FFF2-40B4-BE49-F238E27FC236}">
                <a16:creationId xmlns:a16="http://schemas.microsoft.com/office/drawing/2014/main" id="{00430D73-469D-4C95-B5FC-641D53D65A1F}"/>
              </a:ext>
            </a:extLst>
          </p:cNvPr>
          <p:cNvSpPr/>
          <p:nvPr/>
        </p:nvSpPr>
        <p:spPr>
          <a:xfrm>
            <a:off x="7420086" y="1603248"/>
            <a:ext cx="2231567" cy="5291328"/>
          </a:xfrm>
          <a:prstGeom prst="rect">
            <a:avLst/>
          </a:prstGeom>
          <a:noFill/>
          <a:ln w="9525" cap="flat" cmpd="sng" algn="ctr">
            <a:solidFill>
              <a:schemeClr val="accent6"/>
            </a:solidFill>
            <a:prstDash val="solid"/>
            <a:round/>
            <a:headEnd type="none" w="med" len="med"/>
            <a:tailEnd type="none" w="med" len="med"/>
          </a:ln>
          <a:effectLst>
            <a:glow rad="228600">
              <a:schemeClr val="accent6">
                <a:satMod val="175000"/>
                <a:alpha val="40000"/>
              </a:schemeClr>
            </a:glow>
          </a:effectLst>
        </p:spPr>
        <p:style>
          <a:lnRef idx="0">
            <a:scrgbClr r="0" g="0" b="0"/>
          </a:lnRef>
          <a:fillRef idx="0">
            <a:scrgbClr r="0" g="0" b="0"/>
          </a:fillRef>
          <a:effectRef idx="0">
            <a:scrgbClr r="0" g="0" b="0"/>
          </a:effectRef>
          <a:fontRef idx="minor">
            <a:schemeClr val="accent6"/>
          </a:fontRef>
        </p:style>
        <p:txBody>
          <a:bodyPr rtlCol="0" anchor="ctr"/>
          <a:lstStyle/>
          <a:p>
            <a:pPr algn="ctr"/>
            <a:r>
              <a:rPr lang="en-US" sz="2400" b="1" dirty="0">
                <a:solidFill>
                  <a:schemeClr val="accent6">
                    <a:lumMod val="75000"/>
                  </a:schemeClr>
                </a:solidFill>
                <a:effectLst/>
                <a:latin typeface="Arial" panose="020B0604020202020204" pitchFamily="34" charset="0"/>
                <a:ea typeface="Times New Roman" panose="02020603050405020304" pitchFamily="18" charset="0"/>
              </a:rPr>
              <a:t>Collecting User's Feedback</a:t>
            </a:r>
          </a:p>
          <a:p>
            <a:pPr algn="ctr"/>
            <a:endParaRPr lang="en-US" b="1" dirty="0">
              <a:solidFill>
                <a:schemeClr val="accent6">
                  <a:lumMod val="75000"/>
                </a:schemeClr>
              </a:solidFill>
              <a:latin typeface="Arial" panose="020B0604020202020204" pitchFamily="34" charset="0"/>
              <a:ea typeface="Times New Roman" panose="02020603050405020304" pitchFamily="18" charset="0"/>
            </a:endParaRPr>
          </a:p>
          <a:p>
            <a:pPr algn="ctr"/>
            <a:r>
              <a:rPr lang="en-US" sz="2000" dirty="0">
                <a:solidFill>
                  <a:schemeClr val="accent6">
                    <a:lumMod val="75000"/>
                  </a:schemeClr>
                </a:solidFill>
                <a:latin typeface="Arial" panose="020B0604020202020204" pitchFamily="34" charset="0"/>
                <a:cs typeface="Arial" panose="020B0604020202020204" pitchFamily="34" charset="0"/>
              </a:rPr>
              <a:t>Google should collect user feedback to improve customer satisfaction.</a:t>
            </a:r>
            <a:endParaRPr lang="en-US" sz="2000" b="1" dirty="0">
              <a:solidFill>
                <a:schemeClr val="accent6">
                  <a:lumMod val="75000"/>
                </a:schemeClr>
              </a:solidFill>
              <a:effectLst/>
              <a:latin typeface="Arial" panose="020B0604020202020204" pitchFamily="34" charset="0"/>
              <a:ea typeface="Times New Roman" panose="02020603050405020304" pitchFamily="18" charset="0"/>
              <a:cs typeface="Arial" panose="020B0604020202020204" pitchFamily="34" charset="0"/>
            </a:endParaRPr>
          </a:p>
          <a:p>
            <a:pPr algn="ctr"/>
            <a:endParaRPr lang="en-US" b="1" dirty="0">
              <a:solidFill>
                <a:schemeClr val="accent6">
                  <a:lumMod val="75000"/>
                </a:schemeClr>
              </a:solidFill>
              <a:latin typeface="Arial" panose="020B0604020202020204" pitchFamily="34" charset="0"/>
            </a:endParaRPr>
          </a:p>
          <a:p>
            <a:pPr algn="ctr"/>
            <a:endParaRPr lang="en-US" dirty="0">
              <a:solidFill>
                <a:schemeClr val="accent6">
                  <a:lumMod val="75000"/>
                </a:schemeClr>
              </a:solidFill>
            </a:endParaRPr>
          </a:p>
        </p:txBody>
      </p:sp>
      <p:sp>
        <p:nvSpPr>
          <p:cNvPr id="13" name="Rectangle 12">
            <a:extLst>
              <a:ext uri="{FF2B5EF4-FFF2-40B4-BE49-F238E27FC236}">
                <a16:creationId xmlns:a16="http://schemas.microsoft.com/office/drawing/2014/main" id="{BA76C5C8-F6FB-4C0A-89BB-07C5800F1573}"/>
              </a:ext>
            </a:extLst>
          </p:cNvPr>
          <p:cNvSpPr/>
          <p:nvPr/>
        </p:nvSpPr>
        <p:spPr>
          <a:xfrm>
            <a:off x="9972625" y="1578864"/>
            <a:ext cx="2231567" cy="5291328"/>
          </a:xfrm>
          <a:prstGeom prst="rect">
            <a:avLst/>
          </a:prstGeom>
          <a:noFill/>
          <a:ln w="9525" cap="flat" cmpd="sng" algn="ctr">
            <a:solidFill>
              <a:srgbClr val="A71799"/>
            </a:solidFill>
            <a:prstDash val="solid"/>
            <a:round/>
            <a:headEnd type="none" w="med" len="med"/>
            <a:tailEnd type="none" w="med" len="med"/>
          </a:ln>
          <a:effectLst>
            <a:glow rad="228600">
              <a:srgbClr val="A71799">
                <a:alpha val="40000"/>
              </a:srgbClr>
            </a:glow>
          </a:effectLst>
        </p:spPr>
        <p:style>
          <a:lnRef idx="0">
            <a:scrgbClr r="0" g="0" b="0"/>
          </a:lnRef>
          <a:fillRef idx="0">
            <a:scrgbClr r="0" g="0" b="0"/>
          </a:fillRef>
          <a:effectRef idx="0">
            <a:scrgbClr r="0" g="0" b="0"/>
          </a:effectRef>
          <a:fontRef idx="minor">
            <a:schemeClr val="accent5"/>
          </a:fontRef>
        </p:style>
        <p:txBody>
          <a:bodyPr rtlCol="0" anchor="ctr"/>
          <a:lstStyle/>
          <a:p>
            <a:pPr algn="ctr"/>
            <a:r>
              <a:rPr lang="en-US" sz="2400" b="1" dirty="0">
                <a:solidFill>
                  <a:srgbClr val="A71799"/>
                </a:solidFill>
                <a:effectLst/>
                <a:latin typeface="Arial" panose="020B0604020202020204" pitchFamily="34" charset="0"/>
                <a:ea typeface="Times New Roman" panose="02020603050405020304" pitchFamily="18" charset="0"/>
              </a:rPr>
              <a:t>Availability of Unique Workplace</a:t>
            </a:r>
          </a:p>
          <a:p>
            <a:pPr algn="ctr"/>
            <a:endParaRPr lang="en-US" b="1" dirty="0">
              <a:solidFill>
                <a:srgbClr val="A71799"/>
              </a:solidFill>
              <a:latin typeface="Arial" panose="020B0604020202020204" pitchFamily="34" charset="0"/>
            </a:endParaRPr>
          </a:p>
          <a:p>
            <a:pPr algn="ctr"/>
            <a:r>
              <a:rPr lang="en-US" sz="2000" dirty="0">
                <a:solidFill>
                  <a:srgbClr val="A71799"/>
                </a:solidFill>
                <a:latin typeface="Arial" panose="020B0604020202020204" pitchFamily="34" charset="0"/>
                <a:cs typeface="Arial" panose="020B0604020202020204" pitchFamily="34" charset="0"/>
              </a:rPr>
              <a:t>Google should maintain unique workplace spaces to develop innovative cultures.</a:t>
            </a:r>
          </a:p>
        </p:txBody>
      </p:sp>
      <p:sp>
        <p:nvSpPr>
          <p:cNvPr id="14" name="Rectangle 13">
            <a:extLst>
              <a:ext uri="{FF2B5EF4-FFF2-40B4-BE49-F238E27FC236}">
                <a16:creationId xmlns:a16="http://schemas.microsoft.com/office/drawing/2014/main" id="{BB1668AC-5EC3-438C-A969-C2B6FE11336C}"/>
              </a:ext>
            </a:extLst>
          </p:cNvPr>
          <p:cNvSpPr/>
          <p:nvPr/>
        </p:nvSpPr>
        <p:spPr>
          <a:xfrm>
            <a:off x="0" y="1566672"/>
            <a:ext cx="2231567" cy="5291328"/>
          </a:xfrm>
          <a:prstGeom prst="rect">
            <a:avLst/>
          </a:prstGeom>
          <a:noFill/>
          <a:ln w="9525" cap="flat" cmpd="sng" algn="ctr">
            <a:solidFill>
              <a:schemeClr val="accent2"/>
            </a:solidFill>
            <a:prstDash val="solid"/>
            <a:round/>
            <a:headEnd type="none" w="med" len="med"/>
            <a:tailEnd type="none" w="med" len="med"/>
          </a:ln>
          <a:effectLst>
            <a:glow rad="228600">
              <a:schemeClr val="accent2">
                <a:satMod val="175000"/>
                <a:alpha val="40000"/>
              </a:schemeClr>
            </a:glow>
          </a:effectLst>
        </p:spPr>
        <p:style>
          <a:lnRef idx="0">
            <a:scrgbClr r="0" g="0" b="0"/>
          </a:lnRef>
          <a:fillRef idx="0">
            <a:scrgbClr r="0" g="0" b="0"/>
          </a:fillRef>
          <a:effectRef idx="0">
            <a:scrgbClr r="0" g="0" b="0"/>
          </a:effectRef>
          <a:fontRef idx="minor">
            <a:schemeClr val="accent2"/>
          </a:fontRef>
        </p:style>
        <p:txBody>
          <a:bodyPr rtlCol="0" anchor="ctr"/>
          <a:lstStyle/>
          <a:p>
            <a:pPr algn="ctr"/>
            <a:r>
              <a:rPr lang="en-US" sz="2400" b="1" dirty="0">
                <a:effectLst/>
                <a:latin typeface="Arial" panose="020B0604020202020204" pitchFamily="34" charset="0"/>
                <a:ea typeface="Times New Roman" panose="02020603050405020304" pitchFamily="18" charset="0"/>
              </a:rPr>
              <a:t>Continuous Innovation</a:t>
            </a:r>
          </a:p>
          <a:p>
            <a:pPr algn="ctr"/>
            <a:endParaRPr lang="en-US" sz="2400" b="1" dirty="0">
              <a:effectLst/>
              <a:latin typeface="Arial" panose="020B0604020202020204" pitchFamily="34" charset="0"/>
              <a:ea typeface="Times New Roman" panose="02020603050405020304" pitchFamily="18" charset="0"/>
            </a:endParaRPr>
          </a:p>
          <a:p>
            <a:pPr algn="ctr"/>
            <a:r>
              <a:rPr lang="en-US" sz="2000" dirty="0">
                <a:latin typeface="Arial" panose="020B0604020202020204" pitchFamily="34" charset="0"/>
                <a:cs typeface="Arial" panose="020B0604020202020204" pitchFamily="34" charset="0"/>
              </a:rPr>
              <a:t>Google should try to support its commitment to innovation and creativity.</a:t>
            </a:r>
            <a:endParaRPr lang="en-US" sz="2000" b="1" dirty="0">
              <a:effectLst/>
              <a:latin typeface="Arial" panose="020B0604020202020204" pitchFamily="34" charset="0"/>
              <a:ea typeface="Times New Roman" panose="02020603050405020304" pitchFamily="18" charset="0"/>
              <a:cs typeface="Arial" panose="020B0604020202020204" pitchFamily="34" charset="0"/>
            </a:endParaRPr>
          </a:p>
          <a:p>
            <a:pPr algn="ctr"/>
            <a:endParaRPr lang="en-US" dirty="0"/>
          </a:p>
        </p:txBody>
      </p:sp>
    </p:spTree>
    <p:extLst>
      <p:ext uri="{BB962C8B-B14F-4D97-AF65-F5344CB8AC3E}">
        <p14:creationId xmlns:p14="http://schemas.microsoft.com/office/powerpoint/2010/main" val="1660296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4B4CC-8D66-40B2-8B54-61FE40C269A7}"/>
              </a:ext>
            </a:extLst>
          </p:cNvPr>
          <p:cNvSpPr>
            <a:spLocks noGrp="1"/>
          </p:cNvSpPr>
          <p:nvPr>
            <p:ph type="title" idx="4294967295"/>
          </p:nvPr>
        </p:nvSpPr>
        <p:spPr>
          <a:xfrm>
            <a:off x="0" y="365126"/>
            <a:ext cx="12301728" cy="1054608"/>
          </a:xfrm>
        </p:spPr>
        <p:txBody>
          <a:bodyPr/>
          <a:lstStyle/>
          <a:p>
            <a:pPr algn="ctr"/>
            <a:r>
              <a:rPr lang="en-US" b="1" dirty="0">
                <a:latin typeface="Times New Roman" panose="02020603050405020304" pitchFamily="18" charset="0"/>
                <a:cs typeface="Times New Roman" panose="02020603050405020304" pitchFamily="18" charset="0"/>
              </a:rPr>
              <a:t>Conclusion</a:t>
            </a:r>
          </a:p>
        </p:txBody>
      </p:sp>
      <p:cxnSp>
        <p:nvCxnSpPr>
          <p:cNvPr id="9" name="Straight Connector 8">
            <a:extLst>
              <a:ext uri="{FF2B5EF4-FFF2-40B4-BE49-F238E27FC236}">
                <a16:creationId xmlns:a16="http://schemas.microsoft.com/office/drawing/2014/main" id="{03C083B4-393B-4D76-B289-8F7CD49537B0}"/>
              </a:ext>
            </a:extLst>
          </p:cNvPr>
          <p:cNvCxnSpPr>
            <a:cxnSpLocks/>
          </p:cNvCxnSpPr>
          <p:nvPr/>
        </p:nvCxnSpPr>
        <p:spPr>
          <a:xfrm>
            <a:off x="11387328" y="4572000"/>
            <a:ext cx="0" cy="0"/>
          </a:xfrm>
          <a:prstGeom prst="line">
            <a:avLst/>
          </a:prstGeom>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4CC6A0C4-5613-4091-ADF7-54BD19026464}"/>
              </a:ext>
            </a:extLst>
          </p:cNvPr>
          <p:cNvSpPr/>
          <p:nvPr/>
        </p:nvSpPr>
        <p:spPr>
          <a:xfrm>
            <a:off x="0" y="1419734"/>
            <a:ext cx="12192000" cy="1072896"/>
          </a:xfrm>
          <a:prstGeom prst="rect">
            <a:avLst/>
          </a:prstGeom>
          <a:blipFill>
            <a:blip r:embed="rId2"/>
            <a:tile tx="0" ty="0" sx="100000" sy="100000" flip="none" algn="tl"/>
          </a:blipFill>
          <a:ln>
            <a:solidFill>
              <a:srgbClr val="00B0F0"/>
            </a:solidFill>
          </a:ln>
          <a:effectLst>
            <a:glow rad="1397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0" dirty="0">
                <a:solidFill>
                  <a:srgbClr val="252525"/>
                </a:solidFill>
                <a:effectLst/>
                <a:latin typeface="Times New Roman" panose="02020603050405020304" pitchFamily="18" charset="0"/>
                <a:cs typeface="Times New Roman" panose="02020603050405020304" pitchFamily="18" charset="0"/>
              </a:rPr>
              <a:t>Google is a large company with an inventive </a:t>
            </a:r>
            <a:r>
              <a:rPr lang="en-US" sz="3200" b="0" dirty="0" err="1">
                <a:solidFill>
                  <a:srgbClr val="252525"/>
                </a:solidFill>
                <a:effectLst/>
                <a:latin typeface="Times New Roman" panose="02020603050405020304" pitchFamily="18" charset="0"/>
                <a:cs typeface="Times New Roman" panose="02020603050405020304" pitchFamily="18" charset="0"/>
              </a:rPr>
              <a:t>organisational</a:t>
            </a:r>
            <a:r>
              <a:rPr lang="en-US" sz="3200" b="0" dirty="0">
                <a:solidFill>
                  <a:srgbClr val="252525"/>
                </a:solidFill>
                <a:effectLst/>
                <a:latin typeface="Times New Roman" panose="02020603050405020304" pitchFamily="18" charset="0"/>
                <a:cs typeface="Times New Roman" panose="02020603050405020304" pitchFamily="18" charset="0"/>
              </a:rPr>
              <a:t> culture.</a:t>
            </a:r>
            <a:endParaRPr lang="en-US" sz="3200" dirty="0">
              <a:latin typeface="Times New Roman" panose="02020603050405020304" pitchFamily="18" charset="0"/>
              <a:cs typeface="Times New Roman" panose="02020603050405020304" pitchFamily="18" charset="0"/>
            </a:endParaRPr>
          </a:p>
        </p:txBody>
      </p:sp>
      <p:sp>
        <p:nvSpPr>
          <p:cNvPr id="30" name="Rectangle 29">
            <a:extLst>
              <a:ext uri="{FF2B5EF4-FFF2-40B4-BE49-F238E27FC236}">
                <a16:creationId xmlns:a16="http://schemas.microsoft.com/office/drawing/2014/main" id="{D0D3AB29-B73C-4221-9A5A-AF667476FFF9}"/>
              </a:ext>
            </a:extLst>
          </p:cNvPr>
          <p:cNvSpPr/>
          <p:nvPr/>
        </p:nvSpPr>
        <p:spPr>
          <a:xfrm>
            <a:off x="-24384" y="2776218"/>
            <a:ext cx="12192000" cy="1072896"/>
          </a:xfrm>
          <a:prstGeom prst="rect">
            <a:avLst/>
          </a:prstGeom>
          <a:blipFill>
            <a:blip r:embed="rId2"/>
            <a:tile tx="0" ty="0" sx="100000" sy="100000" flip="none" algn="tl"/>
          </a:blipFill>
          <a:ln>
            <a:solidFill>
              <a:srgbClr val="FF0000"/>
            </a:solidFill>
          </a:ln>
          <a:effectLst>
            <a:glow rad="1397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0" dirty="0">
                <a:solidFill>
                  <a:srgbClr val="252525"/>
                </a:solidFill>
                <a:effectLst/>
                <a:latin typeface="Times New Roman" panose="02020603050405020304" pitchFamily="18" charset="0"/>
                <a:cs typeface="Times New Roman" panose="02020603050405020304" pitchFamily="18" charset="0"/>
              </a:rPr>
              <a:t>It respects the diversity of people within its company.</a:t>
            </a:r>
            <a:endParaRPr lang="en-US" sz="3200" dirty="0">
              <a:latin typeface="Times New Roman" panose="02020603050405020304" pitchFamily="18" charset="0"/>
              <a:cs typeface="Times New Roman" panose="02020603050405020304" pitchFamily="18" charset="0"/>
            </a:endParaRPr>
          </a:p>
        </p:txBody>
      </p:sp>
      <p:sp>
        <p:nvSpPr>
          <p:cNvPr id="31" name="Rectangle 30">
            <a:extLst>
              <a:ext uri="{FF2B5EF4-FFF2-40B4-BE49-F238E27FC236}">
                <a16:creationId xmlns:a16="http://schemas.microsoft.com/office/drawing/2014/main" id="{57D68F05-52D6-44CC-A862-0D20C7ED6CE8}"/>
              </a:ext>
            </a:extLst>
          </p:cNvPr>
          <p:cNvSpPr/>
          <p:nvPr/>
        </p:nvSpPr>
        <p:spPr>
          <a:xfrm>
            <a:off x="0" y="4132702"/>
            <a:ext cx="12192000" cy="1072896"/>
          </a:xfrm>
          <a:prstGeom prst="rect">
            <a:avLst/>
          </a:prstGeom>
          <a:blipFill>
            <a:blip r:embed="rId2"/>
            <a:tile tx="0" ty="0" sx="100000" sy="100000" flip="none" algn="tl"/>
          </a:blipFill>
          <a:ln>
            <a:solidFill>
              <a:schemeClr val="accent6">
                <a:lumMod val="75000"/>
              </a:schemeClr>
            </a:solidFill>
          </a:ln>
          <a:effectLst>
            <a:glow rad="139700">
              <a:schemeClr val="accent6">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0" dirty="0">
                <a:solidFill>
                  <a:srgbClr val="252525"/>
                </a:solidFill>
                <a:effectLst/>
                <a:latin typeface="Times New Roman" panose="02020603050405020304" pitchFamily="18" charset="0"/>
                <a:cs typeface="Times New Roman" panose="02020603050405020304" pitchFamily="18" charset="0"/>
              </a:rPr>
              <a:t>Despite potential competition, it has a significant market share.</a:t>
            </a:r>
            <a:endParaRPr lang="en-US" sz="3200" dirty="0">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977F0FA0-3F10-4296-904A-29185F721E99}"/>
              </a:ext>
            </a:extLst>
          </p:cNvPr>
          <p:cNvSpPr/>
          <p:nvPr/>
        </p:nvSpPr>
        <p:spPr>
          <a:xfrm>
            <a:off x="0" y="5489820"/>
            <a:ext cx="12192000" cy="1072896"/>
          </a:xfrm>
          <a:prstGeom prst="rect">
            <a:avLst/>
          </a:prstGeom>
          <a:blipFill>
            <a:blip r:embed="rId2"/>
            <a:tile tx="0" ty="0" sx="100000" sy="100000" flip="none" algn="tl"/>
          </a:blipFill>
          <a:ln>
            <a:solidFill>
              <a:srgbClr val="7030A0"/>
            </a:solidFill>
          </a:ln>
          <a:effectLst>
            <a:glow rad="139700">
              <a:srgbClr val="7030A0">
                <a:alpha val="4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0" dirty="0">
                <a:solidFill>
                  <a:srgbClr val="252525"/>
                </a:solidFill>
                <a:effectLst/>
                <a:latin typeface="Times New Roman" panose="02020603050405020304" pitchFamily="18" charset="0"/>
                <a:cs typeface="Times New Roman" panose="02020603050405020304" pitchFamily="18" charset="0"/>
              </a:rPr>
              <a:t>For sustainability, it needs to follow legal requirements, be innovative, and be positive towards user feedback.</a:t>
            </a: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009238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0406B-144A-4217-AEB2-07A415288B9F}"/>
              </a:ext>
            </a:extLst>
          </p:cNvPr>
          <p:cNvSpPr>
            <a:spLocks noGrp="1"/>
          </p:cNvSpPr>
          <p:nvPr>
            <p:ph type="title"/>
          </p:nvPr>
        </p:nvSpPr>
        <p:spPr>
          <a:xfrm>
            <a:off x="0" y="1"/>
            <a:ext cx="12192000" cy="707135"/>
          </a:xfrm>
        </p:spPr>
        <p:txBody>
          <a:bodyPr/>
          <a:lstStyle/>
          <a:p>
            <a:pPr algn="ctr"/>
            <a:r>
              <a:rPr lang="en-US" b="1" dirty="0">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FE28EFA1-FAD8-4D62-95E3-D7A97D5E4DFD}"/>
              </a:ext>
            </a:extLst>
          </p:cNvPr>
          <p:cNvSpPr>
            <a:spLocks noGrp="1"/>
          </p:cNvSpPr>
          <p:nvPr>
            <p:ph idx="1"/>
          </p:nvPr>
        </p:nvSpPr>
        <p:spPr>
          <a:xfrm>
            <a:off x="0" y="707136"/>
            <a:ext cx="12192000" cy="6242304"/>
          </a:xfrm>
        </p:spPr>
        <p:txBody>
          <a:bodyPr>
            <a:normAutofit/>
          </a:bodyPr>
          <a:lstStyle/>
          <a:p>
            <a:pPr marL="457200" marR="0" indent="-457200" algn="just">
              <a:lnSpc>
                <a:spcPct val="150000"/>
              </a:lnSpc>
              <a:spcBef>
                <a:spcPts val="0"/>
              </a:spcBef>
              <a:spcAft>
                <a:spcPts val="200"/>
              </a:spcAft>
            </a:pPr>
            <a:endParaRPr lang="en-US" sz="1900" dirty="0">
              <a:effectLst/>
              <a:latin typeface="Arial Narrow" panose="020B0606020202030204" pitchFamily="34" charset="0"/>
              <a:ea typeface="Times New Roman" panose="02020603050405020304" pitchFamily="18" charset="0"/>
              <a:cs typeface="Arial" panose="020B0604020202020204" pitchFamily="34" charset="0"/>
            </a:endParaRPr>
          </a:p>
          <a:p>
            <a:pPr marL="0" marR="0" indent="0" algn="just">
              <a:lnSpc>
                <a:spcPct val="150000"/>
              </a:lnSpc>
              <a:spcBef>
                <a:spcPts val="0"/>
              </a:spcBef>
              <a:spcAft>
                <a:spcPts val="200"/>
              </a:spcAft>
              <a:buNone/>
            </a:pPr>
            <a:r>
              <a:rPr lang="en-US" sz="1900" dirty="0" err="1">
                <a:effectLst/>
                <a:latin typeface="Arial Narrow" panose="020B0606020202030204" pitchFamily="34" charset="0"/>
                <a:ea typeface="Times New Roman" panose="02020603050405020304" pitchFamily="18" charset="0"/>
                <a:cs typeface="Arial" panose="020B0604020202020204" pitchFamily="34" charset="0"/>
              </a:rPr>
              <a:t>Bruijl</a:t>
            </a:r>
            <a:r>
              <a:rPr lang="en-US" sz="1900" dirty="0">
                <a:effectLst/>
                <a:latin typeface="Arial Narrow" panose="020B0606020202030204" pitchFamily="34" charset="0"/>
                <a:ea typeface="Times New Roman" panose="02020603050405020304" pitchFamily="18" charset="0"/>
                <a:cs typeface="Arial" panose="020B0604020202020204" pitchFamily="34" charset="0"/>
              </a:rPr>
              <a:t>, D.G.H.T., 2018. The relevance of Porter's five forces in today's innovative and changing business environment. Available at SSRN 3192207.</a:t>
            </a:r>
            <a:endParaRPr lang="en-US" sz="1900" dirty="0">
              <a:effectLst/>
              <a:latin typeface="Arial Narrow" panose="020B0606020202030204" pitchFamily="34" charset="0"/>
              <a:ea typeface="Times New Roman" panose="02020603050405020304" pitchFamily="18" charset="0"/>
              <a:cs typeface="Times New Roman" panose="02020603050405020304" pitchFamily="18" charset="0"/>
            </a:endParaRPr>
          </a:p>
          <a:p>
            <a:pPr marL="0" marR="0" indent="0" algn="just">
              <a:lnSpc>
                <a:spcPct val="150000"/>
              </a:lnSpc>
              <a:spcBef>
                <a:spcPts val="0"/>
              </a:spcBef>
              <a:spcAft>
                <a:spcPts val="200"/>
              </a:spcAft>
              <a:buNone/>
            </a:pPr>
            <a:r>
              <a:rPr lang="en-US" sz="1900" dirty="0">
                <a:effectLst/>
                <a:latin typeface="Arial Narrow" panose="020B0606020202030204" pitchFamily="34" charset="0"/>
                <a:ea typeface="Times New Roman" panose="02020603050405020304" pitchFamily="18" charset="0"/>
                <a:cs typeface="Arial" panose="020B0604020202020204" pitchFamily="34" charset="0"/>
              </a:rPr>
              <a:t>Driskill, G., 2018. </a:t>
            </a:r>
            <a:r>
              <a:rPr lang="en-US" sz="1900" i="1" dirty="0">
                <a:effectLst/>
                <a:latin typeface="Arial Narrow" panose="020B0606020202030204" pitchFamily="34" charset="0"/>
                <a:ea typeface="Times New Roman" panose="02020603050405020304" pitchFamily="18" charset="0"/>
                <a:cs typeface="Arial" panose="020B0604020202020204" pitchFamily="34" charset="0"/>
              </a:rPr>
              <a:t>Organizational culture in action: A cultural analysis workbook</a:t>
            </a:r>
            <a:r>
              <a:rPr lang="en-US" sz="1900" dirty="0">
                <a:effectLst/>
                <a:latin typeface="Arial Narrow" panose="020B0606020202030204" pitchFamily="34" charset="0"/>
                <a:ea typeface="Times New Roman" panose="02020603050405020304" pitchFamily="18" charset="0"/>
                <a:cs typeface="Arial" panose="020B0604020202020204" pitchFamily="34" charset="0"/>
              </a:rPr>
              <a:t>. Routledge.</a:t>
            </a:r>
            <a:endParaRPr lang="en-US" sz="1900" dirty="0">
              <a:effectLst/>
              <a:latin typeface="Arial Narrow" panose="020B0606020202030204" pitchFamily="34" charset="0"/>
              <a:ea typeface="Times New Roman" panose="02020603050405020304" pitchFamily="18" charset="0"/>
              <a:cs typeface="Times New Roman" panose="02020603050405020304" pitchFamily="18" charset="0"/>
            </a:endParaRPr>
          </a:p>
          <a:p>
            <a:pPr marL="0" marR="0" indent="0" algn="just">
              <a:lnSpc>
                <a:spcPct val="150000"/>
              </a:lnSpc>
              <a:spcBef>
                <a:spcPts val="0"/>
              </a:spcBef>
              <a:spcAft>
                <a:spcPts val="200"/>
              </a:spcAft>
              <a:buNone/>
            </a:pPr>
            <a:r>
              <a:rPr lang="en-US" sz="1900" dirty="0">
                <a:effectLst/>
                <a:latin typeface="Arial Narrow" panose="020B0606020202030204" pitchFamily="34" charset="0"/>
                <a:ea typeface="Times New Roman" panose="02020603050405020304" pitchFamily="18" charset="0"/>
                <a:cs typeface="Arial" panose="020B0604020202020204" pitchFamily="34" charset="0"/>
              </a:rPr>
              <a:t>Jun, S.P., </a:t>
            </a:r>
            <a:r>
              <a:rPr lang="en-US" sz="1900" dirty="0" err="1">
                <a:effectLst/>
                <a:latin typeface="Arial Narrow" panose="020B0606020202030204" pitchFamily="34" charset="0"/>
                <a:ea typeface="Times New Roman" panose="02020603050405020304" pitchFamily="18" charset="0"/>
                <a:cs typeface="Arial" panose="020B0604020202020204" pitchFamily="34" charset="0"/>
              </a:rPr>
              <a:t>Yoo</a:t>
            </a:r>
            <a:r>
              <a:rPr lang="en-US" sz="1900" dirty="0">
                <a:effectLst/>
                <a:latin typeface="Arial Narrow" panose="020B0606020202030204" pitchFamily="34" charset="0"/>
                <a:ea typeface="Times New Roman" panose="02020603050405020304" pitchFamily="18" charset="0"/>
                <a:cs typeface="Arial" panose="020B0604020202020204" pitchFamily="34" charset="0"/>
              </a:rPr>
              <a:t>, H.S. and Choi, S., 2018. Ten years of research change using Google Trends: From the perspective of big data utilizations and applications. </a:t>
            </a:r>
            <a:r>
              <a:rPr lang="en-US" sz="1900" i="1" dirty="0">
                <a:effectLst/>
                <a:latin typeface="Arial Narrow" panose="020B0606020202030204" pitchFamily="34" charset="0"/>
                <a:ea typeface="Times New Roman" panose="02020603050405020304" pitchFamily="18" charset="0"/>
                <a:cs typeface="Arial" panose="020B0604020202020204" pitchFamily="34" charset="0"/>
              </a:rPr>
              <a:t>Technological forecasting and social change</a:t>
            </a:r>
            <a:r>
              <a:rPr lang="en-US" sz="1900" dirty="0">
                <a:effectLst/>
                <a:latin typeface="Arial Narrow" panose="020B0606020202030204" pitchFamily="34" charset="0"/>
                <a:ea typeface="Times New Roman" panose="02020603050405020304" pitchFamily="18" charset="0"/>
                <a:cs typeface="Arial" panose="020B0604020202020204" pitchFamily="34" charset="0"/>
              </a:rPr>
              <a:t>, </a:t>
            </a:r>
            <a:r>
              <a:rPr lang="en-US" sz="1900" i="1" dirty="0">
                <a:effectLst/>
                <a:latin typeface="Arial Narrow" panose="020B0606020202030204" pitchFamily="34" charset="0"/>
                <a:ea typeface="Times New Roman" panose="02020603050405020304" pitchFamily="18" charset="0"/>
                <a:cs typeface="Arial" panose="020B0604020202020204" pitchFamily="34" charset="0"/>
              </a:rPr>
              <a:t>130</a:t>
            </a:r>
            <a:r>
              <a:rPr lang="en-US" sz="1900" dirty="0">
                <a:effectLst/>
                <a:latin typeface="Arial Narrow" panose="020B0606020202030204" pitchFamily="34" charset="0"/>
                <a:ea typeface="Times New Roman" panose="02020603050405020304" pitchFamily="18" charset="0"/>
                <a:cs typeface="Arial" panose="020B0604020202020204" pitchFamily="34" charset="0"/>
              </a:rPr>
              <a:t>, pp.69-87.</a:t>
            </a:r>
            <a:endParaRPr lang="en-US" sz="1900" dirty="0">
              <a:effectLst/>
              <a:latin typeface="Arial Narrow" panose="020B0606020202030204" pitchFamily="34" charset="0"/>
              <a:ea typeface="Times New Roman" panose="02020603050405020304" pitchFamily="18" charset="0"/>
              <a:cs typeface="Times New Roman" panose="02020603050405020304" pitchFamily="18" charset="0"/>
            </a:endParaRPr>
          </a:p>
          <a:p>
            <a:pPr marL="0" marR="0" indent="0" algn="just">
              <a:lnSpc>
                <a:spcPct val="150000"/>
              </a:lnSpc>
              <a:spcBef>
                <a:spcPts val="0"/>
              </a:spcBef>
              <a:spcAft>
                <a:spcPts val="200"/>
              </a:spcAft>
              <a:buNone/>
            </a:pPr>
            <a:r>
              <a:rPr lang="en-US" sz="1900" dirty="0">
                <a:effectLst/>
                <a:latin typeface="Arial Narrow" panose="020B0606020202030204" pitchFamily="34" charset="0"/>
                <a:ea typeface="Times New Roman" panose="02020603050405020304" pitchFamily="18" charset="0"/>
                <a:cs typeface="Arial" panose="020B0604020202020204" pitchFamily="34" charset="0"/>
              </a:rPr>
              <a:t>Levy, S., 2021. In the plex:</a:t>
            </a:r>
            <a:r>
              <a:rPr lang="en-US" sz="1900" i="1" dirty="0">
                <a:effectLst/>
                <a:latin typeface="Arial Narrow" panose="020B0606020202030204" pitchFamily="34" charset="0"/>
                <a:ea typeface="Times New Roman" panose="02020603050405020304" pitchFamily="18" charset="0"/>
                <a:cs typeface="Arial" panose="020B0604020202020204" pitchFamily="34" charset="0"/>
              </a:rPr>
              <a:t> How Google thinks</a:t>
            </a:r>
            <a:r>
              <a:rPr lang="en-US" sz="1900" dirty="0">
                <a:effectLst/>
                <a:latin typeface="Arial Narrow" panose="020B0606020202030204" pitchFamily="34" charset="0"/>
                <a:ea typeface="Times New Roman" panose="02020603050405020304" pitchFamily="18" charset="0"/>
                <a:cs typeface="Arial" panose="020B0604020202020204" pitchFamily="34" charset="0"/>
              </a:rPr>
              <a:t>, works, and shapes our lives. Simon &amp; Schuster.</a:t>
            </a:r>
            <a:endParaRPr lang="en-US" sz="1900" dirty="0">
              <a:effectLst/>
              <a:latin typeface="Arial Narrow" panose="020B0606020202030204" pitchFamily="34" charset="0"/>
              <a:ea typeface="Times New Roman" panose="02020603050405020304" pitchFamily="18" charset="0"/>
              <a:cs typeface="Times New Roman" panose="02020603050405020304" pitchFamily="18" charset="0"/>
            </a:endParaRPr>
          </a:p>
          <a:p>
            <a:pPr marL="0" marR="0" indent="0" algn="just">
              <a:lnSpc>
                <a:spcPct val="150000"/>
              </a:lnSpc>
              <a:spcBef>
                <a:spcPts val="0"/>
              </a:spcBef>
              <a:spcAft>
                <a:spcPts val="200"/>
              </a:spcAft>
              <a:buNone/>
            </a:pPr>
            <a:r>
              <a:rPr lang="en-US" sz="1900" dirty="0">
                <a:effectLst/>
                <a:latin typeface="Arial Narrow" panose="020B0606020202030204" pitchFamily="34" charset="0"/>
                <a:ea typeface="Times New Roman" panose="02020603050405020304" pitchFamily="18" charset="0"/>
                <a:cs typeface="Arial" panose="020B0604020202020204" pitchFamily="34" charset="0"/>
              </a:rPr>
              <a:t>Martínez-Caro, E., </a:t>
            </a:r>
            <a:r>
              <a:rPr lang="en-US" sz="1900" dirty="0" err="1">
                <a:effectLst/>
                <a:latin typeface="Arial Narrow" panose="020B0606020202030204" pitchFamily="34" charset="0"/>
                <a:ea typeface="Times New Roman" panose="02020603050405020304" pitchFamily="18" charset="0"/>
                <a:cs typeface="Arial" panose="020B0604020202020204" pitchFamily="34" charset="0"/>
              </a:rPr>
              <a:t>Cegarra</a:t>
            </a:r>
            <a:r>
              <a:rPr lang="en-US" sz="1900" dirty="0">
                <a:effectLst/>
                <a:latin typeface="Arial Narrow" panose="020B0606020202030204" pitchFamily="34" charset="0"/>
                <a:ea typeface="Times New Roman" panose="02020603050405020304" pitchFamily="18" charset="0"/>
                <a:cs typeface="Arial" panose="020B0604020202020204" pitchFamily="34" charset="0"/>
              </a:rPr>
              <a:t>-Navarro, J.G. and Alfonso-Ruiz, F.J., 2020. Digital technologies and firm performance: The role of digital </a:t>
            </a:r>
            <a:r>
              <a:rPr lang="en-US" sz="1900" dirty="0" err="1">
                <a:effectLst/>
                <a:latin typeface="Arial Narrow" panose="020B0606020202030204" pitchFamily="34" charset="0"/>
                <a:ea typeface="Times New Roman" panose="02020603050405020304" pitchFamily="18" charset="0"/>
                <a:cs typeface="Arial" panose="020B0604020202020204" pitchFamily="34" charset="0"/>
              </a:rPr>
              <a:t>organisational</a:t>
            </a:r>
            <a:r>
              <a:rPr lang="en-US" sz="1900" dirty="0">
                <a:effectLst/>
                <a:latin typeface="Arial Narrow" panose="020B0606020202030204" pitchFamily="34" charset="0"/>
                <a:ea typeface="Times New Roman" panose="02020603050405020304" pitchFamily="18" charset="0"/>
                <a:cs typeface="Arial" panose="020B0604020202020204" pitchFamily="34" charset="0"/>
              </a:rPr>
              <a:t> culture. </a:t>
            </a:r>
            <a:r>
              <a:rPr lang="en-US" sz="1900" i="1" dirty="0">
                <a:effectLst/>
                <a:latin typeface="Arial Narrow" panose="020B0606020202030204" pitchFamily="34" charset="0"/>
                <a:ea typeface="Times New Roman" panose="02020603050405020304" pitchFamily="18" charset="0"/>
                <a:cs typeface="Arial" panose="020B0604020202020204" pitchFamily="34" charset="0"/>
              </a:rPr>
              <a:t>Technological Forecasting and Social Change</a:t>
            </a:r>
            <a:r>
              <a:rPr lang="en-US" sz="1900" dirty="0">
                <a:effectLst/>
                <a:latin typeface="Arial Narrow" panose="020B0606020202030204" pitchFamily="34" charset="0"/>
                <a:ea typeface="Times New Roman" panose="02020603050405020304" pitchFamily="18" charset="0"/>
                <a:cs typeface="Arial" panose="020B0604020202020204" pitchFamily="34" charset="0"/>
              </a:rPr>
              <a:t>, </a:t>
            </a:r>
            <a:r>
              <a:rPr lang="en-US" sz="1900" i="1" dirty="0">
                <a:effectLst/>
                <a:latin typeface="Arial Narrow" panose="020B0606020202030204" pitchFamily="34" charset="0"/>
                <a:ea typeface="Times New Roman" panose="02020603050405020304" pitchFamily="18" charset="0"/>
                <a:cs typeface="Arial" panose="020B0604020202020204" pitchFamily="34" charset="0"/>
              </a:rPr>
              <a:t>154</a:t>
            </a:r>
            <a:r>
              <a:rPr lang="en-US" sz="1900" dirty="0">
                <a:effectLst/>
                <a:latin typeface="Arial Narrow" panose="020B0606020202030204" pitchFamily="34" charset="0"/>
                <a:ea typeface="Times New Roman" panose="02020603050405020304" pitchFamily="18" charset="0"/>
                <a:cs typeface="Arial" panose="020B0604020202020204" pitchFamily="34" charset="0"/>
              </a:rPr>
              <a:t>, p.119962.</a:t>
            </a:r>
            <a:endParaRPr lang="en-US" sz="1900" dirty="0">
              <a:effectLst/>
              <a:latin typeface="Arial Narrow" panose="020B0606020202030204" pitchFamily="34" charset="0"/>
              <a:ea typeface="Times New Roman" panose="02020603050405020304" pitchFamily="18" charset="0"/>
              <a:cs typeface="Times New Roman" panose="02020603050405020304" pitchFamily="18" charset="0"/>
            </a:endParaRPr>
          </a:p>
          <a:p>
            <a:pPr marL="0" marR="0" indent="0" algn="just">
              <a:lnSpc>
                <a:spcPct val="150000"/>
              </a:lnSpc>
              <a:spcBef>
                <a:spcPts val="0"/>
              </a:spcBef>
              <a:spcAft>
                <a:spcPts val="200"/>
              </a:spcAft>
              <a:buNone/>
            </a:pPr>
            <a:r>
              <a:rPr lang="en-US" sz="1900" dirty="0" err="1">
                <a:effectLst/>
                <a:latin typeface="Arial Narrow" panose="020B0606020202030204" pitchFamily="34" charset="0"/>
                <a:ea typeface="Times New Roman" panose="02020603050405020304" pitchFamily="18" charset="0"/>
                <a:cs typeface="Arial" panose="020B0604020202020204" pitchFamily="34" charset="0"/>
              </a:rPr>
              <a:t>Shtal</a:t>
            </a:r>
            <a:r>
              <a:rPr lang="en-US" sz="1900" dirty="0">
                <a:effectLst/>
                <a:latin typeface="Arial Narrow" panose="020B0606020202030204" pitchFamily="34" charset="0"/>
                <a:ea typeface="Times New Roman" panose="02020603050405020304" pitchFamily="18" charset="0"/>
                <a:cs typeface="Arial" panose="020B0604020202020204" pitchFamily="34" charset="0"/>
              </a:rPr>
              <a:t>, T.V., </a:t>
            </a:r>
            <a:r>
              <a:rPr lang="en-US" sz="1900" dirty="0" err="1">
                <a:effectLst/>
                <a:latin typeface="Arial Narrow" panose="020B0606020202030204" pitchFamily="34" charset="0"/>
                <a:ea typeface="Times New Roman" panose="02020603050405020304" pitchFamily="18" charset="0"/>
                <a:cs typeface="Arial" panose="020B0604020202020204" pitchFamily="34" charset="0"/>
              </a:rPr>
              <a:t>Buriak</a:t>
            </a:r>
            <a:r>
              <a:rPr lang="en-US" sz="1900" dirty="0">
                <a:effectLst/>
                <a:latin typeface="Arial Narrow" panose="020B0606020202030204" pitchFamily="34" charset="0"/>
                <a:ea typeface="Times New Roman" panose="02020603050405020304" pitchFamily="18" charset="0"/>
                <a:cs typeface="Arial" panose="020B0604020202020204" pitchFamily="34" charset="0"/>
              </a:rPr>
              <a:t>, M.M., </a:t>
            </a:r>
            <a:r>
              <a:rPr lang="en-US" sz="1900" dirty="0" err="1">
                <a:effectLst/>
                <a:latin typeface="Arial Narrow" panose="020B0606020202030204" pitchFamily="34" charset="0"/>
                <a:ea typeface="Times New Roman" panose="02020603050405020304" pitchFamily="18" charset="0"/>
                <a:cs typeface="Arial" panose="020B0604020202020204" pitchFamily="34" charset="0"/>
              </a:rPr>
              <a:t>Amirbekuly</a:t>
            </a:r>
            <a:r>
              <a:rPr lang="en-US" sz="1900" dirty="0">
                <a:effectLst/>
                <a:latin typeface="Arial Narrow" panose="020B0606020202030204" pitchFamily="34" charset="0"/>
                <a:ea typeface="Times New Roman" panose="02020603050405020304" pitchFamily="18" charset="0"/>
                <a:cs typeface="Arial" panose="020B0604020202020204" pitchFamily="34" charset="0"/>
              </a:rPr>
              <a:t>, Y., </a:t>
            </a:r>
            <a:r>
              <a:rPr lang="en-US" sz="1900" dirty="0" err="1">
                <a:effectLst/>
                <a:latin typeface="Arial Narrow" panose="020B0606020202030204" pitchFamily="34" charset="0"/>
                <a:ea typeface="Times New Roman" panose="02020603050405020304" pitchFamily="18" charset="0"/>
                <a:cs typeface="Arial" panose="020B0604020202020204" pitchFamily="34" charset="0"/>
              </a:rPr>
              <a:t>Ukubassova</a:t>
            </a:r>
            <a:r>
              <a:rPr lang="en-US" sz="1900" dirty="0">
                <a:effectLst/>
                <a:latin typeface="Arial Narrow" panose="020B0606020202030204" pitchFamily="34" charset="0"/>
                <a:ea typeface="Times New Roman" panose="02020603050405020304" pitchFamily="18" charset="0"/>
                <a:cs typeface="Arial" panose="020B0604020202020204" pitchFamily="34" charset="0"/>
              </a:rPr>
              <a:t>, G.S., </a:t>
            </a:r>
            <a:r>
              <a:rPr lang="en-US" sz="1900" dirty="0" err="1">
                <a:effectLst/>
                <a:latin typeface="Arial Narrow" panose="020B0606020202030204" pitchFamily="34" charset="0"/>
                <a:ea typeface="Times New Roman" panose="02020603050405020304" pitchFamily="18" charset="0"/>
                <a:cs typeface="Arial" panose="020B0604020202020204" pitchFamily="34" charset="0"/>
              </a:rPr>
              <a:t>Kaskin</a:t>
            </a:r>
            <a:r>
              <a:rPr lang="en-US" sz="1900" dirty="0">
                <a:effectLst/>
                <a:latin typeface="Arial Narrow" panose="020B0606020202030204" pitchFamily="34" charset="0"/>
                <a:ea typeface="Times New Roman" panose="02020603050405020304" pitchFamily="18" charset="0"/>
                <a:cs typeface="Arial" panose="020B0604020202020204" pitchFamily="34" charset="0"/>
              </a:rPr>
              <a:t>, T.T. and </a:t>
            </a:r>
            <a:r>
              <a:rPr lang="en-US" sz="1900" dirty="0" err="1">
                <a:effectLst/>
                <a:latin typeface="Arial Narrow" panose="020B0606020202030204" pitchFamily="34" charset="0"/>
                <a:ea typeface="Times New Roman" panose="02020603050405020304" pitchFamily="18" charset="0"/>
                <a:cs typeface="Arial" panose="020B0604020202020204" pitchFamily="34" charset="0"/>
              </a:rPr>
              <a:t>Toiboldinova</a:t>
            </a:r>
            <a:r>
              <a:rPr lang="en-US" sz="1900" dirty="0">
                <a:effectLst/>
                <a:latin typeface="Arial Narrow" panose="020B0606020202030204" pitchFamily="34" charset="0"/>
                <a:ea typeface="Times New Roman" panose="02020603050405020304" pitchFamily="18" charset="0"/>
                <a:cs typeface="Arial" panose="020B0604020202020204" pitchFamily="34" charset="0"/>
              </a:rPr>
              <a:t>, Z.G., 2018. Methods of analysis of the external environment of business activities. </a:t>
            </a:r>
            <a:r>
              <a:rPr lang="en-US" sz="1900" i="1" dirty="0" err="1">
                <a:effectLst/>
                <a:latin typeface="Arial Narrow" panose="020B0606020202030204" pitchFamily="34" charset="0"/>
                <a:ea typeface="Times New Roman" panose="02020603050405020304" pitchFamily="18" charset="0"/>
                <a:cs typeface="Arial" panose="020B0604020202020204" pitchFamily="34" charset="0"/>
              </a:rPr>
              <a:t>Revista</a:t>
            </a:r>
            <a:r>
              <a:rPr lang="en-US" sz="1900" i="1" dirty="0">
                <a:effectLst/>
                <a:latin typeface="Arial Narrow" panose="020B0606020202030204" pitchFamily="34" charset="0"/>
                <a:ea typeface="Times New Roman" panose="02020603050405020304" pitchFamily="18" charset="0"/>
                <a:cs typeface="Arial" panose="020B0604020202020204" pitchFamily="34" charset="0"/>
              </a:rPr>
              <a:t> </a:t>
            </a:r>
            <a:r>
              <a:rPr lang="en-US" sz="1900" i="1" dirty="0" err="1">
                <a:effectLst/>
                <a:latin typeface="Arial Narrow" panose="020B0606020202030204" pitchFamily="34" charset="0"/>
                <a:ea typeface="Times New Roman" panose="02020603050405020304" pitchFamily="18" charset="0"/>
                <a:cs typeface="Arial" panose="020B0604020202020204" pitchFamily="34" charset="0"/>
              </a:rPr>
              <a:t>Espacios</a:t>
            </a:r>
            <a:r>
              <a:rPr lang="en-US" sz="1900" dirty="0">
                <a:effectLst/>
                <a:latin typeface="Arial Narrow" panose="020B0606020202030204" pitchFamily="34" charset="0"/>
                <a:ea typeface="Times New Roman" panose="02020603050405020304" pitchFamily="18" charset="0"/>
                <a:cs typeface="Arial" panose="020B0604020202020204" pitchFamily="34" charset="0"/>
              </a:rPr>
              <a:t>, </a:t>
            </a:r>
            <a:r>
              <a:rPr lang="en-US" sz="1900" i="1" dirty="0">
                <a:effectLst/>
                <a:latin typeface="Arial Narrow" panose="020B0606020202030204" pitchFamily="34" charset="0"/>
                <a:ea typeface="Times New Roman" panose="02020603050405020304" pitchFamily="18" charset="0"/>
                <a:cs typeface="Arial" panose="020B0604020202020204" pitchFamily="34" charset="0"/>
              </a:rPr>
              <a:t>39</a:t>
            </a:r>
            <a:r>
              <a:rPr lang="en-US" sz="1900" dirty="0">
                <a:effectLst/>
                <a:latin typeface="Arial Narrow" panose="020B0606020202030204" pitchFamily="34" charset="0"/>
                <a:ea typeface="Times New Roman" panose="02020603050405020304" pitchFamily="18" charset="0"/>
                <a:cs typeface="Arial" panose="020B0604020202020204" pitchFamily="34" charset="0"/>
              </a:rPr>
              <a:t>(12).</a:t>
            </a:r>
            <a:endParaRPr lang="en-US" sz="1900" dirty="0">
              <a:effectLst/>
              <a:latin typeface="Arial Narrow" panose="020B0606020202030204" pitchFamily="34" charset="0"/>
              <a:ea typeface="Times New Roman" panose="02020603050405020304" pitchFamily="18"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34792222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6CC6A-390E-45CE-818C-1F44534B0F4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E95016C-57B9-4A71-AB98-030833E2DD57}"/>
              </a:ext>
            </a:extLst>
          </p:cNvPr>
          <p:cNvSpPr>
            <a:spLocks noGrp="1"/>
          </p:cNvSpPr>
          <p:nvPr>
            <p:ph idx="1"/>
          </p:nvPr>
        </p:nvSpPr>
        <p:spPr/>
        <p:txBody>
          <a:bodyPr/>
          <a:lstStyle/>
          <a:p>
            <a:endParaRPr lang="en-US"/>
          </a:p>
        </p:txBody>
      </p:sp>
      <p:pic>
        <p:nvPicPr>
          <p:cNvPr id="5" name="Picture 4">
            <a:extLst>
              <a:ext uri="{FF2B5EF4-FFF2-40B4-BE49-F238E27FC236}">
                <a16:creationId xmlns:a16="http://schemas.microsoft.com/office/drawing/2014/main" id="{F5387169-C0D4-485E-A7B3-3C4FED542D13}"/>
              </a:ext>
            </a:extLst>
          </p:cNvPr>
          <p:cNvPicPr>
            <a:picLocks noChangeAspect="1"/>
          </p:cNvPicPr>
          <p:nvPr/>
        </p:nvPicPr>
        <p:blipFill>
          <a:blip r:embed="rId3"/>
          <a:stretch>
            <a:fillRect/>
          </a:stretch>
        </p:blipFill>
        <p:spPr>
          <a:xfrm>
            <a:off x="85344" y="85344"/>
            <a:ext cx="11972544" cy="6658356"/>
          </a:xfrm>
          <a:prstGeom prst="rect">
            <a:avLst/>
          </a:prstGeom>
        </p:spPr>
      </p:pic>
    </p:spTree>
    <p:extLst>
      <p:ext uri="{BB962C8B-B14F-4D97-AF65-F5344CB8AC3E}">
        <p14:creationId xmlns:p14="http://schemas.microsoft.com/office/powerpoint/2010/main" val="33856196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1782</Words>
  <Application>Microsoft Office PowerPoint</Application>
  <PresentationFormat>Widescreen</PresentationFormat>
  <Paragraphs>168</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Table of Content</vt:lpstr>
      <vt:lpstr>Introduction</vt:lpstr>
      <vt:lpstr>PowerPoint Presentation</vt:lpstr>
      <vt:lpstr>Cultural Web of Google Cultural web is a theory including six components that provide insights into an organisation's culture (Driskill, 2018).</vt:lpstr>
      <vt:lpstr>PowerPoint Presentation</vt:lpstr>
      <vt:lpstr>PESTEL Analysis PESTEL analysis is used to comprehend the external macro-environmental elements that influence organisations (Shtal, et al., 2018).</vt:lpstr>
      <vt:lpstr>Porter’s Five Forces Analysis This is a framework developed by Porter for evaluating competitive dynamics of industries (Bruijl, 2018).</vt:lpstr>
      <vt:lpstr>       Chances of Google’s Sustainability</vt:lpstr>
      <vt:lpstr> Recommendation </vt:lpstr>
      <vt:lpstr>Conclusion</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cp:revision>
  <dcterms:created xsi:type="dcterms:W3CDTF">2023-11-12T10:39:15Z</dcterms:created>
  <dcterms:modified xsi:type="dcterms:W3CDTF">2023-11-12T11:14:28Z</dcterms:modified>
</cp:coreProperties>
</file>