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47"/>
  </p:notesMasterIdLst>
  <p:handoutMasterIdLst>
    <p:handoutMasterId r:id="rId48"/>
  </p:handoutMasterIdLst>
  <p:sldIdLst>
    <p:sldId id="270" r:id="rId5"/>
    <p:sldId id="287" r:id="rId6"/>
    <p:sldId id="288" r:id="rId7"/>
    <p:sldId id="290" r:id="rId8"/>
    <p:sldId id="291" r:id="rId9"/>
    <p:sldId id="311" r:id="rId10"/>
    <p:sldId id="313" r:id="rId11"/>
    <p:sldId id="301" r:id="rId12"/>
    <p:sldId id="299" r:id="rId13"/>
    <p:sldId id="298" r:id="rId14"/>
    <p:sldId id="295" r:id="rId15"/>
    <p:sldId id="302" r:id="rId16"/>
    <p:sldId id="304" r:id="rId17"/>
    <p:sldId id="306" r:id="rId18"/>
    <p:sldId id="308" r:id="rId19"/>
    <p:sldId id="307" r:id="rId20"/>
    <p:sldId id="329" r:id="rId21"/>
    <p:sldId id="309" r:id="rId22"/>
    <p:sldId id="310" r:id="rId23"/>
    <p:sldId id="317" r:id="rId24"/>
    <p:sldId id="318" r:id="rId25"/>
    <p:sldId id="320" r:id="rId26"/>
    <p:sldId id="321" r:id="rId27"/>
    <p:sldId id="330" r:id="rId28"/>
    <p:sldId id="331" r:id="rId29"/>
    <p:sldId id="332" r:id="rId30"/>
    <p:sldId id="334" r:id="rId31"/>
    <p:sldId id="335" r:id="rId32"/>
    <p:sldId id="337" r:id="rId33"/>
    <p:sldId id="338" r:id="rId34"/>
    <p:sldId id="323" r:id="rId35"/>
    <p:sldId id="325" r:id="rId36"/>
    <p:sldId id="339" r:id="rId37"/>
    <p:sldId id="340" r:id="rId38"/>
    <p:sldId id="333" r:id="rId39"/>
    <p:sldId id="341" r:id="rId40"/>
    <p:sldId id="342" r:id="rId41"/>
    <p:sldId id="343" r:id="rId42"/>
    <p:sldId id="344" r:id="rId43"/>
    <p:sldId id="345" r:id="rId44"/>
    <p:sldId id="346" r:id="rId45"/>
    <p:sldId id="34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462340"/>
    <a:srgbClr val="D9D9D9"/>
    <a:srgbClr val="4B374B"/>
    <a:srgbClr val="4A7260"/>
    <a:srgbClr val="8A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3696"/>
  </p:normalViewPr>
  <p:slideViewPr>
    <p:cSldViewPr snapToGrid="0">
      <p:cViewPr>
        <p:scale>
          <a:sx n="80" d="100"/>
          <a:sy n="80" d="100"/>
        </p:scale>
        <p:origin x="533" y="8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4" d="100"/>
          <a:sy n="84" d="100"/>
        </p:scale>
        <p:origin x="292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E1F9995-ABA5-4B84-A110-13D73B93675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BB0FC55C-A306-4A55-B35A-6BA5203CC3E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A6B64A6-5383-4553-9650-AE943B3D4590}" type="datetimeFigureOut">
              <a:rPr lang="en-GB" smtClean="0"/>
              <a:t>08/01/2019</a:t>
            </a:fld>
            <a:endParaRPr lang="en-GB" dirty="0"/>
          </a:p>
        </p:txBody>
      </p:sp>
      <p:sp>
        <p:nvSpPr>
          <p:cNvPr id="4" name="Footer Placeholder 3">
            <a:extLst>
              <a:ext uri="{FF2B5EF4-FFF2-40B4-BE49-F238E27FC236}">
                <a16:creationId xmlns:a16="http://schemas.microsoft.com/office/drawing/2014/main" id="{9CBC51AC-ACC0-4B35-8350-D8EA48E4E60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CEE2F829-76AE-4D6B-A09B-E771F87F6D6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1ECB224-3C4D-493C-AEF6-51FAC3CC7C4B}" type="slidenum">
              <a:rPr lang="en-GB" smtClean="0"/>
              <a:t>‹#›</a:t>
            </a:fld>
            <a:endParaRPr lang="en-GB" dirty="0"/>
          </a:p>
        </p:txBody>
      </p:sp>
    </p:spTree>
    <p:extLst>
      <p:ext uri="{BB962C8B-B14F-4D97-AF65-F5344CB8AC3E}">
        <p14:creationId xmlns:p14="http://schemas.microsoft.com/office/powerpoint/2010/main" val="2091197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9E0DF2-F06A-4107-A20D-CF99C15F57D9}" type="datetimeFigureOut">
              <a:rPr lang="en-GB" smtClean="0"/>
              <a:t>08/01/2019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09F48-E3F7-4432-94C0-BC9DA42EACBA}" type="slidenum">
              <a:rPr lang="en-GB" smtClean="0"/>
              <a:t>‹#›</a:t>
            </a:fld>
            <a:endParaRPr lang="en-GB" dirty="0"/>
          </a:p>
        </p:txBody>
      </p:sp>
    </p:spTree>
    <p:extLst>
      <p:ext uri="{BB962C8B-B14F-4D97-AF65-F5344CB8AC3E}">
        <p14:creationId xmlns:p14="http://schemas.microsoft.com/office/powerpoint/2010/main" val="1949106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 am Jonathan Stuart. For the next fifteen minutes we will be exploring this question: </a:t>
            </a:r>
            <a:r>
              <a:rPr lang="en-GB" i="1" dirty="0"/>
              <a:t>Paper planes and pebbles: explore the evidence for investment in creative approaches intended to enhance the health and well-being of children and/or young people in Wales. (20 seconds)</a:t>
            </a:r>
            <a:endParaRPr lang="en-GB" dirty="0"/>
          </a:p>
          <a:p>
            <a:endParaRPr lang="en-GB" dirty="0"/>
          </a:p>
          <a:p>
            <a:r>
              <a:rPr lang="en-GB" dirty="0"/>
              <a:t>Paper planes and pebbles: explore the evidence for investment in creative approaches intended to enhance the health and well-being of children and/or young people in Wales. </a:t>
            </a:r>
          </a:p>
          <a:p>
            <a:endParaRPr lang="en-GB" dirty="0"/>
          </a:p>
          <a:p>
            <a:r>
              <a:rPr lang="en-GB" dirty="0"/>
              <a:t>(20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1</a:t>
            </a:fld>
            <a:endParaRPr lang="en-GB" dirty="0"/>
          </a:p>
        </p:txBody>
      </p:sp>
    </p:spTree>
    <p:extLst>
      <p:ext uri="{BB962C8B-B14F-4D97-AF65-F5344CB8AC3E}">
        <p14:creationId xmlns:p14="http://schemas.microsoft.com/office/powerpoint/2010/main" val="930532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start by exploring my professional background and how that shapes my ideology to working with young people. Next, we will seek to define creativity and explore what it is. Following that we will explore the evidence of creative activities and health and well-being, then the creative mindset, then looking at well-being through models of problem solving. Finally, we will conclude with some recommendations.</a:t>
            </a:r>
          </a:p>
          <a:p>
            <a:endParaRPr lang="en-GB" dirty="0"/>
          </a:p>
          <a:p>
            <a:endParaRPr lang="en-GB" dirty="0"/>
          </a:p>
          <a:p>
            <a:r>
              <a:rPr lang="en-GB" dirty="0"/>
              <a:t> Following that, we will look at how creativity fits into well-being including The Well-being of Future Generations (Wales) Act 2015.. Finally, we will explore whether or not there should be investment for creative approaches to enhance the health and well-being of children and young people in Wales before concluding this presentation.</a:t>
            </a:r>
            <a:endParaRPr lang="en-GB" baseline="0" dirty="0"/>
          </a:p>
        </p:txBody>
      </p:sp>
      <p:sp>
        <p:nvSpPr>
          <p:cNvPr id="4" name="Slide Number Placeholder 3"/>
          <p:cNvSpPr>
            <a:spLocks noGrp="1"/>
          </p:cNvSpPr>
          <p:nvPr>
            <p:ph type="sldNum" sz="quarter" idx="10"/>
          </p:nvPr>
        </p:nvSpPr>
        <p:spPr/>
        <p:txBody>
          <a:bodyPr/>
          <a:lstStyle/>
          <a:p>
            <a:fld id="{45C09F48-E3F7-4432-94C0-BC9DA42EACBA}" type="slidenum">
              <a:rPr lang="en-GB" smtClean="0"/>
              <a:t>2</a:t>
            </a:fld>
            <a:endParaRPr lang="en-GB" dirty="0"/>
          </a:p>
        </p:txBody>
      </p:sp>
    </p:spTree>
    <p:extLst>
      <p:ext uri="{BB962C8B-B14F-4D97-AF65-F5344CB8AC3E}">
        <p14:creationId xmlns:p14="http://schemas.microsoft.com/office/powerpoint/2010/main" val="2729586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Who am I? What is my experience? How do I work? Why is this important? Why am I even going into this? (10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3</a:t>
            </a:fld>
            <a:endParaRPr lang="en-GB" dirty="0"/>
          </a:p>
        </p:txBody>
      </p:sp>
    </p:spTree>
    <p:extLst>
      <p:ext uri="{BB962C8B-B14F-4D97-AF65-F5344CB8AC3E}">
        <p14:creationId xmlns:p14="http://schemas.microsoft.com/office/powerpoint/2010/main" val="2396680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worked with young people for just over five years now. Apart from my very first job as a teaching assistant, it has all been as a youth worker or in informal and non-formal education where I am able to apply the same methodology to my work. For example, supporting young people when volunteering as a first aider. (20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4</a:t>
            </a:fld>
            <a:endParaRPr lang="en-GB" dirty="0"/>
          </a:p>
        </p:txBody>
      </p:sp>
    </p:spTree>
    <p:extLst>
      <p:ext uri="{BB962C8B-B14F-4D97-AF65-F5344CB8AC3E}">
        <p14:creationId xmlns:p14="http://schemas.microsoft.com/office/powerpoint/2010/main" val="1533742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studied the Youth and Community Work degree course here. I had three work placements as a youth worker: in a youth club, in a school, and with a youth health team. I developed a strong interest in health and well-being during this time. (15 seconds)</a:t>
            </a:r>
            <a:endParaRPr lang="en-GB" baseline="0" dirty="0"/>
          </a:p>
        </p:txBody>
      </p:sp>
      <p:sp>
        <p:nvSpPr>
          <p:cNvPr id="4" name="Slide Number Placeholder 3"/>
          <p:cNvSpPr>
            <a:spLocks noGrp="1"/>
          </p:cNvSpPr>
          <p:nvPr>
            <p:ph type="sldNum" sz="quarter" idx="10"/>
          </p:nvPr>
        </p:nvSpPr>
        <p:spPr/>
        <p:txBody>
          <a:bodyPr/>
          <a:lstStyle/>
          <a:p>
            <a:fld id="{45C09F48-E3F7-4432-94C0-BC9DA42EACBA}" type="slidenum">
              <a:rPr lang="en-GB" smtClean="0"/>
              <a:t>5</a:t>
            </a:fld>
            <a:endParaRPr lang="en-GB" dirty="0"/>
          </a:p>
        </p:txBody>
      </p:sp>
    </p:spTree>
    <p:extLst>
      <p:ext uri="{BB962C8B-B14F-4D97-AF65-F5344CB8AC3E}">
        <p14:creationId xmlns:p14="http://schemas.microsoft.com/office/powerpoint/2010/main" val="3002237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graduating, I have been working in a youth drop-in centre and a youth club. (5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6</a:t>
            </a:fld>
            <a:endParaRPr lang="en-GB" dirty="0"/>
          </a:p>
        </p:txBody>
      </p:sp>
    </p:spTree>
    <p:extLst>
      <p:ext uri="{BB962C8B-B14F-4D97-AF65-F5344CB8AC3E}">
        <p14:creationId xmlns:p14="http://schemas.microsoft.com/office/powerpoint/2010/main" val="116506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want to be transparent about my ideology. This is why I am giving you detail into my background. Youth work is a very ideological profession. </a:t>
            </a:r>
            <a:r>
              <a:rPr lang="en-GB" i="1" dirty="0"/>
              <a:t>Nescolarde-Selva, </a:t>
            </a:r>
            <a:r>
              <a:rPr lang="en-GB" sz="1200" dirty="0"/>
              <a:t>Usó-Doménech and Gash defined ideology as </a:t>
            </a:r>
            <a:r>
              <a:rPr lang="en-GB" sz="1200" i="0" dirty="0"/>
              <a:t>“</a:t>
            </a:r>
            <a:r>
              <a:rPr lang="en-GB" sz="1200" i="1" dirty="0"/>
              <a:t>a system of ideas that an individual or a social group holds over time to which they are committed</a:t>
            </a:r>
            <a:r>
              <a:rPr lang="en-GB" sz="1200" i="0" dirty="0"/>
              <a:t>“. Youth work has that system of ideas for what it should be and can be found in the Youth Work in Wales: Principles and Purposes document. (30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7</a:t>
            </a:fld>
            <a:endParaRPr lang="en-GB" dirty="0"/>
          </a:p>
        </p:txBody>
      </p:sp>
    </p:spTree>
    <p:extLst>
      <p:ext uri="{BB962C8B-B14F-4D97-AF65-F5344CB8AC3E}">
        <p14:creationId xmlns:p14="http://schemas.microsoft.com/office/powerpoint/2010/main" val="3826986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reference for that document is here. Youth workers generally work with eleven to twenty-five year olds. (5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8</a:t>
            </a:fld>
            <a:endParaRPr lang="en-GB" dirty="0"/>
          </a:p>
        </p:txBody>
      </p:sp>
    </p:spTree>
    <p:extLst>
      <p:ext uri="{BB962C8B-B14F-4D97-AF65-F5344CB8AC3E}">
        <p14:creationId xmlns:p14="http://schemas.microsoft.com/office/powerpoint/2010/main" val="1204229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are the main principles of youth work which were updated by the Youth Work in Wales Review Group in October 2018. Essentially, we are focused on providing informal and non-formal education that supports a young person’s development and well-being. We achieve this through building and maintaining a strong, supportive and stable relationship with young people and ask them to choose voluntarily whether or not to engage with us. (25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9</a:t>
            </a:fld>
            <a:endParaRPr lang="en-GB" dirty="0"/>
          </a:p>
        </p:txBody>
      </p:sp>
    </p:spTree>
    <p:extLst>
      <p:ext uri="{BB962C8B-B14F-4D97-AF65-F5344CB8AC3E}">
        <p14:creationId xmlns:p14="http://schemas.microsoft.com/office/powerpoint/2010/main" val="3192326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Effective youth workers should offer learning opportunities that are all these things: </a:t>
            </a:r>
            <a:r>
              <a:rPr lang="en-GB" i="1" dirty="0"/>
              <a:t>educative, inclusive, expressive, empowering and participative</a:t>
            </a:r>
            <a:r>
              <a:rPr lang="en-GB" i="0" dirty="0"/>
              <a:t> (Youth Work in Wales Review Group, 2018, p. 5-6). These make up the five pillars of youth work. (20 seconds)</a:t>
            </a:r>
            <a:endParaRPr lang="en-GB" dirty="0"/>
          </a:p>
          <a:p>
            <a:endParaRPr lang="en-GB" dirty="0"/>
          </a:p>
        </p:txBody>
      </p:sp>
      <p:sp>
        <p:nvSpPr>
          <p:cNvPr id="4" name="Slide Number Placeholder 3"/>
          <p:cNvSpPr>
            <a:spLocks noGrp="1"/>
          </p:cNvSpPr>
          <p:nvPr>
            <p:ph type="sldNum" sz="quarter" idx="10"/>
          </p:nvPr>
        </p:nvSpPr>
        <p:spPr/>
        <p:txBody>
          <a:bodyPr/>
          <a:lstStyle/>
          <a:p>
            <a:fld id="{45C09F48-E3F7-4432-94C0-BC9DA42EACBA}" type="slidenum">
              <a:rPr lang="en-GB" smtClean="0"/>
              <a:t>10</a:t>
            </a:fld>
            <a:endParaRPr lang="en-GB" dirty="0"/>
          </a:p>
        </p:txBody>
      </p:sp>
    </p:spTree>
    <p:extLst>
      <p:ext uri="{BB962C8B-B14F-4D97-AF65-F5344CB8AC3E}">
        <p14:creationId xmlns:p14="http://schemas.microsoft.com/office/powerpoint/2010/main" val="1302704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also been volunteering in the arts for six years. Most of this has been with a youth theatre company and second to that is a new youth arts festival for Wales. I will touch on some of my subjective experiences from this volunteering and my work later. (15 seconds)</a:t>
            </a:r>
          </a:p>
        </p:txBody>
      </p:sp>
      <p:sp>
        <p:nvSpPr>
          <p:cNvPr id="4" name="Slide Number Placeholder 3"/>
          <p:cNvSpPr>
            <a:spLocks noGrp="1"/>
          </p:cNvSpPr>
          <p:nvPr>
            <p:ph type="sldNum" sz="quarter" idx="10"/>
          </p:nvPr>
        </p:nvSpPr>
        <p:spPr/>
        <p:txBody>
          <a:bodyPr/>
          <a:lstStyle/>
          <a:p>
            <a:fld id="{45C09F48-E3F7-4432-94C0-BC9DA42EACBA}" type="slidenum">
              <a:rPr lang="en-GB" smtClean="0"/>
              <a:t>11</a:t>
            </a:fld>
            <a:endParaRPr lang="en-GB" dirty="0"/>
          </a:p>
        </p:txBody>
      </p:sp>
    </p:spTree>
    <p:extLst>
      <p:ext uri="{BB962C8B-B14F-4D97-AF65-F5344CB8AC3E}">
        <p14:creationId xmlns:p14="http://schemas.microsoft.com/office/powerpoint/2010/main" val="2434603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Creativity. What exactly is it? </a:t>
            </a:r>
            <a:r>
              <a:rPr lang="en-GB" i="0" dirty="0"/>
              <a:t>We are going to start with a couple of quick, simple activities – nothing strenuous. You don’t have to move. We don’t have much time so these are fairly basic but I am interested in hearing your answers after reading up a bit on creativity and how we. First of all, just raise your hand if you can see creativity in these images –whatever that means to you.</a:t>
            </a:r>
            <a:endParaRPr lang="en-GB" i="1" dirty="0"/>
          </a:p>
        </p:txBody>
      </p:sp>
      <p:sp>
        <p:nvSpPr>
          <p:cNvPr id="4" name="Slide Number Placeholder 3"/>
          <p:cNvSpPr>
            <a:spLocks noGrp="1"/>
          </p:cNvSpPr>
          <p:nvPr>
            <p:ph type="sldNum" sz="quarter" idx="10"/>
          </p:nvPr>
        </p:nvSpPr>
        <p:spPr/>
        <p:txBody>
          <a:bodyPr/>
          <a:lstStyle/>
          <a:p>
            <a:fld id="{45C09F48-E3F7-4432-94C0-BC9DA42EACBA}" type="slidenum">
              <a:rPr lang="en-GB" smtClean="0"/>
              <a:t>12</a:t>
            </a:fld>
            <a:endParaRPr lang="en-GB" dirty="0"/>
          </a:p>
        </p:txBody>
      </p:sp>
    </p:spTree>
    <p:extLst>
      <p:ext uri="{BB962C8B-B14F-4D97-AF65-F5344CB8AC3E}">
        <p14:creationId xmlns:p14="http://schemas.microsoft.com/office/powerpoint/2010/main" val="2996017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Pick on someone. Do you see creativity in this photo? What do you see? Children drawing. Great. For a long time, I only associated creativity with drawing or writing fiction and those kinds of activities. Keep your hands raised if you see creativity in this next image.</a:t>
            </a:r>
          </a:p>
        </p:txBody>
      </p:sp>
      <p:sp>
        <p:nvSpPr>
          <p:cNvPr id="4" name="Slide Number Placeholder 3"/>
          <p:cNvSpPr>
            <a:spLocks noGrp="1"/>
          </p:cNvSpPr>
          <p:nvPr>
            <p:ph type="sldNum" sz="quarter" idx="10"/>
          </p:nvPr>
        </p:nvSpPr>
        <p:spPr/>
        <p:txBody>
          <a:bodyPr/>
          <a:lstStyle/>
          <a:p>
            <a:fld id="{45C09F48-E3F7-4432-94C0-BC9DA42EACBA}" type="slidenum">
              <a:rPr lang="en-GB" smtClean="0"/>
              <a:t>13</a:t>
            </a:fld>
            <a:endParaRPr lang="en-GB" dirty="0"/>
          </a:p>
        </p:txBody>
      </p:sp>
    </p:spTree>
    <p:extLst>
      <p:ext uri="{BB962C8B-B14F-4D97-AF65-F5344CB8AC3E}">
        <p14:creationId xmlns:p14="http://schemas.microsoft.com/office/powerpoint/2010/main" val="12931411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Pick on someone. Do you see creativity in this photo? What do you see? A music concert. Specifically, it’s Coldplay. These lights are LED wristbands that light up to complement the music and lighting effects. Being there and seeing it for real was so beautiful but it could only have happened because someone had the idea and pushed to make it happen and work. Raise of hands again for the next photo.</a:t>
            </a:r>
          </a:p>
        </p:txBody>
      </p:sp>
      <p:sp>
        <p:nvSpPr>
          <p:cNvPr id="4" name="Slide Number Placeholder 3"/>
          <p:cNvSpPr>
            <a:spLocks noGrp="1"/>
          </p:cNvSpPr>
          <p:nvPr>
            <p:ph type="sldNum" sz="quarter" idx="10"/>
          </p:nvPr>
        </p:nvSpPr>
        <p:spPr/>
        <p:txBody>
          <a:bodyPr/>
          <a:lstStyle/>
          <a:p>
            <a:fld id="{45C09F48-E3F7-4432-94C0-BC9DA42EACBA}" type="slidenum">
              <a:rPr lang="en-GB" smtClean="0"/>
              <a:t>14</a:t>
            </a:fld>
            <a:endParaRPr lang="en-GB" dirty="0"/>
          </a:p>
        </p:txBody>
      </p:sp>
    </p:spTree>
    <p:extLst>
      <p:ext uri="{BB962C8B-B14F-4D97-AF65-F5344CB8AC3E}">
        <p14:creationId xmlns:p14="http://schemas.microsoft.com/office/powerpoint/2010/main" val="41626197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Pick on someone. Do you see creativity in this photo? What do you see? </a:t>
            </a:r>
          </a:p>
        </p:txBody>
      </p:sp>
      <p:sp>
        <p:nvSpPr>
          <p:cNvPr id="4" name="Slide Number Placeholder 3"/>
          <p:cNvSpPr>
            <a:spLocks noGrp="1"/>
          </p:cNvSpPr>
          <p:nvPr>
            <p:ph type="sldNum" sz="quarter" idx="10"/>
          </p:nvPr>
        </p:nvSpPr>
        <p:spPr/>
        <p:txBody>
          <a:bodyPr/>
          <a:lstStyle/>
          <a:p>
            <a:fld id="{45C09F48-E3F7-4432-94C0-BC9DA42EACBA}" type="slidenum">
              <a:rPr lang="en-GB" smtClean="0"/>
              <a:t>15</a:t>
            </a:fld>
            <a:endParaRPr lang="en-GB" dirty="0"/>
          </a:p>
        </p:txBody>
      </p:sp>
    </p:spTree>
    <p:extLst>
      <p:ext uri="{BB962C8B-B14F-4D97-AF65-F5344CB8AC3E}">
        <p14:creationId xmlns:p14="http://schemas.microsoft.com/office/powerpoint/2010/main" val="42016641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 Vinci sketched these prototypes of a flying machine. These were never invented but even back in the fourteen-hundreds he conceived this idea. </a:t>
            </a:r>
          </a:p>
          <a:p>
            <a:endParaRPr lang="en-GB" dirty="0"/>
          </a:p>
          <a:p>
            <a:r>
              <a:rPr lang="en-GB" dirty="0"/>
              <a:t>Here are some of Da Vinci’s drawings of prototype flying machines.</a:t>
            </a:r>
          </a:p>
        </p:txBody>
      </p:sp>
      <p:sp>
        <p:nvSpPr>
          <p:cNvPr id="4" name="Slide Number Placeholder 3"/>
          <p:cNvSpPr>
            <a:spLocks noGrp="1"/>
          </p:cNvSpPr>
          <p:nvPr>
            <p:ph type="sldNum" sz="quarter" idx="10"/>
          </p:nvPr>
        </p:nvSpPr>
        <p:spPr/>
        <p:txBody>
          <a:bodyPr/>
          <a:lstStyle/>
          <a:p>
            <a:fld id="{45C09F48-E3F7-4432-94C0-BC9DA42EACBA}" type="slidenum">
              <a:rPr lang="en-GB" smtClean="0"/>
              <a:t>16</a:t>
            </a:fld>
            <a:endParaRPr lang="en-GB" dirty="0"/>
          </a:p>
        </p:txBody>
      </p:sp>
    </p:spTree>
    <p:extLst>
      <p:ext uri="{BB962C8B-B14F-4D97-AF65-F5344CB8AC3E}">
        <p14:creationId xmlns:p14="http://schemas.microsoft.com/office/powerpoint/2010/main" val="3703357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to think we can fly hundreds of passengers in a single plane now. Raise your hands for the next photo if you can see creativity in it.</a:t>
            </a:r>
          </a:p>
        </p:txBody>
      </p:sp>
      <p:sp>
        <p:nvSpPr>
          <p:cNvPr id="4" name="Slide Number Placeholder 3"/>
          <p:cNvSpPr>
            <a:spLocks noGrp="1"/>
          </p:cNvSpPr>
          <p:nvPr>
            <p:ph type="sldNum" sz="quarter" idx="10"/>
          </p:nvPr>
        </p:nvSpPr>
        <p:spPr/>
        <p:txBody>
          <a:bodyPr/>
          <a:lstStyle/>
          <a:p>
            <a:fld id="{45C09F48-E3F7-4432-94C0-BC9DA42EACBA}" type="slidenum">
              <a:rPr lang="en-GB" smtClean="0"/>
              <a:t>17</a:t>
            </a:fld>
            <a:endParaRPr lang="en-GB" dirty="0"/>
          </a:p>
        </p:txBody>
      </p:sp>
    </p:spTree>
    <p:extLst>
      <p:ext uri="{BB962C8B-B14F-4D97-AF65-F5344CB8AC3E}">
        <p14:creationId xmlns:p14="http://schemas.microsoft.com/office/powerpoint/2010/main" val="2471804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Pick on someone.  How do you see creativity in this photo? Surgeons often think of surgery as an art form as, according to Wang (2017, </a:t>
            </a:r>
            <a:r>
              <a:rPr lang="en-GB" i="1" dirty="0"/>
              <a:t>cited in</a:t>
            </a:r>
            <a:r>
              <a:rPr lang="en-GB" i="0" dirty="0"/>
              <a:t> Sonophilia, 2017</a:t>
            </a:r>
            <a:r>
              <a:rPr lang="en-GB" dirty="0"/>
              <a:t>), because they are constantly trying to innovate and be more effective.</a:t>
            </a:r>
          </a:p>
          <a:p>
            <a:endParaRPr lang="en-GB" dirty="0"/>
          </a:p>
          <a:p>
            <a:r>
              <a:rPr lang="en-GB" dirty="0"/>
              <a:t>https://www.sonophilia.com/surgery-is-an-art-form/</a:t>
            </a:r>
          </a:p>
          <a:p>
            <a:endParaRPr lang="en-GB" dirty="0"/>
          </a:p>
          <a:p>
            <a:r>
              <a:rPr lang="en-GB" dirty="0"/>
              <a:t>https://www.flickr.com/photos/crucially/412099290/in/photolist-Cq7Lb-CqCJq-CqnUU-7u4Kru-CqKWb-5dMJbq-7cPPP6-6jcLTj-dUujhc-wG5LG-czx1PQ-8bS62n-Cqfd2-75SgrP-hD3xH-gBJeuh-7gFEkr-6XcaAf-4qfBQj-ba45Zr-6X7ZtZ-V8WKpg-gBJNXg-25eSMrD-hD3w4-gdNio-25dPo8-ba4788-21KmRH-FVqcL-A6JEb-HZczq-b9JV7a-6X7Knt-6XbJrJ-ba45yM-buZhE4-9agSi2-iVeedB-rzVZWa-5xphr-fkfax-9r2qCw-gBJgxV-6Xcb3o-bt29wL-5VmxCw-92T5VS-9F7sjg-4GxDwf</a:t>
            </a:r>
          </a:p>
        </p:txBody>
      </p:sp>
      <p:sp>
        <p:nvSpPr>
          <p:cNvPr id="4" name="Slide Number Placeholder 3"/>
          <p:cNvSpPr>
            <a:spLocks noGrp="1"/>
          </p:cNvSpPr>
          <p:nvPr>
            <p:ph type="sldNum" sz="quarter" idx="10"/>
          </p:nvPr>
        </p:nvSpPr>
        <p:spPr/>
        <p:txBody>
          <a:bodyPr/>
          <a:lstStyle/>
          <a:p>
            <a:fld id="{45C09F48-E3F7-4432-94C0-BC9DA42EACBA}" type="slidenum">
              <a:rPr lang="en-GB" smtClean="0"/>
              <a:t>18</a:t>
            </a:fld>
            <a:endParaRPr lang="en-GB" dirty="0"/>
          </a:p>
        </p:txBody>
      </p:sp>
    </p:spTree>
    <p:extLst>
      <p:ext uri="{BB962C8B-B14F-4D97-AF65-F5344CB8AC3E}">
        <p14:creationId xmlns:p14="http://schemas.microsoft.com/office/powerpoint/2010/main" val="512500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photo in this activity. A board room. Pick on someone. Do you see any creativity in this photo? Decisions on how to handle complex problems are often made I rooms like this. You might not find someone creating art in here but there are still plenty of benefits from utilising a creative mindset.</a:t>
            </a:r>
          </a:p>
        </p:txBody>
      </p:sp>
      <p:sp>
        <p:nvSpPr>
          <p:cNvPr id="4" name="Slide Number Placeholder 3"/>
          <p:cNvSpPr>
            <a:spLocks noGrp="1"/>
          </p:cNvSpPr>
          <p:nvPr>
            <p:ph type="sldNum" sz="quarter" idx="10"/>
          </p:nvPr>
        </p:nvSpPr>
        <p:spPr/>
        <p:txBody>
          <a:bodyPr/>
          <a:lstStyle/>
          <a:p>
            <a:fld id="{45C09F48-E3F7-4432-94C0-BC9DA42EACBA}" type="slidenum">
              <a:rPr lang="en-GB" smtClean="0"/>
              <a:t>19</a:t>
            </a:fld>
            <a:endParaRPr lang="en-GB" dirty="0"/>
          </a:p>
        </p:txBody>
      </p:sp>
    </p:spTree>
    <p:extLst>
      <p:ext uri="{BB962C8B-B14F-4D97-AF65-F5344CB8AC3E}">
        <p14:creationId xmlns:p14="http://schemas.microsoft.com/office/powerpoint/2010/main" val="24354762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 </a:t>
            </a:r>
            <a:r>
              <a:rPr lang="en-GB" dirty="0" err="1"/>
              <a:t>Mithen</a:t>
            </a:r>
            <a:r>
              <a:rPr lang="en-GB" dirty="0"/>
              <a:t> (1998) edited a book called Creativity in Human Evolution and Prehistory. He asks in his introduction to the book for the reader to think of the most mundane activity you can think than you take for granted. Choose something now. If nothing comes to you, use one of these examples.</a:t>
            </a:r>
          </a:p>
        </p:txBody>
      </p:sp>
      <p:sp>
        <p:nvSpPr>
          <p:cNvPr id="4" name="Slide Number Placeholder 3"/>
          <p:cNvSpPr>
            <a:spLocks noGrp="1"/>
          </p:cNvSpPr>
          <p:nvPr>
            <p:ph type="sldNum" sz="quarter" idx="10"/>
          </p:nvPr>
        </p:nvSpPr>
        <p:spPr/>
        <p:txBody>
          <a:bodyPr/>
          <a:lstStyle/>
          <a:p>
            <a:fld id="{45C09F48-E3F7-4432-94C0-BC9DA42EACBA}" type="slidenum">
              <a:rPr lang="en-GB" smtClean="0"/>
              <a:t>20</a:t>
            </a:fld>
            <a:endParaRPr lang="en-GB" dirty="0"/>
          </a:p>
        </p:txBody>
      </p:sp>
    </p:spTree>
    <p:extLst>
      <p:ext uri="{BB962C8B-B14F-4D97-AF65-F5344CB8AC3E}">
        <p14:creationId xmlns:p14="http://schemas.microsoft.com/office/powerpoint/2010/main" val="23364865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have a minute to take your mundane activity and think about these questions in relation to creativity. </a:t>
            </a:r>
            <a:r>
              <a:rPr lang="en-GB" dirty="0" err="1"/>
              <a:t>Mithen</a:t>
            </a:r>
            <a:r>
              <a:rPr lang="en-GB" dirty="0"/>
              <a:t> (1998, p. 1) asks the reader to think about how many ways that activity can be undertaken? How was it performed in the past? How has it changed over time? Safer? More convenient? More comfortable? Where has it taken us? Are there problems with the activity in the future that we will need to solve? For example, water shortages. Can it be made better?</a:t>
            </a:r>
          </a:p>
          <a:p>
            <a:endParaRPr lang="en-GB" dirty="0"/>
          </a:p>
          <a:p>
            <a:r>
              <a:rPr lang="en-GB" dirty="0"/>
              <a:t>I am not going to ask for feedback as we do not have enough time but I hope you found that interesting to think about. I chose driving as my mundane activity when preparing this. I started by thinking about the wheel – how did that come about being discovered? Then, how transport evolved over the last few thousand years until we had motorised vehicles. There are hundreds of vehicles you can drive and many can be adapted for disabled drivers. We need to shift on to renewable energy for fuel which is being developed along with self-driving cars. And let us not forget that Elon Musk and his team at SpaceX managed to put a car into space last year.</a:t>
            </a:r>
          </a:p>
        </p:txBody>
      </p:sp>
      <p:sp>
        <p:nvSpPr>
          <p:cNvPr id="4" name="Slide Number Placeholder 3"/>
          <p:cNvSpPr>
            <a:spLocks noGrp="1"/>
          </p:cNvSpPr>
          <p:nvPr>
            <p:ph type="sldNum" sz="quarter" idx="10"/>
          </p:nvPr>
        </p:nvSpPr>
        <p:spPr/>
        <p:txBody>
          <a:bodyPr/>
          <a:lstStyle/>
          <a:p>
            <a:fld id="{45C09F48-E3F7-4432-94C0-BC9DA42EACBA}" type="slidenum">
              <a:rPr lang="en-GB" smtClean="0"/>
              <a:t>21</a:t>
            </a:fld>
            <a:endParaRPr lang="en-GB" dirty="0"/>
          </a:p>
        </p:txBody>
      </p:sp>
    </p:spTree>
    <p:extLst>
      <p:ext uri="{BB962C8B-B14F-4D97-AF65-F5344CB8AC3E}">
        <p14:creationId xmlns:p14="http://schemas.microsoft.com/office/powerpoint/2010/main" val="36173154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all quite easily recognise creativity even if it is difficult for us to explain exactly what we mean by it. Several researchers, including Wolf (2014, p. 2) and Cropley (2011, p. 1) state that defining creativity and understanding the meaning of it is difficult because there is little consistency in definitions in research on creativity. Creativity touches most areas of our lives in some form or another. It is not simply limited to the field of art.</a:t>
            </a:r>
          </a:p>
          <a:p>
            <a:endParaRPr lang="en-GB" dirty="0"/>
          </a:p>
          <a:p>
            <a:r>
              <a:rPr lang="en-GB" dirty="0"/>
              <a:t>Need to invest time, manpower, money </a:t>
            </a:r>
          </a:p>
        </p:txBody>
      </p:sp>
      <p:sp>
        <p:nvSpPr>
          <p:cNvPr id="4" name="Slide Number Placeholder 3"/>
          <p:cNvSpPr>
            <a:spLocks noGrp="1"/>
          </p:cNvSpPr>
          <p:nvPr>
            <p:ph type="sldNum" sz="quarter" idx="10"/>
          </p:nvPr>
        </p:nvSpPr>
        <p:spPr/>
        <p:txBody>
          <a:bodyPr/>
          <a:lstStyle/>
          <a:p>
            <a:fld id="{45C09F48-E3F7-4432-94C0-BC9DA42EACBA}" type="slidenum">
              <a:rPr lang="en-GB" smtClean="0"/>
              <a:t>22</a:t>
            </a:fld>
            <a:endParaRPr lang="en-GB" dirty="0"/>
          </a:p>
        </p:txBody>
      </p:sp>
    </p:spTree>
    <p:extLst>
      <p:ext uri="{BB962C8B-B14F-4D97-AF65-F5344CB8AC3E}">
        <p14:creationId xmlns:p14="http://schemas.microsoft.com/office/powerpoint/2010/main" val="24380858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before, creativity is difficult to define for several reasons. Not only are there inconsistent definitions. The task of defining it is made harder because, in a study of the literature, </a:t>
            </a:r>
            <a:r>
              <a:rPr lang="en-GB" dirty="0" err="1"/>
              <a:t>Plucker</a:t>
            </a:r>
            <a:r>
              <a:rPr lang="en-GB" dirty="0"/>
              <a:t>, </a:t>
            </a:r>
            <a:r>
              <a:rPr lang="en-GB" dirty="0" err="1"/>
              <a:t>Beghetoo</a:t>
            </a:r>
            <a:r>
              <a:rPr lang="en-GB" dirty="0"/>
              <a:t> and Doe (2004) found that 38% of 90 papers with creativity in the title did not define it at all. The meaning of creativity is often unclear because it means something different to all of us. We have our own subjective view on what creativity is. The words original and effective often come up in relation to creativity. However, Hegarty (2014</a:t>
            </a:r>
          </a:p>
          <a:p>
            <a:endParaRPr lang="en-GB" dirty="0"/>
          </a:p>
          <a:p>
            <a:r>
              <a:rPr lang="en-GB" dirty="0"/>
              <a:t>because creativity often means something different to all of us.</a:t>
            </a:r>
          </a:p>
          <a:p>
            <a:endParaRPr lang="en-GB" dirty="0"/>
          </a:p>
          <a:p>
            <a:r>
              <a:rPr lang="en-GB" dirty="0"/>
              <a:t>It was difficult to find a clear definition and meaning to creativity. Definitions across the board are inconsistent or unclear. In one literature review by </a:t>
            </a:r>
            <a:r>
              <a:rPr lang="en-GB" dirty="0" err="1"/>
              <a:t>Plucker</a:t>
            </a:r>
            <a:r>
              <a:rPr lang="en-GB" dirty="0"/>
              <a:t>, </a:t>
            </a:r>
            <a:r>
              <a:rPr lang="en-GB" dirty="0" err="1"/>
              <a:t>Beghetto</a:t>
            </a:r>
            <a:r>
              <a:rPr lang="en-GB" dirty="0"/>
              <a:t> and Doe (2004), it was found in a study sample of 90 papers approximately 62% of papers on creativity did not define it. Perhaps, as Gibson suggests, it is difficult to define creativity as we all have our own inherent meaning for it. However, what was commonplace was recognising that creativity must be original and effective. We will be defining creativity as </a:t>
            </a:r>
          </a:p>
        </p:txBody>
      </p:sp>
      <p:sp>
        <p:nvSpPr>
          <p:cNvPr id="4" name="Slide Number Placeholder 3"/>
          <p:cNvSpPr>
            <a:spLocks noGrp="1"/>
          </p:cNvSpPr>
          <p:nvPr>
            <p:ph type="sldNum" sz="quarter" idx="10"/>
          </p:nvPr>
        </p:nvSpPr>
        <p:spPr/>
        <p:txBody>
          <a:bodyPr/>
          <a:lstStyle/>
          <a:p>
            <a:fld id="{45C09F48-E3F7-4432-94C0-BC9DA42EACBA}" type="slidenum">
              <a:rPr lang="en-GB" smtClean="0"/>
              <a:t>23</a:t>
            </a:fld>
            <a:endParaRPr lang="en-GB" dirty="0"/>
          </a:p>
        </p:txBody>
      </p:sp>
    </p:spTree>
    <p:extLst>
      <p:ext uri="{BB962C8B-B14F-4D97-AF65-F5344CB8AC3E}">
        <p14:creationId xmlns:p14="http://schemas.microsoft.com/office/powerpoint/2010/main" val="2338762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t>This is what </a:t>
            </a:r>
            <a:r>
              <a:rPr lang="en-GB" sz="1200" b="0" i="0" dirty="0" err="1"/>
              <a:t>Teall</a:t>
            </a:r>
            <a:r>
              <a:rPr lang="en-GB" sz="1200" b="0" i="0" dirty="0"/>
              <a:t> and Forster have to say about what creativity is: </a:t>
            </a:r>
            <a:r>
              <a:rPr lang="en-GB" sz="1200" b="0" i="1" dirty="0"/>
              <a:t>Creativity is a set of skills, an attitude to life, the ability to have original, meaningful ideas that often cross over disciplines and connect previously separate information</a:t>
            </a:r>
            <a:r>
              <a:rPr lang="en-GB" sz="1200" b="0" i="0" dirty="0"/>
              <a:t>. Above all, creativity is a mindset that should be harnessed wherever possible.</a:t>
            </a:r>
            <a:endParaRPr lang="en-GB" dirty="0"/>
          </a:p>
        </p:txBody>
      </p:sp>
      <p:sp>
        <p:nvSpPr>
          <p:cNvPr id="4" name="Slide Number Placeholder 3"/>
          <p:cNvSpPr>
            <a:spLocks noGrp="1"/>
          </p:cNvSpPr>
          <p:nvPr>
            <p:ph type="sldNum" sz="quarter" idx="10"/>
          </p:nvPr>
        </p:nvSpPr>
        <p:spPr/>
        <p:txBody>
          <a:bodyPr/>
          <a:lstStyle/>
          <a:p>
            <a:fld id="{45C09F48-E3F7-4432-94C0-BC9DA42EACBA}" type="slidenum">
              <a:rPr lang="en-GB" smtClean="0"/>
              <a:t>24</a:t>
            </a:fld>
            <a:endParaRPr lang="en-GB" dirty="0"/>
          </a:p>
        </p:txBody>
      </p:sp>
    </p:spTree>
    <p:extLst>
      <p:ext uri="{BB962C8B-B14F-4D97-AF65-F5344CB8AC3E}">
        <p14:creationId xmlns:p14="http://schemas.microsoft.com/office/powerpoint/2010/main" val="36743874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25</a:t>
            </a:fld>
            <a:endParaRPr lang="en-GB" dirty="0"/>
          </a:p>
        </p:txBody>
      </p:sp>
    </p:spTree>
    <p:extLst>
      <p:ext uri="{BB962C8B-B14F-4D97-AF65-F5344CB8AC3E}">
        <p14:creationId xmlns:p14="http://schemas.microsoft.com/office/powerpoint/2010/main" val="38663641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outcomes are consistently reported in research into community-based activities including improved confidence, self-esteem, and social skills to developing independence, their own sense of identity, or even finding meaning and purpose in the world as evidenced by </a:t>
            </a:r>
            <a:r>
              <a:rPr lang="en-GB" dirty="0" err="1"/>
              <a:t>Allcock</a:t>
            </a:r>
            <a:r>
              <a:rPr lang="en-GB" dirty="0"/>
              <a:t> (2018) and reported in research by </a:t>
            </a:r>
            <a:r>
              <a:rPr lang="en-GB" dirty="0" err="1"/>
              <a:t>Teall</a:t>
            </a:r>
            <a:r>
              <a:rPr lang="en-GB" dirty="0"/>
              <a:t> and Forster (2015). It can also reach those that are most in need or hard to reach (</a:t>
            </a:r>
            <a:r>
              <a:rPr lang="en-GB" dirty="0" err="1"/>
              <a:t>Allcock</a:t>
            </a:r>
            <a:r>
              <a:rPr lang="en-GB" dirty="0"/>
              <a:t>, 2018; </a:t>
            </a:r>
            <a:r>
              <a:rPr lang="en-GB" dirty="0" err="1"/>
              <a:t>Dunan</a:t>
            </a:r>
            <a:r>
              <a:rPr lang="en-GB" dirty="0"/>
              <a:t>, 2013). </a:t>
            </a:r>
            <a:r>
              <a:rPr lang="en-GB" dirty="0" err="1"/>
              <a:t>Allcock</a:t>
            </a:r>
            <a:r>
              <a:rPr lang="en-GB" dirty="0"/>
              <a:t> (2018, p. 2) recognised that studies needed more robust evaluation and reporting methods though his concern was not so much with the reliability of the data but that organisation might not ‘capture the true value of the service’.</a:t>
            </a:r>
          </a:p>
        </p:txBody>
      </p:sp>
      <p:sp>
        <p:nvSpPr>
          <p:cNvPr id="4" name="Slide Number Placeholder 3"/>
          <p:cNvSpPr>
            <a:spLocks noGrp="1"/>
          </p:cNvSpPr>
          <p:nvPr>
            <p:ph type="sldNum" sz="quarter" idx="10"/>
          </p:nvPr>
        </p:nvSpPr>
        <p:spPr/>
        <p:txBody>
          <a:bodyPr/>
          <a:lstStyle/>
          <a:p>
            <a:fld id="{45C09F48-E3F7-4432-94C0-BC9DA42EACBA}" type="slidenum">
              <a:rPr lang="en-GB" smtClean="0"/>
              <a:t>26</a:t>
            </a:fld>
            <a:endParaRPr lang="en-GB" dirty="0"/>
          </a:p>
        </p:txBody>
      </p:sp>
    </p:spTree>
    <p:extLst>
      <p:ext uri="{BB962C8B-B14F-4D97-AF65-F5344CB8AC3E}">
        <p14:creationId xmlns:p14="http://schemas.microsoft.com/office/powerpoint/2010/main" val="1563890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27</a:t>
            </a:fld>
            <a:endParaRPr lang="en-GB" dirty="0"/>
          </a:p>
        </p:txBody>
      </p:sp>
    </p:spTree>
    <p:extLst>
      <p:ext uri="{BB962C8B-B14F-4D97-AF65-F5344CB8AC3E}">
        <p14:creationId xmlns:p14="http://schemas.microsoft.com/office/powerpoint/2010/main" val="20074135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are more likely to have a growth mindset if you have a creative mindset (</a:t>
            </a:r>
            <a:r>
              <a:rPr lang="en-GB" dirty="0" err="1"/>
              <a:t>Karawoski</a:t>
            </a:r>
            <a:r>
              <a:rPr lang="en-GB" dirty="0"/>
              <a:t>, 2014) which is likely to make you more resilient (Bond, 2017, p. 5). However, creativity is a skill that must be developed consistently. As </a:t>
            </a:r>
            <a:r>
              <a:rPr lang="en-GB" dirty="0" err="1"/>
              <a:t>Teall</a:t>
            </a:r>
            <a:r>
              <a:rPr lang="en-GB" dirty="0"/>
              <a:t> and Forster put it, ‘creativity needs nourishing and exercise’. We can develop creativity and these mindsets within young people and ourselves. </a:t>
            </a:r>
          </a:p>
        </p:txBody>
      </p:sp>
      <p:sp>
        <p:nvSpPr>
          <p:cNvPr id="4" name="Slide Number Placeholder 3"/>
          <p:cNvSpPr>
            <a:spLocks noGrp="1"/>
          </p:cNvSpPr>
          <p:nvPr>
            <p:ph type="sldNum" sz="quarter" idx="10"/>
          </p:nvPr>
        </p:nvSpPr>
        <p:spPr/>
        <p:txBody>
          <a:bodyPr/>
          <a:lstStyle/>
          <a:p>
            <a:fld id="{45C09F48-E3F7-4432-94C0-BC9DA42EACBA}" type="slidenum">
              <a:rPr lang="en-GB" smtClean="0"/>
              <a:t>28</a:t>
            </a:fld>
            <a:endParaRPr lang="en-GB" dirty="0"/>
          </a:p>
        </p:txBody>
      </p:sp>
    </p:spTree>
    <p:extLst>
      <p:ext uri="{BB962C8B-B14F-4D97-AF65-F5344CB8AC3E}">
        <p14:creationId xmlns:p14="http://schemas.microsoft.com/office/powerpoint/2010/main" val="36656431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29</a:t>
            </a:fld>
            <a:endParaRPr lang="en-GB" dirty="0"/>
          </a:p>
        </p:txBody>
      </p:sp>
    </p:spTree>
    <p:extLst>
      <p:ext uri="{BB962C8B-B14F-4D97-AF65-F5344CB8AC3E}">
        <p14:creationId xmlns:p14="http://schemas.microsoft.com/office/powerpoint/2010/main" val="22602004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Well-structured problems are easier to solve as there are less unknowns (</a:t>
            </a:r>
            <a:r>
              <a:rPr lang="en-GB" dirty="0" err="1"/>
              <a:t>Gerlovina</a:t>
            </a:r>
            <a:r>
              <a:rPr lang="en-GB" dirty="0"/>
              <a:t>, 2011). However, this comes at the expense of creativity (</a:t>
            </a:r>
            <a:r>
              <a:rPr lang="en-GB" dirty="0" err="1"/>
              <a:t>Gerlovina</a:t>
            </a:r>
            <a:r>
              <a:rPr lang="en-GB" dirty="0"/>
              <a:t>, 2011). An ill-structured problem leaves a lot of room open for creativity as there are many unknowns (</a:t>
            </a:r>
            <a:r>
              <a:rPr lang="en-GB" dirty="0" err="1"/>
              <a:t>Gerlovina</a:t>
            </a:r>
            <a:r>
              <a:rPr lang="en-GB" dirty="0"/>
              <a:t>, 2011). </a:t>
            </a:r>
          </a:p>
        </p:txBody>
      </p:sp>
      <p:sp>
        <p:nvSpPr>
          <p:cNvPr id="4" name="Slide Number Placeholder 3"/>
          <p:cNvSpPr>
            <a:spLocks noGrp="1"/>
          </p:cNvSpPr>
          <p:nvPr>
            <p:ph type="sldNum" sz="quarter" idx="10"/>
          </p:nvPr>
        </p:nvSpPr>
        <p:spPr/>
        <p:txBody>
          <a:bodyPr/>
          <a:lstStyle/>
          <a:p>
            <a:fld id="{45C09F48-E3F7-4432-94C0-BC9DA42EACBA}" type="slidenum">
              <a:rPr lang="en-GB" smtClean="0"/>
              <a:t>30</a:t>
            </a:fld>
            <a:endParaRPr lang="en-GB" dirty="0"/>
          </a:p>
        </p:txBody>
      </p:sp>
    </p:spTree>
    <p:extLst>
      <p:ext uri="{BB962C8B-B14F-4D97-AF65-F5344CB8AC3E}">
        <p14:creationId xmlns:p14="http://schemas.microsoft.com/office/powerpoint/2010/main" val="28990799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is an ill-structured problem for these reasons: it is not a certain set of things, it means something different to every individual, and it is only a social construct. There are several different models of wellbeing. Wales focuses on the sustainability model of well-being (Dolan et al. no date).</a:t>
            </a:r>
          </a:p>
        </p:txBody>
      </p:sp>
      <p:sp>
        <p:nvSpPr>
          <p:cNvPr id="4" name="Slide Number Placeholder 3"/>
          <p:cNvSpPr>
            <a:spLocks noGrp="1"/>
          </p:cNvSpPr>
          <p:nvPr>
            <p:ph type="sldNum" sz="quarter" idx="10"/>
          </p:nvPr>
        </p:nvSpPr>
        <p:spPr/>
        <p:txBody>
          <a:bodyPr/>
          <a:lstStyle/>
          <a:p>
            <a:fld id="{45C09F48-E3F7-4432-94C0-BC9DA42EACBA}" type="slidenum">
              <a:rPr lang="en-GB" smtClean="0"/>
              <a:t>31</a:t>
            </a:fld>
            <a:endParaRPr lang="en-GB" dirty="0"/>
          </a:p>
        </p:txBody>
      </p:sp>
    </p:spTree>
    <p:extLst>
      <p:ext uri="{BB962C8B-B14F-4D97-AF65-F5344CB8AC3E}">
        <p14:creationId xmlns:p14="http://schemas.microsoft.com/office/powerpoint/2010/main" val="32490380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Well-being of Future Generations (Wales) Act 2015 aims to create a Wales with higher levels of well-being across several areas: </a:t>
            </a:r>
            <a:r>
              <a:rPr lang="en-GB" i="1" dirty="0"/>
              <a:t>prosperity, resilience, health, equality, community cohesion, culture, global responsibility</a:t>
            </a:r>
            <a:r>
              <a:rPr lang="en-GB" i="0" dirty="0"/>
              <a:t>. Looking at the Act through the lens of problem-solving models of creativity, the Act identifies the goals Welsh Government think we should be working towards in relation to well-being and implements some mechanisms to achieve these goals. It remains an ill-structured problem as there is no clear solution as to how we get there. It is a process mired with uncertainty about the future and a lack of action or co-operation on global issues states Pereira (2015). Climate change is one of the greatest threats to our well-being (https://www.theccc.org.uk/wp-content/uploads/2014/07/Final_ASC-2014_web-version.pdf) although German Watch (2018#0 reported in it’s climate change performance index results report in 2018 that no country has done enough to mitigate the impacts it will have on all our lives (German Watch, 2018). If we want to enhance the well-being of children and young people in this country and sustain it long-term, we also have to counteract the effects of climate change.</a:t>
            </a:r>
            <a:endParaRPr lang="en-GB" dirty="0"/>
          </a:p>
        </p:txBody>
      </p:sp>
      <p:sp>
        <p:nvSpPr>
          <p:cNvPr id="4" name="Slide Number Placeholder 3"/>
          <p:cNvSpPr>
            <a:spLocks noGrp="1"/>
          </p:cNvSpPr>
          <p:nvPr>
            <p:ph type="sldNum" sz="quarter" idx="10"/>
          </p:nvPr>
        </p:nvSpPr>
        <p:spPr/>
        <p:txBody>
          <a:bodyPr/>
          <a:lstStyle/>
          <a:p>
            <a:fld id="{45C09F48-E3F7-4432-94C0-BC9DA42EACBA}" type="slidenum">
              <a:rPr lang="en-GB" smtClean="0"/>
              <a:t>32</a:t>
            </a:fld>
            <a:endParaRPr lang="en-GB" dirty="0"/>
          </a:p>
        </p:txBody>
      </p:sp>
    </p:spTree>
    <p:extLst>
      <p:ext uri="{BB962C8B-B14F-4D97-AF65-F5344CB8AC3E}">
        <p14:creationId xmlns:p14="http://schemas.microsoft.com/office/powerpoint/2010/main" val="28554158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33</a:t>
            </a:fld>
            <a:endParaRPr lang="en-GB" dirty="0"/>
          </a:p>
        </p:txBody>
      </p:sp>
    </p:spTree>
    <p:extLst>
      <p:ext uri="{BB962C8B-B14F-4D97-AF65-F5344CB8AC3E}">
        <p14:creationId xmlns:p14="http://schemas.microsoft.com/office/powerpoint/2010/main" val="3088717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started by exploring my background and ideology to working with young people. We then explored what creativity is and tried to define it. Following that, we found out that the general consensus is that creativity and creative activity can enhance the health and well-being of children and young people but more robust monitoring systems need to be put in place. Then we found out a creative mindset is often linked to a growth mindset which is more resilient. Finally, we explored one of the significant challenges facing us as nationally and globally in the future: Climate change. There will now follow a few recommendations </a:t>
            </a:r>
          </a:p>
        </p:txBody>
      </p:sp>
      <p:sp>
        <p:nvSpPr>
          <p:cNvPr id="4" name="Slide Number Placeholder 3"/>
          <p:cNvSpPr>
            <a:spLocks noGrp="1"/>
          </p:cNvSpPr>
          <p:nvPr>
            <p:ph type="sldNum" sz="quarter" idx="10"/>
          </p:nvPr>
        </p:nvSpPr>
        <p:spPr/>
        <p:txBody>
          <a:bodyPr/>
          <a:lstStyle/>
          <a:p>
            <a:fld id="{45C09F48-E3F7-4432-94C0-BC9DA42EACBA}" type="slidenum">
              <a:rPr lang="en-GB" smtClean="0"/>
              <a:t>34</a:t>
            </a:fld>
            <a:endParaRPr lang="en-GB" dirty="0"/>
          </a:p>
        </p:txBody>
      </p:sp>
    </p:spTree>
    <p:extLst>
      <p:ext uri="{BB962C8B-B14F-4D97-AF65-F5344CB8AC3E}">
        <p14:creationId xmlns:p14="http://schemas.microsoft.com/office/powerpoint/2010/main" val="9274246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35</a:t>
            </a:fld>
            <a:endParaRPr lang="en-GB" dirty="0"/>
          </a:p>
        </p:txBody>
      </p:sp>
    </p:spTree>
    <p:extLst>
      <p:ext uri="{BB962C8B-B14F-4D97-AF65-F5344CB8AC3E}">
        <p14:creationId xmlns:p14="http://schemas.microsoft.com/office/powerpoint/2010/main" val="32127201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Community organisations funding for creative activities</a:t>
            </a:r>
          </a:p>
          <a:p>
            <a:pPr marL="285750" indent="-285750">
              <a:buFont typeface="Arial" panose="020B0604020202020204" pitchFamily="34" charset="0"/>
              <a:buChar char="•"/>
            </a:pPr>
            <a:r>
              <a:rPr lang="en-GB" dirty="0"/>
              <a:t>Funding resources should be available for community organisations to run a variety of creative activities </a:t>
            </a:r>
          </a:p>
          <a:p>
            <a:pPr marL="285750" indent="-285750">
              <a:buFont typeface="Arial" panose="020B0604020202020204" pitchFamily="34" charset="0"/>
              <a:buChar char="•"/>
            </a:pPr>
            <a:r>
              <a:rPr lang="en-GB" dirty="0"/>
              <a:t>Provided they can demonstrate health and well-being improve in young people in the short and long-term through robust evaluation and monitoring methods</a:t>
            </a:r>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36</a:t>
            </a:fld>
            <a:endParaRPr lang="en-GB" dirty="0"/>
          </a:p>
        </p:txBody>
      </p:sp>
    </p:spTree>
    <p:extLst>
      <p:ext uri="{BB962C8B-B14F-4D97-AF65-F5344CB8AC3E}">
        <p14:creationId xmlns:p14="http://schemas.microsoft.com/office/powerpoint/2010/main" val="34810771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Investment in creative and growth mindsets</a:t>
            </a:r>
          </a:p>
          <a:p>
            <a:pPr marL="285750" indent="-285750">
              <a:buFont typeface="Arial" panose="020B0604020202020204" pitchFamily="34" charset="0"/>
              <a:buChar char="•"/>
            </a:pPr>
            <a:r>
              <a:rPr lang="en-GB" dirty="0"/>
              <a:t>Young people will develop more resilience and become the innovators of the future.</a:t>
            </a:r>
          </a:p>
          <a:p>
            <a:pPr marL="285750" indent="-285750">
              <a:buFont typeface="Arial" panose="020B0604020202020204" pitchFamily="34" charset="0"/>
              <a:buChar char="•"/>
            </a:pPr>
            <a:r>
              <a:rPr lang="en-GB" dirty="0"/>
              <a:t>Practitioners could become an asset to their organisation</a:t>
            </a:r>
          </a:p>
          <a:p>
            <a:pPr marL="285750" indent="-285750">
              <a:buFont typeface="Arial" panose="020B0604020202020204" pitchFamily="34" charset="0"/>
              <a:buChar char="•"/>
            </a:pPr>
            <a:r>
              <a:rPr lang="en-GB" dirty="0"/>
              <a:t>Organisations could develop ground-breaking work for their patch</a:t>
            </a:r>
          </a:p>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37</a:t>
            </a:fld>
            <a:endParaRPr lang="en-GB" dirty="0"/>
          </a:p>
        </p:txBody>
      </p:sp>
    </p:spTree>
    <p:extLst>
      <p:ext uri="{BB962C8B-B14F-4D97-AF65-F5344CB8AC3E}">
        <p14:creationId xmlns:p14="http://schemas.microsoft.com/office/powerpoint/2010/main" val="36868180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Invest in environmental sustainable development and systems to promote international co-operation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should be done in order to safeguard our long-term wellbeing.</a:t>
            </a:r>
          </a:p>
          <a:p>
            <a:endParaRPr lang="en-GB" i="0" dirty="0"/>
          </a:p>
        </p:txBody>
      </p:sp>
      <p:sp>
        <p:nvSpPr>
          <p:cNvPr id="4" name="Slide Number Placeholder 3"/>
          <p:cNvSpPr>
            <a:spLocks noGrp="1"/>
          </p:cNvSpPr>
          <p:nvPr>
            <p:ph type="sldNum" sz="quarter" idx="10"/>
          </p:nvPr>
        </p:nvSpPr>
        <p:spPr/>
        <p:txBody>
          <a:bodyPr/>
          <a:lstStyle/>
          <a:p>
            <a:fld id="{45C09F48-E3F7-4432-94C0-BC9DA42EACBA}" type="slidenum">
              <a:rPr lang="en-GB" smtClean="0"/>
              <a:t>38</a:t>
            </a:fld>
            <a:endParaRPr lang="en-GB" dirty="0"/>
          </a:p>
        </p:txBody>
      </p:sp>
    </p:spTree>
    <p:extLst>
      <p:ext uri="{BB962C8B-B14F-4D97-AF65-F5344CB8AC3E}">
        <p14:creationId xmlns:p14="http://schemas.microsoft.com/office/powerpoint/2010/main" val="578343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2"/>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Freeform: Shape 25">
            <a:extLst>
              <a:ext uri="{FF2B5EF4-FFF2-40B4-BE49-F238E27FC236}">
                <a16:creationId xmlns:a16="http://schemas.microsoft.com/office/drawing/2014/main" id="{58E98649-FB1E-484B-911E-90A1B1AE58F1}"/>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2" name="Picture Placeholder 21">
            <a:extLst>
              <a:ext uri="{FF2B5EF4-FFF2-40B4-BE49-F238E27FC236}">
                <a16:creationId xmlns:a16="http://schemas.microsoft.com/office/drawing/2014/main" id="{94FE51EC-6EEE-4E9B-95E0-8B3BEC6560A1}"/>
              </a:ext>
            </a:extLst>
          </p:cNvPr>
          <p:cNvSpPr>
            <a:spLocks noGrp="1"/>
          </p:cNvSpPr>
          <p:nvPr>
            <p:ph type="pic" sz="quarter" idx="14" hasCustomPrompt="1"/>
          </p:nvPr>
        </p:nvSpPr>
        <p:spPr>
          <a:xfrm>
            <a:off x="2667000" y="0"/>
            <a:ext cx="6858000" cy="6858000"/>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Title</a:t>
            </a:r>
            <a:endParaRPr lang="en-GB" dirty="0"/>
          </a:p>
        </p:txBody>
      </p:sp>
      <p:sp>
        <p:nvSpPr>
          <p:cNvPr id="3" name="Subtitle 2">
            <a:extLst>
              <a:ext uri="{FF2B5EF4-FFF2-40B4-BE49-F238E27FC236}">
                <a16:creationId xmlns:a16="http://schemas.microsoft.com/office/drawing/2014/main" id="{DD109CAD-EBE3-4421-954D-A76C885B2753}"/>
              </a:ext>
            </a:extLst>
          </p:cNvPr>
          <p:cNvSpPr>
            <a:spLocks noGrp="1"/>
          </p:cNvSpPr>
          <p:nvPr>
            <p:ph type="subTitle" idx="1" hasCustomPrompt="1"/>
          </p:nvPr>
        </p:nvSpPr>
        <p:spPr>
          <a:xfrm>
            <a:off x="3584448" y="4315968"/>
            <a:ext cx="5029200" cy="886968"/>
          </a:xfrm>
        </p:spPr>
        <p:txBody>
          <a:bodyPr vert="horz" lIns="91440" tIns="45720" rIns="91440" bIns="45720" rtlCol="0" anchor="t" anchorCtr="0">
            <a:noAutofit/>
          </a:bodyPr>
          <a:lstStyle>
            <a:lvl1pPr marL="0" indent="0" algn="ctr">
              <a:buNone/>
              <a:defRPr lang="en-GB" sz="1800" b="1" spc="300" dirty="0">
                <a:solidFill>
                  <a:schemeClr val="bg1"/>
                </a:solidFill>
                <a:latin typeface="+mn-lt"/>
                <a:cs typeface="Arial" panose="020B0604020202020204" pitchFamily="34" charset="0"/>
              </a:defRPr>
            </a:lvl1pPr>
          </a:lstStyle>
          <a:p>
            <a:pPr marL="228600" lvl="0" indent="-228600" algn="ctr"/>
            <a:r>
              <a:rPr lang="en-US" dirty="0"/>
              <a:t>Subtitle</a:t>
            </a:r>
            <a:endParaRPr lang="en-GB" dirty="0"/>
          </a:p>
        </p:txBody>
      </p:sp>
      <p:sp>
        <p:nvSpPr>
          <p:cNvPr id="20" name="Text Placeholder 19">
            <a:extLst>
              <a:ext uri="{FF2B5EF4-FFF2-40B4-BE49-F238E27FC236}">
                <a16:creationId xmlns:a16="http://schemas.microsoft.com/office/drawing/2014/main" id="{49085F81-D49A-4915-8EEC-2A1A96AC0B38}"/>
              </a:ext>
            </a:extLst>
          </p:cNvPr>
          <p:cNvSpPr>
            <a:spLocks noGrp="1"/>
          </p:cNvSpPr>
          <p:nvPr>
            <p:ph type="body" sz="quarter" idx="13" hasCustomPrompt="1"/>
          </p:nvPr>
        </p:nvSpPr>
        <p:spPr>
          <a:xfrm>
            <a:off x="4641140" y="5795479"/>
            <a:ext cx="2915816" cy="258532"/>
          </a:xfrm>
        </p:spPr>
        <p:txBody>
          <a:bodyPr vert="horz" wrap="square" lIns="91440" tIns="45720" rIns="91440" bIns="45720" rtlCol="0" anchor="ctr" anchorCtr="1">
            <a:spAutoFit/>
          </a:bodyPr>
          <a:lstStyle>
            <a:lvl1pPr marL="0" indent="0">
              <a:buNone/>
              <a:defRPr lang="en-US" sz="1200" b="0" spc="300" smtClean="0">
                <a:solidFill>
                  <a:schemeClr val="bg1"/>
                </a:solidFill>
                <a:latin typeface="+mn-lt"/>
                <a:cs typeface="Arial" panose="020B0604020202020204" pitchFamily="34" charset="0"/>
              </a:defRPr>
            </a:lvl1pPr>
            <a:lvl2pPr>
              <a:defRPr lang="en-US" smtClean="0"/>
            </a:lvl2pPr>
            <a:lvl3pPr>
              <a:defRPr lang="en-US" smtClean="0"/>
            </a:lvl3pPr>
            <a:lvl4pPr>
              <a:defRPr lang="en-US" smtClean="0"/>
            </a:lvl4pPr>
            <a:lvl5pPr>
              <a:defRPr lang="en-GB"/>
            </a:lvl5pPr>
          </a:lstStyle>
          <a:p>
            <a:pPr marL="228600" lvl="0" indent="-228600" algn="ctr"/>
            <a:r>
              <a:rPr lang="en-US" dirty="0"/>
              <a:t>Date</a:t>
            </a:r>
          </a:p>
        </p:txBody>
      </p:sp>
    </p:spTree>
    <p:extLst>
      <p:ext uri="{BB962C8B-B14F-4D97-AF65-F5344CB8AC3E}">
        <p14:creationId xmlns:p14="http://schemas.microsoft.com/office/powerpoint/2010/main" val="2501361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0"/>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Freeform: Shape 26">
            <a:extLst>
              <a:ext uri="{FF2B5EF4-FFF2-40B4-BE49-F238E27FC236}">
                <a16:creationId xmlns:a16="http://schemas.microsoft.com/office/drawing/2014/main" id="{A53B37E2-51CB-4B16-865A-4404D1562370}"/>
              </a:ext>
            </a:extLst>
          </p:cNvPr>
          <p:cNvSpPr/>
          <p:nvPr/>
        </p:nvSpPr>
        <p:spPr>
          <a:xfrm>
            <a:off x="5323076" y="997893"/>
            <a:ext cx="6868924" cy="5860108"/>
          </a:xfrm>
          <a:custGeom>
            <a:avLst/>
            <a:gdLst>
              <a:gd name="connsiteX0" fmla="*/ 3874977 w 6868924"/>
              <a:gd name="connsiteY0" fmla="*/ 0 h 5860108"/>
              <a:gd name="connsiteX1" fmla="*/ 6865098 w 6868924"/>
              <a:gd name="connsiteY1" fmla="*/ 1410132 h 5860108"/>
              <a:gd name="connsiteX2" fmla="*/ 6868924 w 6868924"/>
              <a:gd name="connsiteY2" fmla="*/ 1415249 h 5860108"/>
              <a:gd name="connsiteX3" fmla="*/ 6868924 w 6868924"/>
              <a:gd name="connsiteY3" fmla="*/ 5860108 h 5860108"/>
              <a:gd name="connsiteX4" fmla="*/ 551579 w 6868924"/>
              <a:gd name="connsiteY4" fmla="*/ 5860108 h 5860108"/>
              <a:gd name="connsiteX5" fmla="*/ 467689 w 6868924"/>
              <a:gd name="connsiteY5" fmla="*/ 5722022 h 5860108"/>
              <a:gd name="connsiteX6" fmla="*/ 0 w 6868924"/>
              <a:gd name="connsiteY6" fmla="*/ 3874977 h 5860108"/>
              <a:gd name="connsiteX7" fmla="*/ 3874977 w 6868924"/>
              <a:gd name="connsiteY7" fmla="*/ 0 h 586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8924" h="5860108">
                <a:moveTo>
                  <a:pt x="3874977" y="0"/>
                </a:moveTo>
                <a:cubicBezTo>
                  <a:pt x="5078778" y="0"/>
                  <a:pt x="6154370" y="548929"/>
                  <a:pt x="6865098" y="1410132"/>
                </a:cubicBezTo>
                <a:lnTo>
                  <a:pt x="6868924" y="1415249"/>
                </a:lnTo>
                <a:lnTo>
                  <a:pt x="6868924" y="5860108"/>
                </a:lnTo>
                <a:lnTo>
                  <a:pt x="551579" y="5860108"/>
                </a:lnTo>
                <a:lnTo>
                  <a:pt x="467689" y="5722022"/>
                </a:lnTo>
                <a:cubicBezTo>
                  <a:pt x="169423" y="5172963"/>
                  <a:pt x="0" y="4543756"/>
                  <a:pt x="0" y="3874977"/>
                </a:cubicBezTo>
                <a:cubicBezTo>
                  <a:pt x="0" y="1734886"/>
                  <a:pt x="1734886" y="0"/>
                  <a:pt x="387497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Picture Placeholder 18">
            <a:extLst>
              <a:ext uri="{FF2B5EF4-FFF2-40B4-BE49-F238E27FC236}">
                <a16:creationId xmlns:a16="http://schemas.microsoft.com/office/drawing/2014/main" id="{4EAA5535-A3DD-490B-B233-9C9B84EECD13}"/>
              </a:ext>
            </a:extLst>
          </p:cNvPr>
          <p:cNvSpPr>
            <a:spLocks noGrp="1"/>
          </p:cNvSpPr>
          <p:nvPr>
            <p:ph type="pic" idx="1"/>
          </p:nvPr>
        </p:nvSpPr>
        <p:spPr>
          <a:xfrm>
            <a:off x="5576326" y="1251145"/>
            <a:ext cx="6615674" cy="5596389"/>
          </a:xfrm>
          <a:custGeom>
            <a:avLst/>
            <a:gdLst>
              <a:gd name="connsiteX0" fmla="*/ 3621727 w 6615674"/>
              <a:gd name="connsiteY0" fmla="*/ 0 h 5596389"/>
              <a:gd name="connsiteX1" fmla="*/ 6416428 w 6615674"/>
              <a:gd name="connsiteY1" fmla="*/ 1317972 h 5596389"/>
              <a:gd name="connsiteX2" fmla="*/ 6615674 w 6615674"/>
              <a:gd name="connsiteY2" fmla="*/ 1584421 h 5596389"/>
              <a:gd name="connsiteX3" fmla="*/ 6615674 w 6615674"/>
              <a:gd name="connsiteY3" fmla="*/ 5596389 h 5596389"/>
              <a:gd name="connsiteX4" fmla="*/ 587989 w 6615674"/>
              <a:gd name="connsiteY4" fmla="*/ 5596389 h 5596389"/>
              <a:gd name="connsiteX5" fmla="*/ 437123 w 6615674"/>
              <a:gd name="connsiteY5" fmla="*/ 5348058 h 5596389"/>
              <a:gd name="connsiteX6" fmla="*/ 0 w 6615674"/>
              <a:gd name="connsiteY6" fmla="*/ 3621727 h 5596389"/>
              <a:gd name="connsiteX7" fmla="*/ 3621727 w 6615674"/>
              <a:gd name="connsiteY7" fmla="*/ 0 h 559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5674" h="5596389">
                <a:moveTo>
                  <a:pt x="3621727" y="0"/>
                </a:moveTo>
                <a:cubicBezTo>
                  <a:pt x="4746854" y="0"/>
                  <a:pt x="5752150" y="513054"/>
                  <a:pt x="6416428" y="1317972"/>
                </a:cubicBezTo>
                <a:lnTo>
                  <a:pt x="6615674" y="1584421"/>
                </a:lnTo>
                <a:lnTo>
                  <a:pt x="6615674" y="5596389"/>
                </a:lnTo>
                <a:lnTo>
                  <a:pt x="587989" y="5596389"/>
                </a:lnTo>
                <a:lnTo>
                  <a:pt x="437123" y="5348058"/>
                </a:lnTo>
                <a:cubicBezTo>
                  <a:pt x="158350" y="4834883"/>
                  <a:pt x="0" y="4246798"/>
                  <a:pt x="0" y="3621727"/>
                </a:cubicBezTo>
                <a:cubicBezTo>
                  <a:pt x="0" y="1621502"/>
                  <a:pt x="1621502" y="0"/>
                  <a:pt x="3621727" y="0"/>
                </a:cubicBezTo>
                <a:close/>
              </a:path>
            </a:pathLst>
          </a:custGeom>
          <a:pattFill prst="dkUpDiag">
            <a:fgClr>
              <a:schemeClr val="accent3"/>
            </a:fgClr>
            <a:bgClr>
              <a:schemeClr val="accent3">
                <a:lumMod val="75000"/>
              </a:schemeClr>
            </a:bgClr>
          </a:pattFill>
        </p:spPr>
        <p:txBody>
          <a:bodyPr vert="horz" wrap="square" lIns="274320" tIns="640080" rIns="91440" bIns="45720" rtlCol="0" anchor="ctr" anchorCtr="1">
            <a:noAutofit/>
          </a:bodyPr>
          <a:lstStyle>
            <a:lvl1pPr>
              <a:defRPr lang="en-US" sz="1600">
                <a:solidFill>
                  <a:schemeClr val="bg1"/>
                </a:solidFill>
                <a:cs typeface="Arial" panose="020B0604020202020204" pitchFamily="34" charset="0"/>
              </a:defRPr>
            </a:lvl1pPr>
          </a:lstStyle>
          <a:p>
            <a:pPr marL="0" lvl="0" indent="0" algn="ctr">
              <a:buNone/>
            </a:pPr>
            <a:r>
              <a:rPr lang="en-US"/>
              <a:t>Click icon to add picture</a:t>
            </a:r>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640079" y="504419"/>
            <a:ext cx="5144927"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7" name="Text Placeholder 3">
            <a:extLst>
              <a:ext uri="{FF2B5EF4-FFF2-40B4-BE49-F238E27FC236}">
                <a16:creationId xmlns:a16="http://schemas.microsoft.com/office/drawing/2014/main" id="{F108634F-AB43-4931-97E0-C7125C9FD35A}"/>
              </a:ext>
            </a:extLst>
          </p:cNvPr>
          <p:cNvSpPr>
            <a:spLocks noGrp="1"/>
          </p:cNvSpPr>
          <p:nvPr>
            <p:ph type="body" sz="half" idx="2"/>
          </p:nvPr>
        </p:nvSpPr>
        <p:spPr>
          <a:xfrm>
            <a:off x="640080" y="2489548"/>
            <a:ext cx="4131946" cy="337943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37777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mage and Two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1"/>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reeform: Shape 37">
            <a:extLst>
              <a:ext uri="{FF2B5EF4-FFF2-40B4-BE49-F238E27FC236}">
                <a16:creationId xmlns:a16="http://schemas.microsoft.com/office/drawing/2014/main" id="{50027EDB-1D1D-4165-80FC-FDCCD04FF30D}"/>
              </a:ext>
            </a:extLst>
          </p:cNvPr>
          <p:cNvSpPr/>
          <p:nvPr userDrawn="1"/>
        </p:nvSpPr>
        <p:spPr>
          <a:xfrm>
            <a:off x="-1" y="1"/>
            <a:ext cx="4779964" cy="6413064"/>
          </a:xfrm>
          <a:custGeom>
            <a:avLst/>
            <a:gdLst>
              <a:gd name="connsiteX0" fmla="*/ 0 w 4779964"/>
              <a:gd name="connsiteY0" fmla="*/ 0 h 6413064"/>
              <a:gd name="connsiteX1" fmla="*/ 3376101 w 4779964"/>
              <a:gd name="connsiteY1" fmla="*/ 0 h 6413064"/>
              <a:gd name="connsiteX2" fmla="*/ 3478395 w 4779964"/>
              <a:gd name="connsiteY2" fmla="*/ 76494 h 6413064"/>
              <a:gd name="connsiteX3" fmla="*/ 4779964 w 4779964"/>
              <a:gd name="connsiteY3" fmla="*/ 2836412 h 6413064"/>
              <a:gd name="connsiteX4" fmla="*/ 1203312 w 4779964"/>
              <a:gd name="connsiteY4" fmla="*/ 6413064 h 6413064"/>
              <a:gd name="connsiteX5" fmla="*/ 139725 w 4779964"/>
              <a:gd name="connsiteY5" fmla="*/ 6252265 h 6413064"/>
              <a:gd name="connsiteX6" fmla="*/ 0 w 4779964"/>
              <a:gd name="connsiteY6" fmla="*/ 6204987 h 641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79964" h="6413064">
                <a:moveTo>
                  <a:pt x="0" y="0"/>
                </a:moveTo>
                <a:lnTo>
                  <a:pt x="3376101" y="0"/>
                </a:lnTo>
                <a:lnTo>
                  <a:pt x="3478395" y="76494"/>
                </a:lnTo>
                <a:cubicBezTo>
                  <a:pt x="4273296" y="732504"/>
                  <a:pt x="4779964" y="1725289"/>
                  <a:pt x="4779964" y="2836412"/>
                </a:cubicBezTo>
                <a:cubicBezTo>
                  <a:pt x="4779964" y="4811742"/>
                  <a:pt x="3178642" y="6413064"/>
                  <a:pt x="1203312" y="6413064"/>
                </a:cubicBezTo>
                <a:cubicBezTo>
                  <a:pt x="832938" y="6413064"/>
                  <a:pt x="475712" y="6356768"/>
                  <a:pt x="139725" y="6252265"/>
                </a:cubicBezTo>
                <a:lnTo>
                  <a:pt x="0" y="620498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0" name="Picture Placeholder 39">
            <a:extLst>
              <a:ext uri="{FF2B5EF4-FFF2-40B4-BE49-F238E27FC236}">
                <a16:creationId xmlns:a16="http://schemas.microsoft.com/office/drawing/2014/main" id="{5588DAC9-9605-47F7-AA27-84E30747CFFD}"/>
              </a:ext>
            </a:extLst>
          </p:cNvPr>
          <p:cNvSpPr>
            <a:spLocks noGrp="1"/>
          </p:cNvSpPr>
          <p:nvPr userDrawn="1">
            <p:ph type="pic" sz="quarter" idx="14" hasCustomPrompt="1"/>
          </p:nvPr>
        </p:nvSpPr>
        <p:spPr>
          <a:xfrm>
            <a:off x="-1" y="2"/>
            <a:ext cx="4546212" cy="6179311"/>
          </a:xfrm>
          <a:custGeom>
            <a:avLst/>
            <a:gdLst>
              <a:gd name="connsiteX0" fmla="*/ 0 w 4546212"/>
              <a:gd name="connsiteY0" fmla="*/ 0 h 6179311"/>
              <a:gd name="connsiteX1" fmla="*/ 2966308 w 4546212"/>
              <a:gd name="connsiteY1" fmla="*/ 0 h 6179311"/>
              <a:gd name="connsiteX2" fmla="*/ 3072360 w 4546212"/>
              <a:gd name="connsiteY2" fmla="*/ 64428 h 6179311"/>
              <a:gd name="connsiteX3" fmla="*/ 4546212 w 4546212"/>
              <a:gd name="connsiteY3" fmla="*/ 2836412 h 6179311"/>
              <a:gd name="connsiteX4" fmla="*/ 1203313 w 4546212"/>
              <a:gd name="connsiteY4" fmla="*/ 6179311 h 6179311"/>
              <a:gd name="connsiteX5" fmla="*/ 53912 w 4546212"/>
              <a:gd name="connsiteY5" fmla="*/ 5976465 h 6179311"/>
              <a:gd name="connsiteX6" fmla="*/ 0 w 4546212"/>
              <a:gd name="connsiteY6" fmla="*/ 5955208 h 617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6212" h="6179311">
                <a:moveTo>
                  <a:pt x="0" y="0"/>
                </a:moveTo>
                <a:lnTo>
                  <a:pt x="2966308" y="0"/>
                </a:lnTo>
                <a:lnTo>
                  <a:pt x="3072360" y="64428"/>
                </a:lnTo>
                <a:cubicBezTo>
                  <a:pt x="3961577" y="665171"/>
                  <a:pt x="4546212" y="1682517"/>
                  <a:pt x="4546212" y="2836412"/>
                </a:cubicBezTo>
                <a:cubicBezTo>
                  <a:pt x="4546212" y="4682644"/>
                  <a:pt x="3049545" y="6179311"/>
                  <a:pt x="1203313" y="6179311"/>
                </a:cubicBezTo>
                <a:cubicBezTo>
                  <a:pt x="799450" y="6179311"/>
                  <a:pt x="412314" y="6107693"/>
                  <a:pt x="53912" y="5976465"/>
                </a:cubicBezTo>
                <a:lnTo>
                  <a:pt x="0" y="5955208"/>
                </a:lnTo>
                <a:close/>
              </a:path>
            </a:pathLst>
          </a:custGeom>
          <a:pattFill prst="dkUpDiag">
            <a:fgClr>
              <a:schemeClr val="accent3"/>
            </a:fgClr>
            <a:bgClr>
              <a:schemeClr val="accent3">
                <a:lumMod val="75000"/>
              </a:schemeClr>
            </a:bgClr>
          </a:pattFill>
        </p:spPr>
        <p:txBody>
          <a:bodyPr vert="horz" wrap="square" lIns="0" tIns="1097280" rIns="91440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5215796" y="504419"/>
            <a:ext cx="6404696"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Arial" panose="020B0604020202020204" pitchFamily="34" charset="0"/>
                <a:cs typeface="Arial" panose="020B0604020202020204" pitchFamily="34" charset="0"/>
              </a:defRPr>
            </a:lvl1pPr>
          </a:lstStyle>
          <a:p>
            <a:fld id="{DCB4E619-4CA9-4A22-920F-20396BF50470}" type="slidenum">
              <a:rPr lang="en-GB" smtClean="0"/>
              <a:pPr/>
              <a:t>‹#›</a:t>
            </a:fld>
            <a:endParaRPr lang="en-GB" dirty="0"/>
          </a:p>
        </p:txBody>
      </p:sp>
      <p:sp>
        <p:nvSpPr>
          <p:cNvPr id="28" name="Text Placeholder 18">
            <a:extLst>
              <a:ext uri="{FF2B5EF4-FFF2-40B4-BE49-F238E27FC236}">
                <a16:creationId xmlns:a16="http://schemas.microsoft.com/office/drawing/2014/main" id="{80494784-E07F-4E9E-941E-43AEB2F5F20B}"/>
              </a:ext>
            </a:extLst>
          </p:cNvPr>
          <p:cNvSpPr>
            <a:spLocks noGrp="1"/>
          </p:cNvSpPr>
          <p:nvPr>
            <p:ph type="body" sz="quarter" idx="20"/>
          </p:nvPr>
        </p:nvSpPr>
        <p:spPr>
          <a:xfrm>
            <a:off x="5215796"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9" name="Text Placeholder 18">
            <a:extLst>
              <a:ext uri="{FF2B5EF4-FFF2-40B4-BE49-F238E27FC236}">
                <a16:creationId xmlns:a16="http://schemas.microsoft.com/office/drawing/2014/main" id="{39D8D742-FDDB-4DD7-B481-22264BEA4513}"/>
              </a:ext>
            </a:extLst>
          </p:cNvPr>
          <p:cNvSpPr>
            <a:spLocks noGrp="1"/>
          </p:cNvSpPr>
          <p:nvPr>
            <p:ph type="body" sz="quarter" idx="16"/>
          </p:nvPr>
        </p:nvSpPr>
        <p:spPr>
          <a:xfrm>
            <a:off x="8602972"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cxnSp>
        <p:nvCxnSpPr>
          <p:cNvPr id="30" name="Straight Connector 29">
            <a:extLst>
              <a:ext uri="{FF2B5EF4-FFF2-40B4-BE49-F238E27FC236}">
                <a16:creationId xmlns:a16="http://schemas.microsoft.com/office/drawing/2014/main" id="{59FC3108-6645-447A-94B4-5B886047C764}"/>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3764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and Two Content 2">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Freeform: Shape 39">
            <a:extLst>
              <a:ext uri="{FF2B5EF4-FFF2-40B4-BE49-F238E27FC236}">
                <a16:creationId xmlns:a16="http://schemas.microsoft.com/office/drawing/2014/main" id="{477C6A0E-9AD9-4DAE-A8F9-47352997DD40}"/>
              </a:ext>
            </a:extLst>
          </p:cNvPr>
          <p:cNvSpPr/>
          <p:nvPr/>
        </p:nvSpPr>
        <p:spPr>
          <a:xfrm>
            <a:off x="1" y="1"/>
            <a:ext cx="4779963" cy="6413064"/>
          </a:xfrm>
          <a:custGeom>
            <a:avLst/>
            <a:gdLst>
              <a:gd name="connsiteX0" fmla="*/ 0 w 4779963"/>
              <a:gd name="connsiteY0" fmla="*/ 0 h 6413064"/>
              <a:gd name="connsiteX1" fmla="*/ 3376100 w 4779963"/>
              <a:gd name="connsiteY1" fmla="*/ 0 h 6413064"/>
              <a:gd name="connsiteX2" fmla="*/ 3478394 w 4779963"/>
              <a:gd name="connsiteY2" fmla="*/ 76494 h 6413064"/>
              <a:gd name="connsiteX3" fmla="*/ 4779963 w 4779963"/>
              <a:gd name="connsiteY3" fmla="*/ 2836412 h 6413064"/>
              <a:gd name="connsiteX4" fmla="*/ 1203311 w 4779963"/>
              <a:gd name="connsiteY4" fmla="*/ 6413064 h 6413064"/>
              <a:gd name="connsiteX5" fmla="*/ 139724 w 4779963"/>
              <a:gd name="connsiteY5" fmla="*/ 6252265 h 6413064"/>
              <a:gd name="connsiteX6" fmla="*/ 0 w 4779963"/>
              <a:gd name="connsiteY6" fmla="*/ 6201125 h 641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79963" h="6413064">
                <a:moveTo>
                  <a:pt x="0" y="0"/>
                </a:moveTo>
                <a:lnTo>
                  <a:pt x="3376100" y="0"/>
                </a:lnTo>
                <a:lnTo>
                  <a:pt x="3478394" y="76494"/>
                </a:lnTo>
                <a:cubicBezTo>
                  <a:pt x="4273295" y="732504"/>
                  <a:pt x="4779963" y="1725289"/>
                  <a:pt x="4779963" y="2836412"/>
                </a:cubicBezTo>
                <a:cubicBezTo>
                  <a:pt x="4779963" y="4811742"/>
                  <a:pt x="3178641" y="6413064"/>
                  <a:pt x="1203311" y="6413064"/>
                </a:cubicBezTo>
                <a:cubicBezTo>
                  <a:pt x="832937" y="6413064"/>
                  <a:pt x="475711" y="6356768"/>
                  <a:pt x="139724" y="6252265"/>
                </a:cubicBezTo>
                <a:lnTo>
                  <a:pt x="0" y="620112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2" name="Picture Placeholder 41">
            <a:extLst>
              <a:ext uri="{FF2B5EF4-FFF2-40B4-BE49-F238E27FC236}">
                <a16:creationId xmlns:a16="http://schemas.microsoft.com/office/drawing/2014/main" id="{48E37E15-2CF4-46CD-A97E-2366CDF20E89}"/>
              </a:ext>
            </a:extLst>
          </p:cNvPr>
          <p:cNvSpPr>
            <a:spLocks noGrp="1"/>
          </p:cNvSpPr>
          <p:nvPr userDrawn="1">
            <p:ph type="pic" sz="quarter" idx="14" hasCustomPrompt="1"/>
          </p:nvPr>
        </p:nvSpPr>
        <p:spPr>
          <a:xfrm>
            <a:off x="-2" y="1"/>
            <a:ext cx="4546213" cy="6179312"/>
          </a:xfrm>
          <a:custGeom>
            <a:avLst/>
            <a:gdLst>
              <a:gd name="connsiteX0" fmla="*/ 0 w 4546213"/>
              <a:gd name="connsiteY0" fmla="*/ 0 h 6179312"/>
              <a:gd name="connsiteX1" fmla="*/ 2966307 w 4546213"/>
              <a:gd name="connsiteY1" fmla="*/ 0 h 6179312"/>
              <a:gd name="connsiteX2" fmla="*/ 3072361 w 4546213"/>
              <a:gd name="connsiteY2" fmla="*/ 64429 h 6179312"/>
              <a:gd name="connsiteX3" fmla="*/ 4546213 w 4546213"/>
              <a:gd name="connsiteY3" fmla="*/ 2836413 h 6179312"/>
              <a:gd name="connsiteX4" fmla="*/ 1203314 w 4546213"/>
              <a:gd name="connsiteY4" fmla="*/ 6179312 h 6179312"/>
              <a:gd name="connsiteX5" fmla="*/ 209238 w 4546213"/>
              <a:gd name="connsiteY5" fmla="*/ 6029022 h 6179312"/>
              <a:gd name="connsiteX6" fmla="*/ 0 w 4546213"/>
              <a:gd name="connsiteY6" fmla="*/ 5952440 h 617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6213" h="6179312">
                <a:moveTo>
                  <a:pt x="0" y="0"/>
                </a:moveTo>
                <a:lnTo>
                  <a:pt x="2966307" y="0"/>
                </a:lnTo>
                <a:lnTo>
                  <a:pt x="3072361" y="64429"/>
                </a:lnTo>
                <a:cubicBezTo>
                  <a:pt x="3961578" y="665172"/>
                  <a:pt x="4546213" y="1682518"/>
                  <a:pt x="4546213" y="2836413"/>
                </a:cubicBezTo>
                <a:cubicBezTo>
                  <a:pt x="4546213" y="4682645"/>
                  <a:pt x="3049546" y="6179312"/>
                  <a:pt x="1203314" y="6179312"/>
                </a:cubicBezTo>
                <a:cubicBezTo>
                  <a:pt x="857146" y="6179312"/>
                  <a:pt x="523266" y="6126695"/>
                  <a:pt x="209238" y="6029022"/>
                </a:cubicBezTo>
                <a:lnTo>
                  <a:pt x="0" y="5952440"/>
                </a:lnTo>
                <a:close/>
              </a:path>
            </a:pathLst>
          </a:custGeom>
          <a:pattFill prst="dkUpDiag">
            <a:fgClr>
              <a:schemeClr val="accent3"/>
            </a:fgClr>
            <a:bgClr>
              <a:schemeClr val="accent3">
                <a:lumMod val="75000"/>
              </a:schemeClr>
            </a:bgClr>
          </a:pattFill>
        </p:spPr>
        <p:txBody>
          <a:bodyPr vert="horz" wrap="square" lIns="0" tIns="1097280" rIns="91440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5215796" y="504419"/>
            <a:ext cx="6404696"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sp>
        <p:nvSpPr>
          <p:cNvPr id="28" name="Text Placeholder 18">
            <a:extLst>
              <a:ext uri="{FF2B5EF4-FFF2-40B4-BE49-F238E27FC236}">
                <a16:creationId xmlns:a16="http://schemas.microsoft.com/office/drawing/2014/main" id="{80494784-E07F-4E9E-941E-43AEB2F5F20B}"/>
              </a:ext>
            </a:extLst>
          </p:cNvPr>
          <p:cNvSpPr>
            <a:spLocks noGrp="1"/>
          </p:cNvSpPr>
          <p:nvPr>
            <p:ph type="body" sz="quarter" idx="20"/>
          </p:nvPr>
        </p:nvSpPr>
        <p:spPr>
          <a:xfrm>
            <a:off x="5215796"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9" name="Text Placeholder 18">
            <a:extLst>
              <a:ext uri="{FF2B5EF4-FFF2-40B4-BE49-F238E27FC236}">
                <a16:creationId xmlns:a16="http://schemas.microsoft.com/office/drawing/2014/main" id="{39D8D742-FDDB-4DD7-B481-22264BEA4513}"/>
              </a:ext>
            </a:extLst>
          </p:cNvPr>
          <p:cNvSpPr>
            <a:spLocks noGrp="1"/>
          </p:cNvSpPr>
          <p:nvPr>
            <p:ph type="body" sz="quarter" idx="16"/>
          </p:nvPr>
        </p:nvSpPr>
        <p:spPr>
          <a:xfrm>
            <a:off x="8602972"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1118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1"/>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reeform: Shape 37">
            <a:extLst>
              <a:ext uri="{FF2B5EF4-FFF2-40B4-BE49-F238E27FC236}">
                <a16:creationId xmlns:a16="http://schemas.microsoft.com/office/drawing/2014/main" id="{50027EDB-1D1D-4165-80FC-FDCCD04FF30D}"/>
              </a:ext>
            </a:extLst>
          </p:cNvPr>
          <p:cNvSpPr/>
          <p:nvPr userDrawn="1"/>
        </p:nvSpPr>
        <p:spPr>
          <a:xfrm>
            <a:off x="-1" y="1"/>
            <a:ext cx="4779964" cy="6413064"/>
          </a:xfrm>
          <a:custGeom>
            <a:avLst/>
            <a:gdLst>
              <a:gd name="connsiteX0" fmla="*/ 0 w 4779964"/>
              <a:gd name="connsiteY0" fmla="*/ 0 h 6413064"/>
              <a:gd name="connsiteX1" fmla="*/ 3376101 w 4779964"/>
              <a:gd name="connsiteY1" fmla="*/ 0 h 6413064"/>
              <a:gd name="connsiteX2" fmla="*/ 3478395 w 4779964"/>
              <a:gd name="connsiteY2" fmla="*/ 76494 h 6413064"/>
              <a:gd name="connsiteX3" fmla="*/ 4779964 w 4779964"/>
              <a:gd name="connsiteY3" fmla="*/ 2836412 h 6413064"/>
              <a:gd name="connsiteX4" fmla="*/ 1203312 w 4779964"/>
              <a:gd name="connsiteY4" fmla="*/ 6413064 h 6413064"/>
              <a:gd name="connsiteX5" fmla="*/ 139725 w 4779964"/>
              <a:gd name="connsiteY5" fmla="*/ 6252265 h 6413064"/>
              <a:gd name="connsiteX6" fmla="*/ 0 w 4779964"/>
              <a:gd name="connsiteY6" fmla="*/ 6204987 h 641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79964" h="6413064">
                <a:moveTo>
                  <a:pt x="0" y="0"/>
                </a:moveTo>
                <a:lnTo>
                  <a:pt x="3376101" y="0"/>
                </a:lnTo>
                <a:lnTo>
                  <a:pt x="3478395" y="76494"/>
                </a:lnTo>
                <a:cubicBezTo>
                  <a:pt x="4273296" y="732504"/>
                  <a:pt x="4779964" y="1725289"/>
                  <a:pt x="4779964" y="2836412"/>
                </a:cubicBezTo>
                <a:cubicBezTo>
                  <a:pt x="4779964" y="4811742"/>
                  <a:pt x="3178642" y="6413064"/>
                  <a:pt x="1203312" y="6413064"/>
                </a:cubicBezTo>
                <a:cubicBezTo>
                  <a:pt x="832938" y="6413064"/>
                  <a:pt x="475712" y="6356768"/>
                  <a:pt x="139725" y="6252265"/>
                </a:cubicBezTo>
                <a:lnTo>
                  <a:pt x="0" y="620498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0" name="Picture Placeholder 39">
            <a:extLst>
              <a:ext uri="{FF2B5EF4-FFF2-40B4-BE49-F238E27FC236}">
                <a16:creationId xmlns:a16="http://schemas.microsoft.com/office/drawing/2014/main" id="{5588DAC9-9605-47F7-AA27-84E30747CFFD}"/>
              </a:ext>
            </a:extLst>
          </p:cNvPr>
          <p:cNvSpPr>
            <a:spLocks noGrp="1"/>
          </p:cNvSpPr>
          <p:nvPr userDrawn="1">
            <p:ph type="pic" sz="quarter" idx="14" hasCustomPrompt="1"/>
          </p:nvPr>
        </p:nvSpPr>
        <p:spPr>
          <a:xfrm>
            <a:off x="-1" y="2"/>
            <a:ext cx="4546212" cy="6179311"/>
          </a:xfrm>
          <a:custGeom>
            <a:avLst/>
            <a:gdLst>
              <a:gd name="connsiteX0" fmla="*/ 0 w 4546212"/>
              <a:gd name="connsiteY0" fmla="*/ 0 h 6179311"/>
              <a:gd name="connsiteX1" fmla="*/ 2966308 w 4546212"/>
              <a:gd name="connsiteY1" fmla="*/ 0 h 6179311"/>
              <a:gd name="connsiteX2" fmla="*/ 3072360 w 4546212"/>
              <a:gd name="connsiteY2" fmla="*/ 64428 h 6179311"/>
              <a:gd name="connsiteX3" fmla="*/ 4546212 w 4546212"/>
              <a:gd name="connsiteY3" fmla="*/ 2836412 h 6179311"/>
              <a:gd name="connsiteX4" fmla="*/ 1203313 w 4546212"/>
              <a:gd name="connsiteY4" fmla="*/ 6179311 h 6179311"/>
              <a:gd name="connsiteX5" fmla="*/ 53912 w 4546212"/>
              <a:gd name="connsiteY5" fmla="*/ 5976465 h 6179311"/>
              <a:gd name="connsiteX6" fmla="*/ 0 w 4546212"/>
              <a:gd name="connsiteY6" fmla="*/ 5955208 h 617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6212" h="6179311">
                <a:moveTo>
                  <a:pt x="0" y="0"/>
                </a:moveTo>
                <a:lnTo>
                  <a:pt x="2966308" y="0"/>
                </a:lnTo>
                <a:lnTo>
                  <a:pt x="3072360" y="64428"/>
                </a:lnTo>
                <a:cubicBezTo>
                  <a:pt x="3961577" y="665171"/>
                  <a:pt x="4546212" y="1682517"/>
                  <a:pt x="4546212" y="2836412"/>
                </a:cubicBezTo>
                <a:cubicBezTo>
                  <a:pt x="4546212" y="4682644"/>
                  <a:pt x="3049545" y="6179311"/>
                  <a:pt x="1203313" y="6179311"/>
                </a:cubicBezTo>
                <a:cubicBezTo>
                  <a:pt x="799450" y="6179311"/>
                  <a:pt x="412314" y="6107693"/>
                  <a:pt x="53912" y="5976465"/>
                </a:cubicBezTo>
                <a:lnTo>
                  <a:pt x="0" y="5955208"/>
                </a:lnTo>
                <a:close/>
              </a:path>
            </a:pathLst>
          </a:custGeom>
          <a:pattFill prst="dkUpDiag">
            <a:fgClr>
              <a:schemeClr val="accent3"/>
            </a:fgClr>
            <a:bgClr>
              <a:schemeClr val="accent3">
                <a:lumMod val="75000"/>
              </a:schemeClr>
            </a:bgClr>
          </a:pattFill>
        </p:spPr>
        <p:txBody>
          <a:bodyPr vert="horz" wrap="square" lIns="0" tIns="1097280" rIns="91440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5215796" y="504419"/>
            <a:ext cx="6404696"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0" name="Straight Connector 29">
            <a:extLst>
              <a:ext uri="{FF2B5EF4-FFF2-40B4-BE49-F238E27FC236}">
                <a16:creationId xmlns:a16="http://schemas.microsoft.com/office/drawing/2014/main" id="{59FC3108-6645-447A-94B4-5B886047C764}"/>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59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1"/>
            <a:ext cx="12192000" cy="6858000"/>
          </a:xfrm>
          <a:prstGeom prst="rect">
            <a:avLst/>
          </a:prstGeom>
          <a:gradFill>
            <a:gsLst>
              <a:gs pos="0">
                <a:schemeClr val="bg1">
                  <a:alpha val="0"/>
                </a:schemeClr>
              </a:gs>
              <a:gs pos="41500">
                <a:srgbClr val="FFFFFF">
                  <a:alpha val="70000"/>
                </a:srgbClr>
              </a:gs>
              <a:gs pos="83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675D2485-288B-4C04-96B9-2B4A313C8922}"/>
              </a:ext>
            </a:extLst>
          </p:cNvPr>
          <p:cNvSpPr/>
          <p:nvPr/>
        </p:nvSpPr>
        <p:spPr>
          <a:xfrm>
            <a:off x="6493691" y="106341"/>
            <a:ext cx="5641826" cy="564182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Picture Placeholder 21">
            <a:extLst>
              <a:ext uri="{FF2B5EF4-FFF2-40B4-BE49-F238E27FC236}">
                <a16:creationId xmlns:a16="http://schemas.microsoft.com/office/drawing/2014/main" id="{394F1CF1-D3A9-4DFB-9554-856AA539DB29}"/>
              </a:ext>
            </a:extLst>
          </p:cNvPr>
          <p:cNvSpPr>
            <a:spLocks noGrp="1"/>
          </p:cNvSpPr>
          <p:nvPr userDrawn="1">
            <p:ph type="pic" sz="quarter" idx="14" hasCustomPrompt="1"/>
          </p:nvPr>
        </p:nvSpPr>
        <p:spPr>
          <a:xfrm>
            <a:off x="6706226" y="318876"/>
            <a:ext cx="5221224" cy="5221224"/>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userDrawn="1">
            <p:ph type="title" hasCustomPrompt="1"/>
          </p:nvPr>
        </p:nvSpPr>
        <p:spPr>
          <a:xfrm>
            <a:off x="640079" y="504419"/>
            <a:ext cx="5910095"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9" name="Text Placeholder 18">
            <a:extLst>
              <a:ext uri="{FF2B5EF4-FFF2-40B4-BE49-F238E27FC236}">
                <a16:creationId xmlns:a16="http://schemas.microsoft.com/office/drawing/2014/main" id="{19F3BCA0-0088-459C-B430-8B531ECC563B}"/>
              </a:ext>
            </a:extLst>
          </p:cNvPr>
          <p:cNvSpPr>
            <a:spLocks noGrp="1"/>
          </p:cNvSpPr>
          <p:nvPr userDrawn="1">
            <p:ph type="body" sz="quarter" idx="15"/>
          </p:nvPr>
        </p:nvSpPr>
        <p:spPr>
          <a:xfrm>
            <a:off x="640080"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3" name="Oval 22">
            <a:extLst>
              <a:ext uri="{FF2B5EF4-FFF2-40B4-BE49-F238E27FC236}">
                <a16:creationId xmlns:a16="http://schemas.microsoft.com/office/drawing/2014/main" id="{87852F8E-63AE-43DD-809C-B8606D34592B}"/>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Connector 24">
            <a:extLst>
              <a:ext uri="{FF2B5EF4-FFF2-40B4-BE49-F238E27FC236}">
                <a16:creationId xmlns:a16="http://schemas.microsoft.com/office/drawing/2014/main" id="{4EA561C2-BA65-46C4-BE8C-1A7497E8844A}"/>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Text Placeholder 18">
            <a:extLst>
              <a:ext uri="{FF2B5EF4-FFF2-40B4-BE49-F238E27FC236}">
                <a16:creationId xmlns:a16="http://schemas.microsoft.com/office/drawing/2014/main" id="{E0C5EDE2-FB09-4A30-A72F-4B587D874737}"/>
              </a:ext>
            </a:extLst>
          </p:cNvPr>
          <p:cNvSpPr>
            <a:spLocks noGrp="1"/>
          </p:cNvSpPr>
          <p:nvPr>
            <p:ph type="body" sz="quarter" idx="16"/>
          </p:nvPr>
        </p:nvSpPr>
        <p:spPr>
          <a:xfrm>
            <a:off x="3727393"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8" name="Slide Number Placeholder 13">
            <a:extLst>
              <a:ext uri="{FF2B5EF4-FFF2-40B4-BE49-F238E27FC236}">
                <a16:creationId xmlns:a16="http://schemas.microsoft.com/office/drawing/2014/main" id="{CE1FD2D3-33AB-45C8-8460-A53DA1178B54}"/>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29" name="Straight Connector 28">
            <a:extLst>
              <a:ext uri="{FF2B5EF4-FFF2-40B4-BE49-F238E27FC236}">
                <a16:creationId xmlns:a16="http://schemas.microsoft.com/office/drawing/2014/main" id="{985E165C-C0B1-4DBC-9626-FFD61EB2A3C6}"/>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3591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flipV="1">
            <a:off x="0" y="2404423"/>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flipV="1">
            <a:off x="0" y="0"/>
            <a:ext cx="12192000" cy="6858000"/>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675D2485-288B-4C04-96B9-2B4A313C8922}"/>
              </a:ext>
            </a:extLst>
          </p:cNvPr>
          <p:cNvSpPr/>
          <p:nvPr/>
        </p:nvSpPr>
        <p:spPr>
          <a:xfrm>
            <a:off x="6493691" y="106341"/>
            <a:ext cx="5641826" cy="564182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Picture Placeholder 21">
            <a:extLst>
              <a:ext uri="{FF2B5EF4-FFF2-40B4-BE49-F238E27FC236}">
                <a16:creationId xmlns:a16="http://schemas.microsoft.com/office/drawing/2014/main" id="{394F1CF1-D3A9-4DFB-9554-856AA539DB29}"/>
              </a:ext>
            </a:extLst>
          </p:cNvPr>
          <p:cNvSpPr>
            <a:spLocks noGrp="1"/>
          </p:cNvSpPr>
          <p:nvPr userDrawn="1">
            <p:ph type="pic" sz="quarter" idx="14" hasCustomPrompt="1"/>
          </p:nvPr>
        </p:nvSpPr>
        <p:spPr>
          <a:xfrm>
            <a:off x="6706226" y="318876"/>
            <a:ext cx="5221224" cy="5221224"/>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userDrawn="1">
            <p:ph type="title" hasCustomPrompt="1"/>
          </p:nvPr>
        </p:nvSpPr>
        <p:spPr>
          <a:xfrm>
            <a:off x="640079" y="504419"/>
            <a:ext cx="5910095"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9" name="Text Placeholder 18">
            <a:extLst>
              <a:ext uri="{FF2B5EF4-FFF2-40B4-BE49-F238E27FC236}">
                <a16:creationId xmlns:a16="http://schemas.microsoft.com/office/drawing/2014/main" id="{19F3BCA0-0088-459C-B430-8B531ECC563B}"/>
              </a:ext>
            </a:extLst>
          </p:cNvPr>
          <p:cNvSpPr>
            <a:spLocks noGrp="1"/>
          </p:cNvSpPr>
          <p:nvPr userDrawn="1">
            <p:ph type="body" sz="quarter" idx="15"/>
          </p:nvPr>
        </p:nvSpPr>
        <p:spPr>
          <a:xfrm>
            <a:off x="640080"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3" name="Oval 22">
            <a:extLst>
              <a:ext uri="{FF2B5EF4-FFF2-40B4-BE49-F238E27FC236}">
                <a16:creationId xmlns:a16="http://schemas.microsoft.com/office/drawing/2014/main" id="{87852F8E-63AE-43DD-809C-B8606D34592B}"/>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Connector 24">
            <a:extLst>
              <a:ext uri="{FF2B5EF4-FFF2-40B4-BE49-F238E27FC236}">
                <a16:creationId xmlns:a16="http://schemas.microsoft.com/office/drawing/2014/main" id="{4EA561C2-BA65-46C4-BE8C-1A7497E8844A}"/>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Text Placeholder 18">
            <a:extLst>
              <a:ext uri="{FF2B5EF4-FFF2-40B4-BE49-F238E27FC236}">
                <a16:creationId xmlns:a16="http://schemas.microsoft.com/office/drawing/2014/main" id="{E0C5EDE2-FB09-4A30-A72F-4B587D874737}"/>
              </a:ext>
            </a:extLst>
          </p:cNvPr>
          <p:cNvSpPr>
            <a:spLocks noGrp="1"/>
          </p:cNvSpPr>
          <p:nvPr>
            <p:ph type="body" sz="quarter" idx="16"/>
          </p:nvPr>
        </p:nvSpPr>
        <p:spPr>
          <a:xfrm>
            <a:off x="3727393"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14" name="Slide Number Placeholder 13">
            <a:extLst>
              <a:ext uri="{FF2B5EF4-FFF2-40B4-BE49-F238E27FC236}">
                <a16:creationId xmlns:a16="http://schemas.microsoft.com/office/drawing/2014/main" id="{7504A362-78AD-4F31-9FCF-66BA2DBDB3E9}"/>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22" name="Straight Connector 21">
            <a:extLst>
              <a:ext uri="{FF2B5EF4-FFF2-40B4-BE49-F238E27FC236}">
                <a16:creationId xmlns:a16="http://schemas.microsoft.com/office/drawing/2014/main" id="{7D0E096E-920F-4CEE-BF9A-07CA664FED23}"/>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2990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ection Header with Imi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 name="Group 7">
            <a:extLst>
              <a:ext uri="{FF2B5EF4-FFF2-40B4-BE49-F238E27FC236}">
                <a16:creationId xmlns:a16="http://schemas.microsoft.com/office/drawing/2014/main" id="{CF112A8F-331B-4802-920C-B687B9108DB9}"/>
              </a:ext>
            </a:extLst>
          </p:cNvPr>
          <p:cNvGrpSpPr/>
          <p:nvPr userDrawn="1"/>
        </p:nvGrpSpPr>
        <p:grpSpPr>
          <a:xfrm>
            <a:off x="0" y="0"/>
            <a:ext cx="12192000" cy="3255962"/>
            <a:chOff x="0" y="1770061"/>
            <a:chExt cx="12192000" cy="3255962"/>
          </a:xfrm>
          <a:solidFill>
            <a:schemeClr val="bg1"/>
          </a:solidFill>
        </p:grpSpPr>
        <p:sp>
          <p:nvSpPr>
            <p:cNvPr id="9" name="Rectangle 8">
              <a:extLst>
                <a:ext uri="{FF2B5EF4-FFF2-40B4-BE49-F238E27FC236}">
                  <a16:creationId xmlns:a16="http://schemas.microsoft.com/office/drawing/2014/main" id="{A7A887D8-B543-4BB8-8D6E-605A1E5C80FD}"/>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BCC35E9C-9E03-4FFE-B868-4D04E8E7C1F3}"/>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74E81BF-ADCA-4D13-BE06-476741FE55C0}"/>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63D872D-8369-4426-A311-7F054F9DB5E1}"/>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8C819C9-B789-44A8-9B98-F466EE191F5D}"/>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831849" y="3387725"/>
            <a:ext cx="5680075" cy="1700866"/>
          </a:xfrm>
        </p:spPr>
        <p:txBody>
          <a:bodyPr vert="horz" lIns="91440" tIns="45720" rIns="91440" bIns="45720" rtlCol="0" anchor="b">
            <a:noAutofit/>
          </a:bodyPr>
          <a:lstStyle>
            <a:lvl1pPr>
              <a:defRPr lang="en-GB" sz="4600" b="1" spc="-150">
                <a:solidFill>
                  <a:schemeClr val="accent2"/>
                </a:solidFill>
                <a:latin typeface="+mj-lt"/>
              </a:defRPr>
            </a:lvl1pPr>
          </a:lstStyle>
          <a:p>
            <a:pPr marL="0" lvl="0"/>
            <a:r>
              <a:rPr lang="en-US" dirty="0"/>
              <a:t>Section Header</a:t>
            </a:r>
            <a:endParaRPr lang="en-GB" dirty="0"/>
          </a:p>
        </p:txBody>
      </p:sp>
      <p:sp>
        <p:nvSpPr>
          <p:cNvPr id="19" name="Right Triangle 18">
            <a:extLst>
              <a:ext uri="{FF2B5EF4-FFF2-40B4-BE49-F238E27FC236}">
                <a16:creationId xmlns:a16="http://schemas.microsoft.com/office/drawing/2014/main" id="{B2B3AD73-9CBC-4740-A178-7CA91A791E40}"/>
              </a:ext>
            </a:extLst>
          </p:cNvPr>
          <p:cNvSpPr/>
          <p:nvPr userDrawn="1"/>
        </p:nvSpPr>
        <p:spPr>
          <a:xfrm rot="18900000" flipH="1">
            <a:off x="436216" y="4610094"/>
            <a:ext cx="218598" cy="21859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a:extLst>
              <a:ext uri="{FF2B5EF4-FFF2-40B4-BE49-F238E27FC236}">
                <a16:creationId xmlns:a16="http://schemas.microsoft.com/office/drawing/2014/main" id="{DFD4FDF2-DE4E-4F8D-98CE-1DD90825B0A4}"/>
              </a:ext>
            </a:extLst>
          </p:cNvPr>
          <p:cNvSpPr>
            <a:spLocks noGrp="1"/>
          </p:cNvSpPr>
          <p:nvPr userDrawn="1">
            <p:ph type="body" idx="1" hasCustomPrompt="1"/>
          </p:nvPr>
        </p:nvSpPr>
        <p:spPr>
          <a:xfrm>
            <a:off x="831849" y="5164364"/>
            <a:ext cx="5680075" cy="1078588"/>
          </a:xfrm>
        </p:spPr>
        <p:txBody>
          <a:bodyPr vert="horz" lIns="91440" tIns="45720" rIns="91440" bIns="45720" rtlCol="0">
            <a:noAutofit/>
          </a:bodyPr>
          <a:lstStyle>
            <a:lvl1pPr marL="0" indent="0">
              <a:buNone/>
              <a:defRPr lang="en-US" sz="1600" spc="300" dirty="0">
                <a:latin typeface="+mj-lt"/>
                <a:cs typeface="Arial" panose="020B0604020202020204" pitchFamily="34" charset="0"/>
              </a:defRPr>
            </a:lvl1pPr>
          </a:lstStyle>
          <a:p>
            <a:pPr lvl="0"/>
            <a:r>
              <a:rPr lang="en-US" dirty="0"/>
              <a:t>Subtitle</a:t>
            </a:r>
          </a:p>
        </p:txBody>
      </p:sp>
      <p:sp>
        <p:nvSpPr>
          <p:cNvPr id="17" name="Oval 16">
            <a:extLst>
              <a:ext uri="{FF2B5EF4-FFF2-40B4-BE49-F238E27FC236}">
                <a16:creationId xmlns:a16="http://schemas.microsoft.com/office/drawing/2014/main" id="{811B3AF5-0AF9-445C-9B18-5CED755A048F}"/>
              </a:ext>
            </a:extLst>
          </p:cNvPr>
          <p:cNvSpPr/>
          <p:nvPr/>
        </p:nvSpPr>
        <p:spPr>
          <a:xfrm>
            <a:off x="6511925" y="131762"/>
            <a:ext cx="5416549" cy="541654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6715973" y="335810"/>
            <a:ext cx="5010912" cy="5010912"/>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Tree>
    <p:extLst>
      <p:ext uri="{BB962C8B-B14F-4D97-AF65-F5344CB8AC3E}">
        <p14:creationId xmlns:p14="http://schemas.microsoft.com/office/powerpoint/2010/main" val="190396733"/>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 name="Group 7">
            <a:extLst>
              <a:ext uri="{FF2B5EF4-FFF2-40B4-BE49-F238E27FC236}">
                <a16:creationId xmlns:a16="http://schemas.microsoft.com/office/drawing/2014/main" id="{CF112A8F-331B-4802-920C-B687B9108DB9}"/>
              </a:ext>
            </a:extLst>
          </p:cNvPr>
          <p:cNvGrpSpPr/>
          <p:nvPr userDrawn="1"/>
        </p:nvGrpSpPr>
        <p:grpSpPr>
          <a:xfrm>
            <a:off x="0" y="0"/>
            <a:ext cx="12192000" cy="3255962"/>
            <a:chOff x="0" y="1770061"/>
            <a:chExt cx="12192000" cy="3255962"/>
          </a:xfrm>
          <a:solidFill>
            <a:schemeClr val="bg1"/>
          </a:solidFill>
        </p:grpSpPr>
        <p:sp>
          <p:nvSpPr>
            <p:cNvPr id="9" name="Rectangle 8">
              <a:extLst>
                <a:ext uri="{FF2B5EF4-FFF2-40B4-BE49-F238E27FC236}">
                  <a16:creationId xmlns:a16="http://schemas.microsoft.com/office/drawing/2014/main" id="{A7A887D8-B543-4BB8-8D6E-605A1E5C80FD}"/>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BCC35E9C-9E03-4FFE-B868-4D04E8E7C1F3}"/>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74E81BF-ADCA-4D13-BE06-476741FE55C0}"/>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63D872D-8369-4426-A311-7F054F9DB5E1}"/>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8C819C9-B789-44A8-9B98-F466EE191F5D}"/>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831849" y="3387725"/>
            <a:ext cx="5680075" cy="1700866"/>
          </a:xfrm>
        </p:spPr>
        <p:txBody>
          <a:bodyPr vert="horz" lIns="91440" tIns="45720" rIns="91440" bIns="45720" rtlCol="0" anchor="b">
            <a:noAutofit/>
          </a:bodyPr>
          <a:lstStyle>
            <a:lvl1pPr>
              <a:defRPr lang="en-GB" sz="4600" b="1" spc="-150">
                <a:solidFill>
                  <a:schemeClr val="accent2"/>
                </a:solidFill>
                <a:latin typeface="+mj-lt"/>
              </a:defRPr>
            </a:lvl1pPr>
          </a:lstStyle>
          <a:p>
            <a:pPr marL="0" lvl="0"/>
            <a:r>
              <a:rPr lang="en-US" dirty="0"/>
              <a:t>Section Header</a:t>
            </a:r>
            <a:endParaRPr lang="en-GB" dirty="0"/>
          </a:p>
        </p:txBody>
      </p:sp>
      <p:sp>
        <p:nvSpPr>
          <p:cNvPr id="19" name="Right Triangle 18">
            <a:extLst>
              <a:ext uri="{FF2B5EF4-FFF2-40B4-BE49-F238E27FC236}">
                <a16:creationId xmlns:a16="http://schemas.microsoft.com/office/drawing/2014/main" id="{B2B3AD73-9CBC-4740-A178-7CA91A791E40}"/>
              </a:ext>
            </a:extLst>
          </p:cNvPr>
          <p:cNvSpPr/>
          <p:nvPr userDrawn="1"/>
        </p:nvSpPr>
        <p:spPr>
          <a:xfrm rot="18900000" flipH="1">
            <a:off x="436216" y="4610094"/>
            <a:ext cx="218598" cy="21859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a:extLst>
              <a:ext uri="{FF2B5EF4-FFF2-40B4-BE49-F238E27FC236}">
                <a16:creationId xmlns:a16="http://schemas.microsoft.com/office/drawing/2014/main" id="{DFD4FDF2-DE4E-4F8D-98CE-1DD90825B0A4}"/>
              </a:ext>
            </a:extLst>
          </p:cNvPr>
          <p:cNvSpPr>
            <a:spLocks noGrp="1"/>
          </p:cNvSpPr>
          <p:nvPr userDrawn="1">
            <p:ph type="body" idx="1" hasCustomPrompt="1"/>
          </p:nvPr>
        </p:nvSpPr>
        <p:spPr>
          <a:xfrm>
            <a:off x="831849" y="5164364"/>
            <a:ext cx="5680075" cy="1078588"/>
          </a:xfrm>
        </p:spPr>
        <p:txBody>
          <a:bodyPr vert="horz" lIns="91440" tIns="45720" rIns="91440" bIns="45720" rtlCol="0">
            <a:noAutofit/>
          </a:bodyPr>
          <a:lstStyle>
            <a:lvl1pPr marL="0" indent="0">
              <a:buNone/>
              <a:defRPr lang="en-US" sz="1600" spc="300" dirty="0">
                <a:latin typeface="+mj-lt"/>
                <a:cs typeface="Arial" panose="020B0604020202020204" pitchFamily="34" charset="0"/>
              </a:defRPr>
            </a:lvl1pPr>
          </a:lstStyle>
          <a:p>
            <a:pPr lvl="0"/>
            <a:r>
              <a:rPr lang="en-US" dirty="0"/>
              <a:t>Subtitle</a:t>
            </a:r>
          </a:p>
        </p:txBody>
      </p:sp>
    </p:spTree>
    <p:extLst>
      <p:ext uri="{BB962C8B-B14F-4D97-AF65-F5344CB8AC3E}">
        <p14:creationId xmlns:p14="http://schemas.microsoft.com/office/powerpoint/2010/main" val="4047620110"/>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ection Header with Image 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 name="Group 7">
            <a:extLst>
              <a:ext uri="{FF2B5EF4-FFF2-40B4-BE49-F238E27FC236}">
                <a16:creationId xmlns:a16="http://schemas.microsoft.com/office/drawing/2014/main" id="{CF112A8F-331B-4802-920C-B687B9108DB9}"/>
              </a:ext>
            </a:extLst>
          </p:cNvPr>
          <p:cNvGrpSpPr/>
          <p:nvPr userDrawn="1"/>
        </p:nvGrpSpPr>
        <p:grpSpPr>
          <a:xfrm>
            <a:off x="0" y="0"/>
            <a:ext cx="12192000" cy="3255962"/>
            <a:chOff x="0" y="1770061"/>
            <a:chExt cx="12192000" cy="3255962"/>
          </a:xfrm>
          <a:solidFill>
            <a:schemeClr val="accent3"/>
          </a:solidFill>
        </p:grpSpPr>
        <p:sp>
          <p:nvSpPr>
            <p:cNvPr id="9" name="Rectangle 8">
              <a:extLst>
                <a:ext uri="{FF2B5EF4-FFF2-40B4-BE49-F238E27FC236}">
                  <a16:creationId xmlns:a16="http://schemas.microsoft.com/office/drawing/2014/main" id="{A7A887D8-B543-4BB8-8D6E-605A1E5C80FD}"/>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BCC35E9C-9E03-4FFE-B868-4D04E8E7C1F3}"/>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74E81BF-ADCA-4D13-BE06-476741FE55C0}"/>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63D872D-8369-4426-A311-7F054F9DB5E1}"/>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8C819C9-B789-44A8-9B98-F466EE191F5D}"/>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831849" y="3387725"/>
            <a:ext cx="5680075" cy="1700866"/>
          </a:xfrm>
        </p:spPr>
        <p:txBody>
          <a:bodyPr vert="horz" lIns="91440" tIns="45720" rIns="91440" bIns="45720" rtlCol="0" anchor="b">
            <a:noAutofit/>
          </a:bodyPr>
          <a:lstStyle>
            <a:lvl1pPr>
              <a:defRPr lang="en-GB" sz="4600" b="1" spc="-150">
                <a:solidFill>
                  <a:schemeClr val="bg1"/>
                </a:solidFill>
                <a:latin typeface="+mj-lt"/>
              </a:defRPr>
            </a:lvl1pPr>
          </a:lstStyle>
          <a:p>
            <a:pPr marL="0" lvl="0"/>
            <a:r>
              <a:rPr lang="en-US" dirty="0"/>
              <a:t>Section Header</a:t>
            </a:r>
            <a:endParaRPr lang="en-GB" dirty="0"/>
          </a:p>
        </p:txBody>
      </p:sp>
      <p:sp>
        <p:nvSpPr>
          <p:cNvPr id="19" name="Right Triangle 18">
            <a:extLst>
              <a:ext uri="{FF2B5EF4-FFF2-40B4-BE49-F238E27FC236}">
                <a16:creationId xmlns:a16="http://schemas.microsoft.com/office/drawing/2014/main" id="{B2B3AD73-9CBC-4740-A178-7CA91A791E40}"/>
              </a:ext>
            </a:extLst>
          </p:cNvPr>
          <p:cNvSpPr/>
          <p:nvPr userDrawn="1"/>
        </p:nvSpPr>
        <p:spPr>
          <a:xfrm rot="18900000" flipH="1">
            <a:off x="436216" y="4610094"/>
            <a:ext cx="218598" cy="218598"/>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3" name="Text Placeholder 2">
            <a:extLst>
              <a:ext uri="{FF2B5EF4-FFF2-40B4-BE49-F238E27FC236}">
                <a16:creationId xmlns:a16="http://schemas.microsoft.com/office/drawing/2014/main" id="{DFD4FDF2-DE4E-4F8D-98CE-1DD90825B0A4}"/>
              </a:ext>
            </a:extLst>
          </p:cNvPr>
          <p:cNvSpPr>
            <a:spLocks noGrp="1"/>
          </p:cNvSpPr>
          <p:nvPr userDrawn="1">
            <p:ph type="body" idx="1" hasCustomPrompt="1"/>
          </p:nvPr>
        </p:nvSpPr>
        <p:spPr>
          <a:xfrm>
            <a:off x="831849" y="5164364"/>
            <a:ext cx="5680075" cy="1078588"/>
          </a:xfrm>
        </p:spPr>
        <p:txBody>
          <a:bodyPr vert="horz" lIns="91440" tIns="45720" rIns="91440" bIns="45720" rtlCol="0">
            <a:noAutofit/>
          </a:bodyPr>
          <a:lstStyle>
            <a:lvl1pPr marL="0" indent="0">
              <a:buNone/>
              <a:defRPr lang="en-US" sz="1600" spc="300" dirty="0">
                <a:solidFill>
                  <a:schemeClr val="bg1"/>
                </a:solidFill>
                <a:latin typeface="+mj-lt"/>
                <a:cs typeface="Arial" panose="020B0604020202020204" pitchFamily="34" charset="0"/>
              </a:defRPr>
            </a:lvl1pPr>
          </a:lstStyle>
          <a:p>
            <a:pPr lvl="0"/>
            <a:r>
              <a:rPr lang="en-US" dirty="0"/>
              <a:t>Subtitle</a:t>
            </a:r>
          </a:p>
        </p:txBody>
      </p:sp>
      <p:sp>
        <p:nvSpPr>
          <p:cNvPr id="17" name="Oval 16">
            <a:extLst>
              <a:ext uri="{FF2B5EF4-FFF2-40B4-BE49-F238E27FC236}">
                <a16:creationId xmlns:a16="http://schemas.microsoft.com/office/drawing/2014/main" id="{811B3AF5-0AF9-445C-9B18-5CED755A048F}"/>
              </a:ext>
            </a:extLst>
          </p:cNvPr>
          <p:cNvSpPr/>
          <p:nvPr/>
        </p:nvSpPr>
        <p:spPr>
          <a:xfrm>
            <a:off x="6511925" y="131762"/>
            <a:ext cx="5416549" cy="541654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6715973" y="335810"/>
            <a:ext cx="5010912" cy="5010912"/>
          </a:xfrm>
          <a:prstGeom prst="ellipse">
            <a:avLst/>
          </a:prstGeom>
          <a:pattFill prst="dkUpDiag">
            <a:fgClr>
              <a:schemeClr val="accent3"/>
            </a:fgClr>
            <a:bgClr>
              <a:schemeClr val="accent3">
                <a:lumMod val="50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Tree>
    <p:extLst>
      <p:ext uri="{BB962C8B-B14F-4D97-AF65-F5344CB8AC3E}">
        <p14:creationId xmlns:p14="http://schemas.microsoft.com/office/powerpoint/2010/main" val="3800940423"/>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5FBE8C2-A941-4BA0-AB92-8B9DAEA8D920}"/>
              </a:ext>
            </a:extLst>
          </p:cNvPr>
          <p:cNvSpPr>
            <a:spLocks noGrp="1"/>
          </p:cNvSpPr>
          <p:nvPr>
            <p:ph type="sldNum" sz="quarter" idx="10"/>
          </p:nvPr>
        </p:nvSpPr>
        <p:spPr/>
        <p:txBody>
          <a:bodyPr/>
          <a:lstStyle/>
          <a:p>
            <a:fld id="{DCB4E619-4CA9-4A22-920F-20396BF50470}" type="slidenum">
              <a:rPr lang="en-GB" smtClean="0"/>
              <a:pPr/>
              <a:t>‹#›</a:t>
            </a:fld>
            <a:endParaRPr lang="en-GB" dirty="0"/>
          </a:p>
        </p:txBody>
      </p:sp>
      <p:sp>
        <p:nvSpPr>
          <p:cNvPr id="2" name="Title 1">
            <a:extLst>
              <a:ext uri="{FF2B5EF4-FFF2-40B4-BE49-F238E27FC236}">
                <a16:creationId xmlns:a16="http://schemas.microsoft.com/office/drawing/2014/main" id="{8E1EE7A0-1D71-4AE9-A7A8-91F84FED27F7}"/>
              </a:ext>
            </a:extLst>
          </p:cNvPr>
          <p:cNvSpPr>
            <a:spLocks noGrp="1"/>
          </p:cNvSpPr>
          <p:nvPr>
            <p:ph type="title"/>
          </p:nvPr>
        </p:nvSpPr>
        <p:spPr>
          <a:xfrm>
            <a:off x="640079" y="500492"/>
            <a:ext cx="10980413" cy="493421"/>
          </a:xfrm>
        </p:spPr>
        <p:txBody>
          <a:bodyPr/>
          <a:lstStyle/>
          <a:p>
            <a:r>
              <a:rPr lang="en-US"/>
              <a:t>Click to edit Master title style</a:t>
            </a:r>
          </a:p>
        </p:txBody>
      </p:sp>
    </p:spTree>
    <p:extLst>
      <p:ext uri="{BB962C8B-B14F-4D97-AF65-F5344CB8AC3E}">
        <p14:creationId xmlns:p14="http://schemas.microsoft.com/office/powerpoint/2010/main" val="2214736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Quote Slide 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Freeform: Shape 21">
            <a:extLst>
              <a:ext uri="{FF2B5EF4-FFF2-40B4-BE49-F238E27FC236}">
                <a16:creationId xmlns:a16="http://schemas.microsoft.com/office/drawing/2014/main" id="{64A6DB18-4C6E-41E3-B11B-1FE933E84ABD}"/>
              </a:ext>
            </a:extLst>
          </p:cNvPr>
          <p:cNvSpPr/>
          <p:nvPr userDrawn="1"/>
        </p:nvSpPr>
        <p:spPr>
          <a:xfrm rot="19800000">
            <a:off x="-1368850" y="-967093"/>
            <a:ext cx="8283042" cy="3255962"/>
          </a:xfrm>
          <a:custGeom>
            <a:avLst/>
            <a:gdLst>
              <a:gd name="connsiteX0" fmla="*/ 8159309 w 8283042"/>
              <a:gd name="connsiteY0" fmla="*/ 3184525 h 3255962"/>
              <a:gd name="connsiteX1" fmla="*/ 8283042 w 8283042"/>
              <a:gd name="connsiteY1" fmla="*/ 3255962 h 3255962"/>
              <a:gd name="connsiteX2" fmla="*/ 0 w 8283042"/>
              <a:gd name="connsiteY2" fmla="*/ 3255962 h 3255962"/>
              <a:gd name="connsiteX3" fmla="*/ 41244 w 8283042"/>
              <a:gd name="connsiteY3" fmla="*/ 3184525 h 3255962"/>
              <a:gd name="connsiteX4" fmla="*/ 7284932 w 8283042"/>
              <a:gd name="connsiteY4" fmla="*/ 2679703 h 3255962"/>
              <a:gd name="connsiteX5" fmla="*/ 7408664 w 8283042"/>
              <a:gd name="connsiteY5" fmla="*/ 2751140 h 3255962"/>
              <a:gd name="connsiteX6" fmla="*/ 291459 w 8283042"/>
              <a:gd name="connsiteY6" fmla="*/ 2751140 h 3255962"/>
              <a:gd name="connsiteX7" fmla="*/ 332703 w 8283042"/>
              <a:gd name="connsiteY7" fmla="*/ 2679703 h 3255962"/>
              <a:gd name="connsiteX8" fmla="*/ 6121836 w 8283042"/>
              <a:gd name="connsiteY8" fmla="*/ 2008189 h 3255962"/>
              <a:gd name="connsiteX9" fmla="*/ 720402 w 8283042"/>
              <a:gd name="connsiteY9" fmla="*/ 2008189 h 3255962"/>
              <a:gd name="connsiteX10" fmla="*/ 1123681 w 8283042"/>
              <a:gd name="connsiteY10" fmla="*/ 1309689 h 3255962"/>
              <a:gd name="connsiteX11" fmla="*/ 4911998 w 8283042"/>
              <a:gd name="connsiteY11" fmla="*/ 1309689 h 3255962"/>
              <a:gd name="connsiteX12" fmla="*/ 4716772 w 8283042"/>
              <a:gd name="connsiteY12" fmla="*/ 1196975 h 3255962"/>
              <a:gd name="connsiteX13" fmla="*/ 1188756 w 8283042"/>
              <a:gd name="connsiteY13" fmla="*/ 1196976 h 3255962"/>
              <a:gd name="connsiteX14" fmla="*/ 1879830 w 8283042"/>
              <a:gd name="connsiteY14" fmla="*/ 0 h 3255962"/>
              <a:gd name="connsiteX15" fmla="*/ 2643550 w 8283042"/>
              <a:gd name="connsiteY15" fmla="*/ 0 h 3255962"/>
              <a:gd name="connsiteX16" fmla="*/ 6462789 w 8283042"/>
              <a:gd name="connsiteY16" fmla="*/ 2205038 h 3255962"/>
              <a:gd name="connsiteX17" fmla="*/ 6897231 w 8283042"/>
              <a:gd name="connsiteY17" fmla="*/ 2455864 h 3255962"/>
              <a:gd name="connsiteX18" fmla="*/ 461936 w 8283042"/>
              <a:gd name="connsiteY18" fmla="*/ 2455864 h 3255962"/>
              <a:gd name="connsiteX19" fmla="*/ 606750 w 8283042"/>
              <a:gd name="connsiteY19" fmla="*/ 2205039 h 325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83042" h="3255962">
                <a:moveTo>
                  <a:pt x="8159309" y="3184525"/>
                </a:moveTo>
                <a:lnTo>
                  <a:pt x="8283042" y="3255962"/>
                </a:lnTo>
                <a:lnTo>
                  <a:pt x="0" y="3255962"/>
                </a:lnTo>
                <a:lnTo>
                  <a:pt x="41244" y="3184525"/>
                </a:lnTo>
                <a:close/>
                <a:moveTo>
                  <a:pt x="7284932" y="2679703"/>
                </a:moveTo>
                <a:lnTo>
                  <a:pt x="7408664" y="2751140"/>
                </a:lnTo>
                <a:lnTo>
                  <a:pt x="291459" y="2751140"/>
                </a:lnTo>
                <a:lnTo>
                  <a:pt x="332703" y="2679703"/>
                </a:lnTo>
                <a:close/>
                <a:moveTo>
                  <a:pt x="6121836" y="2008189"/>
                </a:moveTo>
                <a:lnTo>
                  <a:pt x="720402" y="2008189"/>
                </a:lnTo>
                <a:lnTo>
                  <a:pt x="1123681" y="1309689"/>
                </a:lnTo>
                <a:lnTo>
                  <a:pt x="4911998" y="1309689"/>
                </a:lnTo>
                <a:close/>
                <a:moveTo>
                  <a:pt x="4716772" y="1196975"/>
                </a:moveTo>
                <a:lnTo>
                  <a:pt x="1188756" y="1196976"/>
                </a:lnTo>
                <a:lnTo>
                  <a:pt x="1879830" y="0"/>
                </a:lnTo>
                <a:lnTo>
                  <a:pt x="2643550" y="0"/>
                </a:lnTo>
                <a:close/>
                <a:moveTo>
                  <a:pt x="6462789" y="2205038"/>
                </a:moveTo>
                <a:lnTo>
                  <a:pt x="6897231" y="2455864"/>
                </a:lnTo>
                <a:lnTo>
                  <a:pt x="461936" y="2455864"/>
                </a:lnTo>
                <a:lnTo>
                  <a:pt x="606750" y="220503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5124562" y="2409371"/>
            <a:ext cx="6354526" cy="3577863"/>
          </a:xfrm>
        </p:spPr>
        <p:txBody>
          <a:bodyPr vert="horz" lIns="91440" tIns="45720" rIns="91440" bIns="45720" rtlCol="0" anchor="t">
            <a:noAutofit/>
          </a:bodyPr>
          <a:lstStyle>
            <a:lvl1pPr>
              <a:lnSpc>
                <a:spcPct val="100000"/>
              </a:lnSpc>
              <a:defRPr lang="en-GB" sz="3200" b="1" spc="0">
                <a:solidFill>
                  <a:schemeClr val="bg1"/>
                </a:solidFill>
                <a:latin typeface="+mj-lt"/>
              </a:defRPr>
            </a:lvl1pPr>
          </a:lstStyle>
          <a:p>
            <a:pPr marL="0" lvl="0"/>
            <a:r>
              <a:rPr lang="en-US" dirty="0"/>
              <a:t>Quote</a:t>
            </a:r>
            <a:endParaRPr lang="en-GB" dirty="0"/>
          </a:p>
        </p:txBody>
      </p:sp>
      <p:sp>
        <p:nvSpPr>
          <p:cNvPr id="17" name="Oval 16">
            <a:extLst>
              <a:ext uri="{FF2B5EF4-FFF2-40B4-BE49-F238E27FC236}">
                <a16:creationId xmlns:a16="http://schemas.microsoft.com/office/drawing/2014/main" id="{811B3AF5-0AF9-445C-9B18-5CED755A048F}"/>
              </a:ext>
            </a:extLst>
          </p:cNvPr>
          <p:cNvSpPr/>
          <p:nvPr userDrawn="1"/>
        </p:nvSpPr>
        <p:spPr>
          <a:xfrm>
            <a:off x="424005" y="1400629"/>
            <a:ext cx="3698738" cy="369873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562502" y="1539126"/>
            <a:ext cx="3421745" cy="3421745"/>
          </a:xfrm>
          <a:prstGeom prst="ellipse">
            <a:avLst/>
          </a:prstGeom>
          <a:pattFill prst="dkUpDiag">
            <a:fgClr>
              <a:schemeClr val="accent3"/>
            </a:fgClr>
            <a:bgClr>
              <a:schemeClr val="accent3">
                <a:lumMod val="50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3" name="Text Placeholder 2">
            <a:extLst>
              <a:ext uri="{FF2B5EF4-FFF2-40B4-BE49-F238E27FC236}">
                <a16:creationId xmlns:a16="http://schemas.microsoft.com/office/drawing/2014/main" id="{1482934F-D15B-433B-8563-5A4037ECB287}"/>
              </a:ext>
            </a:extLst>
          </p:cNvPr>
          <p:cNvSpPr txBox="1">
            <a:spLocks/>
          </p:cNvSpPr>
          <p:nvPr userDrawn="1"/>
        </p:nvSpPr>
        <p:spPr bwMode="auto">
          <a:xfrm>
            <a:off x="4411650" y="1923750"/>
            <a:ext cx="800100" cy="1505250"/>
          </a:xfrm>
          <a:prstGeom prst="rect">
            <a:avLst/>
          </a:prstGeom>
          <a:noFill/>
          <a:extLst/>
        </p:spPr>
        <p:txBody>
          <a:bodyPr wrap="square" lIns="91440" tIns="45720" rIns="91440" bIns="45720" numCol="1" anchor="ctr" anchorCtr="0" compatLnSpc="1">
            <a:prstTxWarp prst="textNoShape">
              <a:avLst/>
            </a:prstTxWarp>
            <a:noAutofit/>
          </a:bodyPr>
          <a:lstStyle>
            <a:lvl1pPr marL="172800" indent="-180000" algn="l" defTabSz="684213" rtl="0" eaLnBrk="1" fontAlgn="base" hangingPunct="1">
              <a:lnSpc>
                <a:spcPts val="3680"/>
              </a:lnSpc>
              <a:spcBef>
                <a:spcPts val="0"/>
              </a:spcBef>
              <a:spcAft>
                <a:spcPct val="0"/>
              </a:spcAft>
              <a:buClr>
                <a:schemeClr val="tx2"/>
              </a:buClr>
              <a:buSzPct val="90000"/>
              <a:buFont typeface="Arial" charset="0"/>
              <a:buNone/>
              <a:defRPr lang="en-US" sz="3200" i="1" kern="120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66675" indent="-91440" algn="ctr">
              <a:lnSpc>
                <a:spcPct val="105000"/>
              </a:lnSpc>
              <a:spcAft>
                <a:spcPts val="800"/>
              </a:spcAft>
            </a:pPr>
            <a:r>
              <a:rPr lang="en-US" sz="9600" b="1" i="0" dirty="0">
                <a:solidFill>
                  <a:schemeClr val="bg1"/>
                </a:solidFill>
              </a:rPr>
              <a:t>“</a:t>
            </a:r>
          </a:p>
        </p:txBody>
      </p:sp>
      <p:sp>
        <p:nvSpPr>
          <p:cNvPr id="24" name="Oval 23">
            <a:extLst>
              <a:ext uri="{FF2B5EF4-FFF2-40B4-BE49-F238E27FC236}">
                <a16:creationId xmlns:a16="http://schemas.microsoft.com/office/drawing/2014/main" id="{1BD117CE-38D2-4C42-9DB4-4A2E280B0DDF}"/>
              </a:ext>
            </a:extLst>
          </p:cNvPr>
          <p:cNvSpPr/>
          <p:nvPr userDrawn="1"/>
        </p:nvSpPr>
        <p:spPr>
          <a:xfrm>
            <a:off x="11230815" y="6327865"/>
            <a:ext cx="389686" cy="389684"/>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Connector 24">
            <a:extLst>
              <a:ext uri="{FF2B5EF4-FFF2-40B4-BE49-F238E27FC236}">
                <a16:creationId xmlns:a16="http://schemas.microsoft.com/office/drawing/2014/main" id="{B8537828-887B-41E4-BAE4-D56B689E999B}"/>
              </a:ext>
            </a:extLst>
          </p:cNvPr>
          <p:cNvCxnSpPr/>
          <p:nvPr userDrawn="1"/>
        </p:nvCxnSpPr>
        <p:spPr>
          <a:xfrm>
            <a:off x="11107057" y="6294459"/>
            <a:ext cx="0" cy="4572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6" name="Slide Number Placeholder 13">
            <a:extLst>
              <a:ext uri="{FF2B5EF4-FFF2-40B4-BE49-F238E27FC236}">
                <a16:creationId xmlns:a16="http://schemas.microsoft.com/office/drawing/2014/main" id="{C30B13EC-FDE4-4948-916D-4C19A15AA25F}"/>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27" name="Straight Connector 26">
            <a:extLst>
              <a:ext uri="{FF2B5EF4-FFF2-40B4-BE49-F238E27FC236}">
                <a16:creationId xmlns:a16="http://schemas.microsoft.com/office/drawing/2014/main" id="{1DCB14C0-E2E4-43A3-BF4F-3245EC9D047E}"/>
              </a:ext>
            </a:extLst>
          </p:cNvPr>
          <p:cNvCxnSpPr/>
          <p:nvPr userDrawn="1"/>
        </p:nvCxnSpPr>
        <p:spPr>
          <a:xfrm>
            <a:off x="0" y="6523059"/>
            <a:ext cx="1110996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105157"/>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Freeform: Shape 21">
            <a:extLst>
              <a:ext uri="{FF2B5EF4-FFF2-40B4-BE49-F238E27FC236}">
                <a16:creationId xmlns:a16="http://schemas.microsoft.com/office/drawing/2014/main" id="{64A6DB18-4C6E-41E3-B11B-1FE933E84ABD}"/>
              </a:ext>
            </a:extLst>
          </p:cNvPr>
          <p:cNvSpPr/>
          <p:nvPr userDrawn="1"/>
        </p:nvSpPr>
        <p:spPr>
          <a:xfrm rot="19800000">
            <a:off x="-1368850" y="-967093"/>
            <a:ext cx="8283042" cy="3255962"/>
          </a:xfrm>
          <a:custGeom>
            <a:avLst/>
            <a:gdLst>
              <a:gd name="connsiteX0" fmla="*/ 8159309 w 8283042"/>
              <a:gd name="connsiteY0" fmla="*/ 3184525 h 3255962"/>
              <a:gd name="connsiteX1" fmla="*/ 8283042 w 8283042"/>
              <a:gd name="connsiteY1" fmla="*/ 3255962 h 3255962"/>
              <a:gd name="connsiteX2" fmla="*/ 0 w 8283042"/>
              <a:gd name="connsiteY2" fmla="*/ 3255962 h 3255962"/>
              <a:gd name="connsiteX3" fmla="*/ 41244 w 8283042"/>
              <a:gd name="connsiteY3" fmla="*/ 3184525 h 3255962"/>
              <a:gd name="connsiteX4" fmla="*/ 7284932 w 8283042"/>
              <a:gd name="connsiteY4" fmla="*/ 2679703 h 3255962"/>
              <a:gd name="connsiteX5" fmla="*/ 7408664 w 8283042"/>
              <a:gd name="connsiteY5" fmla="*/ 2751140 h 3255962"/>
              <a:gd name="connsiteX6" fmla="*/ 291459 w 8283042"/>
              <a:gd name="connsiteY6" fmla="*/ 2751140 h 3255962"/>
              <a:gd name="connsiteX7" fmla="*/ 332703 w 8283042"/>
              <a:gd name="connsiteY7" fmla="*/ 2679703 h 3255962"/>
              <a:gd name="connsiteX8" fmla="*/ 6121836 w 8283042"/>
              <a:gd name="connsiteY8" fmla="*/ 2008189 h 3255962"/>
              <a:gd name="connsiteX9" fmla="*/ 720402 w 8283042"/>
              <a:gd name="connsiteY9" fmla="*/ 2008189 h 3255962"/>
              <a:gd name="connsiteX10" fmla="*/ 1123681 w 8283042"/>
              <a:gd name="connsiteY10" fmla="*/ 1309689 h 3255962"/>
              <a:gd name="connsiteX11" fmla="*/ 4911998 w 8283042"/>
              <a:gd name="connsiteY11" fmla="*/ 1309689 h 3255962"/>
              <a:gd name="connsiteX12" fmla="*/ 4716772 w 8283042"/>
              <a:gd name="connsiteY12" fmla="*/ 1196975 h 3255962"/>
              <a:gd name="connsiteX13" fmla="*/ 1188756 w 8283042"/>
              <a:gd name="connsiteY13" fmla="*/ 1196976 h 3255962"/>
              <a:gd name="connsiteX14" fmla="*/ 1879830 w 8283042"/>
              <a:gd name="connsiteY14" fmla="*/ 0 h 3255962"/>
              <a:gd name="connsiteX15" fmla="*/ 2643550 w 8283042"/>
              <a:gd name="connsiteY15" fmla="*/ 0 h 3255962"/>
              <a:gd name="connsiteX16" fmla="*/ 6462789 w 8283042"/>
              <a:gd name="connsiteY16" fmla="*/ 2205038 h 3255962"/>
              <a:gd name="connsiteX17" fmla="*/ 6897231 w 8283042"/>
              <a:gd name="connsiteY17" fmla="*/ 2455864 h 3255962"/>
              <a:gd name="connsiteX18" fmla="*/ 461936 w 8283042"/>
              <a:gd name="connsiteY18" fmla="*/ 2455864 h 3255962"/>
              <a:gd name="connsiteX19" fmla="*/ 606750 w 8283042"/>
              <a:gd name="connsiteY19" fmla="*/ 2205039 h 325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83042" h="3255962">
                <a:moveTo>
                  <a:pt x="8159309" y="3184525"/>
                </a:moveTo>
                <a:lnTo>
                  <a:pt x="8283042" y="3255962"/>
                </a:lnTo>
                <a:lnTo>
                  <a:pt x="0" y="3255962"/>
                </a:lnTo>
                <a:lnTo>
                  <a:pt x="41244" y="3184525"/>
                </a:lnTo>
                <a:close/>
                <a:moveTo>
                  <a:pt x="7284932" y="2679703"/>
                </a:moveTo>
                <a:lnTo>
                  <a:pt x="7408664" y="2751140"/>
                </a:lnTo>
                <a:lnTo>
                  <a:pt x="291459" y="2751140"/>
                </a:lnTo>
                <a:lnTo>
                  <a:pt x="332703" y="2679703"/>
                </a:lnTo>
                <a:close/>
                <a:moveTo>
                  <a:pt x="6121836" y="2008189"/>
                </a:moveTo>
                <a:lnTo>
                  <a:pt x="720402" y="2008189"/>
                </a:lnTo>
                <a:lnTo>
                  <a:pt x="1123681" y="1309689"/>
                </a:lnTo>
                <a:lnTo>
                  <a:pt x="4911998" y="1309689"/>
                </a:lnTo>
                <a:close/>
                <a:moveTo>
                  <a:pt x="4716772" y="1196975"/>
                </a:moveTo>
                <a:lnTo>
                  <a:pt x="1188756" y="1196976"/>
                </a:lnTo>
                <a:lnTo>
                  <a:pt x="1879830" y="0"/>
                </a:lnTo>
                <a:lnTo>
                  <a:pt x="2643550" y="0"/>
                </a:lnTo>
                <a:close/>
                <a:moveTo>
                  <a:pt x="6462789" y="2205038"/>
                </a:moveTo>
                <a:lnTo>
                  <a:pt x="6897231" y="2455864"/>
                </a:lnTo>
                <a:lnTo>
                  <a:pt x="461936" y="2455864"/>
                </a:lnTo>
                <a:lnTo>
                  <a:pt x="606750" y="2205039"/>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5124562" y="2409371"/>
            <a:ext cx="6354526" cy="3577863"/>
          </a:xfrm>
        </p:spPr>
        <p:txBody>
          <a:bodyPr vert="horz" lIns="91440" tIns="45720" rIns="91440" bIns="45720" rtlCol="0" anchor="t">
            <a:noAutofit/>
          </a:bodyPr>
          <a:lstStyle>
            <a:lvl1pPr>
              <a:lnSpc>
                <a:spcPct val="100000"/>
              </a:lnSpc>
              <a:defRPr lang="en-GB" sz="3200" b="1" spc="0">
                <a:solidFill>
                  <a:schemeClr val="tx2"/>
                </a:solidFill>
                <a:latin typeface="+mj-lt"/>
              </a:defRPr>
            </a:lvl1pPr>
          </a:lstStyle>
          <a:p>
            <a:pPr marL="0" lvl="0"/>
            <a:r>
              <a:rPr lang="en-US" dirty="0"/>
              <a:t>Quote</a:t>
            </a:r>
            <a:endParaRPr lang="en-GB" dirty="0"/>
          </a:p>
        </p:txBody>
      </p:sp>
      <p:sp>
        <p:nvSpPr>
          <p:cNvPr id="17" name="Oval 16">
            <a:extLst>
              <a:ext uri="{FF2B5EF4-FFF2-40B4-BE49-F238E27FC236}">
                <a16:creationId xmlns:a16="http://schemas.microsoft.com/office/drawing/2014/main" id="{811B3AF5-0AF9-445C-9B18-5CED755A048F}"/>
              </a:ext>
            </a:extLst>
          </p:cNvPr>
          <p:cNvSpPr/>
          <p:nvPr userDrawn="1"/>
        </p:nvSpPr>
        <p:spPr>
          <a:xfrm>
            <a:off x="424005" y="1400629"/>
            <a:ext cx="3698738" cy="36987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562502" y="1539126"/>
            <a:ext cx="3421745" cy="3421745"/>
          </a:xfrm>
          <a:prstGeom prst="ellipse">
            <a:avLst/>
          </a:prstGeom>
          <a:pattFill prst="dkUpDiag">
            <a:fgClr>
              <a:schemeClr val="accent3"/>
            </a:fgClr>
            <a:bgClr>
              <a:schemeClr val="accent3">
                <a:lumMod val="50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3" name="Text Placeholder 2">
            <a:extLst>
              <a:ext uri="{FF2B5EF4-FFF2-40B4-BE49-F238E27FC236}">
                <a16:creationId xmlns:a16="http://schemas.microsoft.com/office/drawing/2014/main" id="{1482934F-D15B-433B-8563-5A4037ECB287}"/>
              </a:ext>
            </a:extLst>
          </p:cNvPr>
          <p:cNvSpPr txBox="1">
            <a:spLocks/>
          </p:cNvSpPr>
          <p:nvPr userDrawn="1"/>
        </p:nvSpPr>
        <p:spPr bwMode="auto">
          <a:xfrm>
            <a:off x="4411650" y="1923750"/>
            <a:ext cx="800100" cy="1505250"/>
          </a:xfrm>
          <a:prstGeom prst="rect">
            <a:avLst/>
          </a:prstGeom>
          <a:noFill/>
          <a:extLst/>
        </p:spPr>
        <p:txBody>
          <a:bodyPr wrap="square" lIns="91440" tIns="45720" rIns="91440" bIns="45720" numCol="1" anchor="ctr" anchorCtr="0" compatLnSpc="1">
            <a:prstTxWarp prst="textNoShape">
              <a:avLst/>
            </a:prstTxWarp>
            <a:noAutofit/>
          </a:bodyPr>
          <a:lstStyle>
            <a:lvl1pPr marL="172800" indent="-180000" algn="l" defTabSz="684213" rtl="0" eaLnBrk="1" fontAlgn="base" hangingPunct="1">
              <a:lnSpc>
                <a:spcPts val="3680"/>
              </a:lnSpc>
              <a:spcBef>
                <a:spcPts val="0"/>
              </a:spcBef>
              <a:spcAft>
                <a:spcPct val="0"/>
              </a:spcAft>
              <a:buClr>
                <a:schemeClr val="tx2"/>
              </a:buClr>
              <a:buSzPct val="90000"/>
              <a:buFont typeface="Arial" charset="0"/>
              <a:buNone/>
              <a:defRPr lang="en-US" sz="3200" i="1" kern="120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66675" indent="-91440" algn="ctr">
              <a:lnSpc>
                <a:spcPct val="105000"/>
              </a:lnSpc>
              <a:spcAft>
                <a:spcPts val="800"/>
              </a:spcAft>
            </a:pPr>
            <a:r>
              <a:rPr lang="en-US" sz="9600" b="1" i="0" dirty="0">
                <a:solidFill>
                  <a:schemeClr val="tx2"/>
                </a:solidFill>
              </a:rPr>
              <a:t>“</a:t>
            </a:r>
          </a:p>
        </p:txBody>
      </p:sp>
      <p:sp>
        <p:nvSpPr>
          <p:cNvPr id="8" name="Oval 7">
            <a:extLst>
              <a:ext uri="{FF2B5EF4-FFF2-40B4-BE49-F238E27FC236}">
                <a16:creationId xmlns:a16="http://schemas.microsoft.com/office/drawing/2014/main" id="{F4F7B2FA-9CC6-4114-86A4-1AFC7AB8DC4E}"/>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Connector 8">
            <a:extLst>
              <a:ext uri="{FF2B5EF4-FFF2-40B4-BE49-F238E27FC236}">
                <a16:creationId xmlns:a16="http://schemas.microsoft.com/office/drawing/2014/main" id="{95CEB9D3-1AE0-4506-94BF-5A0560B20E83}"/>
              </a:ext>
            </a:extLst>
          </p:cNvPr>
          <p:cNvCxnSpPr/>
          <p:nvPr userDrawn="1"/>
        </p:nvCxnSpPr>
        <p:spPr>
          <a:xfrm>
            <a:off x="11107057" y="6294459"/>
            <a:ext cx="0" cy="45720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0" name="Slide Number Placeholder 13">
            <a:extLst>
              <a:ext uri="{FF2B5EF4-FFF2-40B4-BE49-F238E27FC236}">
                <a16:creationId xmlns:a16="http://schemas.microsoft.com/office/drawing/2014/main" id="{C22B8D4B-39B9-4EAD-AE41-4C1E961EAF81}"/>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11" name="Straight Connector 10">
            <a:extLst>
              <a:ext uri="{FF2B5EF4-FFF2-40B4-BE49-F238E27FC236}">
                <a16:creationId xmlns:a16="http://schemas.microsoft.com/office/drawing/2014/main" id="{BEEF5E30-7D94-4346-8B55-79B1AFC23045}"/>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816514"/>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Quote Slide Curv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Freeform: Shape 29">
            <a:extLst>
              <a:ext uri="{FF2B5EF4-FFF2-40B4-BE49-F238E27FC236}">
                <a16:creationId xmlns:a16="http://schemas.microsoft.com/office/drawing/2014/main" id="{2E5F57C8-1811-4EED-A1DD-F65E022CFF71}"/>
              </a:ext>
            </a:extLst>
          </p:cNvPr>
          <p:cNvSpPr>
            <a:spLocks/>
          </p:cNvSpPr>
          <p:nvPr/>
        </p:nvSpPr>
        <p:spPr bwMode="auto">
          <a:xfrm rot="20994946">
            <a:off x="-308388" y="270107"/>
            <a:ext cx="12759629" cy="3500921"/>
          </a:xfrm>
          <a:custGeom>
            <a:avLst/>
            <a:gdLst>
              <a:gd name="connsiteX0" fmla="*/ 10516035 w 12759629"/>
              <a:gd name="connsiteY0" fmla="*/ 2541856 h 3500921"/>
              <a:gd name="connsiteX1" fmla="*/ 12070532 w 12759629"/>
              <a:gd name="connsiteY1" fmla="*/ 3047516 h 3500921"/>
              <a:gd name="connsiteX2" fmla="*/ 12340450 w 12759629"/>
              <a:gd name="connsiteY2" fmla="*/ 3189806 h 3500921"/>
              <a:gd name="connsiteX3" fmla="*/ 12320059 w 12759629"/>
              <a:gd name="connsiteY3" fmla="*/ 3304463 h 3500921"/>
              <a:gd name="connsiteX4" fmla="*/ 12187055 w 12759629"/>
              <a:gd name="connsiteY4" fmla="*/ 3237627 h 3500921"/>
              <a:gd name="connsiteX5" fmla="*/ 9703854 w 12759629"/>
              <a:gd name="connsiteY5" fmla="*/ 2636906 h 3500921"/>
              <a:gd name="connsiteX6" fmla="*/ 6410869 w 12759629"/>
              <a:gd name="connsiteY6" fmla="*/ 3114646 h 3500921"/>
              <a:gd name="connsiteX7" fmla="*/ 3103029 w 12759629"/>
              <a:gd name="connsiteY7" fmla="*/ 3500820 h 3500921"/>
              <a:gd name="connsiteX8" fmla="*/ 27535 w 12759629"/>
              <a:gd name="connsiteY8" fmla="*/ 2961569 h 3500921"/>
              <a:gd name="connsiteX9" fmla="*/ 0 w 12759629"/>
              <a:gd name="connsiteY9" fmla="*/ 2948829 h 3500921"/>
              <a:gd name="connsiteX10" fmla="*/ 6084 w 12759629"/>
              <a:gd name="connsiteY10" fmla="*/ 2914623 h 3500921"/>
              <a:gd name="connsiteX11" fmla="*/ 36566 w 12759629"/>
              <a:gd name="connsiteY11" fmla="*/ 2929330 h 3500921"/>
              <a:gd name="connsiteX12" fmla="*/ 3107981 w 12759629"/>
              <a:gd name="connsiteY12" fmla="*/ 3484895 h 3500921"/>
              <a:gd name="connsiteX13" fmla="*/ 6410869 w 12759629"/>
              <a:gd name="connsiteY13" fmla="*/ 3035023 h 3500921"/>
              <a:gd name="connsiteX14" fmla="*/ 9693950 w 12759629"/>
              <a:gd name="connsiteY14" fmla="*/ 2477659 h 3500921"/>
              <a:gd name="connsiteX15" fmla="*/ 10516035 w 12759629"/>
              <a:gd name="connsiteY15" fmla="*/ 2541856 h 3500921"/>
              <a:gd name="connsiteX16" fmla="*/ 10663864 w 12759629"/>
              <a:gd name="connsiteY16" fmla="*/ 1743885 h 3500921"/>
              <a:gd name="connsiteX17" fmla="*/ 12361031 w 12759629"/>
              <a:gd name="connsiteY17" fmla="*/ 2490300 h 3500921"/>
              <a:gd name="connsiteX18" fmla="*/ 12452364 w 12759629"/>
              <a:gd name="connsiteY18" fmla="*/ 2560519 h 3500921"/>
              <a:gd name="connsiteX19" fmla="*/ 12394470 w 12759629"/>
              <a:gd name="connsiteY19" fmla="*/ 2886055 h 3500921"/>
              <a:gd name="connsiteX20" fmla="*/ 12350704 w 12759629"/>
              <a:gd name="connsiteY20" fmla="*/ 2856440 h 3500921"/>
              <a:gd name="connsiteX21" fmla="*/ 9674113 w 12759629"/>
              <a:gd name="connsiteY21" fmla="*/ 2079999 h 3500921"/>
              <a:gd name="connsiteX22" fmla="*/ 6410950 w 12759629"/>
              <a:gd name="connsiteY22" fmla="*/ 2820279 h 3500921"/>
              <a:gd name="connsiteX23" fmla="*/ 3123029 w 12759629"/>
              <a:gd name="connsiteY23" fmla="*/ 3433200 h 3500921"/>
              <a:gd name="connsiteX24" fmla="*/ 64774 w 12759629"/>
              <a:gd name="connsiteY24" fmla="*/ 2832803 h 3500921"/>
              <a:gd name="connsiteX25" fmla="*/ 24504 w 12759629"/>
              <a:gd name="connsiteY25" fmla="*/ 2811044 h 3500921"/>
              <a:gd name="connsiteX26" fmla="*/ 47732 w 12759629"/>
              <a:gd name="connsiteY26" fmla="*/ 2680435 h 3500921"/>
              <a:gd name="connsiteX27" fmla="*/ 97636 w 12759629"/>
              <a:gd name="connsiteY27" fmla="*/ 2708386 h 3500921"/>
              <a:gd name="connsiteX28" fmla="*/ 3137884 w 12759629"/>
              <a:gd name="connsiteY28" fmla="*/ 3361559 h 3500921"/>
              <a:gd name="connsiteX29" fmla="*/ 6410950 w 12759629"/>
              <a:gd name="connsiteY29" fmla="*/ 2565559 h 3500921"/>
              <a:gd name="connsiteX30" fmla="*/ 9649354 w 12759629"/>
              <a:gd name="connsiteY30" fmla="*/ 1697920 h 3500921"/>
              <a:gd name="connsiteX31" fmla="*/ 10663864 w 12759629"/>
              <a:gd name="connsiteY31" fmla="*/ 1743885 h 3500921"/>
              <a:gd name="connsiteX32" fmla="*/ 10969792 w 12759629"/>
              <a:gd name="connsiteY32" fmla="*/ 889041 h 3500921"/>
              <a:gd name="connsiteX33" fmla="*/ 12565593 w 12759629"/>
              <a:gd name="connsiteY33" fmla="*/ 1623395 h 3500921"/>
              <a:gd name="connsiteX34" fmla="*/ 12612354 w 12759629"/>
              <a:gd name="connsiteY34" fmla="*/ 1660905 h 3500921"/>
              <a:gd name="connsiteX35" fmla="*/ 12489095 w 12759629"/>
              <a:gd name="connsiteY35" fmla="*/ 2353982 h 3500921"/>
              <a:gd name="connsiteX36" fmla="*/ 12488942 w 12759629"/>
              <a:gd name="connsiteY36" fmla="*/ 2353851 h 3500921"/>
              <a:gd name="connsiteX37" fmla="*/ 9633837 w 12759629"/>
              <a:gd name="connsiteY37" fmla="*/ 1455647 h 3500921"/>
              <a:gd name="connsiteX38" fmla="*/ 6410394 w 12759629"/>
              <a:gd name="connsiteY38" fmla="*/ 2398498 h 3500921"/>
              <a:gd name="connsiteX39" fmla="*/ 3147339 w 12759629"/>
              <a:gd name="connsiteY39" fmla="*/ 3281676 h 3500921"/>
              <a:gd name="connsiteX40" fmla="*/ 120302 w 12759629"/>
              <a:gd name="connsiteY40" fmla="*/ 2620525 h 3500921"/>
              <a:gd name="connsiteX41" fmla="*/ 64391 w 12759629"/>
              <a:gd name="connsiteY41" fmla="*/ 2586765 h 3500921"/>
              <a:gd name="connsiteX42" fmla="*/ 129014 w 12759629"/>
              <a:gd name="connsiteY42" fmla="*/ 2223396 h 3500921"/>
              <a:gd name="connsiteX43" fmla="*/ 207516 w 12759629"/>
              <a:gd name="connsiteY43" fmla="*/ 2271822 h 3500921"/>
              <a:gd name="connsiteX44" fmla="*/ 3196854 w 12759629"/>
              <a:gd name="connsiteY44" fmla="*/ 2875891 h 3500921"/>
              <a:gd name="connsiteX45" fmla="*/ 6410395 w 12759629"/>
              <a:gd name="connsiteY45" fmla="*/ 1805735 h 3500921"/>
              <a:gd name="connsiteX46" fmla="*/ 9579371 w 12759629"/>
              <a:gd name="connsiteY46" fmla="*/ 846970 h 3500921"/>
              <a:gd name="connsiteX47" fmla="*/ 10969792 w 12759629"/>
              <a:gd name="connsiteY47" fmla="*/ 889041 h 3500921"/>
              <a:gd name="connsiteX48" fmla="*/ 12695153 w 12759629"/>
              <a:gd name="connsiteY48" fmla="*/ 821327 h 3500921"/>
              <a:gd name="connsiteX49" fmla="*/ 12759629 w 12759629"/>
              <a:gd name="connsiteY49" fmla="*/ 832794 h 3500921"/>
              <a:gd name="connsiteX50" fmla="*/ 12754040 w 12759629"/>
              <a:gd name="connsiteY50" fmla="*/ 864218 h 3500921"/>
              <a:gd name="connsiteX51" fmla="*/ 9634801 w 12759629"/>
              <a:gd name="connsiteY51" fmla="*/ 277064 h 3500921"/>
              <a:gd name="connsiteX52" fmla="*/ 12174055 w 12759629"/>
              <a:gd name="connsiteY52" fmla="*/ 728654 h 3500921"/>
              <a:gd name="connsiteX53" fmla="*/ 12314087 w 12759629"/>
              <a:gd name="connsiteY53" fmla="*/ 809460 h 3500921"/>
              <a:gd name="connsiteX54" fmla="*/ 12513862 w 12759629"/>
              <a:gd name="connsiteY54" fmla="*/ 939924 h 3500921"/>
              <a:gd name="connsiteX55" fmla="*/ 12714277 w 12759629"/>
              <a:gd name="connsiteY55" fmla="*/ 1087803 h 3500921"/>
              <a:gd name="connsiteX56" fmla="*/ 12643623 w 12759629"/>
              <a:gd name="connsiteY56" fmla="*/ 1485082 h 3500921"/>
              <a:gd name="connsiteX57" fmla="*/ 12600454 w 12759629"/>
              <a:gd name="connsiteY57" fmla="*/ 1452040 h 3500921"/>
              <a:gd name="connsiteX58" fmla="*/ 9589210 w 12759629"/>
              <a:gd name="connsiteY58" fmla="*/ 735230 h 3500921"/>
              <a:gd name="connsiteX59" fmla="*/ 6425088 w 12759629"/>
              <a:gd name="connsiteY59" fmla="*/ 1694315 h 3500921"/>
              <a:gd name="connsiteX60" fmla="*/ 3221352 w 12759629"/>
              <a:gd name="connsiteY60" fmla="*/ 2804625 h 3500921"/>
              <a:gd name="connsiteX61" fmla="*/ 227896 w 12759629"/>
              <a:gd name="connsiteY61" fmla="*/ 2237254 h 3500921"/>
              <a:gd name="connsiteX62" fmla="*/ 136311 w 12759629"/>
              <a:gd name="connsiteY62" fmla="*/ 2182365 h 3500921"/>
              <a:gd name="connsiteX63" fmla="*/ 209053 w 12759629"/>
              <a:gd name="connsiteY63" fmla="*/ 1773343 h 3500921"/>
              <a:gd name="connsiteX64" fmla="*/ 316297 w 12759629"/>
              <a:gd name="connsiteY64" fmla="*/ 1834690 h 3500921"/>
              <a:gd name="connsiteX65" fmla="*/ 3216401 w 12759629"/>
              <a:gd name="connsiteY65" fmla="*/ 2350950 h 3500921"/>
              <a:gd name="connsiteX66" fmla="*/ 6425087 w 12759629"/>
              <a:gd name="connsiteY66" fmla="*/ 1240640 h 3500921"/>
              <a:gd name="connsiteX67" fmla="*/ 8321580 w 12759629"/>
              <a:gd name="connsiteY67" fmla="*/ 548189 h 3500921"/>
              <a:gd name="connsiteX68" fmla="*/ 9584258 w 12759629"/>
              <a:gd name="connsiteY68" fmla="*/ 281555 h 3500921"/>
              <a:gd name="connsiteX69" fmla="*/ 8076887 w 12759629"/>
              <a:gd name="connsiteY69" fmla="*/ 0 h 3500921"/>
              <a:gd name="connsiteX70" fmla="*/ 9077142 w 12759629"/>
              <a:gd name="connsiteY70" fmla="*/ 177888 h 3500921"/>
              <a:gd name="connsiteX71" fmla="*/ 8801496 w 12759629"/>
              <a:gd name="connsiteY71" fmla="*/ 241291 h 3500921"/>
              <a:gd name="connsiteX72" fmla="*/ 6485520 w 12759629"/>
              <a:gd name="connsiteY72" fmla="*/ 1101274 h 3500921"/>
              <a:gd name="connsiteX73" fmla="*/ 3365985 w 12759629"/>
              <a:gd name="connsiteY73" fmla="*/ 2267067 h 3500921"/>
              <a:gd name="connsiteX74" fmla="*/ 393929 w 12759629"/>
              <a:gd name="connsiteY74" fmla="*/ 1766952 h 3500921"/>
              <a:gd name="connsiteX75" fmla="*/ 227146 w 12759629"/>
              <a:gd name="connsiteY75" fmla="*/ 1671603 h 3500921"/>
              <a:gd name="connsiteX76" fmla="*/ 298125 w 12759629"/>
              <a:gd name="connsiteY76" fmla="*/ 1272495 h 3500921"/>
              <a:gd name="connsiteX77" fmla="*/ 466713 w 12759629"/>
              <a:gd name="connsiteY77" fmla="*/ 1365124 h 3500921"/>
              <a:gd name="connsiteX78" fmla="*/ 3346178 w 12759629"/>
              <a:gd name="connsiteY78" fmla="*/ 1817461 h 3500921"/>
              <a:gd name="connsiteX79" fmla="*/ 6470665 w 12759629"/>
              <a:gd name="connsiteY79" fmla="*/ 651668 h 3500921"/>
              <a:gd name="connsiteX80" fmla="*/ 7856352 w 12759629"/>
              <a:gd name="connsiteY80" fmla="*/ 73683 h 350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12759629" h="3500921">
                <a:moveTo>
                  <a:pt x="10516035" y="2541856"/>
                </a:moveTo>
                <a:cubicBezTo>
                  <a:pt x="11030903" y="2624900"/>
                  <a:pt x="11548218" y="2790173"/>
                  <a:pt x="12070532" y="3047516"/>
                </a:cubicBezTo>
                <a:lnTo>
                  <a:pt x="12340450" y="3189806"/>
                </a:lnTo>
                <a:lnTo>
                  <a:pt x="12320059" y="3304463"/>
                </a:lnTo>
                <a:lnTo>
                  <a:pt x="12187055" y="3237627"/>
                </a:lnTo>
                <a:cubicBezTo>
                  <a:pt x="11350964" y="2834721"/>
                  <a:pt x="10524624" y="2642878"/>
                  <a:pt x="9703854" y="2636906"/>
                </a:cubicBezTo>
                <a:cubicBezTo>
                  <a:pt x="8604542" y="2609038"/>
                  <a:pt x="7510181" y="2915588"/>
                  <a:pt x="6410869" y="3114646"/>
                </a:cubicBezTo>
                <a:cubicBezTo>
                  <a:pt x="5311558" y="3349536"/>
                  <a:pt x="4207293" y="3484895"/>
                  <a:pt x="3103029" y="3500820"/>
                </a:cubicBezTo>
                <a:cubicBezTo>
                  <a:pt x="2072424" y="3504552"/>
                  <a:pt x="1041819" y="3406811"/>
                  <a:pt x="27535" y="2961569"/>
                </a:cubicBezTo>
                <a:lnTo>
                  <a:pt x="0" y="2948829"/>
                </a:lnTo>
                <a:lnTo>
                  <a:pt x="6084" y="2914623"/>
                </a:lnTo>
                <a:lnTo>
                  <a:pt x="36566" y="2929330"/>
                </a:lnTo>
                <a:cubicBezTo>
                  <a:pt x="1046771" y="3391821"/>
                  <a:pt x="2077376" y="3496093"/>
                  <a:pt x="3107981" y="3484895"/>
                </a:cubicBezTo>
                <a:cubicBezTo>
                  <a:pt x="4212245" y="3461008"/>
                  <a:pt x="5311557" y="3305743"/>
                  <a:pt x="6410869" y="3035023"/>
                </a:cubicBezTo>
                <a:cubicBezTo>
                  <a:pt x="7510181" y="2808097"/>
                  <a:pt x="8599590" y="2469697"/>
                  <a:pt x="9693950" y="2477659"/>
                </a:cubicBezTo>
                <a:cubicBezTo>
                  <a:pt x="9967541" y="2476664"/>
                  <a:pt x="10241440" y="2497565"/>
                  <a:pt x="10516035" y="2541856"/>
                </a:cubicBezTo>
                <a:close/>
                <a:moveTo>
                  <a:pt x="10663864" y="1743885"/>
                </a:moveTo>
                <a:cubicBezTo>
                  <a:pt x="11223806" y="1839737"/>
                  <a:pt x="11787945" y="2065808"/>
                  <a:pt x="12361031" y="2490300"/>
                </a:cubicBezTo>
                <a:lnTo>
                  <a:pt x="12452364" y="2560519"/>
                </a:lnTo>
                <a:lnTo>
                  <a:pt x="12394470" y="2886055"/>
                </a:lnTo>
                <a:lnTo>
                  <a:pt x="12350704" y="2856440"/>
                </a:lnTo>
                <a:cubicBezTo>
                  <a:pt x="11444342" y="2270184"/>
                  <a:pt x="10559227" y="2047662"/>
                  <a:pt x="9674113" y="2079999"/>
                </a:cubicBezTo>
                <a:cubicBezTo>
                  <a:pt x="8584741" y="2107859"/>
                  <a:pt x="7505273" y="2521779"/>
                  <a:pt x="6410950" y="2820279"/>
                </a:cubicBezTo>
                <a:cubicBezTo>
                  <a:pt x="5321578" y="3162559"/>
                  <a:pt x="4222304" y="3385439"/>
                  <a:pt x="3123029" y="3433200"/>
                </a:cubicBezTo>
                <a:cubicBezTo>
                  <a:pt x="2092458" y="3466780"/>
                  <a:pt x="1066240" y="3346448"/>
                  <a:pt x="64774" y="2832803"/>
                </a:cubicBezTo>
                <a:lnTo>
                  <a:pt x="24504" y="2811044"/>
                </a:lnTo>
                <a:lnTo>
                  <a:pt x="47732" y="2680435"/>
                </a:lnTo>
                <a:lnTo>
                  <a:pt x="97636" y="2708386"/>
                </a:lnTo>
                <a:cubicBezTo>
                  <a:pt x="1090380" y="3240061"/>
                  <a:pt x="2111955" y="3424990"/>
                  <a:pt x="3137884" y="3361559"/>
                </a:cubicBezTo>
                <a:cubicBezTo>
                  <a:pt x="4232207" y="3297879"/>
                  <a:pt x="5326530" y="2951619"/>
                  <a:pt x="6410950" y="2565559"/>
                </a:cubicBezTo>
                <a:cubicBezTo>
                  <a:pt x="7495369" y="2191439"/>
                  <a:pt x="8569886" y="1777519"/>
                  <a:pt x="9649354" y="1697920"/>
                </a:cubicBezTo>
                <a:cubicBezTo>
                  <a:pt x="9986687" y="1675532"/>
                  <a:pt x="10324505" y="1685793"/>
                  <a:pt x="10663864" y="1743885"/>
                </a:cubicBezTo>
                <a:close/>
                <a:moveTo>
                  <a:pt x="10969792" y="889041"/>
                </a:moveTo>
                <a:cubicBezTo>
                  <a:pt x="11494753" y="992910"/>
                  <a:pt x="12025114" y="1215559"/>
                  <a:pt x="12565593" y="1623395"/>
                </a:cubicBezTo>
                <a:lnTo>
                  <a:pt x="12612354" y="1660905"/>
                </a:lnTo>
                <a:lnTo>
                  <a:pt x="12489095" y="2353982"/>
                </a:lnTo>
                <a:lnTo>
                  <a:pt x="12488942" y="2353851"/>
                </a:lnTo>
                <a:cubicBezTo>
                  <a:pt x="11517970" y="1566603"/>
                  <a:pt x="10574007" y="1375584"/>
                  <a:pt x="9633837" y="1455647"/>
                </a:cubicBezTo>
                <a:cubicBezTo>
                  <a:pt x="8559356" y="1547147"/>
                  <a:pt x="7489826" y="1988736"/>
                  <a:pt x="6410394" y="2398498"/>
                </a:cubicBezTo>
                <a:cubicBezTo>
                  <a:pt x="5330962" y="2812239"/>
                  <a:pt x="4236674" y="3198132"/>
                  <a:pt x="3147339" y="3281676"/>
                </a:cubicBezTo>
                <a:cubicBezTo>
                  <a:pt x="2126087" y="3367457"/>
                  <a:pt x="1104834" y="3187502"/>
                  <a:pt x="120302" y="2620525"/>
                </a:cubicBezTo>
                <a:lnTo>
                  <a:pt x="64391" y="2586765"/>
                </a:lnTo>
                <a:lnTo>
                  <a:pt x="129014" y="2223396"/>
                </a:lnTo>
                <a:lnTo>
                  <a:pt x="207516" y="2271822"/>
                </a:lnTo>
                <a:cubicBezTo>
                  <a:pt x="1182202" y="2845122"/>
                  <a:pt x="2189528" y="3021347"/>
                  <a:pt x="3196854" y="2875891"/>
                </a:cubicBezTo>
                <a:cubicBezTo>
                  <a:pt x="4271335" y="2732674"/>
                  <a:pt x="5345816" y="2227432"/>
                  <a:pt x="6410395" y="1805735"/>
                </a:cubicBezTo>
                <a:cubicBezTo>
                  <a:pt x="7474973" y="1348233"/>
                  <a:pt x="8524696" y="978253"/>
                  <a:pt x="9579371" y="846970"/>
                </a:cubicBezTo>
                <a:cubicBezTo>
                  <a:pt x="10040791" y="798236"/>
                  <a:pt x="10503160" y="796713"/>
                  <a:pt x="10969792" y="889041"/>
                </a:cubicBezTo>
                <a:close/>
                <a:moveTo>
                  <a:pt x="12695153" y="821327"/>
                </a:moveTo>
                <a:lnTo>
                  <a:pt x="12759629" y="832794"/>
                </a:lnTo>
                <a:lnTo>
                  <a:pt x="12754040" y="864218"/>
                </a:lnTo>
                <a:close/>
                <a:moveTo>
                  <a:pt x="9634801" y="277064"/>
                </a:moveTo>
                <a:lnTo>
                  <a:pt x="12174055" y="728654"/>
                </a:lnTo>
                <a:lnTo>
                  <a:pt x="12314087" y="809460"/>
                </a:lnTo>
                <a:cubicBezTo>
                  <a:pt x="12380513" y="850280"/>
                  <a:pt x="12447102" y="893724"/>
                  <a:pt x="12513862" y="939924"/>
                </a:cubicBezTo>
                <a:lnTo>
                  <a:pt x="12714277" y="1087803"/>
                </a:lnTo>
                <a:lnTo>
                  <a:pt x="12643623" y="1485082"/>
                </a:lnTo>
                <a:lnTo>
                  <a:pt x="12600454" y="1452040"/>
                </a:lnTo>
                <a:cubicBezTo>
                  <a:pt x="11566786" y="703751"/>
                  <a:pt x="10577998" y="623304"/>
                  <a:pt x="9589210" y="735230"/>
                </a:cubicBezTo>
                <a:cubicBezTo>
                  <a:pt x="8534502" y="874516"/>
                  <a:pt x="7484746" y="1232681"/>
                  <a:pt x="6425088" y="1694315"/>
                </a:cubicBezTo>
                <a:cubicBezTo>
                  <a:pt x="5365430" y="2120133"/>
                  <a:pt x="4295867" y="2649420"/>
                  <a:pt x="3221352" y="2804625"/>
                </a:cubicBezTo>
                <a:cubicBezTo>
                  <a:pt x="2218638" y="2965053"/>
                  <a:pt x="1207219" y="2796697"/>
                  <a:pt x="227896" y="2237254"/>
                </a:cubicBezTo>
                <a:lnTo>
                  <a:pt x="136311" y="2182365"/>
                </a:lnTo>
                <a:lnTo>
                  <a:pt x="209053" y="1773343"/>
                </a:lnTo>
                <a:lnTo>
                  <a:pt x="316297" y="1834690"/>
                </a:lnTo>
                <a:cubicBezTo>
                  <a:pt x="1266678" y="2353048"/>
                  <a:pt x="2241539" y="2507646"/>
                  <a:pt x="3216401" y="2350950"/>
                </a:cubicBezTo>
                <a:cubicBezTo>
                  <a:pt x="4290915" y="2195745"/>
                  <a:pt x="5365428" y="1666458"/>
                  <a:pt x="6425087" y="1240640"/>
                </a:cubicBezTo>
                <a:cubicBezTo>
                  <a:pt x="7058903" y="966047"/>
                  <a:pt x="7687765" y="723291"/>
                  <a:pt x="8321580" y="548189"/>
                </a:cubicBezTo>
                <a:cubicBezTo>
                  <a:pt x="8742473" y="428801"/>
                  <a:pt x="9163364" y="337269"/>
                  <a:pt x="9584258" y="281555"/>
                </a:cubicBezTo>
                <a:close/>
                <a:moveTo>
                  <a:pt x="8076887" y="0"/>
                </a:moveTo>
                <a:lnTo>
                  <a:pt x="9077142" y="177888"/>
                </a:lnTo>
                <a:lnTo>
                  <a:pt x="8801496" y="241291"/>
                </a:lnTo>
                <a:cubicBezTo>
                  <a:pt x="8029504" y="437310"/>
                  <a:pt x="7261690" y="740197"/>
                  <a:pt x="6485520" y="1101274"/>
                </a:cubicBezTo>
                <a:cubicBezTo>
                  <a:pt x="5455578" y="1546902"/>
                  <a:pt x="4420685" y="2091999"/>
                  <a:pt x="3365985" y="2267067"/>
                </a:cubicBezTo>
                <a:cubicBezTo>
                  <a:pt x="2377204" y="2449844"/>
                  <a:pt x="1379719" y="2303903"/>
                  <a:pt x="393929" y="1766952"/>
                </a:cubicBezTo>
                <a:lnTo>
                  <a:pt x="227146" y="1671603"/>
                </a:lnTo>
                <a:lnTo>
                  <a:pt x="298125" y="1272495"/>
                </a:lnTo>
                <a:lnTo>
                  <a:pt x="466713" y="1365124"/>
                </a:lnTo>
                <a:cubicBezTo>
                  <a:pt x="1420551" y="1863855"/>
                  <a:pt x="2389893" y="1992778"/>
                  <a:pt x="3346178" y="1817461"/>
                </a:cubicBezTo>
                <a:cubicBezTo>
                  <a:pt x="4400879" y="1642393"/>
                  <a:pt x="5440723" y="1097296"/>
                  <a:pt x="6470665" y="651668"/>
                </a:cubicBezTo>
                <a:cubicBezTo>
                  <a:pt x="6931168" y="433828"/>
                  <a:pt x="7394457" y="238369"/>
                  <a:pt x="7856352" y="73683"/>
                </a:cubicBezTo>
                <a:close/>
              </a:path>
            </a:pathLst>
          </a:custGeom>
          <a:gradFill flip="none" rotWithShape="1">
            <a:gsLst>
              <a:gs pos="23000">
                <a:schemeClr val="bg2">
                  <a:alpha val="0"/>
                </a:schemeClr>
              </a:gs>
              <a:gs pos="100000">
                <a:schemeClr val="bg2"/>
              </a:gs>
            </a:gsLst>
            <a:lin ang="0" scaled="1"/>
            <a:tileRect/>
          </a:gradFill>
          <a:ln>
            <a:noFill/>
          </a:ln>
        </p:spPr>
        <p:txBody>
          <a:bodyPr vert="horz" wrap="square" lIns="91440" tIns="45720" rIns="91440" bIns="45720" numCol="1" anchor="t" anchorCtr="0" compatLnSpc="1">
            <a:prstTxWarp prst="textNoShape">
              <a:avLst/>
            </a:prstTxWarp>
            <a:noAutofit/>
          </a:bodyPr>
          <a:lstStyle/>
          <a:p>
            <a:endParaRPr lang="en-GB" dirty="0"/>
          </a:p>
        </p:txBody>
      </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1776770" y="4752155"/>
            <a:ext cx="9680574" cy="1310968"/>
          </a:xfrm>
        </p:spPr>
        <p:txBody>
          <a:bodyPr vert="horz" lIns="91440" tIns="45720" rIns="91440" bIns="45720" rtlCol="0" anchor="t">
            <a:noAutofit/>
          </a:bodyPr>
          <a:lstStyle>
            <a:lvl1pPr>
              <a:lnSpc>
                <a:spcPct val="100000"/>
              </a:lnSpc>
              <a:defRPr lang="en-GB" sz="2400" b="0" i="1" spc="0">
                <a:solidFill>
                  <a:schemeClr val="tx2"/>
                </a:solidFill>
                <a:latin typeface="+mj-lt"/>
              </a:defRPr>
            </a:lvl1pPr>
          </a:lstStyle>
          <a:p>
            <a:pPr marL="0" lvl="0"/>
            <a:r>
              <a:rPr lang="en-US" dirty="0"/>
              <a:t>Quote</a:t>
            </a:r>
            <a:endParaRPr lang="en-GB" dirty="0"/>
          </a:p>
        </p:txBody>
      </p:sp>
      <p:sp>
        <p:nvSpPr>
          <p:cNvPr id="37" name="Freeform: Shape 36">
            <a:extLst>
              <a:ext uri="{FF2B5EF4-FFF2-40B4-BE49-F238E27FC236}">
                <a16:creationId xmlns:a16="http://schemas.microsoft.com/office/drawing/2014/main" id="{85BDC404-2F32-43B2-8FF8-F44E737B7739}"/>
              </a:ext>
            </a:extLst>
          </p:cNvPr>
          <p:cNvSpPr/>
          <p:nvPr userDrawn="1"/>
        </p:nvSpPr>
        <p:spPr>
          <a:xfrm>
            <a:off x="1" y="1"/>
            <a:ext cx="4716581" cy="4149353"/>
          </a:xfrm>
          <a:custGeom>
            <a:avLst/>
            <a:gdLst>
              <a:gd name="connsiteX0" fmla="*/ 0 w 4716581"/>
              <a:gd name="connsiteY0" fmla="*/ 0 h 4149353"/>
              <a:gd name="connsiteX1" fmla="*/ 4324798 w 4716581"/>
              <a:gd name="connsiteY1" fmla="*/ 0 h 4149353"/>
              <a:gd name="connsiteX2" fmla="*/ 4385617 w 4716581"/>
              <a:gd name="connsiteY2" fmla="*/ 100111 h 4149353"/>
              <a:gd name="connsiteX3" fmla="*/ 4716581 w 4716581"/>
              <a:gd name="connsiteY3" fmla="*/ 1407189 h 4149353"/>
              <a:gd name="connsiteX4" fmla="*/ 1974417 w 4716581"/>
              <a:gd name="connsiteY4" fmla="*/ 4149353 h 4149353"/>
              <a:gd name="connsiteX5" fmla="*/ 35414 w 4716581"/>
              <a:gd name="connsiteY5" fmla="*/ 3346192 h 4149353"/>
              <a:gd name="connsiteX6" fmla="*/ 0 w 4716581"/>
              <a:gd name="connsiteY6" fmla="*/ 3307226 h 414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16581" h="4149353">
                <a:moveTo>
                  <a:pt x="0" y="0"/>
                </a:moveTo>
                <a:lnTo>
                  <a:pt x="4324798" y="0"/>
                </a:lnTo>
                <a:lnTo>
                  <a:pt x="4385617" y="100111"/>
                </a:lnTo>
                <a:cubicBezTo>
                  <a:pt x="4596688" y="488657"/>
                  <a:pt x="4716581" y="933922"/>
                  <a:pt x="4716581" y="1407189"/>
                </a:cubicBezTo>
                <a:cubicBezTo>
                  <a:pt x="4716581" y="2921644"/>
                  <a:pt x="3488872" y="4149353"/>
                  <a:pt x="1974417" y="4149353"/>
                </a:cubicBezTo>
                <a:cubicBezTo>
                  <a:pt x="1217190" y="4149353"/>
                  <a:pt x="531649" y="3842426"/>
                  <a:pt x="35414" y="3346192"/>
                </a:cubicBezTo>
                <a:lnTo>
                  <a:pt x="0" y="330722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5" name="Picture Placeholder 34">
            <a:extLst>
              <a:ext uri="{FF2B5EF4-FFF2-40B4-BE49-F238E27FC236}">
                <a16:creationId xmlns:a16="http://schemas.microsoft.com/office/drawing/2014/main" id="{87D3D51C-EF1C-4FF2-AB62-ADC1DF32A287}"/>
              </a:ext>
            </a:extLst>
          </p:cNvPr>
          <p:cNvSpPr>
            <a:spLocks noGrp="1"/>
          </p:cNvSpPr>
          <p:nvPr userDrawn="1">
            <p:ph type="pic" sz="quarter" idx="14" hasCustomPrompt="1"/>
          </p:nvPr>
        </p:nvSpPr>
        <p:spPr>
          <a:xfrm>
            <a:off x="1" y="0"/>
            <a:ext cx="4524507" cy="3957278"/>
          </a:xfrm>
          <a:custGeom>
            <a:avLst/>
            <a:gdLst>
              <a:gd name="connsiteX0" fmla="*/ 8414 w 4524507"/>
              <a:gd name="connsiteY0" fmla="*/ 0 h 3957278"/>
              <a:gd name="connsiteX1" fmla="*/ 4048912 w 4524507"/>
              <a:gd name="connsiteY1" fmla="*/ 0 h 3957278"/>
              <a:gd name="connsiteX2" fmla="*/ 4098256 w 4524507"/>
              <a:gd name="connsiteY2" fmla="*/ 65987 h 3957278"/>
              <a:gd name="connsiteX3" fmla="*/ 4524507 w 4524507"/>
              <a:gd name="connsiteY3" fmla="*/ 1461436 h 3957278"/>
              <a:gd name="connsiteX4" fmla="*/ 2028663 w 4524507"/>
              <a:gd name="connsiteY4" fmla="*/ 3957278 h 3957278"/>
              <a:gd name="connsiteX5" fmla="*/ 102748 w 4524507"/>
              <a:gd name="connsiteY5" fmla="*/ 3049023 h 3957278"/>
              <a:gd name="connsiteX6" fmla="*/ 0 w 4524507"/>
              <a:gd name="connsiteY6" fmla="*/ 2911620 h 3957278"/>
              <a:gd name="connsiteX7" fmla="*/ 0 w 4524507"/>
              <a:gd name="connsiteY7" fmla="*/ 11253 h 3957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4507" h="3957278">
                <a:moveTo>
                  <a:pt x="8414" y="0"/>
                </a:moveTo>
                <a:lnTo>
                  <a:pt x="4048912" y="0"/>
                </a:lnTo>
                <a:lnTo>
                  <a:pt x="4098256" y="65987"/>
                </a:lnTo>
                <a:cubicBezTo>
                  <a:pt x="4367369" y="464326"/>
                  <a:pt x="4524507" y="944530"/>
                  <a:pt x="4524507" y="1461436"/>
                </a:cubicBezTo>
                <a:cubicBezTo>
                  <a:pt x="4524507" y="2839851"/>
                  <a:pt x="3407080" y="3957278"/>
                  <a:pt x="2028663" y="3957278"/>
                </a:cubicBezTo>
                <a:cubicBezTo>
                  <a:pt x="1253303" y="3957278"/>
                  <a:pt x="560523" y="3603717"/>
                  <a:pt x="102748" y="3049023"/>
                </a:cubicBezTo>
                <a:lnTo>
                  <a:pt x="0" y="2911620"/>
                </a:lnTo>
                <a:lnTo>
                  <a:pt x="0" y="11253"/>
                </a:lnTo>
                <a:close/>
              </a:path>
            </a:pathLst>
          </a:custGeom>
          <a:pattFill prst="dkUpDiag">
            <a:fgClr>
              <a:schemeClr val="accent3"/>
            </a:fgClr>
            <a:bgClr>
              <a:schemeClr val="accent3">
                <a:lumMod val="50000"/>
              </a:schemeClr>
            </a:bgClr>
          </a:pattFill>
        </p:spPr>
        <p:txBody>
          <a:bodyPr vert="horz" wrap="square" lIns="91440" tIns="457200" rIns="91440" bIns="45720" rtlCol="0" anchor="t" anchorCtr="1">
            <a:noAutofit/>
          </a:bodyPr>
          <a:lstStyle>
            <a:lvl1pPr>
              <a:defRPr lang="en-GB" sz="12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3" name="Text Placeholder 2">
            <a:extLst>
              <a:ext uri="{FF2B5EF4-FFF2-40B4-BE49-F238E27FC236}">
                <a16:creationId xmlns:a16="http://schemas.microsoft.com/office/drawing/2014/main" id="{1482934F-D15B-433B-8563-5A4037ECB287}"/>
              </a:ext>
            </a:extLst>
          </p:cNvPr>
          <p:cNvSpPr txBox="1">
            <a:spLocks/>
          </p:cNvSpPr>
          <p:nvPr userDrawn="1"/>
        </p:nvSpPr>
        <p:spPr bwMode="auto">
          <a:xfrm>
            <a:off x="976670" y="4475195"/>
            <a:ext cx="800100" cy="1505250"/>
          </a:xfrm>
          <a:prstGeom prst="rect">
            <a:avLst/>
          </a:prstGeom>
          <a:noFill/>
          <a:extLst/>
        </p:spPr>
        <p:txBody>
          <a:bodyPr wrap="square" lIns="91440" tIns="45720" rIns="91440" bIns="45720" numCol="1" anchor="ctr" anchorCtr="0" compatLnSpc="1">
            <a:prstTxWarp prst="textNoShape">
              <a:avLst/>
            </a:prstTxWarp>
            <a:noAutofit/>
          </a:bodyPr>
          <a:lstStyle>
            <a:lvl1pPr marL="172800" indent="-180000" algn="l" defTabSz="684213" rtl="0" eaLnBrk="1" fontAlgn="base" hangingPunct="1">
              <a:lnSpc>
                <a:spcPts val="3680"/>
              </a:lnSpc>
              <a:spcBef>
                <a:spcPts val="0"/>
              </a:spcBef>
              <a:spcAft>
                <a:spcPct val="0"/>
              </a:spcAft>
              <a:buClr>
                <a:schemeClr val="tx2"/>
              </a:buClr>
              <a:buSzPct val="90000"/>
              <a:buFont typeface="Arial" charset="0"/>
              <a:buNone/>
              <a:defRPr lang="en-US" sz="3200" i="1" kern="120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66675" indent="-91440" algn="ctr">
              <a:lnSpc>
                <a:spcPct val="105000"/>
              </a:lnSpc>
              <a:spcAft>
                <a:spcPts val="800"/>
              </a:spcAft>
            </a:pPr>
            <a:r>
              <a:rPr lang="en-US" sz="9600" b="1" i="0" dirty="0">
                <a:solidFill>
                  <a:schemeClr val="tx2"/>
                </a:solidFill>
              </a:rPr>
              <a:t>“</a:t>
            </a:r>
          </a:p>
        </p:txBody>
      </p:sp>
      <p:sp>
        <p:nvSpPr>
          <p:cNvPr id="38" name="Oval 37">
            <a:extLst>
              <a:ext uri="{FF2B5EF4-FFF2-40B4-BE49-F238E27FC236}">
                <a16:creationId xmlns:a16="http://schemas.microsoft.com/office/drawing/2014/main" id="{C8AD67CF-75C0-4B27-B3F2-C99382A990DA}"/>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9" name="Straight Connector 38">
            <a:extLst>
              <a:ext uri="{FF2B5EF4-FFF2-40B4-BE49-F238E27FC236}">
                <a16:creationId xmlns:a16="http://schemas.microsoft.com/office/drawing/2014/main" id="{9AD26E31-DFC7-4619-9B7C-D90ABC8CCB4A}"/>
              </a:ext>
            </a:extLst>
          </p:cNvPr>
          <p:cNvCxnSpPr/>
          <p:nvPr userDrawn="1"/>
        </p:nvCxnSpPr>
        <p:spPr>
          <a:xfrm>
            <a:off x="11107057" y="6294459"/>
            <a:ext cx="0" cy="45720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40" name="Slide Number Placeholder 13">
            <a:extLst>
              <a:ext uri="{FF2B5EF4-FFF2-40B4-BE49-F238E27FC236}">
                <a16:creationId xmlns:a16="http://schemas.microsoft.com/office/drawing/2014/main" id="{BBB6659B-6CE0-4853-BB6C-1DAC306ED289}"/>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41" name="Straight Connector 40">
            <a:extLst>
              <a:ext uri="{FF2B5EF4-FFF2-40B4-BE49-F238E27FC236}">
                <a16:creationId xmlns:a16="http://schemas.microsoft.com/office/drawing/2014/main" id="{8C57D515-267D-428B-AD8D-9917FC8D1170}"/>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0602361"/>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A87BE54-14DC-472D-8337-75B1A8A35BF6}"/>
              </a:ext>
            </a:extLst>
          </p:cNvPr>
          <p:cNvSpPr/>
          <p:nvPr userDrawn="1"/>
        </p:nvSpPr>
        <p:spPr>
          <a:xfrm>
            <a:off x="0" y="0"/>
            <a:ext cx="12192000" cy="6858000"/>
          </a:xfrm>
          <a:prstGeom prst="rect">
            <a:avLst/>
          </a:prstGeom>
          <a:solidFill>
            <a:schemeClr val="bg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1"/>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Freeform: Shape 13">
            <a:extLst>
              <a:ext uri="{FF2B5EF4-FFF2-40B4-BE49-F238E27FC236}">
                <a16:creationId xmlns:a16="http://schemas.microsoft.com/office/drawing/2014/main" id="{7AAA86F4-5F6B-408E-BB3A-E89D057B1437}"/>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2" name="Picture Placeholder 21">
            <a:extLst>
              <a:ext uri="{FF2B5EF4-FFF2-40B4-BE49-F238E27FC236}">
                <a16:creationId xmlns:a16="http://schemas.microsoft.com/office/drawing/2014/main" id="{94FE51EC-6EEE-4E9B-95E0-8B3BEC6560A1}"/>
              </a:ext>
            </a:extLst>
          </p:cNvPr>
          <p:cNvSpPr>
            <a:spLocks noGrp="1"/>
          </p:cNvSpPr>
          <p:nvPr>
            <p:ph type="pic" sz="quarter" idx="14" hasCustomPrompt="1"/>
          </p:nvPr>
        </p:nvSpPr>
        <p:spPr>
          <a:xfrm>
            <a:off x="2667000" y="0"/>
            <a:ext cx="6858000" cy="6858000"/>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THANK YOU</a:t>
            </a:r>
            <a:endParaRPr lang="en-GB" dirty="0"/>
          </a:p>
        </p:txBody>
      </p:sp>
      <p:sp>
        <p:nvSpPr>
          <p:cNvPr id="5" name="Text Placeholder 4">
            <a:extLst>
              <a:ext uri="{FF2B5EF4-FFF2-40B4-BE49-F238E27FC236}">
                <a16:creationId xmlns:a16="http://schemas.microsoft.com/office/drawing/2014/main" id="{64182412-18B8-4AC3-AA61-DAFA9BEABEFB}"/>
              </a:ext>
            </a:extLst>
          </p:cNvPr>
          <p:cNvSpPr>
            <a:spLocks noGrp="1"/>
          </p:cNvSpPr>
          <p:nvPr>
            <p:ph type="body" sz="quarter" idx="15" hasCustomPrompt="1"/>
          </p:nvPr>
        </p:nvSpPr>
        <p:spPr>
          <a:xfrm>
            <a:off x="4677266" y="4422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Name</a:t>
            </a:r>
          </a:p>
        </p:txBody>
      </p:sp>
      <p:sp>
        <p:nvSpPr>
          <p:cNvPr id="17" name="Text Placeholder 4">
            <a:extLst>
              <a:ext uri="{FF2B5EF4-FFF2-40B4-BE49-F238E27FC236}">
                <a16:creationId xmlns:a16="http://schemas.microsoft.com/office/drawing/2014/main" id="{04BD3722-9C29-415A-B4F9-404DF7CA27F8}"/>
              </a:ext>
            </a:extLst>
          </p:cNvPr>
          <p:cNvSpPr>
            <a:spLocks noGrp="1"/>
          </p:cNvSpPr>
          <p:nvPr>
            <p:ph type="body" sz="quarter" idx="16" hasCustomPrompt="1"/>
          </p:nvPr>
        </p:nvSpPr>
        <p:spPr>
          <a:xfrm>
            <a:off x="4677266" y="48592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Phone</a:t>
            </a:r>
          </a:p>
        </p:txBody>
      </p:sp>
      <p:sp>
        <p:nvSpPr>
          <p:cNvPr id="18" name="Text Placeholder 4">
            <a:extLst>
              <a:ext uri="{FF2B5EF4-FFF2-40B4-BE49-F238E27FC236}">
                <a16:creationId xmlns:a16="http://schemas.microsoft.com/office/drawing/2014/main" id="{19AB0B4C-135C-4049-A378-55E85A240EF0}"/>
              </a:ext>
            </a:extLst>
          </p:cNvPr>
          <p:cNvSpPr>
            <a:spLocks noGrp="1"/>
          </p:cNvSpPr>
          <p:nvPr>
            <p:ph type="body" sz="quarter" idx="17" hasCustomPrompt="1"/>
          </p:nvPr>
        </p:nvSpPr>
        <p:spPr>
          <a:xfrm>
            <a:off x="4677266" y="5295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Email</a:t>
            </a:r>
          </a:p>
        </p:txBody>
      </p:sp>
      <p:sp>
        <p:nvSpPr>
          <p:cNvPr id="19" name="Text Placeholder 4">
            <a:extLst>
              <a:ext uri="{FF2B5EF4-FFF2-40B4-BE49-F238E27FC236}">
                <a16:creationId xmlns:a16="http://schemas.microsoft.com/office/drawing/2014/main" id="{84C52246-1E1E-45D1-870F-11BEF236798C}"/>
              </a:ext>
            </a:extLst>
          </p:cNvPr>
          <p:cNvSpPr>
            <a:spLocks noGrp="1"/>
          </p:cNvSpPr>
          <p:nvPr>
            <p:ph type="body" sz="quarter" idx="18" hasCustomPrompt="1"/>
          </p:nvPr>
        </p:nvSpPr>
        <p:spPr>
          <a:xfrm>
            <a:off x="4677266" y="5732272"/>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Website</a:t>
            </a:r>
          </a:p>
        </p:txBody>
      </p:sp>
      <p:cxnSp>
        <p:nvCxnSpPr>
          <p:cNvPr id="16" name="Straight Connector 15">
            <a:extLst>
              <a:ext uri="{FF2B5EF4-FFF2-40B4-BE49-F238E27FC236}">
                <a16:creationId xmlns:a16="http://schemas.microsoft.com/office/drawing/2014/main" id="{1F26A2B2-5127-40E8-8422-F1A7836E061C}"/>
              </a:ext>
            </a:extLst>
          </p:cNvPr>
          <p:cNvCxnSpPr/>
          <p:nvPr userDrawn="1"/>
        </p:nvCxnSpPr>
        <p:spPr>
          <a:xfrm>
            <a:off x="4516210" y="4422773"/>
            <a:ext cx="0" cy="158649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3" name="Graphic 22" descr="User" title="Icon - Presenter Name">
            <a:extLst>
              <a:ext uri="{FF2B5EF4-FFF2-40B4-BE49-F238E27FC236}">
                <a16:creationId xmlns:a16="http://schemas.microsoft.com/office/drawing/2014/main" id="{D8682255-0CCB-4829-A139-1448962118EE}"/>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192357" y="4451822"/>
            <a:ext cx="218900" cy="218900"/>
          </a:xfrm>
          <a:prstGeom prst="rect">
            <a:avLst/>
          </a:prstGeom>
        </p:spPr>
      </p:pic>
      <p:pic>
        <p:nvPicPr>
          <p:cNvPr id="24" name="Graphic 23" descr="Envelope" title="Icon Presenter Email">
            <a:extLst>
              <a:ext uri="{FF2B5EF4-FFF2-40B4-BE49-F238E27FC236}">
                <a16:creationId xmlns:a16="http://schemas.microsoft.com/office/drawing/2014/main" id="{C70B540F-9BDA-45EE-8344-27F1110D8E28}"/>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192357" y="5324822"/>
            <a:ext cx="218900" cy="218900"/>
          </a:xfrm>
          <a:prstGeom prst="rect">
            <a:avLst/>
          </a:prstGeom>
        </p:spPr>
      </p:pic>
      <p:pic>
        <p:nvPicPr>
          <p:cNvPr id="25" name="Graphic 24" descr="Smart Phone" title="Icon - Presenter Phone Number">
            <a:extLst>
              <a:ext uri="{FF2B5EF4-FFF2-40B4-BE49-F238E27FC236}">
                <a16:creationId xmlns:a16="http://schemas.microsoft.com/office/drawing/2014/main" id="{F9F9D3D1-F5F6-4B04-BA68-9B89F0E1FDE6}"/>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192357" y="4888322"/>
            <a:ext cx="218900" cy="218900"/>
          </a:xfrm>
          <a:prstGeom prst="rect">
            <a:avLst/>
          </a:prstGeom>
        </p:spPr>
      </p:pic>
      <p:pic>
        <p:nvPicPr>
          <p:cNvPr id="26" name="Graphic 25" descr="Link">
            <a:extLst>
              <a:ext uri="{FF2B5EF4-FFF2-40B4-BE49-F238E27FC236}">
                <a16:creationId xmlns:a16="http://schemas.microsoft.com/office/drawing/2014/main" id="{0A350BC5-221A-4142-86A1-5B33F3184E8B}"/>
              </a:ext>
            </a:extLst>
          </p:cNvPr>
          <p:cNvPicPr>
            <a:picLocks noChangeAspect="1"/>
          </p:cNvPicPr>
          <p:nvPr userDrawn="1"/>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179414" y="5748378"/>
            <a:ext cx="244786" cy="244786"/>
          </a:xfrm>
          <a:prstGeom prst="rect">
            <a:avLst/>
          </a:prstGeom>
        </p:spPr>
      </p:pic>
    </p:spTree>
    <p:extLst>
      <p:ext uri="{BB962C8B-B14F-4D97-AF65-F5344CB8AC3E}">
        <p14:creationId xmlns:p14="http://schemas.microsoft.com/office/powerpoint/2010/main" val="1567461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A87BE54-14DC-472D-8337-75B1A8A35BF6}"/>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2"/>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Freeform: Shape 13">
            <a:extLst>
              <a:ext uri="{FF2B5EF4-FFF2-40B4-BE49-F238E27FC236}">
                <a16:creationId xmlns:a16="http://schemas.microsoft.com/office/drawing/2014/main" id="{7AAA86F4-5F6B-408E-BB3A-E89D057B1437}"/>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2" name="Picture Placeholder 21">
            <a:extLst>
              <a:ext uri="{FF2B5EF4-FFF2-40B4-BE49-F238E27FC236}">
                <a16:creationId xmlns:a16="http://schemas.microsoft.com/office/drawing/2014/main" id="{94FE51EC-6EEE-4E9B-95E0-8B3BEC6560A1}"/>
              </a:ext>
            </a:extLst>
          </p:cNvPr>
          <p:cNvSpPr>
            <a:spLocks noGrp="1"/>
          </p:cNvSpPr>
          <p:nvPr>
            <p:ph type="pic" sz="quarter" idx="14" hasCustomPrompt="1"/>
          </p:nvPr>
        </p:nvSpPr>
        <p:spPr>
          <a:xfrm>
            <a:off x="2667000" y="0"/>
            <a:ext cx="6858000" cy="6858000"/>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THANK YOU</a:t>
            </a:r>
            <a:endParaRPr lang="en-GB" dirty="0"/>
          </a:p>
        </p:txBody>
      </p:sp>
      <p:sp>
        <p:nvSpPr>
          <p:cNvPr id="5" name="Text Placeholder 4">
            <a:extLst>
              <a:ext uri="{FF2B5EF4-FFF2-40B4-BE49-F238E27FC236}">
                <a16:creationId xmlns:a16="http://schemas.microsoft.com/office/drawing/2014/main" id="{64182412-18B8-4AC3-AA61-DAFA9BEABEFB}"/>
              </a:ext>
            </a:extLst>
          </p:cNvPr>
          <p:cNvSpPr>
            <a:spLocks noGrp="1"/>
          </p:cNvSpPr>
          <p:nvPr>
            <p:ph type="body" sz="quarter" idx="15" hasCustomPrompt="1"/>
          </p:nvPr>
        </p:nvSpPr>
        <p:spPr>
          <a:xfrm>
            <a:off x="4677266" y="4422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Name</a:t>
            </a:r>
          </a:p>
        </p:txBody>
      </p:sp>
      <p:sp>
        <p:nvSpPr>
          <p:cNvPr id="17" name="Text Placeholder 4">
            <a:extLst>
              <a:ext uri="{FF2B5EF4-FFF2-40B4-BE49-F238E27FC236}">
                <a16:creationId xmlns:a16="http://schemas.microsoft.com/office/drawing/2014/main" id="{04BD3722-9C29-415A-B4F9-404DF7CA27F8}"/>
              </a:ext>
            </a:extLst>
          </p:cNvPr>
          <p:cNvSpPr>
            <a:spLocks noGrp="1"/>
          </p:cNvSpPr>
          <p:nvPr>
            <p:ph type="body" sz="quarter" idx="16" hasCustomPrompt="1"/>
          </p:nvPr>
        </p:nvSpPr>
        <p:spPr>
          <a:xfrm>
            <a:off x="4677266" y="48592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Phone</a:t>
            </a:r>
          </a:p>
        </p:txBody>
      </p:sp>
      <p:sp>
        <p:nvSpPr>
          <p:cNvPr id="18" name="Text Placeholder 4">
            <a:extLst>
              <a:ext uri="{FF2B5EF4-FFF2-40B4-BE49-F238E27FC236}">
                <a16:creationId xmlns:a16="http://schemas.microsoft.com/office/drawing/2014/main" id="{19AB0B4C-135C-4049-A378-55E85A240EF0}"/>
              </a:ext>
            </a:extLst>
          </p:cNvPr>
          <p:cNvSpPr>
            <a:spLocks noGrp="1"/>
          </p:cNvSpPr>
          <p:nvPr>
            <p:ph type="body" sz="quarter" idx="17" hasCustomPrompt="1"/>
          </p:nvPr>
        </p:nvSpPr>
        <p:spPr>
          <a:xfrm>
            <a:off x="4677266" y="5295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Email</a:t>
            </a:r>
          </a:p>
        </p:txBody>
      </p:sp>
      <p:sp>
        <p:nvSpPr>
          <p:cNvPr id="19" name="Text Placeholder 4">
            <a:extLst>
              <a:ext uri="{FF2B5EF4-FFF2-40B4-BE49-F238E27FC236}">
                <a16:creationId xmlns:a16="http://schemas.microsoft.com/office/drawing/2014/main" id="{84C52246-1E1E-45D1-870F-11BEF236798C}"/>
              </a:ext>
            </a:extLst>
          </p:cNvPr>
          <p:cNvSpPr>
            <a:spLocks noGrp="1"/>
          </p:cNvSpPr>
          <p:nvPr>
            <p:ph type="body" sz="quarter" idx="18" hasCustomPrompt="1"/>
          </p:nvPr>
        </p:nvSpPr>
        <p:spPr>
          <a:xfrm>
            <a:off x="4677266" y="5732272"/>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Website</a:t>
            </a:r>
          </a:p>
        </p:txBody>
      </p:sp>
      <p:cxnSp>
        <p:nvCxnSpPr>
          <p:cNvPr id="16" name="Straight Connector 15">
            <a:extLst>
              <a:ext uri="{FF2B5EF4-FFF2-40B4-BE49-F238E27FC236}">
                <a16:creationId xmlns:a16="http://schemas.microsoft.com/office/drawing/2014/main" id="{1F26A2B2-5127-40E8-8422-F1A7836E061C}"/>
              </a:ext>
            </a:extLst>
          </p:cNvPr>
          <p:cNvCxnSpPr/>
          <p:nvPr userDrawn="1"/>
        </p:nvCxnSpPr>
        <p:spPr>
          <a:xfrm>
            <a:off x="4516210" y="4422773"/>
            <a:ext cx="0" cy="158649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3" name="Graphic 22" descr="User" title="Icon - Presenter Name">
            <a:extLst>
              <a:ext uri="{FF2B5EF4-FFF2-40B4-BE49-F238E27FC236}">
                <a16:creationId xmlns:a16="http://schemas.microsoft.com/office/drawing/2014/main" id="{D8682255-0CCB-4829-A139-1448962118EE}"/>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192357" y="4451822"/>
            <a:ext cx="218900" cy="218900"/>
          </a:xfrm>
          <a:prstGeom prst="rect">
            <a:avLst/>
          </a:prstGeom>
        </p:spPr>
      </p:pic>
      <p:pic>
        <p:nvPicPr>
          <p:cNvPr id="24" name="Graphic 23" descr="Envelope" title="Icon Presenter Email">
            <a:extLst>
              <a:ext uri="{FF2B5EF4-FFF2-40B4-BE49-F238E27FC236}">
                <a16:creationId xmlns:a16="http://schemas.microsoft.com/office/drawing/2014/main" id="{C70B540F-9BDA-45EE-8344-27F1110D8E28}"/>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192357" y="5324822"/>
            <a:ext cx="218900" cy="218900"/>
          </a:xfrm>
          <a:prstGeom prst="rect">
            <a:avLst/>
          </a:prstGeom>
        </p:spPr>
      </p:pic>
      <p:pic>
        <p:nvPicPr>
          <p:cNvPr id="25" name="Graphic 24" descr="Smart Phone" title="Icon - Presenter Phone Number">
            <a:extLst>
              <a:ext uri="{FF2B5EF4-FFF2-40B4-BE49-F238E27FC236}">
                <a16:creationId xmlns:a16="http://schemas.microsoft.com/office/drawing/2014/main" id="{F9F9D3D1-F5F6-4B04-BA68-9B89F0E1FDE6}"/>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192357" y="4888322"/>
            <a:ext cx="218900" cy="218900"/>
          </a:xfrm>
          <a:prstGeom prst="rect">
            <a:avLst/>
          </a:prstGeom>
        </p:spPr>
      </p:pic>
      <p:pic>
        <p:nvPicPr>
          <p:cNvPr id="26" name="Graphic 25" descr="Link">
            <a:extLst>
              <a:ext uri="{FF2B5EF4-FFF2-40B4-BE49-F238E27FC236}">
                <a16:creationId xmlns:a16="http://schemas.microsoft.com/office/drawing/2014/main" id="{0A350BC5-221A-4142-86A1-5B33F3184E8B}"/>
              </a:ext>
            </a:extLst>
          </p:cNvPr>
          <p:cNvPicPr>
            <a:picLocks noChangeAspect="1"/>
          </p:cNvPicPr>
          <p:nvPr userDrawn="1"/>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179414" y="5748378"/>
            <a:ext cx="244786" cy="244786"/>
          </a:xfrm>
          <a:prstGeom prst="rect">
            <a:avLst/>
          </a:prstGeom>
        </p:spPr>
      </p:pic>
    </p:spTree>
    <p:extLst>
      <p:ext uri="{BB962C8B-B14F-4D97-AF65-F5344CB8AC3E}">
        <p14:creationId xmlns:p14="http://schemas.microsoft.com/office/powerpoint/2010/main" val="2631850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2"/>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Freeform: Shape 25">
            <a:extLst>
              <a:ext uri="{FF2B5EF4-FFF2-40B4-BE49-F238E27FC236}">
                <a16:creationId xmlns:a16="http://schemas.microsoft.com/office/drawing/2014/main" id="{58E98649-FB1E-484B-911E-90A1B1AE58F1}"/>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 name="Oval 3">
            <a:extLst>
              <a:ext uri="{FF2B5EF4-FFF2-40B4-BE49-F238E27FC236}">
                <a16:creationId xmlns:a16="http://schemas.microsoft.com/office/drawing/2014/main" id="{8371726A-1E0A-434B-A802-4FCC15A82D01}"/>
              </a:ext>
            </a:extLst>
          </p:cNvPr>
          <p:cNvSpPr/>
          <p:nvPr userDrawn="1"/>
        </p:nvSpPr>
        <p:spPr>
          <a:xfrm>
            <a:off x="2674071" y="21211"/>
            <a:ext cx="6843859" cy="6843859"/>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Title</a:t>
            </a:r>
            <a:endParaRPr lang="en-GB" dirty="0"/>
          </a:p>
        </p:txBody>
      </p:sp>
      <p:sp>
        <p:nvSpPr>
          <p:cNvPr id="3" name="Subtitle 2">
            <a:extLst>
              <a:ext uri="{FF2B5EF4-FFF2-40B4-BE49-F238E27FC236}">
                <a16:creationId xmlns:a16="http://schemas.microsoft.com/office/drawing/2014/main" id="{DD109CAD-EBE3-4421-954D-A76C885B2753}"/>
              </a:ext>
            </a:extLst>
          </p:cNvPr>
          <p:cNvSpPr>
            <a:spLocks noGrp="1"/>
          </p:cNvSpPr>
          <p:nvPr>
            <p:ph type="subTitle" idx="1" hasCustomPrompt="1"/>
          </p:nvPr>
        </p:nvSpPr>
        <p:spPr>
          <a:xfrm>
            <a:off x="3584448" y="4315968"/>
            <a:ext cx="5029200" cy="886968"/>
          </a:xfrm>
        </p:spPr>
        <p:txBody>
          <a:bodyPr vert="horz" lIns="91440" tIns="45720" rIns="91440" bIns="45720" rtlCol="0" anchor="t" anchorCtr="0">
            <a:noAutofit/>
          </a:bodyPr>
          <a:lstStyle>
            <a:lvl1pPr marL="0" indent="0" algn="ctr">
              <a:buNone/>
              <a:defRPr lang="en-GB" sz="1800" b="1" spc="300" dirty="0">
                <a:solidFill>
                  <a:schemeClr val="bg1"/>
                </a:solidFill>
                <a:latin typeface="+mn-lt"/>
                <a:cs typeface="Arial" panose="020B0604020202020204" pitchFamily="34" charset="0"/>
              </a:defRPr>
            </a:lvl1pPr>
          </a:lstStyle>
          <a:p>
            <a:pPr marL="228600" lvl="0" indent="-228600" algn="ctr"/>
            <a:r>
              <a:rPr lang="en-US" dirty="0"/>
              <a:t>Subtitle</a:t>
            </a:r>
            <a:endParaRPr lang="en-GB" dirty="0"/>
          </a:p>
        </p:txBody>
      </p:sp>
    </p:spTree>
    <p:extLst>
      <p:ext uri="{BB962C8B-B14F-4D97-AF65-F5344CB8AC3E}">
        <p14:creationId xmlns:p14="http://schemas.microsoft.com/office/powerpoint/2010/main" val="5324822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3525520" y="246253"/>
            <a:ext cx="8094972" cy="1738877"/>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7" name="Freeform: Shape 46">
            <a:extLst>
              <a:ext uri="{FF2B5EF4-FFF2-40B4-BE49-F238E27FC236}">
                <a16:creationId xmlns:a16="http://schemas.microsoft.com/office/drawing/2014/main" id="{B4B03F13-A59A-4526-9D17-27A3B8C63BCD}"/>
              </a:ext>
            </a:extLst>
          </p:cNvPr>
          <p:cNvSpPr/>
          <p:nvPr userDrawn="1"/>
        </p:nvSpPr>
        <p:spPr>
          <a:xfrm>
            <a:off x="-1" y="-16064"/>
            <a:ext cx="3981692" cy="2505614"/>
          </a:xfrm>
          <a:custGeom>
            <a:avLst/>
            <a:gdLst>
              <a:gd name="connsiteX0" fmla="*/ 0 w 3981692"/>
              <a:gd name="connsiteY0" fmla="*/ 0 h 2505614"/>
              <a:gd name="connsiteX1" fmla="*/ 3978183 w 3981692"/>
              <a:gd name="connsiteY1" fmla="*/ 0 h 2505614"/>
              <a:gd name="connsiteX2" fmla="*/ 3981692 w 3981692"/>
              <a:gd name="connsiteY2" fmla="*/ 54609 h 2505614"/>
              <a:gd name="connsiteX3" fmla="*/ 862315 w 3981692"/>
              <a:gd name="connsiteY3" fmla="*/ 2505614 h 2505614"/>
              <a:gd name="connsiteX4" fmla="*/ 233652 w 3981692"/>
              <a:gd name="connsiteY4" fmla="*/ 2455818 h 2505614"/>
              <a:gd name="connsiteX5" fmla="*/ 0 w 3981692"/>
              <a:gd name="connsiteY5" fmla="*/ 2408613 h 2505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1692" h="2505614">
                <a:moveTo>
                  <a:pt x="0" y="0"/>
                </a:moveTo>
                <a:lnTo>
                  <a:pt x="3978183" y="0"/>
                </a:lnTo>
                <a:lnTo>
                  <a:pt x="3981692" y="54609"/>
                </a:lnTo>
                <a:cubicBezTo>
                  <a:pt x="3981692" y="1408262"/>
                  <a:pt x="2585099" y="2505614"/>
                  <a:pt x="862315" y="2505614"/>
                </a:cubicBezTo>
                <a:cubicBezTo>
                  <a:pt x="646967" y="2505614"/>
                  <a:pt x="436716" y="2488468"/>
                  <a:pt x="233652" y="2455818"/>
                </a:cubicBezTo>
                <a:lnTo>
                  <a:pt x="0" y="240861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A1E45B6-C7EC-4687-B8D8-10D1DBC47018}"/>
              </a:ext>
            </a:extLst>
          </p:cNvPr>
          <p:cNvSpPr/>
          <p:nvPr userDrawn="1"/>
        </p:nvSpPr>
        <p:spPr>
          <a:xfrm>
            <a:off x="0" y="-16063"/>
            <a:ext cx="3795148" cy="2242063"/>
          </a:xfrm>
          <a:custGeom>
            <a:avLst/>
            <a:gdLst>
              <a:gd name="connsiteX0" fmla="*/ 0 w 3795148"/>
              <a:gd name="connsiteY0" fmla="*/ 0 h 2242063"/>
              <a:gd name="connsiteX1" fmla="*/ 3795148 w 3795148"/>
              <a:gd name="connsiteY1" fmla="*/ 0 h 2242063"/>
              <a:gd name="connsiteX2" fmla="*/ 3793988 w 3795148"/>
              <a:gd name="connsiteY2" fmla="*/ 18343 h 2242063"/>
              <a:gd name="connsiteX3" fmla="*/ 708660 w 3795148"/>
              <a:gd name="connsiteY3" fmla="*/ 2242063 h 2242063"/>
              <a:gd name="connsiteX4" fmla="*/ 83632 w 3795148"/>
              <a:gd name="connsiteY4" fmla="*/ 2191740 h 2242063"/>
              <a:gd name="connsiteX5" fmla="*/ 0 w 3795148"/>
              <a:gd name="connsiteY5" fmla="*/ 2174565 h 2242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95148" h="2242063">
                <a:moveTo>
                  <a:pt x="0" y="0"/>
                </a:moveTo>
                <a:lnTo>
                  <a:pt x="3795148" y="0"/>
                </a:lnTo>
                <a:lnTo>
                  <a:pt x="3793988" y="18343"/>
                </a:lnTo>
                <a:cubicBezTo>
                  <a:pt x="3635169" y="1267374"/>
                  <a:pt x="2314432" y="2242063"/>
                  <a:pt x="708660" y="2242063"/>
                </a:cubicBezTo>
                <a:cubicBezTo>
                  <a:pt x="494557" y="2242063"/>
                  <a:pt x="285522" y="2224735"/>
                  <a:pt x="83632" y="2191740"/>
                </a:cubicBezTo>
                <a:lnTo>
                  <a:pt x="0" y="2174565"/>
                </a:lnTo>
                <a:close/>
              </a:path>
            </a:pathLst>
          </a:custGeom>
          <a:pattFill prst="dkUpDiag">
            <a:fgClr>
              <a:schemeClr val="accent3"/>
            </a:fgClr>
            <a:bgClr>
              <a:schemeClr val="accent3">
                <a:lumMod val="75000"/>
              </a:schemeClr>
            </a:bgClr>
          </a:pattFill>
        </p:spPr>
        <p:txBody>
          <a:bodyPr rot="0" spcFirstLastPara="0" vertOverflow="overflow" horzOverflow="overflow" vert="horz" wrap="square" lIns="91440" tIns="45720" rIns="91440" bIns="45720" numCol="1" spcCol="0" rtlCol="0" fromWordArt="0" anchor="t" anchorCtr="1" forceAA="0" compatLnSpc="1">
            <a:prstTxWarp prst="textNoShape">
              <a:avLst/>
            </a:prstTxWarp>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48" name="Content Placeholder 2">
            <a:extLst>
              <a:ext uri="{FF2B5EF4-FFF2-40B4-BE49-F238E27FC236}">
                <a16:creationId xmlns:a16="http://schemas.microsoft.com/office/drawing/2014/main" id="{E8536E4F-F1FA-484F-8F59-EAADF8904D0B}"/>
              </a:ext>
            </a:extLst>
          </p:cNvPr>
          <p:cNvSpPr>
            <a:spLocks noGrp="1"/>
          </p:cNvSpPr>
          <p:nvPr>
            <p:ph idx="1"/>
          </p:nvPr>
        </p:nvSpPr>
        <p:spPr>
          <a:xfrm>
            <a:off x="838199" y="2346039"/>
            <a:ext cx="10782283" cy="38309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481001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3525520" y="246253"/>
            <a:ext cx="8094972" cy="1738877"/>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4FC3C941-0608-44BE-A293-C20D8B8805D4}"/>
              </a:ext>
            </a:extLst>
          </p:cNvPr>
          <p:cNvSpPr/>
          <p:nvPr userDrawn="1"/>
        </p:nvSpPr>
        <p:spPr>
          <a:xfrm>
            <a:off x="0" y="-1"/>
            <a:ext cx="4587349" cy="2419039"/>
          </a:xfrm>
          <a:custGeom>
            <a:avLst/>
            <a:gdLst>
              <a:gd name="connsiteX0" fmla="*/ 0 w 4587349"/>
              <a:gd name="connsiteY0" fmla="*/ 0 h 2419039"/>
              <a:gd name="connsiteX1" fmla="*/ 4587349 w 4587349"/>
              <a:gd name="connsiteY1" fmla="*/ 0 h 2419039"/>
              <a:gd name="connsiteX2" fmla="*/ 4562933 w 4587349"/>
              <a:gd name="connsiteY2" fmla="*/ 72160 h 2419039"/>
              <a:gd name="connsiteX3" fmla="*/ 1203311 w 4587349"/>
              <a:gd name="connsiteY3" fmla="*/ 2419039 h 2419039"/>
              <a:gd name="connsiteX4" fmla="*/ 139724 w 4587349"/>
              <a:gd name="connsiteY4" fmla="*/ 2258240 h 2419039"/>
              <a:gd name="connsiteX5" fmla="*/ 0 w 4587349"/>
              <a:gd name="connsiteY5" fmla="*/ 2207100 h 241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349" h="2419039">
                <a:moveTo>
                  <a:pt x="0" y="0"/>
                </a:moveTo>
                <a:lnTo>
                  <a:pt x="4587349" y="0"/>
                </a:lnTo>
                <a:lnTo>
                  <a:pt x="4562933" y="72160"/>
                </a:lnTo>
                <a:cubicBezTo>
                  <a:pt x="4061488" y="1441670"/>
                  <a:pt x="2746538" y="2419039"/>
                  <a:pt x="1203311" y="2419039"/>
                </a:cubicBezTo>
                <a:cubicBezTo>
                  <a:pt x="832937" y="2419039"/>
                  <a:pt x="475711" y="2362743"/>
                  <a:pt x="139724" y="2258240"/>
                </a:cubicBezTo>
                <a:lnTo>
                  <a:pt x="0" y="22071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7107B1B-15F6-4743-8E90-18A0DC2B964E}"/>
              </a:ext>
            </a:extLst>
          </p:cNvPr>
          <p:cNvSpPr/>
          <p:nvPr userDrawn="1"/>
        </p:nvSpPr>
        <p:spPr>
          <a:xfrm>
            <a:off x="0" y="1"/>
            <a:ext cx="4341402" cy="2228445"/>
          </a:xfrm>
          <a:custGeom>
            <a:avLst/>
            <a:gdLst>
              <a:gd name="connsiteX0" fmla="*/ 0 w 4341402"/>
              <a:gd name="connsiteY0" fmla="*/ 0 h 2228445"/>
              <a:gd name="connsiteX1" fmla="*/ 4341402 w 4341402"/>
              <a:gd name="connsiteY1" fmla="*/ 0 h 2228445"/>
              <a:gd name="connsiteX2" fmla="*/ 4293306 w 4341402"/>
              <a:gd name="connsiteY2" fmla="*/ 133775 h 2228445"/>
              <a:gd name="connsiteX3" fmla="*/ 1300374 w 4341402"/>
              <a:gd name="connsiteY3" fmla="*/ 2224065 h 2228445"/>
              <a:gd name="connsiteX4" fmla="*/ 1124323 w 4341402"/>
              <a:gd name="connsiteY4" fmla="*/ 2228445 h 2228445"/>
              <a:gd name="connsiteX5" fmla="*/ 1124242 w 4341402"/>
              <a:gd name="connsiteY5" fmla="*/ 2228445 h 2228445"/>
              <a:gd name="connsiteX6" fmla="*/ 948190 w 4341402"/>
              <a:gd name="connsiteY6" fmla="*/ 2224065 h 2228445"/>
              <a:gd name="connsiteX7" fmla="*/ 106705 w 4341402"/>
              <a:gd name="connsiteY7" fmla="*/ 2077045 h 2228445"/>
              <a:gd name="connsiteX8" fmla="*/ 0 w 4341402"/>
              <a:gd name="connsiteY8" fmla="*/ 2041514 h 2228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41402" h="2228445">
                <a:moveTo>
                  <a:pt x="0" y="0"/>
                </a:moveTo>
                <a:lnTo>
                  <a:pt x="4341402" y="0"/>
                </a:lnTo>
                <a:lnTo>
                  <a:pt x="4293306" y="133775"/>
                </a:lnTo>
                <a:cubicBezTo>
                  <a:pt x="3804175" y="1311915"/>
                  <a:pt x="2656408" y="2156418"/>
                  <a:pt x="1300374" y="2224065"/>
                </a:cubicBezTo>
                <a:lnTo>
                  <a:pt x="1124323" y="2228445"/>
                </a:lnTo>
                <a:lnTo>
                  <a:pt x="1124242" y="2228445"/>
                </a:lnTo>
                <a:lnTo>
                  <a:pt x="948190" y="2224065"/>
                </a:lnTo>
                <a:cubicBezTo>
                  <a:pt x="656570" y="2209517"/>
                  <a:pt x="374582" y="2159041"/>
                  <a:pt x="106705" y="2077045"/>
                </a:cubicBezTo>
                <a:lnTo>
                  <a:pt x="0" y="2041514"/>
                </a:lnTo>
                <a:close/>
              </a:path>
            </a:pathLst>
          </a:custGeom>
          <a:pattFill prst="dkUpDiag">
            <a:fgClr>
              <a:schemeClr val="accent3"/>
            </a:fgClr>
            <a:bgClr>
              <a:schemeClr val="accent3">
                <a:lumMod val="75000"/>
              </a:schemeClr>
            </a:bgClr>
          </a:pattFill>
        </p:spPr>
        <p:txBody>
          <a:bodyPr rot="0" spcFirstLastPara="0" vertOverflow="overflow" horzOverflow="overflow" vert="horz" wrap="square" lIns="91440" tIns="45720" rIns="91440" bIns="45720" numCol="1" spcCol="0" rtlCol="0" fromWordArt="0" anchor="t" anchorCtr="1" forceAA="0" compatLnSpc="1">
            <a:prstTxWarp prst="textNoShape">
              <a:avLst/>
            </a:prstTxWarp>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20" name="Content Placeholder 2">
            <a:extLst>
              <a:ext uri="{FF2B5EF4-FFF2-40B4-BE49-F238E27FC236}">
                <a16:creationId xmlns:a16="http://schemas.microsoft.com/office/drawing/2014/main" id="{2CACE3D1-F863-4422-B475-730B2AEA7127}"/>
              </a:ext>
            </a:extLst>
          </p:cNvPr>
          <p:cNvSpPr>
            <a:spLocks noGrp="1"/>
          </p:cNvSpPr>
          <p:nvPr>
            <p:ph sz="half" idx="1"/>
          </p:nvPr>
        </p:nvSpPr>
        <p:spPr>
          <a:xfrm>
            <a:off x="838200" y="2437325"/>
            <a:ext cx="5181600" cy="37396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
            <a:extLst>
              <a:ext uri="{FF2B5EF4-FFF2-40B4-BE49-F238E27FC236}">
                <a16:creationId xmlns:a16="http://schemas.microsoft.com/office/drawing/2014/main" id="{C6DDB857-67CE-4444-B436-F7A2F6E061D9}"/>
              </a:ext>
            </a:extLst>
          </p:cNvPr>
          <p:cNvSpPr>
            <a:spLocks noGrp="1"/>
          </p:cNvSpPr>
          <p:nvPr>
            <p:ph sz="half" idx="2"/>
          </p:nvPr>
        </p:nvSpPr>
        <p:spPr>
          <a:xfrm>
            <a:off x="6438886" y="2404377"/>
            <a:ext cx="5181600" cy="3772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964296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3525520" y="246253"/>
            <a:ext cx="8094972" cy="1738877"/>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4FC3C941-0608-44BE-A293-C20D8B8805D4}"/>
              </a:ext>
            </a:extLst>
          </p:cNvPr>
          <p:cNvSpPr/>
          <p:nvPr userDrawn="1"/>
        </p:nvSpPr>
        <p:spPr>
          <a:xfrm>
            <a:off x="0" y="-1"/>
            <a:ext cx="4587349" cy="2419039"/>
          </a:xfrm>
          <a:custGeom>
            <a:avLst/>
            <a:gdLst>
              <a:gd name="connsiteX0" fmla="*/ 0 w 4587349"/>
              <a:gd name="connsiteY0" fmla="*/ 0 h 2419039"/>
              <a:gd name="connsiteX1" fmla="*/ 4587349 w 4587349"/>
              <a:gd name="connsiteY1" fmla="*/ 0 h 2419039"/>
              <a:gd name="connsiteX2" fmla="*/ 4562933 w 4587349"/>
              <a:gd name="connsiteY2" fmla="*/ 72160 h 2419039"/>
              <a:gd name="connsiteX3" fmla="*/ 1203311 w 4587349"/>
              <a:gd name="connsiteY3" fmla="*/ 2419039 h 2419039"/>
              <a:gd name="connsiteX4" fmla="*/ 139724 w 4587349"/>
              <a:gd name="connsiteY4" fmla="*/ 2258240 h 2419039"/>
              <a:gd name="connsiteX5" fmla="*/ 0 w 4587349"/>
              <a:gd name="connsiteY5" fmla="*/ 2207100 h 241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349" h="2419039">
                <a:moveTo>
                  <a:pt x="0" y="0"/>
                </a:moveTo>
                <a:lnTo>
                  <a:pt x="4587349" y="0"/>
                </a:lnTo>
                <a:lnTo>
                  <a:pt x="4562933" y="72160"/>
                </a:lnTo>
                <a:cubicBezTo>
                  <a:pt x="4061488" y="1441670"/>
                  <a:pt x="2746538" y="2419039"/>
                  <a:pt x="1203311" y="2419039"/>
                </a:cubicBezTo>
                <a:cubicBezTo>
                  <a:pt x="832937" y="2419039"/>
                  <a:pt x="475711" y="2362743"/>
                  <a:pt x="139724" y="2258240"/>
                </a:cubicBezTo>
                <a:lnTo>
                  <a:pt x="0" y="22071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7107B1B-15F6-4743-8E90-18A0DC2B964E}"/>
              </a:ext>
            </a:extLst>
          </p:cNvPr>
          <p:cNvSpPr/>
          <p:nvPr userDrawn="1"/>
        </p:nvSpPr>
        <p:spPr>
          <a:xfrm>
            <a:off x="0" y="1"/>
            <a:ext cx="4341402" cy="2228445"/>
          </a:xfrm>
          <a:custGeom>
            <a:avLst/>
            <a:gdLst>
              <a:gd name="connsiteX0" fmla="*/ 0 w 4341402"/>
              <a:gd name="connsiteY0" fmla="*/ 0 h 2228445"/>
              <a:gd name="connsiteX1" fmla="*/ 4341402 w 4341402"/>
              <a:gd name="connsiteY1" fmla="*/ 0 h 2228445"/>
              <a:gd name="connsiteX2" fmla="*/ 4293306 w 4341402"/>
              <a:gd name="connsiteY2" fmla="*/ 133775 h 2228445"/>
              <a:gd name="connsiteX3" fmla="*/ 1300374 w 4341402"/>
              <a:gd name="connsiteY3" fmla="*/ 2224065 h 2228445"/>
              <a:gd name="connsiteX4" fmla="*/ 1124323 w 4341402"/>
              <a:gd name="connsiteY4" fmla="*/ 2228445 h 2228445"/>
              <a:gd name="connsiteX5" fmla="*/ 1124242 w 4341402"/>
              <a:gd name="connsiteY5" fmla="*/ 2228445 h 2228445"/>
              <a:gd name="connsiteX6" fmla="*/ 948190 w 4341402"/>
              <a:gd name="connsiteY6" fmla="*/ 2224065 h 2228445"/>
              <a:gd name="connsiteX7" fmla="*/ 106705 w 4341402"/>
              <a:gd name="connsiteY7" fmla="*/ 2077045 h 2228445"/>
              <a:gd name="connsiteX8" fmla="*/ 0 w 4341402"/>
              <a:gd name="connsiteY8" fmla="*/ 2041514 h 2228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41402" h="2228445">
                <a:moveTo>
                  <a:pt x="0" y="0"/>
                </a:moveTo>
                <a:lnTo>
                  <a:pt x="4341402" y="0"/>
                </a:lnTo>
                <a:lnTo>
                  <a:pt x="4293306" y="133775"/>
                </a:lnTo>
                <a:cubicBezTo>
                  <a:pt x="3804175" y="1311915"/>
                  <a:pt x="2656408" y="2156418"/>
                  <a:pt x="1300374" y="2224065"/>
                </a:cubicBezTo>
                <a:lnTo>
                  <a:pt x="1124323" y="2228445"/>
                </a:lnTo>
                <a:lnTo>
                  <a:pt x="1124242" y="2228445"/>
                </a:lnTo>
                <a:lnTo>
                  <a:pt x="948190" y="2224065"/>
                </a:lnTo>
                <a:cubicBezTo>
                  <a:pt x="656570" y="2209517"/>
                  <a:pt x="374582" y="2159041"/>
                  <a:pt x="106705" y="2077045"/>
                </a:cubicBezTo>
                <a:lnTo>
                  <a:pt x="0" y="2041514"/>
                </a:lnTo>
                <a:close/>
              </a:path>
            </a:pathLst>
          </a:custGeom>
          <a:pattFill prst="dkUpDiag">
            <a:fgClr>
              <a:schemeClr val="accent3"/>
            </a:fgClr>
            <a:bgClr>
              <a:schemeClr val="accent3">
                <a:lumMod val="75000"/>
              </a:schemeClr>
            </a:bgClr>
          </a:pattFill>
        </p:spPr>
        <p:txBody>
          <a:bodyPr rot="0" spcFirstLastPara="0" vertOverflow="overflow" horzOverflow="overflow" vert="horz" wrap="square" lIns="91440" tIns="45720" rIns="91440" bIns="45720" numCol="1" spcCol="0" rtlCol="0" fromWordArt="0" anchor="t" anchorCtr="1" forceAA="0" compatLnSpc="1">
            <a:prstTxWarp prst="textNoShape">
              <a:avLst/>
            </a:prstTxWarp>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29" name="Text Placeholder 2">
            <a:extLst>
              <a:ext uri="{FF2B5EF4-FFF2-40B4-BE49-F238E27FC236}">
                <a16:creationId xmlns:a16="http://schemas.microsoft.com/office/drawing/2014/main" id="{BF7D2858-2046-4CAD-A3EE-D0A4D0F2CA14}"/>
              </a:ext>
            </a:extLst>
          </p:cNvPr>
          <p:cNvSpPr>
            <a:spLocks noGrp="1"/>
          </p:cNvSpPr>
          <p:nvPr>
            <p:ph type="body" idx="1"/>
          </p:nvPr>
        </p:nvSpPr>
        <p:spPr>
          <a:xfrm>
            <a:off x="839788" y="2123331"/>
            <a:ext cx="5157787" cy="62665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5" name="Content Placeholder 3">
            <a:extLst>
              <a:ext uri="{FF2B5EF4-FFF2-40B4-BE49-F238E27FC236}">
                <a16:creationId xmlns:a16="http://schemas.microsoft.com/office/drawing/2014/main" id="{2A9DBBF8-4A18-4CB1-A8AC-30C9B5308076}"/>
              </a:ext>
            </a:extLst>
          </p:cNvPr>
          <p:cNvSpPr>
            <a:spLocks noGrp="1"/>
          </p:cNvSpPr>
          <p:nvPr>
            <p:ph sz="half" idx="2"/>
          </p:nvPr>
        </p:nvSpPr>
        <p:spPr>
          <a:xfrm>
            <a:off x="839788" y="2839199"/>
            <a:ext cx="5157787" cy="33504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6" name="Text Placeholder 4">
            <a:extLst>
              <a:ext uri="{FF2B5EF4-FFF2-40B4-BE49-F238E27FC236}">
                <a16:creationId xmlns:a16="http://schemas.microsoft.com/office/drawing/2014/main" id="{D3E81B2D-A79D-4DC3-B7DF-1E1E0F58E481}"/>
              </a:ext>
            </a:extLst>
          </p:cNvPr>
          <p:cNvSpPr>
            <a:spLocks noGrp="1"/>
          </p:cNvSpPr>
          <p:nvPr>
            <p:ph type="body" sz="quarter" idx="3"/>
          </p:nvPr>
        </p:nvSpPr>
        <p:spPr>
          <a:xfrm>
            <a:off x="6437304" y="2123331"/>
            <a:ext cx="5183188" cy="62665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7" name="Content Placeholder 5">
            <a:extLst>
              <a:ext uri="{FF2B5EF4-FFF2-40B4-BE49-F238E27FC236}">
                <a16:creationId xmlns:a16="http://schemas.microsoft.com/office/drawing/2014/main" id="{8C0B65ED-88D9-4E01-AD11-24590E2C7EF7}"/>
              </a:ext>
            </a:extLst>
          </p:cNvPr>
          <p:cNvSpPr>
            <a:spLocks noGrp="1"/>
          </p:cNvSpPr>
          <p:nvPr>
            <p:ph sz="quarter" idx="4"/>
          </p:nvPr>
        </p:nvSpPr>
        <p:spPr>
          <a:xfrm>
            <a:off x="6437304" y="2839199"/>
            <a:ext cx="5183188" cy="33504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614365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0"/>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Freeform: Shape 26">
            <a:extLst>
              <a:ext uri="{FF2B5EF4-FFF2-40B4-BE49-F238E27FC236}">
                <a16:creationId xmlns:a16="http://schemas.microsoft.com/office/drawing/2014/main" id="{A53B37E2-51CB-4B16-865A-4404D1562370}"/>
              </a:ext>
            </a:extLst>
          </p:cNvPr>
          <p:cNvSpPr/>
          <p:nvPr/>
        </p:nvSpPr>
        <p:spPr>
          <a:xfrm>
            <a:off x="5323076" y="997893"/>
            <a:ext cx="6868924" cy="5860108"/>
          </a:xfrm>
          <a:custGeom>
            <a:avLst/>
            <a:gdLst>
              <a:gd name="connsiteX0" fmla="*/ 3874977 w 6868924"/>
              <a:gd name="connsiteY0" fmla="*/ 0 h 5860108"/>
              <a:gd name="connsiteX1" fmla="*/ 6865098 w 6868924"/>
              <a:gd name="connsiteY1" fmla="*/ 1410132 h 5860108"/>
              <a:gd name="connsiteX2" fmla="*/ 6868924 w 6868924"/>
              <a:gd name="connsiteY2" fmla="*/ 1415249 h 5860108"/>
              <a:gd name="connsiteX3" fmla="*/ 6868924 w 6868924"/>
              <a:gd name="connsiteY3" fmla="*/ 5860108 h 5860108"/>
              <a:gd name="connsiteX4" fmla="*/ 551579 w 6868924"/>
              <a:gd name="connsiteY4" fmla="*/ 5860108 h 5860108"/>
              <a:gd name="connsiteX5" fmla="*/ 467689 w 6868924"/>
              <a:gd name="connsiteY5" fmla="*/ 5722022 h 5860108"/>
              <a:gd name="connsiteX6" fmla="*/ 0 w 6868924"/>
              <a:gd name="connsiteY6" fmla="*/ 3874977 h 5860108"/>
              <a:gd name="connsiteX7" fmla="*/ 3874977 w 6868924"/>
              <a:gd name="connsiteY7" fmla="*/ 0 h 586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8924" h="5860108">
                <a:moveTo>
                  <a:pt x="3874977" y="0"/>
                </a:moveTo>
                <a:cubicBezTo>
                  <a:pt x="5078778" y="0"/>
                  <a:pt x="6154370" y="548929"/>
                  <a:pt x="6865098" y="1410132"/>
                </a:cubicBezTo>
                <a:lnTo>
                  <a:pt x="6868924" y="1415249"/>
                </a:lnTo>
                <a:lnTo>
                  <a:pt x="6868924" y="5860108"/>
                </a:lnTo>
                <a:lnTo>
                  <a:pt x="551579" y="5860108"/>
                </a:lnTo>
                <a:lnTo>
                  <a:pt x="467689" y="5722022"/>
                </a:lnTo>
                <a:cubicBezTo>
                  <a:pt x="169423" y="5172963"/>
                  <a:pt x="0" y="4543756"/>
                  <a:pt x="0" y="3874977"/>
                </a:cubicBezTo>
                <a:cubicBezTo>
                  <a:pt x="0" y="1734886"/>
                  <a:pt x="1734886" y="0"/>
                  <a:pt x="387497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9" name="Picture Placeholder 28">
            <a:extLst>
              <a:ext uri="{FF2B5EF4-FFF2-40B4-BE49-F238E27FC236}">
                <a16:creationId xmlns:a16="http://schemas.microsoft.com/office/drawing/2014/main" id="{9BB6343A-FD10-4841-94C8-487A8E7E71C7}"/>
              </a:ext>
            </a:extLst>
          </p:cNvPr>
          <p:cNvSpPr>
            <a:spLocks noGrp="1"/>
          </p:cNvSpPr>
          <p:nvPr userDrawn="1">
            <p:ph type="pic" sz="quarter" idx="14" hasCustomPrompt="1"/>
          </p:nvPr>
        </p:nvSpPr>
        <p:spPr>
          <a:xfrm>
            <a:off x="5576326" y="1251144"/>
            <a:ext cx="6615674" cy="5625145"/>
          </a:xfrm>
          <a:custGeom>
            <a:avLst/>
            <a:gdLst>
              <a:gd name="connsiteX0" fmla="*/ 3621727 w 6615674"/>
              <a:gd name="connsiteY0" fmla="*/ 0 h 5625145"/>
              <a:gd name="connsiteX1" fmla="*/ 6416428 w 6615674"/>
              <a:gd name="connsiteY1" fmla="*/ 1317972 h 5625145"/>
              <a:gd name="connsiteX2" fmla="*/ 6615674 w 6615674"/>
              <a:gd name="connsiteY2" fmla="*/ 1584421 h 5625145"/>
              <a:gd name="connsiteX3" fmla="*/ 6615674 w 6615674"/>
              <a:gd name="connsiteY3" fmla="*/ 5625145 h 5625145"/>
              <a:gd name="connsiteX4" fmla="*/ 605458 w 6615674"/>
              <a:gd name="connsiteY4" fmla="*/ 5625145 h 5625145"/>
              <a:gd name="connsiteX5" fmla="*/ 437123 w 6615674"/>
              <a:gd name="connsiteY5" fmla="*/ 5348058 h 5625145"/>
              <a:gd name="connsiteX6" fmla="*/ 0 w 6615674"/>
              <a:gd name="connsiteY6" fmla="*/ 3621727 h 5625145"/>
              <a:gd name="connsiteX7" fmla="*/ 3621727 w 6615674"/>
              <a:gd name="connsiteY7" fmla="*/ 0 h 5625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5674" h="5625145">
                <a:moveTo>
                  <a:pt x="3621727" y="0"/>
                </a:moveTo>
                <a:cubicBezTo>
                  <a:pt x="4746854" y="0"/>
                  <a:pt x="5752150" y="513054"/>
                  <a:pt x="6416428" y="1317972"/>
                </a:cubicBezTo>
                <a:lnTo>
                  <a:pt x="6615674" y="1584421"/>
                </a:lnTo>
                <a:lnTo>
                  <a:pt x="6615674" y="5625145"/>
                </a:lnTo>
                <a:lnTo>
                  <a:pt x="605458" y="5625145"/>
                </a:lnTo>
                <a:lnTo>
                  <a:pt x="437123" y="5348058"/>
                </a:lnTo>
                <a:cubicBezTo>
                  <a:pt x="158350" y="4834883"/>
                  <a:pt x="0" y="4246798"/>
                  <a:pt x="0" y="3621727"/>
                </a:cubicBezTo>
                <a:cubicBezTo>
                  <a:pt x="0" y="1621502"/>
                  <a:pt x="1621502" y="0"/>
                  <a:pt x="3621727" y="0"/>
                </a:cubicBezTo>
                <a:close/>
              </a:path>
            </a:pathLst>
          </a:custGeom>
          <a:pattFill prst="dkUpDiag">
            <a:fgClr>
              <a:schemeClr val="accent3"/>
            </a:fgClr>
            <a:bgClr>
              <a:schemeClr val="accent3">
                <a:lumMod val="75000"/>
              </a:schemeClr>
            </a:bgClr>
          </a:pattFill>
        </p:spPr>
        <p:txBody>
          <a:bodyPr vert="horz" wrap="square" lIns="274320" tIns="64008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640079" y="504419"/>
            <a:ext cx="5144927"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9" name="Text Placeholder 18">
            <a:extLst>
              <a:ext uri="{FF2B5EF4-FFF2-40B4-BE49-F238E27FC236}">
                <a16:creationId xmlns:a16="http://schemas.microsoft.com/office/drawing/2014/main" id="{19F3BCA0-0088-459C-B430-8B531ECC563B}"/>
              </a:ext>
            </a:extLst>
          </p:cNvPr>
          <p:cNvSpPr>
            <a:spLocks noGrp="1"/>
          </p:cNvSpPr>
          <p:nvPr>
            <p:ph type="body" sz="quarter" idx="15"/>
          </p:nvPr>
        </p:nvSpPr>
        <p:spPr>
          <a:xfrm>
            <a:off x="640080" y="2526124"/>
            <a:ext cx="3801966" cy="3653188"/>
          </a:xfrm>
        </p:spPr>
        <p:txBody>
          <a:bodyPr vert="horz" lIns="0" tIns="0" rIns="0" bIns="0" rtlCol="0">
            <a:noAutofit/>
          </a:bodyPr>
          <a:lstStyle>
            <a:lvl1pPr marL="0" indent="0">
              <a:lnSpc>
                <a:spcPct val="95000"/>
              </a:lnSpc>
              <a:spcBef>
                <a:spcPts val="600"/>
              </a:spcBef>
              <a:spcAft>
                <a:spcPts val="600"/>
              </a:spcAft>
              <a:buNone/>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Tree>
    <p:extLst>
      <p:ext uri="{BB962C8B-B14F-4D97-AF65-F5344CB8AC3E}">
        <p14:creationId xmlns:p14="http://schemas.microsoft.com/office/powerpoint/2010/main" val="35270185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1" name="Freeform: Shape 20">
            <a:extLst>
              <a:ext uri="{FF2B5EF4-FFF2-40B4-BE49-F238E27FC236}">
                <a16:creationId xmlns:a16="http://schemas.microsoft.com/office/drawing/2014/main" id="{76ABD40F-74C4-48BF-BEBE-FD456D424166}"/>
              </a:ext>
            </a:extLst>
          </p:cNvPr>
          <p:cNvSpPr/>
          <p:nvPr userDrawn="1"/>
        </p:nvSpPr>
        <p:spPr>
          <a:xfrm>
            <a:off x="4846320" y="0"/>
            <a:ext cx="7345680" cy="6907322"/>
          </a:xfrm>
          <a:custGeom>
            <a:avLst/>
            <a:gdLst>
              <a:gd name="connsiteX0" fmla="*/ 3543489 w 7345680"/>
              <a:gd name="connsiteY0" fmla="*/ 0 h 6907322"/>
              <a:gd name="connsiteX1" fmla="*/ 5432871 w 7345680"/>
              <a:gd name="connsiteY1" fmla="*/ 0 h 6907322"/>
              <a:gd name="connsiteX2" fmla="*/ 5609846 w 7345680"/>
              <a:gd name="connsiteY2" fmla="*/ 40446 h 6907322"/>
              <a:gd name="connsiteX3" fmla="*/ 7343079 w 7345680"/>
              <a:gd name="connsiteY3" fmla="*/ 915371 h 6907322"/>
              <a:gd name="connsiteX4" fmla="*/ 7345680 w 7345680"/>
              <a:gd name="connsiteY4" fmla="*/ 917602 h 6907322"/>
              <a:gd name="connsiteX5" fmla="*/ 7345680 w 7345680"/>
              <a:gd name="connsiteY5" fmla="*/ 6907322 h 6907322"/>
              <a:gd name="connsiteX6" fmla="*/ 822371 w 7345680"/>
              <a:gd name="connsiteY6" fmla="*/ 6907322 h 6907322"/>
              <a:gd name="connsiteX7" fmla="*/ 766511 w 7345680"/>
              <a:gd name="connsiteY7" fmla="*/ 6829539 h 6907322"/>
              <a:gd name="connsiteX8" fmla="*/ 0 w 7345680"/>
              <a:gd name="connsiteY8" fmla="*/ 4344739 h 6907322"/>
              <a:gd name="connsiteX9" fmla="*/ 3366514 w 7345680"/>
              <a:gd name="connsiteY9" fmla="*/ 40446 h 6907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45680" h="6907322">
                <a:moveTo>
                  <a:pt x="3543489" y="0"/>
                </a:moveTo>
                <a:lnTo>
                  <a:pt x="5432871" y="0"/>
                </a:lnTo>
                <a:lnTo>
                  <a:pt x="5609846" y="40446"/>
                </a:lnTo>
                <a:cubicBezTo>
                  <a:pt x="6255171" y="204854"/>
                  <a:pt x="6844336" y="507805"/>
                  <a:pt x="7343079" y="915371"/>
                </a:cubicBezTo>
                <a:lnTo>
                  <a:pt x="7345680" y="917602"/>
                </a:lnTo>
                <a:lnTo>
                  <a:pt x="7345680" y="6907322"/>
                </a:lnTo>
                <a:lnTo>
                  <a:pt x="822371" y="6907322"/>
                </a:lnTo>
                <a:lnTo>
                  <a:pt x="766511" y="6829539"/>
                </a:lnTo>
                <a:cubicBezTo>
                  <a:pt x="282576" y="6120238"/>
                  <a:pt x="0" y="5265165"/>
                  <a:pt x="0" y="4344739"/>
                </a:cubicBezTo>
                <a:cubicBezTo>
                  <a:pt x="0" y="2273781"/>
                  <a:pt x="1430540" y="533670"/>
                  <a:pt x="3366514" y="4044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271D27F-F18F-48D4-ABF0-157A76F8D909}"/>
              </a:ext>
            </a:extLst>
          </p:cNvPr>
          <p:cNvSpPr/>
          <p:nvPr userDrawn="1"/>
        </p:nvSpPr>
        <p:spPr>
          <a:xfrm>
            <a:off x="0" y="0"/>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839788" y="504419"/>
            <a:ext cx="4006532"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8" name="Freeform: Shape 17">
            <a:extLst>
              <a:ext uri="{FF2B5EF4-FFF2-40B4-BE49-F238E27FC236}">
                <a16:creationId xmlns:a16="http://schemas.microsoft.com/office/drawing/2014/main" id="{298BAA80-2B02-4FB1-AE39-6D8426AB4FB7}"/>
              </a:ext>
            </a:extLst>
          </p:cNvPr>
          <p:cNvSpPr/>
          <p:nvPr userDrawn="1"/>
        </p:nvSpPr>
        <p:spPr>
          <a:xfrm>
            <a:off x="5323076" y="314025"/>
            <a:ext cx="6868924" cy="6593297"/>
          </a:xfrm>
          <a:custGeom>
            <a:avLst/>
            <a:gdLst>
              <a:gd name="connsiteX0" fmla="*/ 4079984 w 6868924"/>
              <a:gd name="connsiteY0" fmla="*/ 0 h 6593297"/>
              <a:gd name="connsiteX1" fmla="*/ 6675233 w 6868924"/>
              <a:gd name="connsiteY1" fmla="*/ 931670 h 6593297"/>
              <a:gd name="connsiteX2" fmla="*/ 6868924 w 6868924"/>
              <a:gd name="connsiteY2" fmla="*/ 1107709 h 6593297"/>
              <a:gd name="connsiteX3" fmla="*/ 6868924 w 6868924"/>
              <a:gd name="connsiteY3" fmla="*/ 6593297 h 6593297"/>
              <a:gd name="connsiteX4" fmla="*/ 867282 w 6868924"/>
              <a:gd name="connsiteY4" fmla="*/ 6593297 h 6593297"/>
              <a:gd name="connsiteX5" fmla="*/ 810549 w 6868924"/>
              <a:gd name="connsiteY5" fmla="*/ 6521104 h 6593297"/>
              <a:gd name="connsiteX6" fmla="*/ 0 w 6868924"/>
              <a:gd name="connsiteY6" fmla="*/ 4079984 h 6593297"/>
              <a:gd name="connsiteX7" fmla="*/ 4079984 w 6868924"/>
              <a:gd name="connsiteY7" fmla="*/ 0 h 659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8924" h="6593297">
                <a:moveTo>
                  <a:pt x="4079984" y="0"/>
                </a:moveTo>
                <a:cubicBezTo>
                  <a:pt x="5065808" y="0"/>
                  <a:pt x="5969971" y="349636"/>
                  <a:pt x="6675233" y="931670"/>
                </a:cubicBezTo>
                <a:lnTo>
                  <a:pt x="6868924" y="1107709"/>
                </a:lnTo>
                <a:lnTo>
                  <a:pt x="6868924" y="6593297"/>
                </a:lnTo>
                <a:lnTo>
                  <a:pt x="867282" y="6593297"/>
                </a:lnTo>
                <a:lnTo>
                  <a:pt x="810549" y="6521104"/>
                </a:lnTo>
                <a:cubicBezTo>
                  <a:pt x="301472" y="5840388"/>
                  <a:pt x="0" y="4995393"/>
                  <a:pt x="0" y="4079984"/>
                </a:cubicBezTo>
                <a:cubicBezTo>
                  <a:pt x="0" y="1826671"/>
                  <a:pt x="1826671" y="0"/>
                  <a:pt x="4079984" y="0"/>
                </a:cubicBezTo>
                <a:close/>
              </a:path>
            </a:pathLst>
          </a:custGeom>
          <a:pattFill prst="dkUpDiag">
            <a:fgClr>
              <a:schemeClr val="accent3"/>
            </a:fgClr>
            <a:bgClr>
              <a:schemeClr val="accent3">
                <a:lumMod val="75000"/>
              </a:schemeClr>
            </a:bgClr>
          </a:pattFill>
        </p:spPr>
        <p:txBody>
          <a:bodyPr vert="horz" wrap="square" lIns="274320" tIns="640080" rIns="91440" bIns="45720" rtlCol="0" anchor="t" anchorCtr="1">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22" name="Content Placeholder 2">
            <a:extLst>
              <a:ext uri="{FF2B5EF4-FFF2-40B4-BE49-F238E27FC236}">
                <a16:creationId xmlns:a16="http://schemas.microsoft.com/office/drawing/2014/main" id="{B7859439-9F65-4FE4-AFB1-B03529453190}"/>
              </a:ext>
            </a:extLst>
          </p:cNvPr>
          <p:cNvSpPr>
            <a:spLocks noGrp="1"/>
          </p:cNvSpPr>
          <p:nvPr>
            <p:ph idx="1"/>
          </p:nvPr>
        </p:nvSpPr>
        <p:spPr>
          <a:xfrm>
            <a:off x="6635592" y="1480710"/>
            <a:ext cx="5144928" cy="4698602"/>
          </a:xfrm>
        </p:spPr>
        <p:txBody>
          <a:bodyPr anchor="t">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3">
            <a:extLst>
              <a:ext uri="{FF2B5EF4-FFF2-40B4-BE49-F238E27FC236}">
                <a16:creationId xmlns:a16="http://schemas.microsoft.com/office/drawing/2014/main" id="{02002298-DFBB-481C-BB65-B2B03B0D823A}"/>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6493249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871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5609FE-43FB-456B-BAF9-6FC670B8764A}"/>
              </a:ext>
            </a:extLst>
          </p:cNvPr>
          <p:cNvSpPr>
            <a:spLocks noGrp="1"/>
          </p:cNvSpPr>
          <p:nvPr>
            <p:ph type="title"/>
          </p:nvPr>
        </p:nvSpPr>
        <p:spPr>
          <a:xfrm>
            <a:off x="640079" y="500492"/>
            <a:ext cx="10980413" cy="1484638"/>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D969D659-7B46-41C1-9CA1-5746C1F3377C}"/>
              </a:ext>
            </a:extLst>
          </p:cNvPr>
          <p:cNvSpPr>
            <a:spLocks noGrp="1"/>
          </p:cNvSpPr>
          <p:nvPr>
            <p:ph type="body" idx="1"/>
          </p:nvPr>
        </p:nvSpPr>
        <p:spPr>
          <a:xfrm>
            <a:off x="640079" y="2522197"/>
            <a:ext cx="10980413" cy="3654765"/>
          </a:xfrm>
          <a:prstGeom prst="rect">
            <a:avLst/>
          </a:prstGeom>
        </p:spPr>
        <p:txBody>
          <a:bodyPr vert="horz" lIns="0" tIns="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Oval 7">
            <a:extLst>
              <a:ext uri="{FF2B5EF4-FFF2-40B4-BE49-F238E27FC236}">
                <a16:creationId xmlns:a16="http://schemas.microsoft.com/office/drawing/2014/main" id="{59A1F076-A89C-4CB0-B989-3D0025F57611}"/>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Connector 8">
            <a:extLst>
              <a:ext uri="{FF2B5EF4-FFF2-40B4-BE49-F238E27FC236}">
                <a16:creationId xmlns:a16="http://schemas.microsoft.com/office/drawing/2014/main" id="{B0C3D765-86AA-4427-A0B6-8B18C4317F1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Slide Number Placeholder 13">
            <a:extLst>
              <a:ext uri="{FF2B5EF4-FFF2-40B4-BE49-F238E27FC236}">
                <a16:creationId xmlns:a16="http://schemas.microsoft.com/office/drawing/2014/main" id="{5F01409D-0479-49CD-B8ED-E73E5F96A2E6}"/>
              </a:ext>
            </a:extLst>
          </p:cNvPr>
          <p:cNvSpPr>
            <a:spLocks noGrp="1"/>
          </p:cNvSpPr>
          <p:nvPr>
            <p:ph type="sldNum" sz="quarter" idx="4"/>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11" name="Straight Connector 10">
            <a:extLst>
              <a:ext uri="{FF2B5EF4-FFF2-40B4-BE49-F238E27FC236}">
                <a16:creationId xmlns:a16="http://schemas.microsoft.com/office/drawing/2014/main" id="{A216A1F9-49AB-4FE6-BBD0-DD68FF6EB753}"/>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891067"/>
      </p:ext>
    </p:extLst>
  </p:cSld>
  <p:clrMap bg1="lt1" tx1="dk1" bg2="lt2" tx2="dk2" accent1="accent1" accent2="accent2" accent3="accent3" accent4="accent4" accent5="accent5" accent6="accent6" hlink="hlink" folHlink="folHlink"/>
  <p:sldLayoutIdLst>
    <p:sldLayoutId id="2147483649" r:id="rId1"/>
    <p:sldLayoutId id="2147483684" r:id="rId2"/>
    <p:sldLayoutId id="2147483665" r:id="rId3"/>
    <p:sldLayoutId id="2147483666" r:id="rId4"/>
    <p:sldLayoutId id="2147483671" r:id="rId5"/>
    <p:sldLayoutId id="2147483663" r:id="rId6"/>
    <p:sldLayoutId id="2147483664" r:id="rId7"/>
    <p:sldLayoutId id="2147483660" r:id="rId8"/>
    <p:sldLayoutId id="2147483675" r:id="rId9"/>
    <p:sldLayoutId id="2147483661" r:id="rId10"/>
    <p:sldLayoutId id="2147483655" r:id="rId11"/>
    <p:sldLayoutId id="2147483667" r:id="rId12"/>
    <p:sldLayoutId id="2147483670" r:id="rId13"/>
    <p:sldLayoutId id="2147483672" r:id="rId14"/>
    <p:sldLayoutId id="2147483668" r:id="rId15"/>
    <p:sldLayoutId id="2147483669" r:id="rId16"/>
    <p:sldLayoutId id="2147483676" r:id="rId17"/>
    <p:sldLayoutId id="2147483677" r:id="rId18"/>
    <p:sldLayoutId id="2147483679" r:id="rId19"/>
    <p:sldLayoutId id="2147483680" r:id="rId20"/>
    <p:sldLayoutId id="2147483682" r:id="rId21"/>
    <p:sldLayoutId id="2147483683" r:id="rId22"/>
    <p:sldLayoutId id="2147483681" r:id="rId23"/>
  </p:sldLayoutIdLst>
  <p:txStyles>
    <p:titleStyle>
      <a:lvl1pPr algn="l" defTabSz="914400" rtl="0" eaLnBrk="1" latinLnBrk="0" hangingPunct="1">
        <a:lnSpc>
          <a:spcPct val="90000"/>
        </a:lnSpc>
        <a:spcBef>
          <a:spcPct val="0"/>
        </a:spcBef>
        <a:buNone/>
        <a:defRPr sz="24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hyperlink" Target="https://www.modernspeechie.com.au/how-to-use-craft-to-improve-your-childs-communication-skills/" TargetMode="External"/><Relationship Id="rId2" Type="http://schemas.openxmlformats.org/officeDocument/2006/relationships/hyperlink" Target="https://www.researchgate.net/publication/263918219_Creative_Mindsets_Measurement_Correlates_Consequences" TargetMode="External"/><Relationship Id="rId1" Type="http://schemas.openxmlformats.org/officeDocument/2006/relationships/slideLayout" Target="../slideLayouts/slideLayout18.xml"/><Relationship Id="rId6" Type="http://schemas.openxmlformats.org/officeDocument/2006/relationships/hyperlink" Target="https://www.sonophilia.com/surgery-is-an-art-form/" TargetMode="External"/><Relationship Id="rId5" Type="http://schemas.openxmlformats.org/officeDocument/2006/relationships/hyperlink" Target="http://www.scielo.br/pdf/rbpi/v58n1/0034-7329-rbpi-58-01-00191.pdf" TargetMode="External"/><Relationship Id="rId4" Type="http://schemas.openxmlformats.org/officeDocument/2006/relationships/hyperlink" Target="https://city-arts.org.uk/wp-content/uploads/2013/03/Art-Works.pdf"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Red umbrella">
            <a:extLst>
              <a:ext uri="{FF2B5EF4-FFF2-40B4-BE49-F238E27FC236}">
                <a16:creationId xmlns:a16="http://schemas.microsoft.com/office/drawing/2014/main" id="{30FFF511-4CAB-A64C-A5DD-3E2A8035478B}"/>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13" name="Title 12">
            <a:extLst>
              <a:ext uri="{FF2B5EF4-FFF2-40B4-BE49-F238E27FC236}">
                <a16:creationId xmlns:a16="http://schemas.microsoft.com/office/drawing/2014/main" id="{A1BF7DBB-67AA-4599-B44E-07D280BDFAA5}"/>
              </a:ext>
            </a:extLst>
          </p:cNvPr>
          <p:cNvSpPr>
            <a:spLocks noGrp="1"/>
          </p:cNvSpPr>
          <p:nvPr>
            <p:ph type="ctrTitle"/>
          </p:nvPr>
        </p:nvSpPr>
        <p:spPr/>
        <p:txBody>
          <a:bodyPr/>
          <a:lstStyle/>
          <a:p>
            <a:r>
              <a:rPr lang="en-GB" sz="2400" dirty="0"/>
              <a:t>Paper planes and pebbles: explore the evidence for investment in creative approaches intended to enhance the health and well-being of children and/or young people in Wales.</a:t>
            </a:r>
            <a:endParaRPr lang="en-GB" sz="2400" b="0" dirty="0"/>
          </a:p>
        </p:txBody>
      </p:sp>
      <p:cxnSp>
        <p:nvCxnSpPr>
          <p:cNvPr id="17" name="Straight Connector 16" descr="divider line">
            <a:extLst>
              <a:ext uri="{FF2B5EF4-FFF2-40B4-BE49-F238E27FC236}">
                <a16:creationId xmlns:a16="http://schemas.microsoft.com/office/drawing/2014/main" id="{BA62D616-C355-46BC-B4B6-8254E2BE6EE7}"/>
              </a:ext>
            </a:extLst>
          </p:cNvPr>
          <p:cNvCxnSpPr/>
          <p:nvPr/>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Subtitle 13">
            <a:extLst>
              <a:ext uri="{FF2B5EF4-FFF2-40B4-BE49-F238E27FC236}">
                <a16:creationId xmlns:a16="http://schemas.microsoft.com/office/drawing/2014/main" id="{F5E856BA-8A49-437A-AC08-57B28491C5FE}"/>
              </a:ext>
            </a:extLst>
          </p:cNvPr>
          <p:cNvSpPr>
            <a:spLocks noGrp="1"/>
          </p:cNvSpPr>
          <p:nvPr>
            <p:ph type="subTitle" idx="1"/>
          </p:nvPr>
        </p:nvSpPr>
        <p:spPr/>
        <p:txBody>
          <a:bodyPr/>
          <a:lstStyle/>
          <a:p>
            <a:r>
              <a:rPr lang="en-GB" dirty="0"/>
              <a:t> Jonathan Stuart</a:t>
            </a:r>
          </a:p>
          <a:p>
            <a:r>
              <a:rPr lang="en-GB" dirty="0"/>
              <a:t>1301093</a:t>
            </a:r>
          </a:p>
        </p:txBody>
      </p:sp>
      <p:sp>
        <p:nvSpPr>
          <p:cNvPr id="15" name="Text Placeholder 14">
            <a:extLst>
              <a:ext uri="{FF2B5EF4-FFF2-40B4-BE49-F238E27FC236}">
                <a16:creationId xmlns:a16="http://schemas.microsoft.com/office/drawing/2014/main" id="{A7ECF636-D45E-4307-9E3A-89A2B5960270}"/>
              </a:ext>
            </a:extLst>
          </p:cNvPr>
          <p:cNvSpPr>
            <a:spLocks noGrp="1"/>
          </p:cNvSpPr>
          <p:nvPr>
            <p:ph type="body" sz="quarter" idx="13"/>
          </p:nvPr>
        </p:nvSpPr>
        <p:spPr>
          <a:xfrm>
            <a:off x="4641140" y="5795479"/>
            <a:ext cx="2915816" cy="258532"/>
          </a:xfrm>
        </p:spPr>
        <p:txBody>
          <a:bodyPr/>
          <a:lstStyle/>
          <a:p>
            <a:r>
              <a:rPr lang="en-GB" dirty="0"/>
              <a:t>09.01.2019</a:t>
            </a:r>
          </a:p>
        </p:txBody>
      </p:sp>
    </p:spTree>
    <p:extLst>
      <p:ext uri="{BB962C8B-B14F-4D97-AF65-F5344CB8AC3E}">
        <p14:creationId xmlns:p14="http://schemas.microsoft.com/office/powerpoint/2010/main" val="290619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96B69F7F-7BDF-4049-AB94-D24D1055CFD1}"/>
              </a:ext>
            </a:extLst>
          </p:cNvPr>
          <p:cNvSpPr>
            <a:spLocks noGrp="1"/>
          </p:cNvSpPr>
          <p:nvPr>
            <p:ph type="title"/>
          </p:nvPr>
        </p:nvSpPr>
        <p:spPr/>
        <p:txBody>
          <a:bodyPr/>
          <a:lstStyle/>
          <a:p>
            <a:r>
              <a:rPr lang="en-US" dirty="0"/>
              <a:t>Structure</a:t>
            </a:r>
            <a:endParaRPr lang="en-GB" dirty="0"/>
          </a:p>
        </p:txBody>
      </p:sp>
      <p:sp>
        <p:nvSpPr>
          <p:cNvPr id="19" name="Text Placeholder 18">
            <a:extLst>
              <a:ext uri="{FF2B5EF4-FFF2-40B4-BE49-F238E27FC236}">
                <a16:creationId xmlns:a16="http://schemas.microsoft.com/office/drawing/2014/main" id="{4024D790-0AE9-488A-A1A9-F732CD7A0F1E}"/>
              </a:ext>
            </a:extLst>
          </p:cNvPr>
          <p:cNvSpPr>
            <a:spLocks noGrp="1"/>
          </p:cNvSpPr>
          <p:nvPr>
            <p:ph type="body" sz="quarter" idx="15"/>
          </p:nvPr>
        </p:nvSpPr>
        <p:spPr>
          <a:xfrm>
            <a:off x="640080" y="2526124"/>
            <a:ext cx="2651760" cy="3653188"/>
          </a:xfrm>
        </p:spPr>
        <p:txBody>
          <a:bodyPr/>
          <a:lstStyle/>
          <a:p>
            <a:pPr marL="514350" indent="-514350">
              <a:buFont typeface="+mj-lt"/>
              <a:buAutoNum type="arabicPeriod"/>
            </a:pPr>
            <a:r>
              <a:rPr lang="en-GB" sz="2800" dirty="0">
                <a:latin typeface="Myriad Arabic" panose="01010101010101010101" pitchFamily="50" charset="-78"/>
                <a:cs typeface="Myriad Arabic" panose="01010101010101010101" pitchFamily="50" charset="-78"/>
              </a:rPr>
              <a:t>Background</a:t>
            </a:r>
          </a:p>
          <a:p>
            <a:pPr marL="514350" indent="-514350">
              <a:buFont typeface="+mj-lt"/>
              <a:buAutoNum type="arabicPeriod"/>
            </a:pPr>
            <a:r>
              <a:rPr lang="en-GB" sz="2800" dirty="0">
                <a:latin typeface="Myriad Arabic" panose="01010101010101010101" pitchFamily="50" charset="-78"/>
                <a:cs typeface="Myriad Arabic" panose="01010101010101010101" pitchFamily="50" charset="-78"/>
              </a:rPr>
              <a:t>What is creativity?</a:t>
            </a:r>
          </a:p>
          <a:p>
            <a:pPr marL="514350" indent="-514350">
              <a:buFont typeface="+mj-lt"/>
              <a:buAutoNum type="arabicPeriod"/>
            </a:pPr>
            <a:r>
              <a:rPr lang="en-GB" sz="2800" dirty="0">
                <a:latin typeface="Myriad Arabic" panose="01010101010101010101" pitchFamily="50" charset="-78"/>
                <a:cs typeface="Myriad Arabic" panose="01010101010101010101" pitchFamily="50" charset="-78"/>
              </a:rPr>
              <a:t>Creative Activities and Health and Well-being</a:t>
            </a:r>
          </a:p>
          <a:p>
            <a:pPr marL="514350" indent="-514350">
              <a:buFont typeface="+mj-lt"/>
              <a:buAutoNum type="arabicPeriod"/>
            </a:pPr>
            <a:r>
              <a:rPr lang="en-GB" sz="2800" dirty="0">
                <a:latin typeface="Myriad Arabic" panose="01010101010101010101" pitchFamily="50" charset="-78"/>
                <a:cs typeface="Myriad Arabic" panose="01010101010101010101" pitchFamily="50" charset="-78"/>
              </a:rPr>
              <a:t>Creative Mindset</a:t>
            </a:r>
          </a:p>
          <a:p>
            <a:pPr marL="514350" indent="-514350">
              <a:buFont typeface="+mj-lt"/>
              <a:buAutoNum type="arabicPeriod"/>
            </a:pPr>
            <a:r>
              <a:rPr lang="en-GB" sz="2800" dirty="0">
                <a:latin typeface="Myriad Arabic" panose="01010101010101010101" pitchFamily="50" charset="-78"/>
                <a:cs typeface="Myriad Arabic" panose="01010101010101010101" pitchFamily="50" charset="-78"/>
              </a:rPr>
              <a:t>Well-being as a Problem</a:t>
            </a:r>
          </a:p>
          <a:p>
            <a:pPr marL="0" indent="0">
              <a:buNone/>
            </a:pPr>
            <a:endParaRPr lang="en-GB" dirty="0"/>
          </a:p>
        </p:txBody>
      </p:sp>
      <p:sp>
        <p:nvSpPr>
          <p:cNvPr id="20" name="Text Placeholder 19">
            <a:extLst>
              <a:ext uri="{FF2B5EF4-FFF2-40B4-BE49-F238E27FC236}">
                <a16:creationId xmlns:a16="http://schemas.microsoft.com/office/drawing/2014/main" id="{EF7D456B-7C3B-486F-804B-C2860F61E5F7}"/>
              </a:ext>
            </a:extLst>
          </p:cNvPr>
          <p:cNvSpPr>
            <a:spLocks noGrp="1"/>
          </p:cNvSpPr>
          <p:nvPr>
            <p:ph type="body" sz="quarter" idx="16"/>
          </p:nvPr>
        </p:nvSpPr>
        <p:spPr/>
        <p:txBody>
          <a:bodyPr/>
          <a:lstStyle/>
          <a:p>
            <a:pPr marL="0" indent="0">
              <a:buNone/>
            </a:pPr>
            <a:r>
              <a:rPr lang="en-GB" sz="2800" dirty="0">
                <a:latin typeface="Myriad Arabic" panose="01010101010101010101" pitchFamily="50" charset="-78"/>
                <a:cs typeface="Myriad Arabic" panose="01010101010101010101" pitchFamily="50" charset="-78"/>
              </a:rPr>
              <a:t>6. Conclusion and Recommendations</a:t>
            </a:r>
          </a:p>
          <a:p>
            <a:pPr marL="0" indent="0">
              <a:buNone/>
            </a:pPr>
            <a:r>
              <a:rPr lang="en-GB" sz="2800" dirty="0">
                <a:latin typeface="Myriad Arabic" panose="01010101010101010101" pitchFamily="50" charset="-78"/>
                <a:cs typeface="Myriad Arabic" panose="01010101010101010101" pitchFamily="50" charset="-78"/>
              </a:rPr>
              <a:t>7. Reference List</a:t>
            </a:r>
          </a:p>
        </p:txBody>
      </p:sp>
      <p:sp>
        <p:nvSpPr>
          <p:cNvPr id="21" name="Rectangle: Rounded Corners 20">
            <a:extLst>
              <a:ext uri="{FF2B5EF4-FFF2-40B4-BE49-F238E27FC236}">
                <a16:creationId xmlns:a16="http://schemas.microsoft.com/office/drawing/2014/main" id="{F68FB8D6-355E-437F-8BC2-549633E47FD4}"/>
              </a:ext>
            </a:extLst>
          </p:cNvPr>
          <p:cNvSpPr/>
          <p:nvPr/>
        </p:nvSpPr>
        <p:spPr>
          <a:xfrm>
            <a:off x="640079" y="6327866"/>
            <a:ext cx="1150621" cy="393610"/>
          </a:xfrm>
          <a:prstGeom prst="roundRect">
            <a:avLst>
              <a:gd name="adj" fmla="val 8785"/>
            </a:avLst>
          </a:prstGeom>
          <a:solidFill>
            <a:srgbClr val="F2F2F2"/>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75000"/>
                    <a:lumOff val="25000"/>
                  </a:schemeClr>
                </a:solidFill>
                <a:latin typeface="Myriad Arabic" panose="01010101010101010101" pitchFamily="50" charset="-78"/>
                <a:cs typeface="Myriad Arabic" panose="01010101010101010101" pitchFamily="50" charset="-78"/>
              </a:rPr>
              <a:t>1301093</a:t>
            </a:r>
          </a:p>
        </p:txBody>
      </p:sp>
      <p:pic>
        <p:nvPicPr>
          <p:cNvPr id="5" name="Picture Placeholder 4" descr="double happiness Chinese symbol">
            <a:extLst>
              <a:ext uri="{FF2B5EF4-FFF2-40B4-BE49-F238E27FC236}">
                <a16:creationId xmlns:a16="http://schemas.microsoft.com/office/drawing/2014/main" id="{91439F9D-68BB-5041-93B0-C3C42E89D798}"/>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53" name="Slide Number Placeholder 52">
            <a:extLst>
              <a:ext uri="{FF2B5EF4-FFF2-40B4-BE49-F238E27FC236}">
                <a16:creationId xmlns:a16="http://schemas.microsoft.com/office/drawing/2014/main" id="{D674A398-A2D9-421A-AAC4-14E16A9A1488}"/>
              </a:ext>
            </a:extLst>
          </p:cNvPr>
          <p:cNvSpPr>
            <a:spLocks noGrp="1"/>
          </p:cNvSpPr>
          <p:nvPr>
            <p:ph type="sldNum" sz="quarter" idx="19"/>
          </p:nvPr>
        </p:nvSpPr>
        <p:spPr/>
        <p:txBody>
          <a:bodyPr/>
          <a:lstStyle/>
          <a:p>
            <a:fld id="{DCB4E619-4CA9-4A22-920F-20396BF50470}" type="slidenum">
              <a:rPr lang="en-GB" smtClean="0"/>
              <a:pPr/>
              <a:t>2</a:t>
            </a:fld>
            <a:endParaRPr lang="en-GB" dirty="0"/>
          </a:p>
        </p:txBody>
      </p:sp>
    </p:spTree>
    <p:extLst>
      <p:ext uri="{BB962C8B-B14F-4D97-AF65-F5344CB8AC3E}">
        <p14:creationId xmlns:p14="http://schemas.microsoft.com/office/powerpoint/2010/main" val="328581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Myriad Arabic" panose="01010101010101010101" pitchFamily="50" charset="-78"/>
                <a:cs typeface="Myriad Arabic" panose="01010101010101010101" pitchFamily="50" charset="-78"/>
              </a:rPr>
              <a:t>1301093</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p:txBody>
          <a:bodyPr/>
          <a:lstStyle/>
          <a:p>
            <a:r>
              <a:rPr lang="en-US" dirty="0"/>
              <a:t>Background</a:t>
            </a:r>
            <a:endParaRPr lang="en-GB"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p:txBody>
          <a:bodyPr/>
          <a:lstStyle/>
          <a:p>
            <a:r>
              <a:rPr lang="en-US" dirty="0"/>
              <a:t>Who am I?</a:t>
            </a:r>
          </a:p>
          <a:p>
            <a:r>
              <a:rPr lang="en-US" dirty="0"/>
              <a:t>What is my experience?</a:t>
            </a:r>
          </a:p>
          <a:p>
            <a:r>
              <a:rPr lang="en-US" dirty="0"/>
              <a:t>How do I work?</a:t>
            </a:r>
          </a:p>
          <a:p>
            <a:r>
              <a:rPr lang="en-US" dirty="0"/>
              <a:t>Why is this important?</a:t>
            </a:r>
            <a:endParaRPr lang="en-GB" dirty="0"/>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743750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6"/>
          </p:nvPr>
        </p:nvSpPr>
        <p:spPr/>
        <p:txBody>
          <a:bodyPr/>
          <a:lstStyle/>
          <a:p>
            <a:pPr marL="0" indent="0">
              <a:buNone/>
            </a:pPr>
            <a:endParaRPr lang="en-GB" dirty="0"/>
          </a:p>
        </p:txBody>
      </p:sp>
      <p:sp>
        <p:nvSpPr>
          <p:cNvPr id="10" name="Picture Placeholder 9"/>
          <p:cNvSpPr>
            <a:spLocks noGrp="1"/>
          </p:cNvSpPr>
          <p:nvPr>
            <p:ph type="pic" sz="quarter" idx="14"/>
          </p:nvPr>
        </p:nvSpPr>
        <p:spPr/>
      </p:sp>
      <p:sp>
        <p:nvSpPr>
          <p:cNvPr id="6" name="Text Placeholder 3">
            <a:extLst>
              <a:ext uri="{FF2B5EF4-FFF2-40B4-BE49-F238E27FC236}">
                <a16:creationId xmlns:a16="http://schemas.microsoft.com/office/drawing/2014/main" id="{B9D5CD7F-598F-4BAC-A851-4152371770F1}"/>
              </a:ext>
            </a:extLst>
          </p:cNvPr>
          <p:cNvSpPr>
            <a:spLocks noGrp="1"/>
          </p:cNvSpPr>
          <p:nvPr>
            <p:ph type="body" sz="half" idx="2"/>
          </p:nvPr>
        </p:nvSpPr>
        <p:spPr>
          <a:xfrm>
            <a:off x="479787" y="1329189"/>
            <a:ext cx="1747341" cy="3520935"/>
          </a:xfrm>
        </p:spPr>
        <p:txBody>
          <a:bodyPr>
            <a:normAutofit fontScale="25000" lnSpcReduction="20000"/>
          </a:bodyPr>
          <a:lstStyle/>
          <a:p>
            <a:pPr marL="0" indent="0">
              <a:buNone/>
            </a:pPr>
            <a:r>
              <a:rPr lang="en-GB" sz="100000" b="1" dirty="0">
                <a:solidFill>
                  <a:schemeClr val="bg1"/>
                </a:solidFill>
                <a:latin typeface="Myriad Arabic" panose="01010101010101010101" pitchFamily="50" charset="-78"/>
                <a:cs typeface="Myriad Arabic" panose="01010101010101010101" pitchFamily="50" charset="-78"/>
              </a:rPr>
              <a:t>5</a:t>
            </a:r>
          </a:p>
          <a:p>
            <a:endParaRPr lang="en-GB" dirty="0"/>
          </a:p>
          <a:p>
            <a:pPr marL="285750" indent="-285750">
              <a:buFont typeface="Arial" panose="020B0604020202020204" pitchFamily="34" charset="0"/>
              <a:buChar char="•"/>
            </a:pPr>
            <a:endParaRPr lang="en-GB" dirty="0"/>
          </a:p>
        </p:txBody>
      </p:sp>
      <p:sp>
        <p:nvSpPr>
          <p:cNvPr id="3" name="Title 2"/>
          <p:cNvSpPr>
            <a:spLocks noGrp="1"/>
          </p:cNvSpPr>
          <p:nvPr>
            <p:ph type="title"/>
          </p:nvPr>
        </p:nvSpPr>
        <p:spPr>
          <a:xfrm>
            <a:off x="571508" y="2688644"/>
            <a:ext cx="4952231" cy="1480711"/>
          </a:xfrm>
        </p:spPr>
        <p:txBody>
          <a:bodyPr/>
          <a:lstStyle/>
          <a:p>
            <a:r>
              <a:rPr lang="en-GB" sz="2800" dirty="0">
                <a:solidFill>
                  <a:srgbClr val="FFC000"/>
                </a:solidFill>
              </a:rPr>
              <a:t>Working with young</a:t>
            </a:r>
            <a:br>
              <a:rPr lang="en-GB" sz="2800" dirty="0">
                <a:solidFill>
                  <a:srgbClr val="FFC000"/>
                </a:solidFill>
              </a:rPr>
            </a:br>
            <a:r>
              <a:rPr lang="en-GB" sz="2800" dirty="0">
                <a:solidFill>
                  <a:srgbClr val="FFC000"/>
                </a:solidFill>
              </a:rPr>
              <a:t>people</a:t>
            </a:r>
          </a:p>
        </p:txBody>
      </p:sp>
      <p:sp>
        <p:nvSpPr>
          <p:cNvPr id="4" name="Text Placeholder 3"/>
          <p:cNvSpPr>
            <a:spLocks noGrp="1"/>
          </p:cNvSpPr>
          <p:nvPr>
            <p:ph type="body" sz="quarter" idx="20"/>
          </p:nvPr>
        </p:nvSpPr>
        <p:spPr>
          <a:xfrm>
            <a:off x="1988088" y="2007875"/>
            <a:ext cx="2119069" cy="1082315"/>
          </a:xfrm>
        </p:spPr>
        <p:txBody>
          <a:bodyPr/>
          <a:lstStyle/>
          <a:p>
            <a:pPr marL="0" indent="0">
              <a:buNone/>
            </a:pPr>
            <a:r>
              <a:rPr lang="en-GB" sz="9600" dirty="0">
                <a:solidFill>
                  <a:schemeClr val="bg1"/>
                </a:solidFill>
                <a:latin typeface="Myriad Arabic" panose="01010101010101010101" pitchFamily="50" charset="-78"/>
                <a:cs typeface="Myriad Arabic" panose="01010101010101010101" pitchFamily="50" charset="-78"/>
              </a:rPr>
              <a:t>Years</a:t>
            </a:r>
          </a:p>
        </p:txBody>
      </p:sp>
    </p:spTree>
    <p:extLst>
      <p:ext uri="{BB962C8B-B14F-4D97-AF65-F5344CB8AC3E}">
        <p14:creationId xmlns:p14="http://schemas.microsoft.com/office/powerpoint/2010/main" val="473356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6"/>
          </p:nvPr>
        </p:nvSpPr>
        <p:spPr/>
        <p:txBody>
          <a:bodyPr/>
          <a:lstStyle/>
          <a:p>
            <a:pPr marL="0" indent="0">
              <a:buNone/>
            </a:pPr>
            <a:endParaRPr lang="en-GB" dirty="0"/>
          </a:p>
        </p:txBody>
      </p:sp>
      <p:sp>
        <p:nvSpPr>
          <p:cNvPr id="10" name="Picture Placeholder 9"/>
          <p:cNvSpPr>
            <a:spLocks noGrp="1"/>
          </p:cNvSpPr>
          <p:nvPr>
            <p:ph type="pic" sz="quarter" idx="14"/>
          </p:nvPr>
        </p:nvSpPr>
        <p:spPr/>
      </p:sp>
      <p:sp>
        <p:nvSpPr>
          <p:cNvPr id="6" name="Text Placeholder 3">
            <a:extLst>
              <a:ext uri="{FF2B5EF4-FFF2-40B4-BE49-F238E27FC236}">
                <a16:creationId xmlns:a16="http://schemas.microsoft.com/office/drawing/2014/main" id="{B9D5CD7F-598F-4BAC-A851-4152371770F1}"/>
              </a:ext>
            </a:extLst>
          </p:cNvPr>
          <p:cNvSpPr>
            <a:spLocks noGrp="1"/>
          </p:cNvSpPr>
          <p:nvPr>
            <p:ph type="body" sz="half" idx="2"/>
          </p:nvPr>
        </p:nvSpPr>
        <p:spPr>
          <a:xfrm>
            <a:off x="571508" y="1329189"/>
            <a:ext cx="1747341" cy="3520935"/>
          </a:xfrm>
        </p:spPr>
        <p:txBody>
          <a:bodyPr>
            <a:normAutofit fontScale="25000" lnSpcReduction="20000"/>
          </a:bodyPr>
          <a:lstStyle/>
          <a:p>
            <a:pPr marL="0" indent="0">
              <a:buNone/>
            </a:pPr>
            <a:r>
              <a:rPr lang="en-GB" sz="100000" b="1" dirty="0">
                <a:solidFill>
                  <a:schemeClr val="bg1"/>
                </a:solidFill>
                <a:latin typeface="Myriad Arabic" panose="01010101010101010101" pitchFamily="50" charset="-78"/>
                <a:cs typeface="Myriad Arabic" panose="01010101010101010101" pitchFamily="50" charset="-78"/>
              </a:rPr>
              <a:t>3</a:t>
            </a:r>
          </a:p>
          <a:p>
            <a:endParaRPr lang="en-GB" dirty="0"/>
          </a:p>
          <a:p>
            <a:pPr marL="285750" indent="-285750">
              <a:buFont typeface="Arial" panose="020B0604020202020204" pitchFamily="34" charset="0"/>
              <a:buChar char="•"/>
            </a:pPr>
            <a:endParaRPr lang="en-GB" dirty="0"/>
          </a:p>
        </p:txBody>
      </p:sp>
      <p:sp>
        <p:nvSpPr>
          <p:cNvPr id="3" name="Title 2"/>
          <p:cNvSpPr>
            <a:spLocks noGrp="1"/>
          </p:cNvSpPr>
          <p:nvPr>
            <p:ph type="title"/>
          </p:nvPr>
        </p:nvSpPr>
        <p:spPr>
          <a:xfrm>
            <a:off x="571508" y="3612362"/>
            <a:ext cx="4952231" cy="1480711"/>
          </a:xfrm>
        </p:spPr>
        <p:txBody>
          <a:bodyPr/>
          <a:lstStyle/>
          <a:p>
            <a:r>
              <a:rPr lang="en-GB" sz="11500" dirty="0">
                <a:solidFill>
                  <a:srgbClr val="FFC000"/>
                </a:solidFill>
                <a:latin typeface="Myriad Arabic" panose="01010101010101010101" pitchFamily="50" charset="-78"/>
                <a:cs typeface="Myriad Arabic" panose="01010101010101010101" pitchFamily="50" charset="-78"/>
              </a:rPr>
              <a:t>UWTSD</a:t>
            </a:r>
          </a:p>
        </p:txBody>
      </p:sp>
      <p:sp>
        <p:nvSpPr>
          <p:cNvPr id="4" name="Text Placeholder 3"/>
          <p:cNvSpPr>
            <a:spLocks noGrp="1"/>
          </p:cNvSpPr>
          <p:nvPr>
            <p:ph type="body" sz="quarter" idx="20"/>
          </p:nvPr>
        </p:nvSpPr>
        <p:spPr>
          <a:xfrm>
            <a:off x="2135407" y="1984966"/>
            <a:ext cx="2119069" cy="1082315"/>
          </a:xfrm>
        </p:spPr>
        <p:txBody>
          <a:bodyPr/>
          <a:lstStyle/>
          <a:p>
            <a:pPr marL="0" indent="0">
              <a:buNone/>
            </a:pPr>
            <a:r>
              <a:rPr lang="en-GB" sz="9600" dirty="0">
                <a:solidFill>
                  <a:schemeClr val="bg1"/>
                </a:solidFill>
                <a:latin typeface="Myriad Arabic" panose="01010101010101010101" pitchFamily="50" charset="-78"/>
                <a:cs typeface="Myriad Arabic" panose="01010101010101010101" pitchFamily="50" charset="-78"/>
              </a:rPr>
              <a:t>Years</a:t>
            </a:r>
          </a:p>
        </p:txBody>
      </p:sp>
      <p:sp>
        <p:nvSpPr>
          <p:cNvPr id="7" name="Title 2"/>
          <p:cNvSpPr txBox="1">
            <a:spLocks/>
          </p:cNvSpPr>
          <p:nvPr/>
        </p:nvSpPr>
        <p:spPr>
          <a:xfrm>
            <a:off x="1622360" y="2426633"/>
            <a:ext cx="4952231" cy="1480711"/>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GB" sz="2400" b="1" kern="1200" dirty="0">
                <a:solidFill>
                  <a:schemeClr val="accent2"/>
                </a:solidFill>
                <a:latin typeface="+mj-lt"/>
                <a:ea typeface="+mj-ea"/>
                <a:cs typeface="Arial" panose="020B0604020202020204" pitchFamily="34" charset="0"/>
              </a:defRPr>
            </a:lvl1pPr>
          </a:lstStyle>
          <a:p>
            <a:r>
              <a:rPr lang="en-GB" sz="6600" b="0" dirty="0">
                <a:solidFill>
                  <a:srgbClr val="F2F2F2"/>
                </a:solidFill>
                <a:latin typeface="Myriad Arabic" panose="01010101010101010101" pitchFamily="50" charset="-78"/>
                <a:cs typeface="Myriad Arabic" panose="01010101010101010101" pitchFamily="50" charset="-78"/>
              </a:rPr>
              <a:t>at</a:t>
            </a:r>
          </a:p>
        </p:txBody>
      </p:sp>
    </p:spTree>
    <p:extLst>
      <p:ext uri="{BB962C8B-B14F-4D97-AF65-F5344CB8AC3E}">
        <p14:creationId xmlns:p14="http://schemas.microsoft.com/office/powerpoint/2010/main" val="2066110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6"/>
          </p:nvPr>
        </p:nvSpPr>
        <p:spPr/>
        <p:txBody>
          <a:bodyPr/>
          <a:lstStyle/>
          <a:p>
            <a:pPr marL="0" indent="0">
              <a:buNone/>
            </a:pPr>
            <a:endParaRPr lang="en-GB" dirty="0"/>
          </a:p>
        </p:txBody>
      </p:sp>
      <p:sp>
        <p:nvSpPr>
          <p:cNvPr id="10" name="Picture Placeholder 9"/>
          <p:cNvSpPr>
            <a:spLocks noGrp="1"/>
          </p:cNvSpPr>
          <p:nvPr>
            <p:ph type="pic" sz="quarter" idx="14"/>
          </p:nvPr>
        </p:nvSpPr>
        <p:spPr/>
      </p:sp>
      <p:sp>
        <p:nvSpPr>
          <p:cNvPr id="6" name="Text Placeholder 3">
            <a:extLst>
              <a:ext uri="{FF2B5EF4-FFF2-40B4-BE49-F238E27FC236}">
                <a16:creationId xmlns:a16="http://schemas.microsoft.com/office/drawing/2014/main" id="{B9D5CD7F-598F-4BAC-A851-4152371770F1}"/>
              </a:ext>
            </a:extLst>
          </p:cNvPr>
          <p:cNvSpPr>
            <a:spLocks noGrp="1"/>
          </p:cNvSpPr>
          <p:nvPr>
            <p:ph type="body" sz="half" idx="4294967295"/>
          </p:nvPr>
        </p:nvSpPr>
        <p:spPr>
          <a:xfrm>
            <a:off x="571508" y="1329189"/>
            <a:ext cx="1747341" cy="3520935"/>
          </a:xfrm>
        </p:spPr>
        <p:txBody>
          <a:bodyPr>
            <a:normAutofit fontScale="32500" lnSpcReduction="20000"/>
          </a:bodyPr>
          <a:lstStyle/>
          <a:p>
            <a:pPr marL="0" indent="0">
              <a:buNone/>
            </a:pPr>
            <a:r>
              <a:rPr lang="en-GB" sz="100000" b="1" dirty="0">
                <a:solidFill>
                  <a:schemeClr val="bg1"/>
                </a:solidFill>
                <a:latin typeface="Myriad Arabic" panose="01010101010101010101" pitchFamily="50" charset="-78"/>
                <a:cs typeface="Myriad Arabic" panose="01010101010101010101" pitchFamily="50" charset="-78"/>
              </a:rPr>
              <a:t>1</a:t>
            </a:r>
          </a:p>
          <a:p>
            <a:endParaRPr lang="en-GB" dirty="0"/>
          </a:p>
          <a:p>
            <a:pPr marL="285750" indent="-285750">
              <a:buFont typeface="Arial" panose="020B0604020202020204" pitchFamily="34" charset="0"/>
              <a:buChar char="•"/>
            </a:pPr>
            <a:endParaRPr lang="en-GB" dirty="0"/>
          </a:p>
        </p:txBody>
      </p:sp>
      <p:sp>
        <p:nvSpPr>
          <p:cNvPr id="3" name="Title 2"/>
          <p:cNvSpPr>
            <a:spLocks noGrp="1"/>
          </p:cNvSpPr>
          <p:nvPr>
            <p:ph type="title"/>
          </p:nvPr>
        </p:nvSpPr>
        <p:spPr>
          <a:xfrm>
            <a:off x="1134373" y="3453989"/>
            <a:ext cx="3961163" cy="1480711"/>
          </a:xfrm>
        </p:spPr>
        <p:txBody>
          <a:bodyPr/>
          <a:lstStyle/>
          <a:p>
            <a:r>
              <a:rPr lang="en-GB" sz="4400" dirty="0">
                <a:solidFill>
                  <a:srgbClr val="FFC000"/>
                </a:solidFill>
                <a:latin typeface="Myriad Arabic" panose="01010101010101010101" pitchFamily="50" charset="-78"/>
                <a:cs typeface="Myriad Arabic" panose="01010101010101010101" pitchFamily="50" charset="-78"/>
              </a:rPr>
              <a:t>Youth Drop-in Centre</a:t>
            </a:r>
          </a:p>
        </p:txBody>
      </p:sp>
      <p:sp>
        <p:nvSpPr>
          <p:cNvPr id="4" name="Text Placeholder 3"/>
          <p:cNvSpPr>
            <a:spLocks noGrp="1"/>
          </p:cNvSpPr>
          <p:nvPr>
            <p:ph type="body" sz="quarter" idx="20"/>
          </p:nvPr>
        </p:nvSpPr>
        <p:spPr>
          <a:xfrm>
            <a:off x="2135407" y="1984966"/>
            <a:ext cx="2119069" cy="1082315"/>
          </a:xfrm>
        </p:spPr>
        <p:txBody>
          <a:bodyPr/>
          <a:lstStyle/>
          <a:p>
            <a:pPr marL="0" indent="0">
              <a:buNone/>
            </a:pPr>
            <a:r>
              <a:rPr lang="en-GB" sz="9600" dirty="0">
                <a:solidFill>
                  <a:schemeClr val="bg1"/>
                </a:solidFill>
                <a:latin typeface="Myriad Arabic" panose="01010101010101010101" pitchFamily="50" charset="-78"/>
                <a:cs typeface="Myriad Arabic" panose="01010101010101010101" pitchFamily="50" charset="-78"/>
              </a:rPr>
              <a:t>Year</a:t>
            </a:r>
          </a:p>
        </p:txBody>
      </p:sp>
      <p:sp>
        <p:nvSpPr>
          <p:cNvPr id="7" name="Title 2"/>
          <p:cNvSpPr txBox="1">
            <a:spLocks/>
          </p:cNvSpPr>
          <p:nvPr/>
        </p:nvSpPr>
        <p:spPr>
          <a:xfrm>
            <a:off x="2552090" y="2349300"/>
            <a:ext cx="4952231" cy="1480711"/>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lang="en-GB" sz="2400" b="1" kern="1200" dirty="0">
                <a:solidFill>
                  <a:schemeClr val="accent2"/>
                </a:solidFill>
                <a:latin typeface="+mj-lt"/>
                <a:ea typeface="+mj-ea"/>
                <a:cs typeface="Arial" panose="020B0604020202020204" pitchFamily="34" charset="0"/>
              </a:defRPr>
            </a:lvl1pPr>
          </a:lstStyle>
          <a:p>
            <a:r>
              <a:rPr lang="en-GB" sz="6600" b="0" dirty="0">
                <a:solidFill>
                  <a:srgbClr val="F2F2F2"/>
                </a:solidFill>
                <a:latin typeface="Myriad Arabic" panose="01010101010101010101" pitchFamily="50" charset="-78"/>
                <a:cs typeface="Myriad Arabic" panose="01010101010101010101" pitchFamily="50" charset="-78"/>
              </a:rPr>
              <a:t>at</a:t>
            </a:r>
          </a:p>
        </p:txBody>
      </p:sp>
    </p:spTree>
    <p:extLst>
      <p:ext uri="{BB962C8B-B14F-4D97-AF65-F5344CB8AC3E}">
        <p14:creationId xmlns:p14="http://schemas.microsoft.com/office/powerpoint/2010/main" val="126451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dog portrait funny expression">
            <a:extLst>
              <a:ext uri="{FF2B5EF4-FFF2-40B4-BE49-F238E27FC236}">
                <a16:creationId xmlns:a16="http://schemas.microsoft.com/office/drawing/2014/main" id="{FDC60EB8-8563-A04B-B4E8-DE80832D319C}"/>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12" name="Title 11">
            <a:extLst>
              <a:ext uri="{FF2B5EF4-FFF2-40B4-BE49-F238E27FC236}">
                <a16:creationId xmlns:a16="http://schemas.microsoft.com/office/drawing/2014/main" id="{446BE206-C4BE-4BB3-9114-F18129E1AC77}"/>
              </a:ext>
            </a:extLst>
          </p:cNvPr>
          <p:cNvSpPr>
            <a:spLocks noGrp="1"/>
          </p:cNvSpPr>
          <p:nvPr>
            <p:ph type="title"/>
          </p:nvPr>
        </p:nvSpPr>
        <p:spPr>
          <a:xfrm>
            <a:off x="1776770" y="4752155"/>
            <a:ext cx="9355687" cy="1310968"/>
          </a:xfrm>
        </p:spPr>
        <p:txBody>
          <a:bodyPr/>
          <a:lstStyle/>
          <a:p>
            <a:r>
              <a:rPr lang="en-GB" dirty="0"/>
              <a:t>An ideology is a system of ideas that an individual or a social group holds over time to which they are committed.”</a:t>
            </a:r>
            <a:br>
              <a:rPr lang="en-GB" dirty="0"/>
            </a:br>
            <a:r>
              <a:rPr lang="en-GB" dirty="0"/>
              <a:t>                         (</a:t>
            </a:r>
            <a:r>
              <a:rPr lang="en-GB" sz="2000" dirty="0"/>
              <a:t>Nescolarde-Selva, Usó-Doménech and Gash, </a:t>
            </a:r>
            <a:r>
              <a:rPr lang="en-US" sz="2000" dirty="0"/>
              <a:t>2017, p. 2)</a:t>
            </a:r>
            <a:endParaRPr lang="en-GB" sz="2000" dirty="0"/>
          </a:p>
        </p:txBody>
      </p:sp>
      <p:sp>
        <p:nvSpPr>
          <p:cNvPr id="23" name="Rectangle: Rounded Corners 22">
            <a:extLst>
              <a:ext uri="{FF2B5EF4-FFF2-40B4-BE49-F238E27FC236}">
                <a16:creationId xmlns:a16="http://schemas.microsoft.com/office/drawing/2014/main" id="{D9FF0B67-8327-4649-B70F-C5371FB6AB2B}"/>
              </a:ext>
            </a:extLst>
          </p:cNvPr>
          <p:cNvSpPr/>
          <p:nvPr/>
        </p:nvSpPr>
        <p:spPr>
          <a:xfrm>
            <a:off x="640079" y="6327866"/>
            <a:ext cx="1150621" cy="393610"/>
          </a:xfrm>
          <a:prstGeom prst="roundRect">
            <a:avLst>
              <a:gd name="adj" fmla="val 8785"/>
            </a:avLst>
          </a:prstGeom>
          <a:solidFill>
            <a:schemeClr val="bg1"/>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lumMod val="75000"/>
                  <a:lumOff val="25000"/>
                </a:schemeClr>
              </a:solidFill>
            </a:endParaRPr>
          </a:p>
        </p:txBody>
      </p:sp>
      <p:sp>
        <p:nvSpPr>
          <p:cNvPr id="22" name="Slide Number Placeholder 21">
            <a:extLst>
              <a:ext uri="{FF2B5EF4-FFF2-40B4-BE49-F238E27FC236}">
                <a16:creationId xmlns:a16="http://schemas.microsoft.com/office/drawing/2014/main" id="{D4BDA5F0-D940-4649-AA56-1C6A6E6F817B}"/>
              </a:ext>
            </a:extLst>
          </p:cNvPr>
          <p:cNvSpPr>
            <a:spLocks noGrp="1"/>
          </p:cNvSpPr>
          <p:nvPr>
            <p:ph type="sldNum" sz="quarter" idx="19"/>
          </p:nvPr>
        </p:nvSpPr>
        <p:spPr/>
        <p:txBody>
          <a:bodyPr/>
          <a:lstStyle/>
          <a:p>
            <a:fld id="{DCB4E619-4CA9-4A22-920F-20396BF50470}" type="slidenum">
              <a:rPr lang="en-GB" smtClean="0"/>
              <a:pPr/>
              <a:t>7</a:t>
            </a:fld>
            <a:endParaRPr lang="en-GB" dirty="0"/>
          </a:p>
        </p:txBody>
      </p:sp>
    </p:spTree>
    <p:extLst>
      <p:ext uri="{BB962C8B-B14F-4D97-AF65-F5344CB8AC3E}">
        <p14:creationId xmlns:p14="http://schemas.microsoft.com/office/powerpoint/2010/main" val="3039163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7DCF3BE-3B18-4E52-BEB1-528D357EF2EF}"/>
              </a:ext>
            </a:extLst>
          </p:cNvPr>
          <p:cNvSpPr>
            <a:spLocks noGrp="1"/>
          </p:cNvSpPr>
          <p:nvPr>
            <p:ph type="pic" sz="quarter" idx="14"/>
          </p:nvPr>
        </p:nvSpPr>
        <p:spPr/>
      </p:sp>
      <p:sp>
        <p:nvSpPr>
          <p:cNvPr id="3" name="Title 2">
            <a:extLst>
              <a:ext uri="{FF2B5EF4-FFF2-40B4-BE49-F238E27FC236}">
                <a16:creationId xmlns:a16="http://schemas.microsoft.com/office/drawing/2014/main" id="{242E2C91-381F-47FA-95AD-D7984AF84CF1}"/>
              </a:ext>
            </a:extLst>
          </p:cNvPr>
          <p:cNvSpPr>
            <a:spLocks noGrp="1"/>
          </p:cNvSpPr>
          <p:nvPr>
            <p:ph type="ctrTitle"/>
          </p:nvPr>
        </p:nvSpPr>
        <p:spPr>
          <a:xfrm>
            <a:off x="3124200" y="2626393"/>
            <a:ext cx="5943600" cy="2596896"/>
          </a:xfrm>
        </p:spPr>
        <p:txBody>
          <a:bodyPr/>
          <a:lstStyle/>
          <a:p>
            <a:r>
              <a:rPr lang="en-GB" sz="20000" b="1" dirty="0">
                <a:solidFill>
                  <a:srgbClr val="FFC000"/>
                </a:solidFill>
                <a:latin typeface="Myriad Arabic" panose="01010101010101010101" pitchFamily="50" charset="-78"/>
                <a:cs typeface="Myriad Arabic" panose="01010101010101010101" pitchFamily="50" charset="-78"/>
              </a:rPr>
              <a:t>11-25</a:t>
            </a:r>
          </a:p>
        </p:txBody>
      </p:sp>
      <p:sp>
        <p:nvSpPr>
          <p:cNvPr id="8" name="Title 2">
            <a:extLst>
              <a:ext uri="{FF2B5EF4-FFF2-40B4-BE49-F238E27FC236}">
                <a16:creationId xmlns:a16="http://schemas.microsoft.com/office/drawing/2014/main" id="{37BC7041-2BF6-41EE-954F-71FCD744F248}"/>
              </a:ext>
            </a:extLst>
          </p:cNvPr>
          <p:cNvSpPr txBox="1">
            <a:spLocks/>
          </p:cNvSpPr>
          <p:nvPr/>
        </p:nvSpPr>
        <p:spPr>
          <a:xfrm>
            <a:off x="3114368" y="3906504"/>
            <a:ext cx="5943600" cy="2596896"/>
          </a:xfrm>
          <a:prstGeom prst="rect">
            <a:avLst/>
          </a:prstGeom>
        </p:spPr>
        <p:txBody>
          <a:bodyPr vert="horz" lIns="91440" tIns="45720" rIns="91440" bIns="45720" rtlCol="0" anchor="b" anchorCtr="1">
            <a:noAutofit/>
          </a:bodyPr>
          <a:lstStyle>
            <a:lvl1pPr algn="ctr" defTabSz="914400" rtl="0" eaLnBrk="1" latinLnBrk="0" hangingPunct="1">
              <a:lnSpc>
                <a:spcPct val="90000"/>
              </a:lnSpc>
              <a:spcBef>
                <a:spcPct val="0"/>
              </a:spcBef>
              <a:buNone/>
              <a:defRPr lang="en-GB" sz="5400" b="0" kern="1200">
                <a:solidFill>
                  <a:schemeClr val="bg1"/>
                </a:solidFill>
                <a:latin typeface="+mj-lt"/>
                <a:ea typeface="+mj-ea"/>
                <a:cs typeface="+mj-cs"/>
              </a:defRPr>
            </a:lvl1pPr>
          </a:lstStyle>
          <a:p>
            <a:r>
              <a:rPr lang="en-GB" sz="4000" dirty="0">
                <a:latin typeface="Myriad Arabic" panose="01010101010101010101" pitchFamily="50" charset="-78"/>
                <a:cs typeface="Myriad Arabic" panose="01010101010101010101" pitchFamily="50" charset="-78"/>
              </a:rPr>
              <a:t>(Youth Work in Wales Review</a:t>
            </a:r>
          </a:p>
          <a:p>
            <a:r>
              <a:rPr lang="en-GB" sz="4000" dirty="0">
                <a:latin typeface="Myriad Arabic" panose="01010101010101010101" pitchFamily="50" charset="-78"/>
                <a:cs typeface="Myriad Arabic" panose="01010101010101010101" pitchFamily="50" charset="-78"/>
              </a:rPr>
              <a:t>Group, 2018, p. 2)</a:t>
            </a:r>
          </a:p>
        </p:txBody>
      </p:sp>
      <p:sp>
        <p:nvSpPr>
          <p:cNvPr id="9" name="Title 2">
            <a:extLst>
              <a:ext uri="{FF2B5EF4-FFF2-40B4-BE49-F238E27FC236}">
                <a16:creationId xmlns:a16="http://schemas.microsoft.com/office/drawing/2014/main" id="{9F18A2C0-B78B-47A0-9DF7-CE0A860F4FA6}"/>
              </a:ext>
            </a:extLst>
          </p:cNvPr>
          <p:cNvSpPr txBox="1">
            <a:spLocks/>
          </p:cNvSpPr>
          <p:nvPr/>
        </p:nvSpPr>
        <p:spPr>
          <a:xfrm>
            <a:off x="3281516" y="29497"/>
            <a:ext cx="5943600" cy="2596896"/>
          </a:xfrm>
          <a:prstGeom prst="rect">
            <a:avLst/>
          </a:prstGeom>
        </p:spPr>
        <p:txBody>
          <a:bodyPr vert="horz" lIns="91440" tIns="45720" rIns="91440" bIns="45720" rtlCol="0" anchor="b" anchorCtr="1">
            <a:noAutofit/>
          </a:bodyPr>
          <a:lstStyle>
            <a:lvl1pPr algn="ctr" defTabSz="914400" rtl="0" eaLnBrk="1" latinLnBrk="0" hangingPunct="1">
              <a:lnSpc>
                <a:spcPct val="90000"/>
              </a:lnSpc>
              <a:spcBef>
                <a:spcPct val="0"/>
              </a:spcBef>
              <a:buNone/>
              <a:defRPr lang="en-GB" sz="5400" b="0" kern="1200">
                <a:solidFill>
                  <a:schemeClr val="bg1"/>
                </a:solidFill>
                <a:latin typeface="+mj-lt"/>
                <a:ea typeface="+mj-ea"/>
                <a:cs typeface="+mj-cs"/>
              </a:defRPr>
            </a:lvl1pPr>
          </a:lstStyle>
          <a:p>
            <a:r>
              <a:rPr lang="en-GB" sz="5000" dirty="0">
                <a:latin typeface="Myriad Arabic" panose="01010101010101010101" pitchFamily="50" charset="-78"/>
                <a:cs typeface="Myriad Arabic" panose="01010101010101010101" pitchFamily="50" charset="-78"/>
              </a:rPr>
              <a:t>Youth workers work with young people aged:</a:t>
            </a:r>
          </a:p>
        </p:txBody>
      </p:sp>
    </p:spTree>
    <p:extLst>
      <p:ext uri="{BB962C8B-B14F-4D97-AF65-F5344CB8AC3E}">
        <p14:creationId xmlns:p14="http://schemas.microsoft.com/office/powerpoint/2010/main" val="2483473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old-car wheels">
            <a:extLst>
              <a:ext uri="{FF2B5EF4-FFF2-40B4-BE49-F238E27FC236}">
                <a16:creationId xmlns:a16="http://schemas.microsoft.com/office/drawing/2014/main" id="{CA775DB0-EB24-DB4C-AB2C-20FB50C4B6BE}"/>
              </a:ext>
            </a:extLst>
          </p:cNvPr>
          <p:cNvPicPr>
            <a:picLocks noGrp="1" noChangeAspect="1"/>
          </p:cNvPicPr>
          <p:nvPr>
            <p:ph type="pic" idx="1"/>
          </p:nvPr>
        </p:nvPicPr>
        <p:blipFill>
          <a:blip r:embed="rId3" cstate="screen">
            <a:extLst>
              <a:ext uri="{28A0092B-C50C-407E-A947-70E740481C1C}">
                <a14:useLocalDpi xmlns:a14="http://schemas.microsoft.com/office/drawing/2010/main"/>
              </a:ext>
            </a:extLst>
          </a:blip>
          <a:srcRect t="226" b="226"/>
          <a:stretch>
            <a:fillRect/>
          </a:stretch>
        </p:blipFill>
        <p:spPr/>
      </p:pic>
      <p:sp>
        <p:nvSpPr>
          <p:cNvPr id="7" name="Title 6">
            <a:extLst>
              <a:ext uri="{FF2B5EF4-FFF2-40B4-BE49-F238E27FC236}">
                <a16:creationId xmlns:a16="http://schemas.microsoft.com/office/drawing/2014/main" id="{56E62E09-7004-4A2E-958A-28DD809AB402}"/>
              </a:ext>
            </a:extLst>
          </p:cNvPr>
          <p:cNvSpPr>
            <a:spLocks noGrp="1"/>
          </p:cNvSpPr>
          <p:nvPr>
            <p:ph type="title"/>
          </p:nvPr>
        </p:nvSpPr>
        <p:spPr/>
        <p:txBody>
          <a:bodyPr/>
          <a:lstStyle/>
          <a:p>
            <a:r>
              <a:rPr lang="en-GB" dirty="0"/>
              <a:t>Principles of Youth Work</a:t>
            </a:r>
          </a:p>
        </p:txBody>
      </p:sp>
      <p:sp>
        <p:nvSpPr>
          <p:cNvPr id="12" name="Text Placeholder 11">
            <a:extLst>
              <a:ext uri="{FF2B5EF4-FFF2-40B4-BE49-F238E27FC236}">
                <a16:creationId xmlns:a16="http://schemas.microsoft.com/office/drawing/2014/main" id="{DB21A584-7071-4718-B256-83681FB5FD94}"/>
              </a:ext>
            </a:extLst>
          </p:cNvPr>
          <p:cNvSpPr>
            <a:spLocks noGrp="1"/>
          </p:cNvSpPr>
          <p:nvPr>
            <p:ph type="body" sz="half" idx="2"/>
          </p:nvPr>
        </p:nvSpPr>
        <p:spPr>
          <a:xfrm>
            <a:off x="640080" y="2489548"/>
            <a:ext cx="4131946" cy="3379439"/>
          </a:xfrm>
        </p:spPr>
        <p:txBody>
          <a:bodyPr>
            <a:normAutofit fontScale="92500" lnSpcReduction="10000"/>
          </a:bodyPr>
          <a:lstStyle/>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Voluntary engagement</a:t>
            </a:r>
          </a:p>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Strong focus on relationship development</a:t>
            </a:r>
          </a:p>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Informal and non-formal education</a:t>
            </a:r>
          </a:p>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Places young people at the centre</a:t>
            </a:r>
          </a:p>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Equal and empowered stakeholders</a:t>
            </a:r>
          </a:p>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Starts wherever a young person is in their lives</a:t>
            </a:r>
          </a:p>
          <a:p>
            <a:pPr marL="285750" indent="-28575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Supports their development and well-being</a:t>
            </a:r>
          </a:p>
          <a:p>
            <a:r>
              <a:rPr lang="en-GB" sz="2400" dirty="0">
                <a:latin typeface="Myriad Arabic" panose="01010101010101010101" pitchFamily="50" charset="-78"/>
                <a:cs typeface="Myriad Arabic" panose="01010101010101010101" pitchFamily="50" charset="-78"/>
              </a:rPr>
              <a:t>(Youth Work in Wales Review Group, 2018, p. 4)</a:t>
            </a:r>
          </a:p>
          <a:p>
            <a:endParaRPr lang="en-GB" dirty="0"/>
          </a:p>
        </p:txBody>
      </p:sp>
      <p:sp>
        <p:nvSpPr>
          <p:cNvPr id="58" name="Rectangle: Rounded Corners 57">
            <a:extLst>
              <a:ext uri="{FF2B5EF4-FFF2-40B4-BE49-F238E27FC236}">
                <a16:creationId xmlns:a16="http://schemas.microsoft.com/office/drawing/2014/main" id="{7C44787C-9D69-4EC9-82E9-036DCB1D4982}"/>
              </a:ext>
            </a:extLst>
          </p:cNvPr>
          <p:cNvSpPr/>
          <p:nvPr/>
        </p:nvSpPr>
        <p:spPr>
          <a:xfrm>
            <a:off x="640079" y="6327866"/>
            <a:ext cx="1150621" cy="393610"/>
          </a:xfrm>
          <a:prstGeom prst="roundRect">
            <a:avLst>
              <a:gd name="adj" fmla="val 8785"/>
            </a:avLst>
          </a:prstGeom>
          <a:solidFill>
            <a:srgbClr val="F2F2F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lumMod val="75000"/>
                    <a:lumOff val="25000"/>
                  </a:schemeClr>
                </a:solidFill>
              </a:rPr>
              <a:t>Logo here</a:t>
            </a:r>
            <a:endParaRPr lang="en-GB" sz="1200" dirty="0">
              <a:solidFill>
                <a:schemeClr val="tx1">
                  <a:lumMod val="75000"/>
                  <a:lumOff val="25000"/>
                </a:schemeClr>
              </a:solidFill>
            </a:endParaRPr>
          </a:p>
        </p:txBody>
      </p:sp>
    </p:spTree>
    <p:extLst>
      <p:ext uri="{BB962C8B-B14F-4D97-AF65-F5344CB8AC3E}">
        <p14:creationId xmlns:p14="http://schemas.microsoft.com/office/powerpoint/2010/main" val="91502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96B69F7F-7BDF-4049-AB94-D24D1055CFD1}"/>
              </a:ext>
            </a:extLst>
          </p:cNvPr>
          <p:cNvSpPr>
            <a:spLocks noGrp="1"/>
          </p:cNvSpPr>
          <p:nvPr>
            <p:ph type="title"/>
          </p:nvPr>
        </p:nvSpPr>
        <p:spPr/>
        <p:txBody>
          <a:bodyPr/>
          <a:lstStyle/>
          <a:p>
            <a:r>
              <a:rPr lang="en-US" dirty="0"/>
              <a:t>Five Pillars of Youth Work</a:t>
            </a:r>
            <a:endParaRPr lang="en-GB" dirty="0"/>
          </a:p>
        </p:txBody>
      </p:sp>
      <p:sp>
        <p:nvSpPr>
          <p:cNvPr id="19" name="Text Placeholder 18">
            <a:extLst>
              <a:ext uri="{FF2B5EF4-FFF2-40B4-BE49-F238E27FC236}">
                <a16:creationId xmlns:a16="http://schemas.microsoft.com/office/drawing/2014/main" id="{4024D790-0AE9-488A-A1A9-F732CD7A0F1E}"/>
              </a:ext>
            </a:extLst>
          </p:cNvPr>
          <p:cNvSpPr>
            <a:spLocks noGrp="1"/>
          </p:cNvSpPr>
          <p:nvPr>
            <p:ph type="body" sz="quarter" idx="15"/>
          </p:nvPr>
        </p:nvSpPr>
        <p:spPr/>
        <p:txBody>
          <a:bodyPr/>
          <a:lstStyle/>
          <a:p>
            <a:r>
              <a:rPr lang="en-GB" sz="3200" dirty="0">
                <a:latin typeface="Myriad Arabic" panose="01010101010101010101" pitchFamily="50" charset="-78"/>
                <a:cs typeface="Myriad Arabic" panose="01010101010101010101" pitchFamily="50" charset="-78"/>
              </a:rPr>
              <a:t>Educative</a:t>
            </a:r>
          </a:p>
          <a:p>
            <a:r>
              <a:rPr lang="en-GB" sz="3200" dirty="0">
                <a:latin typeface="Myriad Arabic" panose="01010101010101010101" pitchFamily="50" charset="-78"/>
                <a:cs typeface="Myriad Arabic" panose="01010101010101010101" pitchFamily="50" charset="-78"/>
              </a:rPr>
              <a:t>Expressive</a:t>
            </a:r>
          </a:p>
          <a:p>
            <a:r>
              <a:rPr lang="en-GB" sz="3200" dirty="0">
                <a:latin typeface="Myriad Arabic" panose="01010101010101010101" pitchFamily="50" charset="-78"/>
                <a:cs typeface="Myriad Arabic" panose="01010101010101010101" pitchFamily="50" charset="-78"/>
              </a:rPr>
              <a:t>Participative</a:t>
            </a:r>
          </a:p>
          <a:p>
            <a:pPr marL="0" indent="0">
              <a:buNone/>
            </a:pPr>
            <a:endParaRPr lang="en-GB" sz="3200" dirty="0">
              <a:latin typeface="Myriad Arabic" panose="01010101010101010101" pitchFamily="50" charset="-78"/>
              <a:cs typeface="Myriad Arabic" panose="01010101010101010101" pitchFamily="50" charset="-78"/>
            </a:endParaRPr>
          </a:p>
        </p:txBody>
      </p:sp>
      <p:sp>
        <p:nvSpPr>
          <p:cNvPr id="20" name="Text Placeholder 19">
            <a:extLst>
              <a:ext uri="{FF2B5EF4-FFF2-40B4-BE49-F238E27FC236}">
                <a16:creationId xmlns:a16="http://schemas.microsoft.com/office/drawing/2014/main" id="{EF7D456B-7C3B-486F-804B-C2860F61E5F7}"/>
              </a:ext>
            </a:extLst>
          </p:cNvPr>
          <p:cNvSpPr>
            <a:spLocks noGrp="1"/>
          </p:cNvSpPr>
          <p:nvPr>
            <p:ph type="body" sz="quarter" idx="16"/>
          </p:nvPr>
        </p:nvSpPr>
        <p:spPr/>
        <p:txBody>
          <a:bodyPr/>
          <a:lstStyle/>
          <a:p>
            <a:r>
              <a:rPr lang="en-GB" sz="3200" dirty="0">
                <a:latin typeface="Myriad Arabic" panose="01010101010101010101" pitchFamily="50" charset="-78"/>
                <a:cs typeface="Myriad Arabic" panose="01010101010101010101" pitchFamily="50" charset="-78"/>
              </a:rPr>
              <a:t>Inclusive</a:t>
            </a:r>
          </a:p>
          <a:p>
            <a:r>
              <a:rPr lang="en-GB" sz="3200" dirty="0">
                <a:latin typeface="Myriad Arabic" panose="01010101010101010101" pitchFamily="50" charset="-78"/>
                <a:cs typeface="Myriad Arabic" panose="01010101010101010101" pitchFamily="50" charset="-78"/>
              </a:rPr>
              <a:t>Empowering</a:t>
            </a:r>
          </a:p>
          <a:p>
            <a:endParaRPr lang="en-GB" sz="3200" dirty="0">
              <a:latin typeface="Myriad Arabic" panose="01010101010101010101" pitchFamily="50" charset="-78"/>
              <a:cs typeface="Myriad Arabic" panose="01010101010101010101" pitchFamily="50" charset="-78"/>
            </a:endParaRPr>
          </a:p>
          <a:p>
            <a:pPr marL="0" indent="0">
              <a:buNone/>
            </a:pPr>
            <a:endParaRPr lang="en-GB" sz="3200" dirty="0">
              <a:latin typeface="Myriad Arabic" panose="01010101010101010101" pitchFamily="50" charset="-78"/>
              <a:cs typeface="Myriad Arabic" panose="01010101010101010101" pitchFamily="50" charset="-78"/>
            </a:endParaRPr>
          </a:p>
          <a:p>
            <a:pPr marL="0" indent="0">
              <a:buNone/>
            </a:pPr>
            <a:r>
              <a:rPr lang="en-GB" sz="3200" dirty="0">
                <a:latin typeface="Myriad Arabic" panose="01010101010101010101" pitchFamily="50" charset="-78"/>
                <a:cs typeface="Myriad Arabic" panose="01010101010101010101" pitchFamily="50" charset="-78"/>
              </a:rPr>
              <a:t>(Youth Work in Wales Review Group, 2018, p. 5-6)</a:t>
            </a:r>
          </a:p>
          <a:p>
            <a:endParaRPr lang="en-GB" dirty="0"/>
          </a:p>
        </p:txBody>
      </p:sp>
      <p:sp>
        <p:nvSpPr>
          <p:cNvPr id="60" name="Rectangle: Rounded Corners 59">
            <a:extLst>
              <a:ext uri="{FF2B5EF4-FFF2-40B4-BE49-F238E27FC236}">
                <a16:creationId xmlns:a16="http://schemas.microsoft.com/office/drawing/2014/main" id="{7A736EEA-C797-4C08-B4D5-E836C0BCE331}"/>
              </a:ext>
            </a:extLst>
          </p:cNvPr>
          <p:cNvSpPr/>
          <p:nvPr/>
        </p:nvSpPr>
        <p:spPr>
          <a:xfrm>
            <a:off x="640079" y="6327866"/>
            <a:ext cx="1150621" cy="393610"/>
          </a:xfrm>
          <a:prstGeom prst="roundRect">
            <a:avLst>
              <a:gd name="adj" fmla="val 8785"/>
            </a:avLst>
          </a:prstGeom>
          <a:solidFill>
            <a:schemeClr val="bg1"/>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lumMod val="75000"/>
                  <a:lumOff val="25000"/>
                </a:schemeClr>
              </a:solidFill>
            </a:endParaRPr>
          </a:p>
        </p:txBody>
      </p:sp>
      <p:pic>
        <p:nvPicPr>
          <p:cNvPr id="6" name="Picture Placeholder 5" descr="red abstract image">
            <a:extLst>
              <a:ext uri="{FF2B5EF4-FFF2-40B4-BE49-F238E27FC236}">
                <a16:creationId xmlns:a16="http://schemas.microsoft.com/office/drawing/2014/main" id="{1D287659-9DB1-C84A-9E42-4CCE0445FAA9}"/>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53" name="Slide Number Placeholder 52">
            <a:extLst>
              <a:ext uri="{FF2B5EF4-FFF2-40B4-BE49-F238E27FC236}">
                <a16:creationId xmlns:a16="http://schemas.microsoft.com/office/drawing/2014/main" id="{D674A398-A2D9-421A-AAC4-14E16A9A1488}"/>
              </a:ext>
            </a:extLst>
          </p:cNvPr>
          <p:cNvSpPr>
            <a:spLocks noGrp="1"/>
          </p:cNvSpPr>
          <p:nvPr>
            <p:ph type="sldNum" sz="quarter" idx="19"/>
          </p:nvPr>
        </p:nvSpPr>
        <p:spPr>
          <a:xfrm>
            <a:off x="11230806" y="6327866"/>
            <a:ext cx="389686" cy="393610"/>
          </a:xfrm>
        </p:spPr>
        <p:txBody>
          <a:bodyPr/>
          <a:lstStyle/>
          <a:p>
            <a:fld id="{DCB4E619-4CA9-4A22-920F-20396BF50470}" type="slidenum">
              <a:rPr lang="en-GB" smtClean="0"/>
              <a:pPr/>
              <a:t>10</a:t>
            </a:fld>
            <a:endParaRPr lang="en-GB" dirty="0"/>
          </a:p>
        </p:txBody>
      </p:sp>
    </p:spTree>
    <p:extLst>
      <p:ext uri="{BB962C8B-B14F-4D97-AF65-F5344CB8AC3E}">
        <p14:creationId xmlns:p14="http://schemas.microsoft.com/office/powerpoint/2010/main" val="2671075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6"/>
          </p:nvPr>
        </p:nvSpPr>
        <p:spPr/>
        <p:txBody>
          <a:bodyPr/>
          <a:lstStyle/>
          <a:p>
            <a:pPr marL="0" indent="0">
              <a:buNone/>
            </a:pPr>
            <a:endParaRPr lang="en-GB" dirty="0"/>
          </a:p>
        </p:txBody>
      </p:sp>
      <p:sp>
        <p:nvSpPr>
          <p:cNvPr id="10" name="Picture Placeholder 9"/>
          <p:cNvSpPr>
            <a:spLocks noGrp="1"/>
          </p:cNvSpPr>
          <p:nvPr>
            <p:ph type="pic" sz="quarter" idx="14"/>
          </p:nvPr>
        </p:nvSpPr>
        <p:spPr/>
      </p:sp>
      <p:sp>
        <p:nvSpPr>
          <p:cNvPr id="6" name="Text Placeholder 3">
            <a:extLst>
              <a:ext uri="{FF2B5EF4-FFF2-40B4-BE49-F238E27FC236}">
                <a16:creationId xmlns:a16="http://schemas.microsoft.com/office/drawing/2014/main" id="{B9D5CD7F-598F-4BAC-A851-4152371770F1}"/>
              </a:ext>
            </a:extLst>
          </p:cNvPr>
          <p:cNvSpPr>
            <a:spLocks noGrp="1"/>
          </p:cNvSpPr>
          <p:nvPr>
            <p:ph type="body" sz="half" idx="2"/>
          </p:nvPr>
        </p:nvSpPr>
        <p:spPr>
          <a:xfrm>
            <a:off x="571508" y="1329189"/>
            <a:ext cx="1747341" cy="3520935"/>
          </a:xfrm>
        </p:spPr>
        <p:txBody>
          <a:bodyPr>
            <a:normAutofit fontScale="25000" lnSpcReduction="20000"/>
          </a:bodyPr>
          <a:lstStyle/>
          <a:p>
            <a:pPr marL="0" indent="0">
              <a:buNone/>
            </a:pPr>
            <a:r>
              <a:rPr lang="en-GB" sz="100000" b="1" dirty="0">
                <a:solidFill>
                  <a:schemeClr val="bg1"/>
                </a:solidFill>
                <a:latin typeface="Myriad Arabic" panose="01010101010101010101" pitchFamily="50" charset="-78"/>
                <a:cs typeface="Myriad Arabic" panose="01010101010101010101" pitchFamily="50" charset="-78"/>
              </a:rPr>
              <a:t>6</a:t>
            </a:r>
          </a:p>
          <a:p>
            <a:endParaRPr lang="en-GB" dirty="0"/>
          </a:p>
          <a:p>
            <a:pPr marL="285750" indent="-285750">
              <a:buFont typeface="Arial" panose="020B0604020202020204" pitchFamily="34" charset="0"/>
              <a:buChar char="•"/>
            </a:pPr>
            <a:endParaRPr lang="en-GB" dirty="0"/>
          </a:p>
        </p:txBody>
      </p:sp>
      <p:sp>
        <p:nvSpPr>
          <p:cNvPr id="3" name="Title 2"/>
          <p:cNvSpPr>
            <a:spLocks noGrp="1"/>
          </p:cNvSpPr>
          <p:nvPr>
            <p:ph type="title"/>
          </p:nvPr>
        </p:nvSpPr>
        <p:spPr>
          <a:xfrm>
            <a:off x="632847" y="2915757"/>
            <a:ext cx="3961163" cy="1480711"/>
          </a:xfrm>
        </p:spPr>
        <p:txBody>
          <a:bodyPr/>
          <a:lstStyle/>
          <a:p>
            <a:r>
              <a:rPr lang="en-GB" sz="4400" dirty="0">
                <a:solidFill>
                  <a:srgbClr val="FFC000"/>
                </a:solidFill>
                <a:latin typeface="Myriad Arabic" panose="01010101010101010101" pitchFamily="50" charset="-78"/>
                <a:cs typeface="Myriad Arabic" panose="01010101010101010101" pitchFamily="50" charset="-78"/>
              </a:rPr>
              <a:t>Volunteering in the Arts</a:t>
            </a:r>
          </a:p>
        </p:txBody>
      </p:sp>
      <p:sp>
        <p:nvSpPr>
          <p:cNvPr id="4" name="Text Placeholder 3"/>
          <p:cNvSpPr>
            <a:spLocks noGrp="1"/>
          </p:cNvSpPr>
          <p:nvPr>
            <p:ph type="body" sz="quarter" idx="20"/>
          </p:nvPr>
        </p:nvSpPr>
        <p:spPr>
          <a:xfrm>
            <a:off x="2135407" y="1984966"/>
            <a:ext cx="2119069" cy="1082315"/>
          </a:xfrm>
        </p:spPr>
        <p:txBody>
          <a:bodyPr/>
          <a:lstStyle/>
          <a:p>
            <a:pPr marL="0" indent="0">
              <a:buNone/>
            </a:pPr>
            <a:r>
              <a:rPr lang="en-GB" sz="9600" dirty="0">
                <a:solidFill>
                  <a:schemeClr val="bg1"/>
                </a:solidFill>
                <a:latin typeface="Myriad Arabic" panose="01010101010101010101" pitchFamily="50" charset="-78"/>
                <a:cs typeface="Myriad Arabic" panose="01010101010101010101" pitchFamily="50" charset="-78"/>
              </a:rPr>
              <a:t>Years</a:t>
            </a:r>
          </a:p>
        </p:txBody>
      </p:sp>
    </p:spTree>
    <p:extLst>
      <p:ext uri="{BB962C8B-B14F-4D97-AF65-F5344CB8AC3E}">
        <p14:creationId xmlns:p14="http://schemas.microsoft.com/office/powerpoint/2010/main" val="522204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Myriad Arabic" panose="01010101010101010101" pitchFamily="50" charset="-78"/>
                <a:cs typeface="Myriad Arabic" panose="01010101010101010101" pitchFamily="50" charset="-78"/>
              </a:rPr>
              <a:t>1301093</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p:txBody>
          <a:bodyPr/>
          <a:lstStyle/>
          <a:p>
            <a:r>
              <a:rPr lang="en-US" dirty="0"/>
              <a:t>Creativity</a:t>
            </a:r>
            <a:endParaRPr lang="en-GB"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p:txBody>
          <a:bodyPr/>
          <a:lstStyle/>
          <a:p>
            <a:r>
              <a:rPr lang="en-US" dirty="0"/>
              <a:t>What exactly is it?</a:t>
            </a:r>
            <a:endParaRPr lang="en-GB" dirty="0"/>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775273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20" y="88776"/>
            <a:ext cx="11975977" cy="6383045"/>
          </a:xfrm>
          <a:prstGeom prst="rect">
            <a:avLst/>
          </a:prstGeom>
        </p:spPr>
      </p:pic>
      <p:sp>
        <p:nvSpPr>
          <p:cNvPr id="2" name="TextBox 1">
            <a:extLst>
              <a:ext uri="{FF2B5EF4-FFF2-40B4-BE49-F238E27FC236}">
                <a16:creationId xmlns:a16="http://schemas.microsoft.com/office/drawing/2014/main" id="{C81CB50D-0514-402C-AD3C-3F2CB96C6A09}"/>
              </a:ext>
            </a:extLst>
          </p:cNvPr>
          <p:cNvSpPr txBox="1"/>
          <p:nvPr/>
        </p:nvSpPr>
        <p:spPr>
          <a:xfrm>
            <a:off x="685800" y="6158511"/>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(Modern Speechie, 2015) </a:t>
            </a:r>
          </a:p>
        </p:txBody>
      </p:sp>
    </p:spTree>
    <p:extLst>
      <p:ext uri="{BB962C8B-B14F-4D97-AF65-F5344CB8AC3E}">
        <p14:creationId xmlns:p14="http://schemas.microsoft.com/office/powerpoint/2010/main" val="2629923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635" y="0"/>
            <a:ext cx="12020365" cy="6284783"/>
          </a:xfrm>
          <a:prstGeom prst="rect">
            <a:avLst/>
          </a:prstGeom>
        </p:spPr>
      </p:pic>
      <p:sp>
        <p:nvSpPr>
          <p:cNvPr id="4" name="TextBox 3">
            <a:extLst>
              <a:ext uri="{FF2B5EF4-FFF2-40B4-BE49-F238E27FC236}">
                <a16:creationId xmlns:a16="http://schemas.microsoft.com/office/drawing/2014/main" id="{5414DC95-C9CF-4A97-B311-8861C4A16E9F}"/>
              </a:ext>
            </a:extLst>
          </p:cNvPr>
          <p:cNvSpPr txBox="1"/>
          <p:nvPr/>
        </p:nvSpPr>
        <p:spPr>
          <a:xfrm>
            <a:off x="514165" y="6284783"/>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(Wong, 2016) </a:t>
            </a:r>
          </a:p>
        </p:txBody>
      </p:sp>
    </p:spTree>
    <p:extLst>
      <p:ext uri="{BB962C8B-B14F-4D97-AF65-F5344CB8AC3E}">
        <p14:creationId xmlns:p14="http://schemas.microsoft.com/office/powerpoint/2010/main" val="1124617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8" y="106892"/>
            <a:ext cx="12053484" cy="6425313"/>
          </a:xfrm>
          <a:prstGeom prst="rect">
            <a:avLst/>
          </a:prstGeom>
        </p:spPr>
      </p:pic>
      <p:sp>
        <p:nvSpPr>
          <p:cNvPr id="3" name="TextBox 2">
            <a:extLst>
              <a:ext uri="{FF2B5EF4-FFF2-40B4-BE49-F238E27FC236}">
                <a16:creationId xmlns:a16="http://schemas.microsoft.com/office/drawing/2014/main" id="{8EFA4F77-68B9-4764-82B4-D69E12AD3A97}"/>
              </a:ext>
            </a:extLst>
          </p:cNvPr>
          <p:cNvSpPr txBox="1"/>
          <p:nvPr/>
        </p:nvSpPr>
        <p:spPr>
          <a:xfrm>
            <a:off x="514165" y="6488668"/>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(Enviro Warrior, 2019) </a:t>
            </a:r>
          </a:p>
        </p:txBody>
      </p:sp>
    </p:spTree>
    <p:extLst>
      <p:ext uri="{BB962C8B-B14F-4D97-AF65-F5344CB8AC3E}">
        <p14:creationId xmlns:p14="http://schemas.microsoft.com/office/powerpoint/2010/main" val="2828352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015" y="199748"/>
            <a:ext cx="6958210" cy="623915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7903" y="199747"/>
            <a:ext cx="4865727" cy="4991377"/>
          </a:xfrm>
          <a:prstGeom prst="rect">
            <a:avLst/>
          </a:prstGeom>
        </p:spPr>
      </p:pic>
      <p:sp>
        <p:nvSpPr>
          <p:cNvPr id="6" name="TextBox 5">
            <a:extLst>
              <a:ext uri="{FF2B5EF4-FFF2-40B4-BE49-F238E27FC236}">
                <a16:creationId xmlns:a16="http://schemas.microsoft.com/office/drawing/2014/main" id="{E3A7A32E-1BD0-489D-B5CC-06161BBA9C01}"/>
              </a:ext>
            </a:extLst>
          </p:cNvPr>
          <p:cNvSpPr txBox="1"/>
          <p:nvPr/>
        </p:nvSpPr>
        <p:spPr>
          <a:xfrm>
            <a:off x="-4397975" y="6473586"/>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(Drawings of Leonardo, no date) </a:t>
            </a:r>
          </a:p>
        </p:txBody>
      </p:sp>
      <p:sp>
        <p:nvSpPr>
          <p:cNvPr id="7" name="TextBox 6">
            <a:extLst>
              <a:ext uri="{FF2B5EF4-FFF2-40B4-BE49-F238E27FC236}">
                <a16:creationId xmlns:a16="http://schemas.microsoft.com/office/drawing/2014/main" id="{3BCE643A-CD0D-453F-A6C2-F2D0E2DA3ADA}"/>
              </a:ext>
            </a:extLst>
          </p:cNvPr>
          <p:cNvSpPr txBox="1"/>
          <p:nvPr/>
        </p:nvSpPr>
        <p:spPr>
          <a:xfrm>
            <a:off x="567430" y="5292486"/>
            <a:ext cx="11474555"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(Drawings of Leonardo, no date) </a:t>
            </a:r>
          </a:p>
        </p:txBody>
      </p:sp>
    </p:spTree>
    <p:extLst>
      <p:ext uri="{BB962C8B-B14F-4D97-AF65-F5344CB8AC3E}">
        <p14:creationId xmlns:p14="http://schemas.microsoft.com/office/powerpoint/2010/main" val="2168539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8" y="106892"/>
            <a:ext cx="12053484" cy="6425313"/>
          </a:xfrm>
          <a:prstGeom prst="rect">
            <a:avLst/>
          </a:prstGeom>
        </p:spPr>
      </p:pic>
      <p:sp>
        <p:nvSpPr>
          <p:cNvPr id="3" name="TextBox 2">
            <a:extLst>
              <a:ext uri="{FF2B5EF4-FFF2-40B4-BE49-F238E27FC236}">
                <a16:creationId xmlns:a16="http://schemas.microsoft.com/office/drawing/2014/main" id="{8EFA4F77-68B9-4764-82B4-D69E12AD3A97}"/>
              </a:ext>
            </a:extLst>
          </p:cNvPr>
          <p:cNvSpPr txBox="1"/>
          <p:nvPr/>
        </p:nvSpPr>
        <p:spPr>
          <a:xfrm>
            <a:off x="514165" y="6488668"/>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(Enviro Warrior, 2019) </a:t>
            </a:r>
          </a:p>
        </p:txBody>
      </p:sp>
    </p:spTree>
    <p:extLst>
      <p:ext uri="{BB962C8B-B14F-4D97-AF65-F5344CB8AC3E}">
        <p14:creationId xmlns:p14="http://schemas.microsoft.com/office/powerpoint/2010/main" val="2835652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365" y="79898"/>
            <a:ext cx="11884611" cy="6339951"/>
          </a:xfrm>
          <a:prstGeom prst="rect">
            <a:avLst/>
          </a:prstGeom>
        </p:spPr>
      </p:pic>
      <p:sp>
        <p:nvSpPr>
          <p:cNvPr id="3" name="TextBox 2">
            <a:extLst>
              <a:ext uri="{FF2B5EF4-FFF2-40B4-BE49-F238E27FC236}">
                <a16:creationId xmlns:a16="http://schemas.microsoft.com/office/drawing/2014/main" id="{ACE5F316-274A-40D3-981F-FA1445CBCE59}"/>
              </a:ext>
            </a:extLst>
          </p:cNvPr>
          <p:cNvSpPr txBox="1"/>
          <p:nvPr/>
        </p:nvSpPr>
        <p:spPr>
          <a:xfrm>
            <a:off x="514165" y="6488668"/>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(Bergman, 2007) </a:t>
            </a:r>
          </a:p>
        </p:txBody>
      </p:sp>
    </p:spTree>
    <p:extLst>
      <p:ext uri="{BB962C8B-B14F-4D97-AF65-F5344CB8AC3E}">
        <p14:creationId xmlns:p14="http://schemas.microsoft.com/office/powerpoint/2010/main" val="4199268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17" y="88777"/>
            <a:ext cx="11970059" cy="6338656"/>
          </a:xfrm>
          <a:prstGeom prst="rect">
            <a:avLst/>
          </a:prstGeom>
        </p:spPr>
      </p:pic>
      <p:sp>
        <p:nvSpPr>
          <p:cNvPr id="4" name="TextBox 3">
            <a:extLst>
              <a:ext uri="{FF2B5EF4-FFF2-40B4-BE49-F238E27FC236}">
                <a16:creationId xmlns:a16="http://schemas.microsoft.com/office/drawing/2014/main" id="{947F846F-9DE4-4B4C-A7A4-36CBB14579BF}"/>
              </a:ext>
            </a:extLst>
          </p:cNvPr>
          <p:cNvSpPr txBox="1"/>
          <p:nvPr/>
        </p:nvSpPr>
        <p:spPr>
          <a:xfrm>
            <a:off x="514165" y="6488668"/>
            <a:ext cx="11506200" cy="369332"/>
          </a:xfrm>
          <a:prstGeom prst="rect">
            <a:avLst/>
          </a:prstGeom>
          <a:noFill/>
        </p:spPr>
        <p:txBody>
          <a:bodyPr wrap="square" rtlCol="0">
            <a:spAutoFit/>
          </a:bodyPr>
          <a:lstStyle/>
          <a:p>
            <a:pPr algn="r"/>
            <a:r>
              <a:rPr lang="en-GB" dirty="0">
                <a:latin typeface="Myriad Arabic" panose="01010101010101010101" pitchFamily="50" charset="-78"/>
                <a:cs typeface="Myriad Arabic" panose="01010101010101010101" pitchFamily="50" charset="-78"/>
              </a:rPr>
              <a:t>Photo Attribution: (Fairfax County Chamber of Commerce, 2014) </a:t>
            </a:r>
          </a:p>
        </p:txBody>
      </p:sp>
    </p:spTree>
    <p:extLst>
      <p:ext uri="{BB962C8B-B14F-4D97-AF65-F5344CB8AC3E}">
        <p14:creationId xmlns:p14="http://schemas.microsoft.com/office/powerpoint/2010/main" val="3812384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old-car wheels">
            <a:extLst>
              <a:ext uri="{FF2B5EF4-FFF2-40B4-BE49-F238E27FC236}">
                <a16:creationId xmlns:a16="http://schemas.microsoft.com/office/drawing/2014/main" id="{CA775DB0-EB24-DB4C-AB2C-20FB50C4B6BE}"/>
              </a:ext>
            </a:extLst>
          </p:cNvPr>
          <p:cNvPicPr>
            <a:picLocks noGrp="1" noChangeAspect="1"/>
          </p:cNvPicPr>
          <p:nvPr>
            <p:ph type="pic" idx="1"/>
          </p:nvPr>
        </p:nvPicPr>
        <p:blipFill>
          <a:blip r:embed="rId3" cstate="screen">
            <a:extLst>
              <a:ext uri="{28A0092B-C50C-407E-A947-70E740481C1C}">
                <a14:useLocalDpi xmlns:a14="http://schemas.microsoft.com/office/drawing/2010/main"/>
              </a:ext>
            </a:extLst>
          </a:blip>
          <a:srcRect t="226" b="226"/>
          <a:stretch>
            <a:fillRect/>
          </a:stretch>
        </p:blipFill>
        <p:spPr/>
      </p:pic>
      <p:sp>
        <p:nvSpPr>
          <p:cNvPr id="7" name="Title 6">
            <a:extLst>
              <a:ext uri="{FF2B5EF4-FFF2-40B4-BE49-F238E27FC236}">
                <a16:creationId xmlns:a16="http://schemas.microsoft.com/office/drawing/2014/main" id="{56E62E09-7004-4A2E-958A-28DD809AB402}"/>
              </a:ext>
            </a:extLst>
          </p:cNvPr>
          <p:cNvSpPr>
            <a:spLocks noGrp="1"/>
          </p:cNvSpPr>
          <p:nvPr>
            <p:ph type="title"/>
          </p:nvPr>
        </p:nvSpPr>
        <p:spPr/>
        <p:txBody>
          <a:bodyPr/>
          <a:lstStyle/>
          <a:p>
            <a:r>
              <a:rPr lang="en-GB" dirty="0"/>
              <a:t>Mundane Activity (Part 1)</a:t>
            </a:r>
          </a:p>
        </p:txBody>
      </p:sp>
      <p:sp>
        <p:nvSpPr>
          <p:cNvPr id="12" name="Text Placeholder 11">
            <a:extLst>
              <a:ext uri="{FF2B5EF4-FFF2-40B4-BE49-F238E27FC236}">
                <a16:creationId xmlns:a16="http://schemas.microsoft.com/office/drawing/2014/main" id="{DB21A584-7071-4718-B256-83681FB5FD94}"/>
              </a:ext>
            </a:extLst>
          </p:cNvPr>
          <p:cNvSpPr>
            <a:spLocks noGrp="1"/>
          </p:cNvSpPr>
          <p:nvPr>
            <p:ph type="body" sz="half" idx="2"/>
          </p:nvPr>
        </p:nvSpPr>
        <p:spPr>
          <a:xfrm>
            <a:off x="640080" y="2489548"/>
            <a:ext cx="4131946" cy="3379439"/>
          </a:xfrm>
        </p:spPr>
        <p:txBody>
          <a:bodyPr>
            <a:normAutofit/>
          </a:bodyPr>
          <a:lstStyle/>
          <a:p>
            <a:r>
              <a:rPr lang="en-GB" sz="2400" dirty="0">
                <a:latin typeface="Myriad Arabic" panose="01010101010101010101" pitchFamily="50" charset="-78"/>
                <a:cs typeface="Myriad Arabic" panose="01010101010101010101" pitchFamily="50" charset="-78"/>
              </a:rPr>
              <a:t>Think of a mundane activity you now take for granted:</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Getting food</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Driving a car</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Disposing your rubbish</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Washing yourself</a:t>
            </a:r>
          </a:p>
          <a:p>
            <a:r>
              <a:rPr lang="en-GB" sz="2400" dirty="0">
                <a:latin typeface="Myriad Arabic" panose="01010101010101010101" pitchFamily="50" charset="-78"/>
                <a:cs typeface="Myriad Arabic" panose="01010101010101010101" pitchFamily="50" charset="-78"/>
              </a:rPr>
              <a:t>Inspiration for activity from </a:t>
            </a:r>
            <a:r>
              <a:rPr lang="en-GB" sz="2400" dirty="0" err="1">
                <a:latin typeface="Myriad Arabic" panose="01010101010101010101" pitchFamily="50" charset="-78"/>
                <a:cs typeface="Myriad Arabic" panose="01010101010101010101" pitchFamily="50" charset="-78"/>
              </a:rPr>
              <a:t>Mithen</a:t>
            </a:r>
            <a:r>
              <a:rPr lang="en-GB" sz="2400" dirty="0">
                <a:latin typeface="Myriad Arabic" panose="01010101010101010101" pitchFamily="50" charset="-78"/>
                <a:cs typeface="Myriad Arabic" panose="01010101010101010101" pitchFamily="50" charset="-78"/>
              </a:rPr>
              <a:t> (1998, p. 1).</a:t>
            </a:r>
          </a:p>
          <a:p>
            <a:pPr marL="342900" indent="-342900">
              <a:buFont typeface="Arial" panose="020B0604020202020204" pitchFamily="34" charset="0"/>
              <a:buChar char="•"/>
            </a:pPr>
            <a:endParaRPr lang="en-GB" sz="2400" dirty="0">
              <a:latin typeface="Myriad Arabic" panose="01010101010101010101" pitchFamily="50" charset="-78"/>
              <a:cs typeface="Myriad Arabic" panose="01010101010101010101" pitchFamily="50" charset="-78"/>
            </a:endParaRPr>
          </a:p>
          <a:p>
            <a:endParaRPr lang="en-GB" dirty="0"/>
          </a:p>
        </p:txBody>
      </p:sp>
      <p:sp>
        <p:nvSpPr>
          <p:cNvPr id="58" name="Rectangle: Rounded Corners 57">
            <a:extLst>
              <a:ext uri="{FF2B5EF4-FFF2-40B4-BE49-F238E27FC236}">
                <a16:creationId xmlns:a16="http://schemas.microsoft.com/office/drawing/2014/main" id="{7C44787C-9D69-4EC9-82E9-036DCB1D4982}"/>
              </a:ext>
            </a:extLst>
          </p:cNvPr>
          <p:cNvSpPr/>
          <p:nvPr/>
        </p:nvSpPr>
        <p:spPr>
          <a:xfrm>
            <a:off x="640079" y="6327866"/>
            <a:ext cx="1150621" cy="393610"/>
          </a:xfrm>
          <a:prstGeom prst="roundRect">
            <a:avLst>
              <a:gd name="adj" fmla="val 8785"/>
            </a:avLst>
          </a:prstGeom>
          <a:solidFill>
            <a:srgbClr val="F2F2F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lumMod val="75000"/>
                    <a:lumOff val="25000"/>
                  </a:schemeClr>
                </a:solidFill>
              </a:rPr>
              <a:t>Logo here</a:t>
            </a:r>
            <a:endParaRPr lang="en-GB" sz="1200" dirty="0">
              <a:solidFill>
                <a:schemeClr val="tx1">
                  <a:lumMod val="75000"/>
                  <a:lumOff val="25000"/>
                </a:schemeClr>
              </a:solidFill>
            </a:endParaRPr>
          </a:p>
        </p:txBody>
      </p:sp>
    </p:spTree>
    <p:extLst>
      <p:ext uri="{BB962C8B-B14F-4D97-AF65-F5344CB8AC3E}">
        <p14:creationId xmlns:p14="http://schemas.microsoft.com/office/powerpoint/2010/main" val="2259039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old-car wheels">
            <a:extLst>
              <a:ext uri="{FF2B5EF4-FFF2-40B4-BE49-F238E27FC236}">
                <a16:creationId xmlns:a16="http://schemas.microsoft.com/office/drawing/2014/main" id="{CA775DB0-EB24-DB4C-AB2C-20FB50C4B6BE}"/>
              </a:ext>
            </a:extLst>
          </p:cNvPr>
          <p:cNvPicPr>
            <a:picLocks noGrp="1" noChangeAspect="1"/>
          </p:cNvPicPr>
          <p:nvPr>
            <p:ph type="pic" idx="1"/>
          </p:nvPr>
        </p:nvPicPr>
        <p:blipFill>
          <a:blip r:embed="rId3" cstate="screen">
            <a:extLst>
              <a:ext uri="{28A0092B-C50C-407E-A947-70E740481C1C}">
                <a14:useLocalDpi xmlns:a14="http://schemas.microsoft.com/office/drawing/2010/main"/>
              </a:ext>
            </a:extLst>
          </a:blip>
          <a:srcRect t="226" b="226"/>
          <a:stretch>
            <a:fillRect/>
          </a:stretch>
        </p:blipFill>
        <p:spPr/>
      </p:pic>
      <p:sp>
        <p:nvSpPr>
          <p:cNvPr id="7" name="Title 6">
            <a:extLst>
              <a:ext uri="{FF2B5EF4-FFF2-40B4-BE49-F238E27FC236}">
                <a16:creationId xmlns:a16="http://schemas.microsoft.com/office/drawing/2014/main" id="{56E62E09-7004-4A2E-958A-28DD809AB402}"/>
              </a:ext>
            </a:extLst>
          </p:cNvPr>
          <p:cNvSpPr>
            <a:spLocks noGrp="1"/>
          </p:cNvSpPr>
          <p:nvPr>
            <p:ph type="title"/>
          </p:nvPr>
        </p:nvSpPr>
        <p:spPr/>
        <p:txBody>
          <a:bodyPr/>
          <a:lstStyle/>
          <a:p>
            <a:r>
              <a:rPr lang="en-GB" dirty="0"/>
              <a:t>Mundane Activity (Part 2)</a:t>
            </a:r>
          </a:p>
        </p:txBody>
      </p:sp>
      <p:sp>
        <p:nvSpPr>
          <p:cNvPr id="12" name="Text Placeholder 11">
            <a:extLst>
              <a:ext uri="{FF2B5EF4-FFF2-40B4-BE49-F238E27FC236}">
                <a16:creationId xmlns:a16="http://schemas.microsoft.com/office/drawing/2014/main" id="{DB21A584-7071-4718-B256-83681FB5FD94}"/>
              </a:ext>
            </a:extLst>
          </p:cNvPr>
          <p:cNvSpPr>
            <a:spLocks noGrp="1"/>
          </p:cNvSpPr>
          <p:nvPr>
            <p:ph type="body" sz="half" idx="2"/>
          </p:nvPr>
        </p:nvSpPr>
        <p:spPr>
          <a:xfrm>
            <a:off x="640080" y="2489548"/>
            <a:ext cx="4131946" cy="3379439"/>
          </a:xfrm>
        </p:spPr>
        <p:txBody>
          <a:bodyPr>
            <a:normAutofit lnSpcReduction="10000"/>
          </a:bodyPr>
          <a:lstStyle/>
          <a:p>
            <a:r>
              <a:rPr lang="en-GB" sz="2400" dirty="0">
                <a:latin typeface="Myriad Arabic" panose="01010101010101010101" pitchFamily="50" charset="-78"/>
                <a:cs typeface="Myriad Arabic" panose="01010101010101010101" pitchFamily="50" charset="-78"/>
              </a:rPr>
              <a:t>Now, take that activity and think about these:</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How many ways can that activity be performed? Now? In the past?</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How has it changed over time?</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Where has it taken us?</a:t>
            </a:r>
          </a:p>
          <a:p>
            <a:pPr marL="342900" indent="-342900">
              <a:buFont typeface="Arial" panose="020B0604020202020204" pitchFamily="34" charset="0"/>
              <a:buChar char="•"/>
            </a:pPr>
            <a:r>
              <a:rPr lang="en-GB" sz="2400" dirty="0">
                <a:latin typeface="Myriad Arabic" panose="01010101010101010101" pitchFamily="50" charset="-78"/>
                <a:cs typeface="Myriad Arabic" panose="01010101010101010101" pitchFamily="50" charset="-78"/>
              </a:rPr>
              <a:t>Can it be made better?</a:t>
            </a:r>
          </a:p>
          <a:p>
            <a:r>
              <a:rPr lang="en-GB" sz="2400" dirty="0">
                <a:latin typeface="Myriad Arabic" panose="01010101010101010101" pitchFamily="50" charset="-78"/>
                <a:cs typeface="Myriad Arabic" panose="01010101010101010101" pitchFamily="50" charset="-78"/>
              </a:rPr>
              <a:t>Inspiration for activity from </a:t>
            </a:r>
            <a:r>
              <a:rPr lang="en-GB" sz="2400" dirty="0" err="1">
                <a:latin typeface="Myriad Arabic" panose="01010101010101010101" pitchFamily="50" charset="-78"/>
                <a:cs typeface="Myriad Arabic" panose="01010101010101010101" pitchFamily="50" charset="-78"/>
              </a:rPr>
              <a:t>Mithen</a:t>
            </a:r>
            <a:r>
              <a:rPr lang="en-GB" sz="2400" dirty="0">
                <a:latin typeface="Myriad Arabic" panose="01010101010101010101" pitchFamily="50" charset="-78"/>
                <a:cs typeface="Myriad Arabic" panose="01010101010101010101" pitchFamily="50" charset="-78"/>
              </a:rPr>
              <a:t> (1998, p. 1).</a:t>
            </a:r>
          </a:p>
          <a:p>
            <a:endParaRPr lang="en-GB" sz="2400" dirty="0">
              <a:latin typeface="Myriad Arabic" panose="01010101010101010101" pitchFamily="50" charset="-78"/>
              <a:cs typeface="Myriad Arabic" panose="01010101010101010101" pitchFamily="50" charset="-78"/>
            </a:endParaRPr>
          </a:p>
          <a:p>
            <a:endParaRPr lang="en-GB" dirty="0"/>
          </a:p>
        </p:txBody>
      </p:sp>
      <p:sp>
        <p:nvSpPr>
          <p:cNvPr id="58" name="Rectangle: Rounded Corners 57">
            <a:extLst>
              <a:ext uri="{FF2B5EF4-FFF2-40B4-BE49-F238E27FC236}">
                <a16:creationId xmlns:a16="http://schemas.microsoft.com/office/drawing/2014/main" id="{7C44787C-9D69-4EC9-82E9-036DCB1D4982}"/>
              </a:ext>
            </a:extLst>
          </p:cNvPr>
          <p:cNvSpPr/>
          <p:nvPr/>
        </p:nvSpPr>
        <p:spPr>
          <a:xfrm>
            <a:off x="640079" y="6327866"/>
            <a:ext cx="1150621" cy="393610"/>
          </a:xfrm>
          <a:prstGeom prst="roundRect">
            <a:avLst>
              <a:gd name="adj" fmla="val 8785"/>
            </a:avLst>
          </a:prstGeom>
          <a:solidFill>
            <a:srgbClr val="F2F2F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lumMod val="75000"/>
                    <a:lumOff val="25000"/>
                  </a:schemeClr>
                </a:solidFill>
              </a:rPr>
              <a:t>Logo here</a:t>
            </a:r>
            <a:endParaRPr lang="en-GB" sz="1200" dirty="0">
              <a:solidFill>
                <a:schemeClr val="tx1">
                  <a:lumMod val="75000"/>
                  <a:lumOff val="25000"/>
                </a:schemeClr>
              </a:solidFill>
            </a:endParaRPr>
          </a:p>
        </p:txBody>
      </p:sp>
    </p:spTree>
    <p:extLst>
      <p:ext uri="{BB962C8B-B14F-4D97-AF65-F5344CB8AC3E}">
        <p14:creationId xmlns:p14="http://schemas.microsoft.com/office/powerpoint/2010/main" val="2781036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9A7F3FB-5E76-4009-B608-BDB3D28ED565}"/>
              </a:ext>
            </a:extLst>
          </p:cNvPr>
          <p:cNvSpPr>
            <a:spLocks noGrp="1"/>
          </p:cNvSpPr>
          <p:nvPr>
            <p:ph type="pic" sz="quarter" idx="14"/>
          </p:nvPr>
        </p:nvSpPr>
        <p:spPr/>
      </p:sp>
      <p:sp>
        <p:nvSpPr>
          <p:cNvPr id="3" name="Title 2">
            <a:extLst>
              <a:ext uri="{FF2B5EF4-FFF2-40B4-BE49-F238E27FC236}">
                <a16:creationId xmlns:a16="http://schemas.microsoft.com/office/drawing/2014/main" id="{014B87AB-12A8-4E44-B073-F70188871467}"/>
              </a:ext>
            </a:extLst>
          </p:cNvPr>
          <p:cNvSpPr>
            <a:spLocks noGrp="1"/>
          </p:cNvSpPr>
          <p:nvPr>
            <p:ph type="title"/>
          </p:nvPr>
        </p:nvSpPr>
        <p:spPr/>
        <p:txBody>
          <a:bodyPr/>
          <a:lstStyle/>
          <a:p>
            <a:r>
              <a:rPr lang="en-US" dirty="0"/>
              <a:t>Creativity</a:t>
            </a:r>
            <a:endParaRPr lang="en-GB" dirty="0"/>
          </a:p>
        </p:txBody>
      </p:sp>
      <p:sp>
        <p:nvSpPr>
          <p:cNvPr id="4" name="Text Placeholder 3">
            <a:extLst>
              <a:ext uri="{FF2B5EF4-FFF2-40B4-BE49-F238E27FC236}">
                <a16:creationId xmlns:a16="http://schemas.microsoft.com/office/drawing/2014/main" id="{479CA4A0-D7DB-4E81-B536-9625E83D638F}"/>
              </a:ext>
            </a:extLst>
          </p:cNvPr>
          <p:cNvSpPr>
            <a:spLocks noGrp="1"/>
          </p:cNvSpPr>
          <p:nvPr>
            <p:ph type="body" sz="quarter" idx="15"/>
          </p:nvPr>
        </p:nvSpPr>
        <p:spPr>
          <a:xfrm>
            <a:off x="640080" y="2526124"/>
            <a:ext cx="5826708" cy="3653188"/>
          </a:xfrm>
        </p:spPr>
        <p:txBody>
          <a:bodyPr/>
          <a:lstStyle/>
          <a:p>
            <a:r>
              <a:rPr lang="en-GB" dirty="0"/>
              <a:t>We can all recognise creativity </a:t>
            </a:r>
          </a:p>
          <a:p>
            <a:r>
              <a:rPr lang="en-GB" dirty="0"/>
              <a:t>Can be difficult to define creativity and pinpoint the true meaning (Wolf, 2014, p. 2; Cropley, 2011, p. 1).</a:t>
            </a:r>
          </a:p>
          <a:p>
            <a:r>
              <a:rPr lang="en-GB" dirty="0"/>
              <a:t>Creativity touches most areas of our lives (Cropley, 2011, p. 1; Hegarty, 2014, p. 10).</a:t>
            </a:r>
          </a:p>
          <a:p>
            <a:r>
              <a:rPr lang="en-GB" dirty="0"/>
              <a:t>Not limited to the field of art (Cropley, 2011, p. 1; Hegarty, 2014, p. 10).</a:t>
            </a:r>
          </a:p>
        </p:txBody>
      </p:sp>
    </p:spTree>
    <p:extLst>
      <p:ext uri="{BB962C8B-B14F-4D97-AF65-F5344CB8AC3E}">
        <p14:creationId xmlns:p14="http://schemas.microsoft.com/office/powerpoint/2010/main" val="61915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41BF255-F4CC-4AE0-8E05-EB2A7966CBA1}"/>
              </a:ext>
            </a:extLst>
          </p:cNvPr>
          <p:cNvSpPr>
            <a:spLocks noGrp="1"/>
          </p:cNvSpPr>
          <p:nvPr>
            <p:ph type="pic" sz="quarter" idx="14"/>
          </p:nvPr>
        </p:nvSpPr>
        <p:spPr/>
      </p:sp>
      <p:sp>
        <p:nvSpPr>
          <p:cNvPr id="3" name="Title 2">
            <a:extLst>
              <a:ext uri="{FF2B5EF4-FFF2-40B4-BE49-F238E27FC236}">
                <a16:creationId xmlns:a16="http://schemas.microsoft.com/office/drawing/2014/main" id="{D4F6CCBB-94AB-47E0-B593-045BDD4B1EC8}"/>
              </a:ext>
            </a:extLst>
          </p:cNvPr>
          <p:cNvSpPr>
            <a:spLocks noGrp="1"/>
          </p:cNvSpPr>
          <p:nvPr>
            <p:ph type="title"/>
          </p:nvPr>
        </p:nvSpPr>
        <p:spPr/>
        <p:txBody>
          <a:bodyPr/>
          <a:lstStyle/>
          <a:p>
            <a:r>
              <a:rPr lang="en-GB" dirty="0"/>
              <a:t>Difficulties in Defining Creativity</a:t>
            </a:r>
          </a:p>
        </p:txBody>
      </p:sp>
      <p:sp>
        <p:nvSpPr>
          <p:cNvPr id="4" name="Text Placeholder 3">
            <a:extLst>
              <a:ext uri="{FF2B5EF4-FFF2-40B4-BE49-F238E27FC236}">
                <a16:creationId xmlns:a16="http://schemas.microsoft.com/office/drawing/2014/main" id="{049E8D43-F55B-4159-B087-AA9A038BE34D}"/>
              </a:ext>
            </a:extLst>
          </p:cNvPr>
          <p:cNvSpPr>
            <a:spLocks noGrp="1"/>
          </p:cNvSpPr>
          <p:nvPr>
            <p:ph type="body" sz="quarter" idx="20"/>
          </p:nvPr>
        </p:nvSpPr>
        <p:spPr/>
        <p:txBody>
          <a:bodyPr/>
          <a:lstStyle/>
          <a:p>
            <a:r>
              <a:rPr lang="en-GB" dirty="0"/>
              <a:t>Inconsistent definitions (Wolf, 2014).</a:t>
            </a:r>
          </a:p>
          <a:p>
            <a:r>
              <a:rPr lang="en-GB" dirty="0"/>
              <a:t>Unclear meaning (</a:t>
            </a:r>
            <a:r>
              <a:rPr lang="en-GB" dirty="0" err="1"/>
              <a:t>Humes</a:t>
            </a:r>
            <a:r>
              <a:rPr lang="en-GB" dirty="0"/>
              <a:t>, 2011, p. 4).</a:t>
            </a:r>
          </a:p>
          <a:p>
            <a:r>
              <a:rPr lang="en-GB" dirty="0"/>
              <a:t>Creativity is often not defined (</a:t>
            </a:r>
            <a:r>
              <a:rPr lang="en-GB" dirty="0" err="1"/>
              <a:t>Plucker</a:t>
            </a:r>
            <a:r>
              <a:rPr lang="en-GB" dirty="0"/>
              <a:t>, </a:t>
            </a:r>
            <a:r>
              <a:rPr lang="en-GB" dirty="0" err="1"/>
              <a:t>Beghetto</a:t>
            </a:r>
            <a:r>
              <a:rPr lang="en-GB" dirty="0"/>
              <a:t> and Doe, 2004, </a:t>
            </a:r>
            <a:r>
              <a:rPr lang="en-GB" i="1" dirty="0"/>
              <a:t>cited in </a:t>
            </a:r>
            <a:r>
              <a:rPr lang="en-GB" dirty="0"/>
              <a:t>Wolf, 2014, p. 2).</a:t>
            </a:r>
          </a:p>
          <a:p>
            <a:r>
              <a:rPr lang="en-GB" dirty="0"/>
              <a:t>It means something different to all of us (Gibson, 2004, </a:t>
            </a:r>
            <a:r>
              <a:rPr lang="en-GB" i="1" dirty="0"/>
              <a:t>cited in </a:t>
            </a:r>
            <a:r>
              <a:rPr lang="en-GB" dirty="0" err="1"/>
              <a:t>Humes</a:t>
            </a:r>
            <a:r>
              <a:rPr lang="en-GB" dirty="0"/>
              <a:t>, 2011, p. 4).</a:t>
            </a:r>
          </a:p>
          <a:p>
            <a:r>
              <a:rPr lang="en-GB" dirty="0"/>
              <a:t>Definitions of creativity often use the words original and effective (Runco and Jaeger, 2012, p. 92). </a:t>
            </a:r>
          </a:p>
          <a:p>
            <a:endParaRPr lang="en-GB" dirty="0"/>
          </a:p>
        </p:txBody>
      </p:sp>
      <p:sp>
        <p:nvSpPr>
          <p:cNvPr id="5" name="Text Placeholder 4">
            <a:extLst>
              <a:ext uri="{FF2B5EF4-FFF2-40B4-BE49-F238E27FC236}">
                <a16:creationId xmlns:a16="http://schemas.microsoft.com/office/drawing/2014/main" id="{764420D9-F01E-465A-94E7-BEA2B6F6AA09}"/>
              </a:ext>
            </a:extLst>
          </p:cNvPr>
          <p:cNvSpPr>
            <a:spLocks noGrp="1"/>
          </p:cNvSpPr>
          <p:nvPr>
            <p:ph type="body" sz="quarter" idx="16"/>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20559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nan holding camera">
            <a:extLst>
              <a:ext uri="{FF2B5EF4-FFF2-40B4-BE49-F238E27FC236}">
                <a16:creationId xmlns:a16="http://schemas.microsoft.com/office/drawing/2014/main" id="{F808FE38-E4EA-A441-BE95-7C43BE506B00}"/>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11" name="Rectangle: Rounded Corners 10">
            <a:extLst>
              <a:ext uri="{FF2B5EF4-FFF2-40B4-BE49-F238E27FC236}">
                <a16:creationId xmlns:a16="http://schemas.microsoft.com/office/drawing/2014/main" id="{686682AD-BC87-4462-B85A-D575249567D1}"/>
              </a:ext>
            </a:extLst>
          </p:cNvPr>
          <p:cNvSpPr/>
          <p:nvPr/>
        </p:nvSpPr>
        <p:spPr>
          <a:xfrm>
            <a:off x="640079" y="6327866"/>
            <a:ext cx="1150621" cy="393610"/>
          </a:xfrm>
          <a:prstGeom prst="roundRect">
            <a:avLst>
              <a:gd name="adj" fmla="val 8785"/>
            </a:avLst>
          </a:prstGeom>
          <a:solidFill>
            <a:schemeClr val="accent3"/>
          </a:solid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latin typeface="Myriad Arabic" panose="01010101010101010101" pitchFamily="50" charset="-78"/>
                <a:cs typeface="Myriad Arabic" panose="01010101010101010101" pitchFamily="50" charset="-78"/>
              </a:rPr>
              <a:t>1301093</a:t>
            </a:r>
            <a:endParaRPr lang="en-GB" sz="2000" dirty="0">
              <a:solidFill>
                <a:schemeClr val="bg1"/>
              </a:solidFill>
              <a:latin typeface="Myriad Arabic" panose="01010101010101010101" pitchFamily="50" charset="-78"/>
              <a:cs typeface="Myriad Arabic" panose="01010101010101010101" pitchFamily="50" charset="-78"/>
            </a:endParaRPr>
          </a:p>
        </p:txBody>
      </p:sp>
      <p:sp>
        <p:nvSpPr>
          <p:cNvPr id="6" name="Title 5">
            <a:extLst>
              <a:ext uri="{FF2B5EF4-FFF2-40B4-BE49-F238E27FC236}">
                <a16:creationId xmlns:a16="http://schemas.microsoft.com/office/drawing/2014/main" id="{42910EC0-02EA-4D17-8424-64B22947C33C}"/>
              </a:ext>
            </a:extLst>
          </p:cNvPr>
          <p:cNvSpPr>
            <a:spLocks noGrp="1"/>
          </p:cNvSpPr>
          <p:nvPr>
            <p:ph type="title"/>
          </p:nvPr>
        </p:nvSpPr>
        <p:spPr>
          <a:xfrm>
            <a:off x="5124561" y="2409371"/>
            <a:ext cx="6638813" cy="3577863"/>
          </a:xfrm>
        </p:spPr>
        <p:txBody>
          <a:bodyPr/>
          <a:lstStyle/>
          <a:p>
            <a:pPr algn="just"/>
            <a:r>
              <a:rPr lang="en-GB" sz="2400" b="0" i="1" dirty="0"/>
              <a:t>Creativity is a set of skills, an attitude to life, the ability to have original, meaningful ideas that often cross over disciplines and connect previously separate information.</a:t>
            </a:r>
            <a:br>
              <a:rPr lang="en-GB" sz="2400" b="0" i="1" dirty="0"/>
            </a:br>
            <a:r>
              <a:rPr lang="en-GB" sz="2400" b="0" i="1" dirty="0"/>
              <a:t>                          </a:t>
            </a:r>
            <a:r>
              <a:rPr lang="en-GB" sz="2400" dirty="0"/>
              <a:t>(</a:t>
            </a:r>
            <a:r>
              <a:rPr lang="en-GB" sz="2400" dirty="0" err="1"/>
              <a:t>Teall</a:t>
            </a:r>
            <a:r>
              <a:rPr lang="en-GB" sz="2400" dirty="0"/>
              <a:t> and Forster, 2015, p. 2)</a:t>
            </a:r>
            <a:r>
              <a:rPr lang="en-GB" sz="2400" b="0" i="1" dirty="0"/>
              <a:t> </a:t>
            </a:r>
          </a:p>
        </p:txBody>
      </p:sp>
      <p:sp>
        <p:nvSpPr>
          <p:cNvPr id="10" name="Slide Number Placeholder 9">
            <a:extLst>
              <a:ext uri="{FF2B5EF4-FFF2-40B4-BE49-F238E27FC236}">
                <a16:creationId xmlns:a16="http://schemas.microsoft.com/office/drawing/2014/main" id="{E868C1F9-4EEB-470B-92F7-C9DC6AF0FF78}"/>
              </a:ext>
            </a:extLst>
          </p:cNvPr>
          <p:cNvSpPr>
            <a:spLocks noGrp="1"/>
          </p:cNvSpPr>
          <p:nvPr>
            <p:ph type="sldNum" sz="quarter" idx="19"/>
          </p:nvPr>
        </p:nvSpPr>
        <p:spPr/>
        <p:txBody>
          <a:bodyPr/>
          <a:lstStyle/>
          <a:p>
            <a:fld id="{DCB4E619-4CA9-4A22-920F-20396BF50470}" type="slidenum">
              <a:rPr lang="en-GB" smtClean="0"/>
              <a:pPr/>
              <a:t>24</a:t>
            </a:fld>
            <a:endParaRPr lang="en-GB" dirty="0"/>
          </a:p>
        </p:txBody>
      </p:sp>
    </p:spTree>
    <p:extLst>
      <p:ext uri="{BB962C8B-B14F-4D97-AF65-F5344CB8AC3E}">
        <p14:creationId xmlns:p14="http://schemas.microsoft.com/office/powerpoint/2010/main" val="11735827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Myriad Arabic" panose="01010101010101010101" pitchFamily="50" charset="-78"/>
                <a:cs typeface="Myriad Arabic" panose="01010101010101010101" pitchFamily="50" charset="-78"/>
              </a:rPr>
              <a:t>1301093</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p:txBody>
          <a:bodyPr/>
          <a:lstStyle/>
          <a:p>
            <a:r>
              <a:rPr lang="en-US" dirty="0" err="1"/>
              <a:t>Creativie</a:t>
            </a:r>
            <a:r>
              <a:rPr lang="en-US" dirty="0"/>
              <a:t> Activities and Health &amp; Well-being</a:t>
            </a:r>
            <a:endParaRPr lang="en-GB"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p:txBody>
          <a:bodyPr/>
          <a:lstStyle/>
          <a:p>
            <a:endParaRPr lang="en-GB" dirty="0"/>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4245398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10092E3-2713-4E81-B33A-281D236A5996}"/>
              </a:ext>
            </a:extLst>
          </p:cNvPr>
          <p:cNvSpPr>
            <a:spLocks noGrp="1"/>
          </p:cNvSpPr>
          <p:nvPr>
            <p:ph type="pic" sz="quarter" idx="14"/>
          </p:nvPr>
        </p:nvSpPr>
        <p:spPr/>
      </p:sp>
      <p:sp>
        <p:nvSpPr>
          <p:cNvPr id="3" name="Title 2">
            <a:extLst>
              <a:ext uri="{FF2B5EF4-FFF2-40B4-BE49-F238E27FC236}">
                <a16:creationId xmlns:a16="http://schemas.microsoft.com/office/drawing/2014/main" id="{950CFC62-D727-4F86-AA80-D85AD2CB386F}"/>
              </a:ext>
            </a:extLst>
          </p:cNvPr>
          <p:cNvSpPr>
            <a:spLocks noGrp="1"/>
          </p:cNvSpPr>
          <p:nvPr>
            <p:ph type="title"/>
          </p:nvPr>
        </p:nvSpPr>
        <p:spPr/>
        <p:txBody>
          <a:bodyPr/>
          <a:lstStyle/>
          <a:p>
            <a:r>
              <a:rPr lang="en-GB" dirty="0"/>
              <a:t>Does creativity improve health and well-being in young people?</a:t>
            </a:r>
          </a:p>
        </p:txBody>
      </p:sp>
      <p:sp>
        <p:nvSpPr>
          <p:cNvPr id="4" name="Text Placeholder 3">
            <a:extLst>
              <a:ext uri="{FF2B5EF4-FFF2-40B4-BE49-F238E27FC236}">
                <a16:creationId xmlns:a16="http://schemas.microsoft.com/office/drawing/2014/main" id="{46B4E9FB-07C3-4BF4-8FD5-AA1538DF80D8}"/>
              </a:ext>
            </a:extLst>
          </p:cNvPr>
          <p:cNvSpPr>
            <a:spLocks noGrp="1"/>
          </p:cNvSpPr>
          <p:nvPr>
            <p:ph type="body" sz="quarter" idx="15"/>
          </p:nvPr>
        </p:nvSpPr>
        <p:spPr>
          <a:xfrm>
            <a:off x="640078" y="2097499"/>
            <a:ext cx="2651760" cy="3653188"/>
          </a:xfrm>
        </p:spPr>
        <p:txBody>
          <a:bodyPr/>
          <a:lstStyle/>
          <a:p>
            <a:pPr marL="0" indent="0">
              <a:buNone/>
            </a:pPr>
            <a:r>
              <a:rPr lang="en-GB" b="1" dirty="0"/>
              <a:t>Yes it can.</a:t>
            </a:r>
          </a:p>
          <a:p>
            <a:r>
              <a:rPr lang="en-GB" dirty="0"/>
              <a:t>Art can be used as a tool for therapy in itself (Duncan, 2013, </a:t>
            </a:r>
            <a:r>
              <a:rPr lang="en-GB" i="1" dirty="0"/>
              <a:t>cited in </a:t>
            </a:r>
            <a:r>
              <a:rPr lang="en-GB" dirty="0"/>
              <a:t>Nottingham County Council, 2013).</a:t>
            </a:r>
          </a:p>
          <a:p>
            <a:r>
              <a:rPr lang="en-GB" dirty="0"/>
              <a:t>Outcomes including improved, confidence, self-esteem and social skills in young people after participation in community-based activities (</a:t>
            </a:r>
            <a:r>
              <a:rPr lang="en-GB" dirty="0" err="1"/>
              <a:t>Allcock</a:t>
            </a:r>
            <a:r>
              <a:rPr lang="en-GB" dirty="0"/>
              <a:t>, 2018).</a:t>
            </a:r>
          </a:p>
          <a:p>
            <a:r>
              <a:rPr lang="en-GB" dirty="0"/>
              <a:t>It can also help young people find meaning and purpose in the world, an improved sense of their own identity, and develop hopes and aspirations, and develop independence (</a:t>
            </a:r>
            <a:r>
              <a:rPr lang="en-GB" dirty="0" err="1"/>
              <a:t>Teall</a:t>
            </a:r>
            <a:r>
              <a:rPr lang="en-GB" dirty="0"/>
              <a:t> and Forster, 2015).</a:t>
            </a:r>
          </a:p>
        </p:txBody>
      </p:sp>
      <p:sp>
        <p:nvSpPr>
          <p:cNvPr id="5" name="Text Placeholder 4">
            <a:extLst>
              <a:ext uri="{FF2B5EF4-FFF2-40B4-BE49-F238E27FC236}">
                <a16:creationId xmlns:a16="http://schemas.microsoft.com/office/drawing/2014/main" id="{2FC4D6CF-08B4-4731-BA15-7DA7C35DE0F6}"/>
              </a:ext>
            </a:extLst>
          </p:cNvPr>
          <p:cNvSpPr>
            <a:spLocks noGrp="1"/>
          </p:cNvSpPr>
          <p:nvPr>
            <p:ph type="body" sz="quarter" idx="16"/>
          </p:nvPr>
        </p:nvSpPr>
        <p:spPr>
          <a:xfrm>
            <a:off x="3595126" y="2424168"/>
            <a:ext cx="2651760" cy="3653188"/>
          </a:xfrm>
        </p:spPr>
        <p:txBody>
          <a:bodyPr/>
          <a:lstStyle/>
          <a:p>
            <a:r>
              <a:rPr lang="en-GB" dirty="0"/>
              <a:t>Community-based activities can enhance the health and well-being of all young people include the most vulnerable and hard to reach (</a:t>
            </a:r>
            <a:r>
              <a:rPr lang="en-GB" dirty="0" err="1"/>
              <a:t>Allcock</a:t>
            </a:r>
            <a:r>
              <a:rPr lang="en-GB" dirty="0"/>
              <a:t>, 2018).</a:t>
            </a:r>
          </a:p>
          <a:p>
            <a:pPr marL="0" indent="0">
              <a:buNone/>
            </a:pPr>
            <a:r>
              <a:rPr lang="en-GB" b="1" dirty="0"/>
              <a:t>However;</a:t>
            </a:r>
          </a:p>
          <a:p>
            <a:r>
              <a:rPr lang="en-GB" dirty="0"/>
              <a:t>Evaluations and reporting methods are often not robust enough in studies on community-based activities or provision (</a:t>
            </a:r>
            <a:r>
              <a:rPr lang="en-GB" dirty="0" err="1"/>
              <a:t>Allcock</a:t>
            </a:r>
            <a:r>
              <a:rPr lang="en-GB" dirty="0"/>
              <a:t>, 2018).</a:t>
            </a:r>
          </a:p>
          <a:p>
            <a:r>
              <a:rPr lang="en-GB" dirty="0"/>
              <a:t>However, the concern </a:t>
            </a:r>
            <a:r>
              <a:rPr lang="en-GB" dirty="0" err="1"/>
              <a:t>Allcock</a:t>
            </a:r>
            <a:r>
              <a:rPr lang="en-GB" dirty="0"/>
              <a:t> (2018, p. 2) has was that this might not ‘capture the true value of the service’.</a:t>
            </a:r>
          </a:p>
        </p:txBody>
      </p:sp>
    </p:spTree>
    <p:extLst>
      <p:ext uri="{BB962C8B-B14F-4D97-AF65-F5344CB8AC3E}">
        <p14:creationId xmlns:p14="http://schemas.microsoft.com/office/powerpoint/2010/main" val="8558893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Myriad Arabic" panose="01010101010101010101" pitchFamily="50" charset="-78"/>
                <a:cs typeface="Myriad Arabic" panose="01010101010101010101" pitchFamily="50" charset="-78"/>
              </a:rPr>
              <a:t>1301093</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p:txBody>
          <a:bodyPr/>
          <a:lstStyle/>
          <a:p>
            <a:r>
              <a:rPr lang="en-US" dirty="0"/>
              <a:t>Creative Mindset</a:t>
            </a:r>
            <a:endParaRPr lang="en-GB"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p:txBody>
          <a:bodyPr/>
          <a:lstStyle/>
          <a:p>
            <a:endParaRPr lang="en-GB" dirty="0"/>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1931106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41BF255-F4CC-4AE0-8E05-EB2A7966CBA1}"/>
              </a:ext>
            </a:extLst>
          </p:cNvPr>
          <p:cNvSpPr>
            <a:spLocks noGrp="1"/>
          </p:cNvSpPr>
          <p:nvPr>
            <p:ph type="pic" sz="quarter" idx="14"/>
          </p:nvPr>
        </p:nvSpPr>
        <p:spPr/>
      </p:sp>
      <p:sp>
        <p:nvSpPr>
          <p:cNvPr id="3" name="Title 2">
            <a:extLst>
              <a:ext uri="{FF2B5EF4-FFF2-40B4-BE49-F238E27FC236}">
                <a16:creationId xmlns:a16="http://schemas.microsoft.com/office/drawing/2014/main" id="{D4F6CCBB-94AB-47E0-B593-045BDD4B1EC8}"/>
              </a:ext>
            </a:extLst>
          </p:cNvPr>
          <p:cNvSpPr>
            <a:spLocks noGrp="1"/>
          </p:cNvSpPr>
          <p:nvPr>
            <p:ph type="title"/>
          </p:nvPr>
        </p:nvSpPr>
        <p:spPr/>
        <p:txBody>
          <a:bodyPr/>
          <a:lstStyle/>
          <a:p>
            <a:r>
              <a:rPr lang="en-GB" dirty="0"/>
              <a:t>Creative Mindset</a:t>
            </a:r>
          </a:p>
        </p:txBody>
      </p:sp>
      <p:sp>
        <p:nvSpPr>
          <p:cNvPr id="4" name="Text Placeholder 3">
            <a:extLst>
              <a:ext uri="{FF2B5EF4-FFF2-40B4-BE49-F238E27FC236}">
                <a16:creationId xmlns:a16="http://schemas.microsoft.com/office/drawing/2014/main" id="{049E8D43-F55B-4159-B087-AA9A038BE34D}"/>
              </a:ext>
            </a:extLst>
          </p:cNvPr>
          <p:cNvSpPr>
            <a:spLocks noGrp="1"/>
          </p:cNvSpPr>
          <p:nvPr>
            <p:ph type="body" sz="quarter" idx="20"/>
          </p:nvPr>
        </p:nvSpPr>
        <p:spPr/>
        <p:txBody>
          <a:bodyPr/>
          <a:lstStyle/>
          <a:p>
            <a:r>
              <a:rPr lang="en-GB" dirty="0"/>
              <a:t>A study found that if you have a creative mindset, you are more likely to also have a growth mindset (</a:t>
            </a:r>
            <a:r>
              <a:rPr lang="en-GB" dirty="0" err="1"/>
              <a:t>Karawoski</a:t>
            </a:r>
            <a:r>
              <a:rPr lang="en-GB" dirty="0"/>
              <a:t>, 2014).</a:t>
            </a:r>
          </a:p>
          <a:p>
            <a:r>
              <a:rPr lang="en-GB" dirty="0"/>
              <a:t>Individuals with growth mindsets are more resilient (Bond, 2017, p. 5).</a:t>
            </a:r>
          </a:p>
          <a:p>
            <a:r>
              <a:rPr lang="en-GB" dirty="0"/>
              <a:t>Creativity is a skill that must be developed consistently (</a:t>
            </a:r>
            <a:r>
              <a:rPr lang="en-GB" dirty="0" err="1"/>
              <a:t>Teall</a:t>
            </a:r>
            <a:r>
              <a:rPr lang="en-GB" dirty="0"/>
              <a:t> and Forster, 2015).</a:t>
            </a:r>
          </a:p>
          <a:p>
            <a:r>
              <a:rPr lang="en-GB" dirty="0"/>
              <a:t>As well as being beneficial for young people, it can also be useful for practitioners to develop this mindset.</a:t>
            </a:r>
          </a:p>
          <a:p>
            <a:endParaRPr lang="en-GB" dirty="0"/>
          </a:p>
          <a:p>
            <a:endParaRPr lang="en-GB" dirty="0"/>
          </a:p>
        </p:txBody>
      </p:sp>
      <p:sp>
        <p:nvSpPr>
          <p:cNvPr id="5" name="Text Placeholder 4">
            <a:extLst>
              <a:ext uri="{FF2B5EF4-FFF2-40B4-BE49-F238E27FC236}">
                <a16:creationId xmlns:a16="http://schemas.microsoft.com/office/drawing/2014/main" id="{764420D9-F01E-465A-94E7-BEA2B6F6AA09}"/>
              </a:ext>
            </a:extLst>
          </p:cNvPr>
          <p:cNvSpPr>
            <a:spLocks noGrp="1"/>
          </p:cNvSpPr>
          <p:nvPr>
            <p:ph type="body" sz="quarter" idx="16"/>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41931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Myriad Arabic" panose="01010101010101010101" pitchFamily="50" charset="-78"/>
                <a:cs typeface="Myriad Arabic" panose="01010101010101010101" pitchFamily="50" charset="-78"/>
              </a:rPr>
              <a:t>1301093</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p:txBody>
          <a:bodyPr/>
          <a:lstStyle/>
          <a:p>
            <a:r>
              <a:rPr lang="en-US" dirty="0"/>
              <a:t>Well-being as a Problem</a:t>
            </a:r>
            <a:endParaRPr lang="en-GB"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p:txBody>
          <a:bodyPr/>
          <a:lstStyle/>
          <a:p>
            <a:endParaRPr lang="en-GB" dirty="0"/>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303315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10092E3-2713-4E81-B33A-281D236A5996}"/>
              </a:ext>
            </a:extLst>
          </p:cNvPr>
          <p:cNvSpPr>
            <a:spLocks noGrp="1"/>
          </p:cNvSpPr>
          <p:nvPr>
            <p:ph type="pic" sz="quarter" idx="14"/>
          </p:nvPr>
        </p:nvSpPr>
        <p:spPr/>
      </p:sp>
      <p:sp>
        <p:nvSpPr>
          <p:cNvPr id="3" name="Title 2">
            <a:extLst>
              <a:ext uri="{FF2B5EF4-FFF2-40B4-BE49-F238E27FC236}">
                <a16:creationId xmlns:a16="http://schemas.microsoft.com/office/drawing/2014/main" id="{950CFC62-D727-4F86-AA80-D85AD2CB386F}"/>
              </a:ext>
            </a:extLst>
          </p:cNvPr>
          <p:cNvSpPr>
            <a:spLocks noGrp="1"/>
          </p:cNvSpPr>
          <p:nvPr>
            <p:ph type="title"/>
          </p:nvPr>
        </p:nvSpPr>
        <p:spPr/>
        <p:txBody>
          <a:bodyPr/>
          <a:lstStyle/>
          <a:p>
            <a:r>
              <a:rPr lang="en-GB" dirty="0"/>
              <a:t>Problem Solving Models of Creativity</a:t>
            </a:r>
            <a:br>
              <a:rPr lang="en-GB" dirty="0"/>
            </a:br>
            <a:r>
              <a:rPr lang="en-GB" sz="1050" dirty="0"/>
              <a:t>EUREKA! UNRAVELING THE MYSTERY BEHIND CREATIVITY </a:t>
            </a:r>
            <a:r>
              <a:rPr lang="en-GB" sz="1050" dirty="0" err="1"/>
              <a:t>Zhanetta</a:t>
            </a:r>
            <a:r>
              <a:rPr lang="en-GB" sz="1050" dirty="0"/>
              <a:t> </a:t>
            </a:r>
            <a:r>
              <a:rPr lang="en-GB" sz="1050" dirty="0" err="1"/>
              <a:t>Gerlovina</a:t>
            </a:r>
            <a:r>
              <a:rPr lang="en-GB" sz="1050" dirty="0"/>
              <a:t> Spring 2011</a:t>
            </a:r>
            <a:br>
              <a:rPr lang="en-GB" sz="1050" dirty="0"/>
            </a:br>
            <a:endParaRPr lang="en-GB" sz="1050" dirty="0"/>
          </a:p>
        </p:txBody>
      </p:sp>
      <p:sp>
        <p:nvSpPr>
          <p:cNvPr id="4" name="Text Placeholder 3">
            <a:extLst>
              <a:ext uri="{FF2B5EF4-FFF2-40B4-BE49-F238E27FC236}">
                <a16:creationId xmlns:a16="http://schemas.microsoft.com/office/drawing/2014/main" id="{46B4E9FB-07C3-4BF4-8FD5-AA1538DF80D8}"/>
              </a:ext>
            </a:extLst>
          </p:cNvPr>
          <p:cNvSpPr>
            <a:spLocks noGrp="1"/>
          </p:cNvSpPr>
          <p:nvPr>
            <p:ph type="body" sz="quarter" idx="15"/>
          </p:nvPr>
        </p:nvSpPr>
        <p:spPr/>
        <p:txBody>
          <a:bodyPr/>
          <a:lstStyle/>
          <a:p>
            <a:pPr marL="0" indent="0">
              <a:buNone/>
            </a:pPr>
            <a:r>
              <a:rPr lang="en-GB" b="1" dirty="0"/>
              <a:t>Well-structured problems</a:t>
            </a:r>
          </a:p>
          <a:p>
            <a:r>
              <a:rPr lang="en-GB" dirty="0"/>
              <a:t>Knows what the problem is</a:t>
            </a:r>
          </a:p>
          <a:p>
            <a:r>
              <a:rPr lang="en-GB" dirty="0"/>
              <a:t>Knows the solution</a:t>
            </a:r>
          </a:p>
          <a:p>
            <a:r>
              <a:rPr lang="en-GB" dirty="0"/>
              <a:t>Knows the guidelines to reach the solution</a:t>
            </a:r>
          </a:p>
        </p:txBody>
      </p:sp>
      <p:sp>
        <p:nvSpPr>
          <p:cNvPr id="5" name="Text Placeholder 4">
            <a:extLst>
              <a:ext uri="{FF2B5EF4-FFF2-40B4-BE49-F238E27FC236}">
                <a16:creationId xmlns:a16="http://schemas.microsoft.com/office/drawing/2014/main" id="{2FC4D6CF-08B4-4731-BA15-7DA7C35DE0F6}"/>
              </a:ext>
            </a:extLst>
          </p:cNvPr>
          <p:cNvSpPr>
            <a:spLocks noGrp="1"/>
          </p:cNvSpPr>
          <p:nvPr>
            <p:ph type="body" sz="quarter" idx="16"/>
          </p:nvPr>
        </p:nvSpPr>
        <p:spPr/>
        <p:txBody>
          <a:bodyPr/>
          <a:lstStyle/>
          <a:p>
            <a:pPr marL="0" indent="0">
              <a:buNone/>
            </a:pPr>
            <a:r>
              <a:rPr lang="en-GB" b="1" dirty="0"/>
              <a:t>Ill-structed problems</a:t>
            </a:r>
          </a:p>
          <a:p>
            <a:r>
              <a:rPr lang="en-GB" dirty="0"/>
              <a:t>Might know what the problem is</a:t>
            </a:r>
          </a:p>
          <a:p>
            <a:r>
              <a:rPr lang="en-GB" dirty="0"/>
              <a:t>Does not know the solution</a:t>
            </a:r>
          </a:p>
          <a:p>
            <a:r>
              <a:rPr lang="en-GB" dirty="0"/>
              <a:t>Does not know how to reach the solution</a:t>
            </a:r>
          </a:p>
          <a:p>
            <a:endParaRPr lang="en-GB" dirty="0"/>
          </a:p>
          <a:p>
            <a:pPr marL="0" indent="0">
              <a:buNone/>
            </a:pPr>
            <a:r>
              <a:rPr lang="en-GB" dirty="0"/>
              <a:t>                        (</a:t>
            </a:r>
            <a:r>
              <a:rPr lang="en-GB" dirty="0" err="1"/>
              <a:t>Gerlovina</a:t>
            </a:r>
            <a:r>
              <a:rPr lang="en-GB" dirty="0"/>
              <a:t>, 2011)</a:t>
            </a:r>
          </a:p>
        </p:txBody>
      </p:sp>
    </p:spTree>
    <p:extLst>
      <p:ext uri="{BB962C8B-B14F-4D97-AF65-F5344CB8AC3E}">
        <p14:creationId xmlns:p14="http://schemas.microsoft.com/office/powerpoint/2010/main" val="1965694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41BF255-F4CC-4AE0-8E05-EB2A7966CBA1}"/>
              </a:ext>
            </a:extLst>
          </p:cNvPr>
          <p:cNvSpPr>
            <a:spLocks noGrp="1"/>
          </p:cNvSpPr>
          <p:nvPr>
            <p:ph type="pic" sz="quarter" idx="14"/>
          </p:nvPr>
        </p:nvSpPr>
        <p:spPr/>
      </p:sp>
      <p:sp>
        <p:nvSpPr>
          <p:cNvPr id="3" name="Title 2">
            <a:extLst>
              <a:ext uri="{FF2B5EF4-FFF2-40B4-BE49-F238E27FC236}">
                <a16:creationId xmlns:a16="http://schemas.microsoft.com/office/drawing/2014/main" id="{D4F6CCBB-94AB-47E0-B593-045BDD4B1EC8}"/>
              </a:ext>
            </a:extLst>
          </p:cNvPr>
          <p:cNvSpPr>
            <a:spLocks noGrp="1"/>
          </p:cNvSpPr>
          <p:nvPr>
            <p:ph type="title"/>
          </p:nvPr>
        </p:nvSpPr>
        <p:spPr/>
        <p:txBody>
          <a:bodyPr/>
          <a:lstStyle/>
          <a:p>
            <a:r>
              <a:rPr lang="en-GB" dirty="0"/>
              <a:t>Well-being as an Ill-Structured Problem </a:t>
            </a:r>
          </a:p>
        </p:txBody>
      </p:sp>
      <p:sp>
        <p:nvSpPr>
          <p:cNvPr id="4" name="Text Placeholder 3">
            <a:extLst>
              <a:ext uri="{FF2B5EF4-FFF2-40B4-BE49-F238E27FC236}">
                <a16:creationId xmlns:a16="http://schemas.microsoft.com/office/drawing/2014/main" id="{049E8D43-F55B-4159-B087-AA9A038BE34D}"/>
              </a:ext>
            </a:extLst>
          </p:cNvPr>
          <p:cNvSpPr>
            <a:spLocks noGrp="1"/>
          </p:cNvSpPr>
          <p:nvPr>
            <p:ph type="body" sz="quarter" idx="20"/>
          </p:nvPr>
        </p:nvSpPr>
        <p:spPr/>
        <p:txBody>
          <a:bodyPr/>
          <a:lstStyle/>
          <a:p>
            <a:r>
              <a:rPr lang="en-GB" dirty="0"/>
              <a:t>Well-being is not a certain set of things (</a:t>
            </a:r>
            <a:r>
              <a:rPr lang="en-GB" dirty="0" err="1"/>
              <a:t>Ereaut</a:t>
            </a:r>
            <a:r>
              <a:rPr lang="en-GB" dirty="0"/>
              <a:t> and Whiting, 2008)</a:t>
            </a:r>
          </a:p>
          <a:p>
            <a:r>
              <a:rPr lang="en-GB" dirty="0"/>
              <a:t>Often subjective and different for individuals even if there are common themes (</a:t>
            </a:r>
            <a:r>
              <a:rPr lang="en-GB" dirty="0" err="1"/>
              <a:t>Ereaut</a:t>
            </a:r>
            <a:r>
              <a:rPr lang="en-GB" dirty="0"/>
              <a:t> and Whiting, 2008) </a:t>
            </a:r>
          </a:p>
          <a:p>
            <a:r>
              <a:rPr lang="en-GB" dirty="0"/>
              <a:t>Social construct (</a:t>
            </a:r>
            <a:r>
              <a:rPr lang="en-GB" dirty="0" err="1"/>
              <a:t>Ereaut</a:t>
            </a:r>
            <a:r>
              <a:rPr lang="en-GB" dirty="0"/>
              <a:t> and Whiting, 2008)</a:t>
            </a:r>
          </a:p>
          <a:p>
            <a:r>
              <a:rPr lang="en-GB" dirty="0"/>
              <a:t>Several different models of well-being Wales focusing on sustainability model (Dolan et al. no date)</a:t>
            </a:r>
          </a:p>
        </p:txBody>
      </p:sp>
      <p:sp>
        <p:nvSpPr>
          <p:cNvPr id="5" name="Text Placeholder 4">
            <a:extLst>
              <a:ext uri="{FF2B5EF4-FFF2-40B4-BE49-F238E27FC236}">
                <a16:creationId xmlns:a16="http://schemas.microsoft.com/office/drawing/2014/main" id="{764420D9-F01E-465A-94E7-BEA2B6F6AA09}"/>
              </a:ext>
            </a:extLst>
          </p:cNvPr>
          <p:cNvSpPr>
            <a:spLocks noGrp="1"/>
          </p:cNvSpPr>
          <p:nvPr>
            <p:ph type="body" sz="quarter" idx="16"/>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00388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erson holding umbrella in front of red door">
            <a:extLst>
              <a:ext uri="{FF2B5EF4-FFF2-40B4-BE49-F238E27FC236}">
                <a16:creationId xmlns:a16="http://schemas.microsoft.com/office/drawing/2014/main" id="{293AAE8D-77DF-48AD-9316-297E522678AD}"/>
              </a:ext>
            </a:extLst>
          </p:cNvPr>
          <p:cNvPicPr>
            <a:picLocks noGrp="1" noChangeAspect="1"/>
          </p:cNvPicPr>
          <p:nvPr>
            <p:ph type="pic" idx="1"/>
          </p:nvPr>
        </p:nvPicPr>
        <p:blipFill>
          <a:blip r:embed="rId3"/>
          <a:srcRect t="280" b="280"/>
          <a:stretch>
            <a:fillRect/>
          </a:stretch>
        </p:blipFill>
        <p:spPr/>
      </p:pic>
      <p:sp>
        <p:nvSpPr>
          <p:cNvPr id="7" name="Title 6">
            <a:extLst>
              <a:ext uri="{FF2B5EF4-FFF2-40B4-BE49-F238E27FC236}">
                <a16:creationId xmlns:a16="http://schemas.microsoft.com/office/drawing/2014/main" id="{56E62E09-7004-4A2E-958A-28DD809AB402}"/>
              </a:ext>
            </a:extLst>
          </p:cNvPr>
          <p:cNvSpPr>
            <a:spLocks noGrp="1"/>
          </p:cNvSpPr>
          <p:nvPr>
            <p:ph type="title"/>
          </p:nvPr>
        </p:nvSpPr>
        <p:spPr/>
        <p:txBody>
          <a:bodyPr/>
          <a:lstStyle/>
          <a:p>
            <a:r>
              <a:rPr lang="en-GB" dirty="0"/>
              <a:t>Well-being of Future Generations (Wales) Act 2015</a:t>
            </a:r>
          </a:p>
        </p:txBody>
      </p:sp>
      <p:sp>
        <p:nvSpPr>
          <p:cNvPr id="12" name="Text Placeholder 11">
            <a:extLst>
              <a:ext uri="{FF2B5EF4-FFF2-40B4-BE49-F238E27FC236}">
                <a16:creationId xmlns:a16="http://schemas.microsoft.com/office/drawing/2014/main" id="{DB21A584-7071-4718-B256-83681FB5FD94}"/>
              </a:ext>
            </a:extLst>
          </p:cNvPr>
          <p:cNvSpPr>
            <a:spLocks noGrp="1"/>
          </p:cNvSpPr>
          <p:nvPr>
            <p:ph type="body" sz="half" idx="2"/>
          </p:nvPr>
        </p:nvSpPr>
        <p:spPr/>
        <p:txBody>
          <a:bodyPr>
            <a:normAutofit fontScale="92500" lnSpcReduction="10000"/>
          </a:bodyPr>
          <a:lstStyle/>
          <a:p>
            <a:pPr algn="just"/>
            <a:r>
              <a:rPr lang="en-GB" dirty="0"/>
              <a:t>Seeks to create a society that with higher levels of well-being sustainably for future generations across several areas:</a:t>
            </a:r>
          </a:p>
          <a:p>
            <a:pPr marL="285750" indent="-285750" algn="just">
              <a:buFont typeface="Arial" panose="020B0604020202020204" pitchFamily="34" charset="0"/>
              <a:buChar char="•"/>
            </a:pPr>
            <a:r>
              <a:rPr lang="en-GB" dirty="0"/>
              <a:t>Prosperity</a:t>
            </a:r>
          </a:p>
          <a:p>
            <a:pPr marL="285750" indent="-285750" algn="just">
              <a:buFont typeface="Arial" panose="020B0604020202020204" pitchFamily="34" charset="0"/>
              <a:buChar char="•"/>
            </a:pPr>
            <a:r>
              <a:rPr lang="en-GB" dirty="0"/>
              <a:t>Resilience</a:t>
            </a:r>
          </a:p>
          <a:p>
            <a:pPr marL="285750" indent="-285750" algn="just">
              <a:buFont typeface="Arial" panose="020B0604020202020204" pitchFamily="34" charset="0"/>
              <a:buChar char="•"/>
            </a:pPr>
            <a:r>
              <a:rPr lang="en-GB" dirty="0"/>
              <a:t>Health</a:t>
            </a:r>
          </a:p>
          <a:p>
            <a:pPr marL="285750" indent="-285750" algn="just">
              <a:buFont typeface="Arial" panose="020B0604020202020204" pitchFamily="34" charset="0"/>
              <a:buChar char="•"/>
            </a:pPr>
            <a:r>
              <a:rPr lang="en-GB" dirty="0"/>
              <a:t>Equality</a:t>
            </a:r>
          </a:p>
          <a:p>
            <a:pPr marL="285750" indent="-285750" algn="just">
              <a:buFont typeface="Arial" panose="020B0604020202020204" pitchFamily="34" charset="0"/>
              <a:buChar char="•"/>
            </a:pPr>
            <a:r>
              <a:rPr lang="en-GB" dirty="0"/>
              <a:t>Community cohesion</a:t>
            </a:r>
          </a:p>
          <a:p>
            <a:pPr marL="285750" indent="-285750" algn="just">
              <a:buFont typeface="Arial" panose="020B0604020202020204" pitchFamily="34" charset="0"/>
              <a:buChar char="•"/>
            </a:pPr>
            <a:r>
              <a:rPr lang="en-GB" dirty="0"/>
              <a:t>Culture</a:t>
            </a:r>
          </a:p>
          <a:p>
            <a:pPr marL="285750" indent="-285750" algn="just">
              <a:buFont typeface="Arial" panose="020B0604020202020204" pitchFamily="34" charset="0"/>
              <a:buChar char="•"/>
            </a:pPr>
            <a:r>
              <a:rPr lang="en-GB" dirty="0"/>
              <a:t>Global responsibility</a:t>
            </a:r>
          </a:p>
          <a:p>
            <a:pPr algn="just"/>
            <a:r>
              <a:rPr lang="en-GB" dirty="0"/>
              <a:t>(</a:t>
            </a:r>
            <a:r>
              <a:rPr lang="en-GB" i="1" dirty="0"/>
              <a:t>The Well-being of Future Generations (Wales) Act </a:t>
            </a:r>
            <a:r>
              <a:rPr lang="en-GB" dirty="0"/>
              <a:t>2015) </a:t>
            </a:r>
          </a:p>
          <a:p>
            <a:endParaRPr lang="en-GB" dirty="0"/>
          </a:p>
          <a:p>
            <a:endParaRPr lang="en-GB" dirty="0"/>
          </a:p>
        </p:txBody>
      </p:sp>
      <p:sp>
        <p:nvSpPr>
          <p:cNvPr id="58" name="Rectangle: Rounded Corners 57">
            <a:extLst>
              <a:ext uri="{FF2B5EF4-FFF2-40B4-BE49-F238E27FC236}">
                <a16:creationId xmlns:a16="http://schemas.microsoft.com/office/drawing/2014/main" id="{7C44787C-9D69-4EC9-82E9-036DCB1D4982}"/>
              </a:ext>
            </a:extLst>
          </p:cNvPr>
          <p:cNvSpPr/>
          <p:nvPr/>
        </p:nvSpPr>
        <p:spPr>
          <a:xfrm>
            <a:off x="640079" y="6327866"/>
            <a:ext cx="1150621" cy="393610"/>
          </a:xfrm>
          <a:prstGeom prst="roundRect">
            <a:avLst>
              <a:gd name="adj" fmla="val 8785"/>
            </a:avLst>
          </a:prstGeom>
          <a:solidFill>
            <a:srgbClr val="F2F2F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lumMod val="75000"/>
                    <a:lumOff val="25000"/>
                  </a:schemeClr>
                </a:solidFill>
              </a:rPr>
              <a:t>Logo here</a:t>
            </a:r>
            <a:endParaRPr lang="en-GB" sz="1200" dirty="0">
              <a:solidFill>
                <a:schemeClr val="tx1">
                  <a:lumMod val="75000"/>
                  <a:lumOff val="25000"/>
                </a:schemeClr>
              </a:solidFill>
            </a:endParaRPr>
          </a:p>
        </p:txBody>
      </p:sp>
    </p:spTree>
    <p:extLst>
      <p:ext uri="{BB962C8B-B14F-4D97-AF65-F5344CB8AC3E}">
        <p14:creationId xmlns:p14="http://schemas.microsoft.com/office/powerpoint/2010/main" val="2153451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Myriad Arabic" panose="01010101010101010101" pitchFamily="50" charset="-78"/>
                <a:cs typeface="Myriad Arabic" panose="01010101010101010101" pitchFamily="50" charset="-78"/>
              </a:rPr>
              <a:t>1301093</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p:txBody>
          <a:bodyPr/>
          <a:lstStyle/>
          <a:p>
            <a:r>
              <a:rPr lang="en-US" dirty="0"/>
              <a:t>Conclusion and Recommendations</a:t>
            </a:r>
            <a:endParaRPr lang="en-GB"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p:txBody>
          <a:bodyPr/>
          <a:lstStyle/>
          <a:p>
            <a:endParaRPr lang="en-GB" dirty="0"/>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22524655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41BF255-F4CC-4AE0-8E05-EB2A7966CBA1}"/>
              </a:ext>
            </a:extLst>
          </p:cNvPr>
          <p:cNvSpPr>
            <a:spLocks noGrp="1"/>
          </p:cNvSpPr>
          <p:nvPr>
            <p:ph type="pic" sz="quarter" idx="14"/>
          </p:nvPr>
        </p:nvSpPr>
        <p:spPr/>
      </p:sp>
      <p:sp>
        <p:nvSpPr>
          <p:cNvPr id="3" name="Title 2">
            <a:extLst>
              <a:ext uri="{FF2B5EF4-FFF2-40B4-BE49-F238E27FC236}">
                <a16:creationId xmlns:a16="http://schemas.microsoft.com/office/drawing/2014/main" id="{D4F6CCBB-94AB-47E0-B593-045BDD4B1EC8}"/>
              </a:ext>
            </a:extLst>
          </p:cNvPr>
          <p:cNvSpPr>
            <a:spLocks noGrp="1"/>
          </p:cNvSpPr>
          <p:nvPr>
            <p:ph type="title"/>
          </p:nvPr>
        </p:nvSpPr>
        <p:spPr/>
        <p:txBody>
          <a:bodyPr/>
          <a:lstStyle/>
          <a:p>
            <a:r>
              <a:rPr lang="en-GB" dirty="0"/>
              <a:t>Conclusion</a:t>
            </a:r>
          </a:p>
        </p:txBody>
      </p:sp>
      <p:sp>
        <p:nvSpPr>
          <p:cNvPr id="4" name="Text Placeholder 3">
            <a:extLst>
              <a:ext uri="{FF2B5EF4-FFF2-40B4-BE49-F238E27FC236}">
                <a16:creationId xmlns:a16="http://schemas.microsoft.com/office/drawing/2014/main" id="{049E8D43-F55B-4159-B087-AA9A038BE34D}"/>
              </a:ext>
            </a:extLst>
          </p:cNvPr>
          <p:cNvSpPr>
            <a:spLocks noGrp="1"/>
          </p:cNvSpPr>
          <p:nvPr>
            <p:ph type="body" sz="quarter" idx="20"/>
          </p:nvPr>
        </p:nvSpPr>
        <p:spPr/>
        <p:txBody>
          <a:bodyPr/>
          <a:lstStyle/>
          <a:p>
            <a:r>
              <a:rPr lang="en-GB" dirty="0"/>
              <a:t>Background and Ideology</a:t>
            </a:r>
          </a:p>
          <a:p>
            <a:r>
              <a:rPr lang="en-GB" dirty="0"/>
              <a:t>What is creativity?</a:t>
            </a:r>
          </a:p>
          <a:p>
            <a:r>
              <a:rPr lang="en-GB" dirty="0"/>
              <a:t>Creative Activity and Health &amp; Well-being</a:t>
            </a:r>
          </a:p>
          <a:p>
            <a:r>
              <a:rPr lang="en-GB" dirty="0"/>
              <a:t>Creative Mindset</a:t>
            </a:r>
          </a:p>
          <a:p>
            <a:r>
              <a:rPr lang="en-GB" dirty="0"/>
              <a:t>Well-being as a problem</a:t>
            </a:r>
          </a:p>
          <a:p>
            <a:r>
              <a:rPr lang="en-GB" dirty="0"/>
              <a:t>Conclusions and Recommendation List</a:t>
            </a:r>
          </a:p>
          <a:p>
            <a:r>
              <a:rPr lang="en-GB" dirty="0"/>
              <a:t>Reference List</a:t>
            </a:r>
          </a:p>
          <a:p>
            <a:endParaRPr lang="en-GB" dirty="0"/>
          </a:p>
        </p:txBody>
      </p:sp>
      <p:sp>
        <p:nvSpPr>
          <p:cNvPr id="5" name="Text Placeholder 4">
            <a:extLst>
              <a:ext uri="{FF2B5EF4-FFF2-40B4-BE49-F238E27FC236}">
                <a16:creationId xmlns:a16="http://schemas.microsoft.com/office/drawing/2014/main" id="{764420D9-F01E-465A-94E7-BEA2B6F6AA09}"/>
              </a:ext>
            </a:extLst>
          </p:cNvPr>
          <p:cNvSpPr>
            <a:spLocks noGrp="1"/>
          </p:cNvSpPr>
          <p:nvPr>
            <p:ph type="body" sz="quarter" idx="16"/>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15173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lumMod val="95000"/>
                  </a:schemeClr>
                </a:solidFill>
                <a:latin typeface="Myriad Arabic" panose="01010101010101010101" pitchFamily="50" charset="-78"/>
                <a:cs typeface="Myriad Arabic" panose="01010101010101010101" pitchFamily="50" charset="-78"/>
              </a:rPr>
              <a:t>Recommendation</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a:xfrm>
            <a:off x="933873" y="2841266"/>
            <a:ext cx="5680075" cy="1700866"/>
          </a:xfrm>
        </p:spPr>
        <p:txBody>
          <a:bodyPr/>
          <a:lstStyle/>
          <a:p>
            <a:r>
              <a:rPr lang="en-US" sz="3200" dirty="0"/>
              <a:t>Community organisations funding for creative activities</a:t>
            </a:r>
            <a:endParaRPr lang="en-GB" sz="3200"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a:xfrm>
            <a:off x="831848" y="4650441"/>
            <a:ext cx="5680075" cy="1078588"/>
          </a:xfrm>
        </p:spPr>
        <p:txBody>
          <a:bodyPr/>
          <a:lstStyle/>
          <a:p>
            <a:pPr marL="285750" indent="-285750">
              <a:buFont typeface="Arial" panose="020B0604020202020204" pitchFamily="34" charset="0"/>
              <a:buChar char="•"/>
            </a:pPr>
            <a:r>
              <a:rPr lang="en-GB" dirty="0"/>
              <a:t>Funding resources should be available for community organisations to run a variety of creative activities </a:t>
            </a:r>
          </a:p>
          <a:p>
            <a:pPr marL="285750" indent="-285750">
              <a:buFont typeface="Arial" panose="020B0604020202020204" pitchFamily="34" charset="0"/>
              <a:buChar char="•"/>
            </a:pPr>
            <a:r>
              <a:rPr lang="en-GB" dirty="0"/>
              <a:t>Provided they can demonstrate health and well-being improve in young people in the short and long-term through robust evaluation and monitoring methods.</a:t>
            </a:r>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24188789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lumMod val="95000"/>
                  </a:schemeClr>
                </a:solidFill>
                <a:latin typeface="Myriad Arabic" panose="01010101010101010101" pitchFamily="50" charset="-78"/>
                <a:cs typeface="Myriad Arabic" panose="01010101010101010101" pitchFamily="50" charset="-78"/>
              </a:rPr>
              <a:t>Recommendation</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a:xfrm>
            <a:off x="831849" y="2949575"/>
            <a:ext cx="5680075" cy="1700866"/>
          </a:xfrm>
        </p:spPr>
        <p:txBody>
          <a:bodyPr/>
          <a:lstStyle/>
          <a:p>
            <a:r>
              <a:rPr lang="en-US" sz="3200" dirty="0"/>
              <a:t>Community organisations funding for creative activities</a:t>
            </a:r>
            <a:endParaRPr lang="en-GB" sz="3200"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a:xfrm>
            <a:off x="831848" y="4650441"/>
            <a:ext cx="5680075" cy="1078588"/>
          </a:xfrm>
        </p:spPr>
        <p:txBody>
          <a:bodyPr/>
          <a:lstStyle/>
          <a:p>
            <a:pPr marL="285750" indent="-285750">
              <a:buFont typeface="Arial" panose="020B0604020202020204" pitchFamily="34" charset="0"/>
              <a:buChar char="•"/>
            </a:pPr>
            <a:r>
              <a:rPr lang="en-GB" dirty="0"/>
              <a:t>Funding resources should be available for community organisations to run a variety of creative activities </a:t>
            </a:r>
          </a:p>
          <a:p>
            <a:pPr marL="285750" indent="-285750">
              <a:buFont typeface="Arial" panose="020B0604020202020204" pitchFamily="34" charset="0"/>
              <a:buChar char="•"/>
            </a:pPr>
            <a:r>
              <a:rPr lang="en-GB" dirty="0"/>
              <a:t>Provided they can demonstrate health and well-being improve in young people in the short and long-term through robust evaluation and monitoring methods.</a:t>
            </a:r>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512199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lumMod val="95000"/>
                  </a:schemeClr>
                </a:solidFill>
                <a:latin typeface="Myriad Arabic" panose="01010101010101010101" pitchFamily="50" charset="-78"/>
                <a:cs typeface="Myriad Arabic" panose="01010101010101010101" pitchFamily="50" charset="-78"/>
              </a:rPr>
              <a:t>Recommendation</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a:xfrm>
            <a:off x="831849" y="2949575"/>
            <a:ext cx="5680075" cy="1700866"/>
          </a:xfrm>
        </p:spPr>
        <p:txBody>
          <a:bodyPr/>
          <a:lstStyle/>
          <a:p>
            <a:r>
              <a:rPr lang="en-US" sz="3200" dirty="0"/>
              <a:t>Investment in creative and growth mindsets</a:t>
            </a:r>
            <a:endParaRPr lang="en-GB" sz="3200"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a:xfrm>
            <a:off x="831848" y="4650441"/>
            <a:ext cx="5680075" cy="1078588"/>
          </a:xfrm>
        </p:spPr>
        <p:txBody>
          <a:bodyPr/>
          <a:lstStyle/>
          <a:p>
            <a:pPr marL="285750" indent="-285750">
              <a:buFont typeface="Arial" panose="020B0604020202020204" pitchFamily="34" charset="0"/>
              <a:buChar char="•"/>
            </a:pPr>
            <a:r>
              <a:rPr lang="en-GB" dirty="0"/>
              <a:t>Young people will develop more resilience and become the innovators of the future.</a:t>
            </a:r>
          </a:p>
          <a:p>
            <a:pPr marL="285750" indent="-285750">
              <a:buFont typeface="Arial" panose="020B0604020202020204" pitchFamily="34" charset="0"/>
              <a:buChar char="•"/>
            </a:pPr>
            <a:r>
              <a:rPr lang="en-GB" dirty="0"/>
              <a:t>Practitioners could become an asset to their organisation</a:t>
            </a:r>
          </a:p>
          <a:p>
            <a:pPr marL="285750" indent="-285750">
              <a:buFont typeface="Arial" panose="020B0604020202020204" pitchFamily="34" charset="0"/>
              <a:buChar char="•"/>
            </a:pPr>
            <a:r>
              <a:rPr lang="en-GB" dirty="0"/>
              <a:t>Organisations could develop ground-breaking work for their patch</a:t>
            </a:r>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580170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38B81FA-4591-4538-9775-7EEE32A9C2C3}"/>
              </a:ext>
            </a:extLst>
          </p:cNvPr>
          <p:cNvSpPr/>
          <p:nvPr/>
        </p:nvSpPr>
        <p:spPr>
          <a:xfrm>
            <a:off x="711201" y="896684"/>
            <a:ext cx="1802782" cy="655928"/>
          </a:xfrm>
          <a:prstGeom prst="roundRect">
            <a:avLst>
              <a:gd name="adj" fmla="val 8785"/>
            </a:avLst>
          </a:prstGeom>
          <a:solidFill>
            <a:schemeClr val="accent3"/>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lumMod val="95000"/>
                  </a:schemeClr>
                </a:solidFill>
                <a:latin typeface="Myriad Arabic" panose="01010101010101010101" pitchFamily="50" charset="-78"/>
                <a:cs typeface="Myriad Arabic" panose="01010101010101010101" pitchFamily="50" charset="-78"/>
              </a:rPr>
              <a:t>Recommendation</a:t>
            </a:r>
          </a:p>
        </p:txBody>
      </p:sp>
      <p:sp>
        <p:nvSpPr>
          <p:cNvPr id="22" name="Title 21">
            <a:extLst>
              <a:ext uri="{FF2B5EF4-FFF2-40B4-BE49-F238E27FC236}">
                <a16:creationId xmlns:a16="http://schemas.microsoft.com/office/drawing/2014/main" id="{F635AA92-1D29-4831-89E4-1B49C265FA6C}"/>
              </a:ext>
            </a:extLst>
          </p:cNvPr>
          <p:cNvSpPr>
            <a:spLocks noGrp="1"/>
          </p:cNvSpPr>
          <p:nvPr>
            <p:ph type="title"/>
          </p:nvPr>
        </p:nvSpPr>
        <p:spPr>
          <a:xfrm>
            <a:off x="873549" y="3978331"/>
            <a:ext cx="5680075" cy="1700866"/>
          </a:xfrm>
        </p:spPr>
        <p:txBody>
          <a:bodyPr/>
          <a:lstStyle/>
          <a:p>
            <a:r>
              <a:rPr lang="en-US" sz="3200" dirty="0"/>
              <a:t>Invest in environmental sustainable development and systems to promote international co-operation</a:t>
            </a:r>
            <a:endParaRPr lang="en-GB" sz="3200" dirty="0"/>
          </a:p>
        </p:txBody>
      </p:sp>
      <p:sp>
        <p:nvSpPr>
          <p:cNvPr id="26" name="Text Placeholder 25">
            <a:extLst>
              <a:ext uri="{FF2B5EF4-FFF2-40B4-BE49-F238E27FC236}">
                <a16:creationId xmlns:a16="http://schemas.microsoft.com/office/drawing/2014/main" id="{15AFB5E9-384C-4F94-802F-F7BDC044F196}"/>
              </a:ext>
            </a:extLst>
          </p:cNvPr>
          <p:cNvSpPr>
            <a:spLocks noGrp="1"/>
          </p:cNvSpPr>
          <p:nvPr>
            <p:ph type="body" idx="1"/>
          </p:nvPr>
        </p:nvSpPr>
        <p:spPr>
          <a:xfrm>
            <a:off x="711201" y="5725488"/>
            <a:ext cx="5680075" cy="1078588"/>
          </a:xfrm>
        </p:spPr>
        <p:txBody>
          <a:bodyPr/>
          <a:lstStyle/>
          <a:p>
            <a:pPr marL="285750" indent="-285750">
              <a:buFont typeface="Arial" panose="020B0604020202020204" pitchFamily="34" charset="0"/>
              <a:buChar char="•"/>
            </a:pPr>
            <a:r>
              <a:rPr lang="en-GB" dirty="0"/>
              <a:t>This should be done in order to safeguard our long-term wellbeing.</a:t>
            </a:r>
          </a:p>
        </p:txBody>
      </p:sp>
      <p:pic>
        <p:nvPicPr>
          <p:cNvPr id="14" name="Picture Placeholder 13" descr="person looking down red shoes">
            <a:extLst>
              <a:ext uri="{FF2B5EF4-FFF2-40B4-BE49-F238E27FC236}">
                <a16:creationId xmlns:a16="http://schemas.microsoft.com/office/drawing/2014/main" id="{0636CA69-779E-BF41-9053-091902E02B4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6715973" y="335810"/>
            <a:ext cx="5010912" cy="5010912"/>
          </a:xfrm>
        </p:spPr>
      </p:pic>
    </p:spTree>
    <p:extLst>
      <p:ext uri="{BB962C8B-B14F-4D97-AF65-F5344CB8AC3E}">
        <p14:creationId xmlns:p14="http://schemas.microsoft.com/office/powerpoint/2010/main" val="38054705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03B5-AF04-4327-8671-EBBCDB567F73}"/>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883367CF-2112-44DA-B570-D3899CD1EDDF}"/>
              </a:ext>
            </a:extLst>
          </p:cNvPr>
          <p:cNvSpPr>
            <a:spLocks noGrp="1"/>
          </p:cNvSpPr>
          <p:nvPr>
            <p:ph idx="1"/>
          </p:nvPr>
        </p:nvSpPr>
        <p:spPr>
          <a:xfrm>
            <a:off x="838199" y="2346038"/>
            <a:ext cx="10782283" cy="3721387"/>
          </a:xfrm>
        </p:spPr>
        <p:txBody>
          <a:bodyPr/>
          <a:lstStyle/>
          <a:p>
            <a:r>
              <a:rPr lang="en-GB" dirty="0" err="1"/>
              <a:t>Allcock</a:t>
            </a:r>
            <a:r>
              <a:rPr lang="en-GB" dirty="0"/>
              <a:t>, A. (2018) ESSS Outline: Community-based activities and young people’s wellbeing. Available at: https://www.iriss.org.uk/sites/default/files/2018-04/iriss-esss-outline-community-activities-wellbeing-2018-4-4.pdf (Accessed: 8 January 2019).</a:t>
            </a:r>
          </a:p>
          <a:p>
            <a:r>
              <a:rPr lang="en-GB" dirty="0"/>
              <a:t>Bergman, A. (2007) CPMC Surgery. Available at: https://www.flickr.com/photos/crucially/412099290/in/photolist-Cq7Lb-CqCJq-CqnUU-7u4Kru-CqKWb-5dMJbq-7cPPP6-6jcLTj-dUujhc-wG5LG-czx1PQ-8bS62n-Cqfd2-75SgrP-hD3xH-gBJeuh-7gFEkr-6XcaAf-4qfBQj-ba45Zr-6X7ZtZ-V8WKpg-gBJNXg-25eSMrD-hD3w4-gdNio-25dPo8-ba4788-21KmRH-FVqcL-A6JEb-HZczq-b9JV7a-6X7Knt-6XbJrJ-ba45yM-buZhE4-9agSi2-iVeedB-rzVZWa-5xphr-fkfax-9r2qCw-gBJgxV-6Xcb3o-bt29wL-5VmxCw-92T5VS-9F7sjg-4GxDwf (Accessed: 3 January 2019).</a:t>
            </a:r>
          </a:p>
          <a:p>
            <a:r>
              <a:rPr lang="en-GB" dirty="0"/>
              <a:t>Bond, R. (2017) Creativity and Mindset. Unpublished BS thesis. Carleton University.</a:t>
            </a:r>
          </a:p>
          <a:p>
            <a:r>
              <a:rPr lang="en-GB" dirty="0"/>
              <a:t>Cropley, A. (2011) ‘Definitions of creativity’, in Runco, M. and Pritzker, S. (eds.) Encyclopaedia of creativity (pp. 511-524). San Diego: California.</a:t>
            </a:r>
          </a:p>
          <a:p>
            <a:r>
              <a:rPr lang="en-GB" dirty="0"/>
              <a:t>Dolan, P. et al (no date) The relationship between well-being and sustainable development. Available at: https://pdfs.semanticscholar.org/cd28/995897c5bd79a229bb9a47e571139cca47bf.pdf (Accessed: 8 January 2019).</a:t>
            </a:r>
          </a:p>
          <a:p>
            <a:r>
              <a:rPr lang="en-GB" dirty="0"/>
              <a:t>Drawings of Leonardo (no date) Fly 1. Available at: http://www.drawingsofleonardo.org/images/fly1.jpg (Accessed: 3 January 2019).</a:t>
            </a:r>
          </a:p>
          <a:p>
            <a:r>
              <a:rPr lang="en-GB" dirty="0"/>
              <a:t>Drawings of Leonardo (no date) Fly 3. Available at: http://www.drawingsofleonardo.org/images/fly3.jpg (Accessed: 3 January 2019).</a:t>
            </a:r>
          </a:p>
          <a:p>
            <a:endParaRPr lang="en-GB" dirty="0"/>
          </a:p>
        </p:txBody>
      </p:sp>
    </p:spTree>
    <p:extLst>
      <p:ext uri="{BB962C8B-B14F-4D97-AF65-F5344CB8AC3E}">
        <p14:creationId xmlns:p14="http://schemas.microsoft.com/office/powerpoint/2010/main" val="20215061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03B5-AF04-4327-8671-EBBCDB567F7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83367CF-2112-44DA-B570-D3899CD1EDDF}"/>
              </a:ext>
            </a:extLst>
          </p:cNvPr>
          <p:cNvSpPr>
            <a:spLocks noGrp="1"/>
          </p:cNvSpPr>
          <p:nvPr>
            <p:ph idx="1"/>
          </p:nvPr>
        </p:nvSpPr>
        <p:spPr/>
        <p:txBody>
          <a:bodyPr>
            <a:normAutofit fontScale="92500" lnSpcReduction="10000"/>
          </a:bodyPr>
          <a:lstStyle/>
          <a:p>
            <a:r>
              <a:rPr lang="en-GB" dirty="0"/>
              <a:t>Enviro Warrior (2009) </a:t>
            </a:r>
            <a:r>
              <a:rPr lang="en-GB" dirty="0" err="1"/>
              <a:t>SouthEastern</a:t>
            </a:r>
            <a:r>
              <a:rPr lang="en-GB" dirty="0"/>
              <a:t> Star. Available at: https://www.flickr.com/photos/southeasternstar/3570484576/in/photolist-6rvEEU-9ZSkY3-2yggSd-6We9Z-6ajyqf-fHaJJF-fbxecf-4vWz1h-fQpBzr-agDMS-9AChu5-5nmFfF-9ZQ6CX-4DpJ1k-9ZSnjo-6UQ8aP-9ZPpDp-21NihBh-axc4FT-9ZSkeG-7Ayt2Y-dAjX7v-8hxamw-3imaeC-nPrMR9-dbZCrU-5dRmEC-8hwUHb-9V9BSJ-oCAtrr-ctBdC1-MvpRU-aetbDo-bFGwe-bYZMME-8HH2PK-bUyHRy-gr8gCy-8Di4mJ-5Y6YcP-d8tx2-4LVxSd-28H7YPV-rRbsRp-6UQ4vF-cfQ4j7-o7UqpY-262NJhA-8LJLBC-278gaNp (Accessed: 3 January 2019).</a:t>
            </a:r>
          </a:p>
          <a:p>
            <a:r>
              <a:rPr lang="en-GB" dirty="0" err="1"/>
              <a:t>Ereaut</a:t>
            </a:r>
            <a:r>
              <a:rPr lang="en-GB" dirty="0"/>
              <a:t>, G. and Whiting, R. (2008) What do we mean by ‘wellbeing’? And why might it matter? Available at: https://dera.ioe.ac.uk/8572/1/dcsf-rw073%20v2.pdf (Accessed: 8 January 2019).</a:t>
            </a:r>
          </a:p>
          <a:p>
            <a:r>
              <a:rPr lang="en-GB" dirty="0"/>
              <a:t>Fairfax County Chambers of Commerce (2014) 495 Express Lanes Board Room. Available at: https://www.flickr.com/photos/fairfaxchamber/14991608702/in/photolist-81e6oe-9F17ET-oQKUY7-8BygSf-rt13ch-obH9JV-7PrgYK-bmFfze-ekCzYi-q4ebMm-9wEtpf-7Kh7QT-7PrgVH-7PvfU1-8Cj7VG-AXR2w-dTXtRi-bCQQWy-oFXiof-29nbNti-cRtGFo-88qKLj-fqqRTZ-7pKTAo-niJV75-7Prgti-nbqCMK-8qi1jM-7PvfD1-bzUTbw-9pn3BC-jpTY55-aBvPAo-rceFX5-7YQBka-8JsYUq-8qYFaL-9cgEqJ-dppJAo-psFzJ4-9TrDZg-5GPpuR-2a7Vs7y-fQmbxs-pZUyV3-bmFaic-bt6NJh-7u38pB-d9VSfA-cRtKgC (Accessed: 3 January 2019).</a:t>
            </a:r>
          </a:p>
          <a:p>
            <a:r>
              <a:rPr lang="en-GB" dirty="0" err="1"/>
              <a:t>Gerlovina</a:t>
            </a:r>
            <a:r>
              <a:rPr lang="en-GB" dirty="0"/>
              <a:t>, Z. (2011) Eureka! </a:t>
            </a:r>
            <a:r>
              <a:rPr lang="en-GB" dirty="0" err="1"/>
              <a:t>Unraveling</a:t>
            </a:r>
            <a:r>
              <a:rPr lang="en-GB" dirty="0"/>
              <a:t> the Mystery Behind Creativity. Available at: https://academiccommons.columbia.edu/doi/10.7916/D8ZP4D3F (Accessed: 3 January 2019).</a:t>
            </a:r>
          </a:p>
          <a:p>
            <a:r>
              <a:rPr lang="en-GB" dirty="0"/>
              <a:t>German Watch (2018) Climate Change Performance Index: Results 2018. Available at: https://www.germanwatch.org/sites/germanwatch.org/files/publication/20504.pdf (Accessed: 8 January 2019).</a:t>
            </a:r>
          </a:p>
          <a:p>
            <a:r>
              <a:rPr lang="en-GB" dirty="0"/>
              <a:t>Hegarty, J. (2014) </a:t>
            </a:r>
            <a:r>
              <a:rPr lang="en-GB" dirty="0" err="1"/>
              <a:t>Hegart</a:t>
            </a:r>
            <a:r>
              <a:rPr lang="en-GB" dirty="0"/>
              <a:t> On Creativity: There Are No Rules. London: Thames &amp; Hudson.</a:t>
            </a:r>
          </a:p>
          <a:p>
            <a:r>
              <a:rPr lang="en-GB" dirty="0" err="1"/>
              <a:t>Humes</a:t>
            </a:r>
            <a:r>
              <a:rPr lang="en-GB" dirty="0"/>
              <a:t>, W. (2011) ‘Creativity and wellbeing in education: possibilities, tensions and personal journeys’, Teacher Education Advancement Network Journal, 2 (1), pp. 1-17. Available at: http://insight.cumbria.ac.uk/id/eprint/1371/1/69-366-1-PB.pdf (Accessed: 7 January 2019).</a:t>
            </a:r>
          </a:p>
          <a:p>
            <a:endParaRPr lang="en-GB" dirty="0"/>
          </a:p>
        </p:txBody>
      </p:sp>
    </p:spTree>
    <p:extLst>
      <p:ext uri="{BB962C8B-B14F-4D97-AF65-F5344CB8AC3E}">
        <p14:creationId xmlns:p14="http://schemas.microsoft.com/office/powerpoint/2010/main" val="15094091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03B5-AF04-4327-8671-EBBCDB567F7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83367CF-2112-44DA-B570-D3899CD1EDDF}"/>
              </a:ext>
            </a:extLst>
          </p:cNvPr>
          <p:cNvSpPr>
            <a:spLocks noGrp="1"/>
          </p:cNvSpPr>
          <p:nvPr>
            <p:ph idx="1"/>
          </p:nvPr>
        </p:nvSpPr>
        <p:spPr/>
        <p:txBody>
          <a:bodyPr>
            <a:normAutofit fontScale="85000" lnSpcReduction="10000"/>
          </a:bodyPr>
          <a:lstStyle/>
          <a:p>
            <a:r>
              <a:rPr lang="en-GB" dirty="0" err="1"/>
              <a:t>Karawowsky</a:t>
            </a:r>
            <a:r>
              <a:rPr lang="en-GB" dirty="0"/>
              <a:t>, M. (2014) ‘Creative Mindsets: Measurement, Correlates and Consequences’, in </a:t>
            </a:r>
            <a:r>
              <a:rPr lang="en-GB" i="1" dirty="0"/>
              <a:t>Psychology of Aesthetics Creativity and the Arts</a:t>
            </a:r>
            <a:r>
              <a:rPr lang="en-GB" dirty="0"/>
              <a:t>, 8(1), pp. 62-70. Available at: </a:t>
            </a:r>
            <a:r>
              <a:rPr lang="en-GB" u="sng" dirty="0">
                <a:hlinkClick r:id="rId2"/>
              </a:rPr>
              <a:t>https://www.researchgate.net/publication/263918219_Creative_Mindsets_Measurement_Correlates_Consequences</a:t>
            </a:r>
            <a:r>
              <a:rPr lang="en-GB" dirty="0"/>
              <a:t> (Accessed: 8 January 2019).</a:t>
            </a:r>
          </a:p>
          <a:p>
            <a:r>
              <a:rPr lang="en-GB" dirty="0" err="1"/>
              <a:t>Mithen</a:t>
            </a:r>
            <a:r>
              <a:rPr lang="en-GB" dirty="0"/>
              <a:t>, S. (1998) ‘Introduction: The </a:t>
            </a:r>
            <a:r>
              <a:rPr lang="en-GB" dirty="0" err="1"/>
              <a:t>archeological</a:t>
            </a:r>
            <a:r>
              <a:rPr lang="en-GB" dirty="0"/>
              <a:t> study of human creativity’, in </a:t>
            </a:r>
            <a:r>
              <a:rPr lang="en-GB" dirty="0" err="1"/>
              <a:t>Mithen</a:t>
            </a:r>
            <a:r>
              <a:rPr lang="en-GB" dirty="0"/>
              <a:t>, S. (1998) (ed.) </a:t>
            </a:r>
            <a:r>
              <a:rPr lang="en-GB" i="1" dirty="0"/>
              <a:t>Creativity in Human Evolution and Prehistory</a:t>
            </a:r>
            <a:r>
              <a:rPr lang="en-GB" dirty="0"/>
              <a:t>. London: Routledge.</a:t>
            </a:r>
          </a:p>
          <a:p>
            <a:r>
              <a:rPr lang="en-GB" dirty="0"/>
              <a:t>Modern Speechie (2015) </a:t>
            </a:r>
            <a:r>
              <a:rPr lang="en-GB" i="1" dirty="0"/>
              <a:t>Children Drawing</a:t>
            </a:r>
            <a:r>
              <a:rPr lang="en-GB" dirty="0"/>
              <a:t>. Available at: </a:t>
            </a:r>
            <a:r>
              <a:rPr lang="en-GB" u="sng" dirty="0">
                <a:hlinkClick r:id="rId3"/>
              </a:rPr>
              <a:t>https://www.modernspeechie.com.au/how-to-use-craft-to-improve-your-childs-communication-skills/</a:t>
            </a:r>
            <a:r>
              <a:rPr lang="en-GB" dirty="0"/>
              <a:t> (Accessed: 3 January 2019).</a:t>
            </a:r>
          </a:p>
          <a:p>
            <a:r>
              <a:rPr lang="en-GB" dirty="0"/>
              <a:t>Nescolarde-Selva, J., Usó-Doménech, U. and Gash, H. (2017) ‘What Are Ideological Systems?’, </a:t>
            </a:r>
            <a:r>
              <a:rPr lang="en-GB" i="1" dirty="0"/>
              <a:t>Systems</a:t>
            </a:r>
            <a:r>
              <a:rPr lang="en-GB" dirty="0"/>
              <a:t>, 20(1), pp.1-17. DOI: 10.3390/systems5010021</a:t>
            </a:r>
          </a:p>
          <a:p>
            <a:r>
              <a:rPr lang="en-GB" dirty="0"/>
              <a:t>Nottingham County Council (2013) </a:t>
            </a:r>
            <a:r>
              <a:rPr lang="en-GB" i="1" dirty="0"/>
              <a:t>Art Works: Using the arts to promote emotional health and wellbeing in schools</a:t>
            </a:r>
            <a:r>
              <a:rPr lang="en-GB" dirty="0"/>
              <a:t>. Available at: </a:t>
            </a:r>
            <a:r>
              <a:rPr lang="en-GB" u="sng" dirty="0">
                <a:hlinkClick r:id="rId4"/>
              </a:rPr>
              <a:t>https://city-arts.org.uk/wp-content/uploads/2013/03/Art-Works.pdf</a:t>
            </a:r>
            <a:r>
              <a:rPr lang="en-GB" dirty="0"/>
              <a:t> (Accessed: 8 January 2019).</a:t>
            </a:r>
          </a:p>
          <a:p>
            <a:r>
              <a:rPr lang="en-GB" dirty="0"/>
              <a:t>Pereira, J. (2015) ‘Environmental issues and international relations, a new global (dis)order – the role of International Relations in promoting a concerted international system’, in </a:t>
            </a:r>
            <a:r>
              <a:rPr lang="en-GB" i="1" dirty="0" err="1"/>
              <a:t>Revista</a:t>
            </a:r>
            <a:r>
              <a:rPr lang="en-GB" i="1" dirty="0"/>
              <a:t> </a:t>
            </a:r>
            <a:r>
              <a:rPr lang="en-GB" i="1" dirty="0" err="1"/>
              <a:t>Brasileira</a:t>
            </a:r>
            <a:r>
              <a:rPr lang="en-GB" i="1" dirty="0"/>
              <a:t> de </a:t>
            </a:r>
            <a:r>
              <a:rPr lang="en-GB" i="1" dirty="0" err="1"/>
              <a:t>Politica</a:t>
            </a:r>
            <a:r>
              <a:rPr lang="en-GB" i="1" dirty="0"/>
              <a:t> </a:t>
            </a:r>
            <a:r>
              <a:rPr lang="en-GB" i="1" dirty="0" err="1"/>
              <a:t>Internacional</a:t>
            </a:r>
            <a:r>
              <a:rPr lang="en-GB" dirty="0"/>
              <a:t>, pp. 191-209. Available at: </a:t>
            </a:r>
            <a:r>
              <a:rPr lang="en-GB" u="sng" dirty="0">
                <a:hlinkClick r:id="rId5"/>
              </a:rPr>
              <a:t>http://www.scielo.br/pdf/rbpi/v58n1/0034-7329-rbpi-58-01-00191.pdf</a:t>
            </a:r>
            <a:r>
              <a:rPr lang="en-GB" dirty="0"/>
              <a:t> (Accessed: 8 January 2019).</a:t>
            </a:r>
          </a:p>
          <a:p>
            <a:r>
              <a:rPr lang="en-GB" dirty="0" err="1"/>
              <a:t>Revista</a:t>
            </a:r>
            <a:r>
              <a:rPr lang="en-GB" dirty="0"/>
              <a:t> </a:t>
            </a:r>
            <a:r>
              <a:rPr lang="en-GB" dirty="0" err="1"/>
              <a:t>Brasileira</a:t>
            </a:r>
            <a:r>
              <a:rPr lang="en-GB" dirty="0"/>
              <a:t> de </a:t>
            </a:r>
            <a:r>
              <a:rPr lang="en-GB" dirty="0" err="1"/>
              <a:t>Política</a:t>
            </a:r>
            <a:r>
              <a:rPr lang="en-GB" dirty="0"/>
              <a:t> </a:t>
            </a:r>
            <a:r>
              <a:rPr lang="en-GB" dirty="0" err="1"/>
              <a:t>Internacional</a:t>
            </a:r>
            <a:endParaRPr lang="en-GB" dirty="0"/>
          </a:p>
          <a:p>
            <a:r>
              <a:rPr lang="en-GB" dirty="0"/>
              <a:t>Runco, M. and Jaeger, G. (2012) ‘The Standard Definition of Creativity’, </a:t>
            </a:r>
            <a:r>
              <a:rPr lang="en-GB" i="1" dirty="0"/>
              <a:t>Creativity Research Journal</a:t>
            </a:r>
            <a:r>
              <a:rPr lang="en-GB" dirty="0"/>
              <a:t>, 24(1), pp. 92-96. DOI: 10.1080/10400419.2012.650092</a:t>
            </a:r>
          </a:p>
          <a:p>
            <a:r>
              <a:rPr lang="en-GB" dirty="0"/>
              <a:t>Sonophilia (2017) </a:t>
            </a:r>
            <a:r>
              <a:rPr lang="en-GB" i="1" dirty="0"/>
              <a:t>Three Questions to Cardiothoracic Surgeon </a:t>
            </a:r>
            <a:r>
              <a:rPr lang="en-GB" i="1" dirty="0" err="1"/>
              <a:t>Hanjay</a:t>
            </a:r>
            <a:r>
              <a:rPr lang="en-GB" i="1" dirty="0"/>
              <a:t> Wang before the Sonophilia Winter Retreat</a:t>
            </a:r>
            <a:r>
              <a:rPr lang="en-GB" dirty="0"/>
              <a:t>. Available at: </a:t>
            </a:r>
            <a:r>
              <a:rPr lang="en-GB" u="sng" dirty="0">
                <a:hlinkClick r:id="rId6"/>
              </a:rPr>
              <a:t>https://www.sonophilia.com/surgery-is-an-art-form/</a:t>
            </a:r>
            <a:r>
              <a:rPr lang="en-GB" dirty="0"/>
              <a:t> (Accessed: 3</a:t>
            </a:r>
            <a:r>
              <a:rPr lang="en-GB" baseline="30000" dirty="0"/>
              <a:t> </a:t>
            </a:r>
            <a:r>
              <a:rPr lang="en-GB" dirty="0"/>
              <a:t>January 2019).</a:t>
            </a:r>
          </a:p>
          <a:p>
            <a:endParaRPr lang="en-GB" dirty="0"/>
          </a:p>
        </p:txBody>
      </p:sp>
    </p:spTree>
    <p:extLst>
      <p:ext uri="{BB962C8B-B14F-4D97-AF65-F5344CB8AC3E}">
        <p14:creationId xmlns:p14="http://schemas.microsoft.com/office/powerpoint/2010/main" val="4085860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03B5-AF04-4327-8671-EBBCDB567F7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83367CF-2112-44DA-B570-D3899CD1EDDF}"/>
              </a:ext>
            </a:extLst>
          </p:cNvPr>
          <p:cNvSpPr>
            <a:spLocks noGrp="1"/>
          </p:cNvSpPr>
          <p:nvPr>
            <p:ph idx="1"/>
          </p:nvPr>
        </p:nvSpPr>
        <p:spPr/>
        <p:txBody>
          <a:bodyPr>
            <a:normAutofit/>
          </a:bodyPr>
          <a:lstStyle/>
          <a:p>
            <a:r>
              <a:rPr lang="en-GB" dirty="0" err="1"/>
              <a:t>Teall</a:t>
            </a:r>
            <a:r>
              <a:rPr lang="en-GB" dirty="0"/>
              <a:t>, W. and Forster, T. (2015) The importance of creativity for health and wellbeing: Evidence base for Start. Available at: http://www.start2.co.uk/files/downloads/Start_MC_downloads/Reports_on_Starts_work/Start_evidence_base_March_2015.pdf (Accessed: 7 January 2019).</a:t>
            </a:r>
          </a:p>
          <a:p>
            <a:r>
              <a:rPr lang="en-GB" dirty="0"/>
              <a:t>Wolf, R. (2014) Defining the concept of creativity. Unpublished Master’s thesis. University of Twente, Netherlands.</a:t>
            </a:r>
          </a:p>
          <a:p>
            <a:r>
              <a:rPr lang="en-GB" dirty="0"/>
              <a:t>Wong, F. (2016) Coldplay at Amsterdam Arena. Available at: https://www.flickr.com/photos/feda_nl/27809562661/in/photolist-copSKL-5d6i4-5d6mj-c9LQ3f-Jnrh7i-64UNna-5JK2ME-5d6aj-773zTK-b8z2Fc-6KfNoW-64Z1Z5-4JR7YS-5anSFc-aT1Tvv-6G2Rx7-3RnJjz-6Cnap4-5BPoW-5d6ro-aq99oQ-5d6eZ-6ZZ34x-7133uS-5GstZh-auemyH-5d6rP-59rVAv-5d6r1-6GFgb3-7yEtW-59rZH4-aT28mz-dktjiR-6Mux5k-57qPzu-57qYGS-6VL3co-5GoiNM-5Cn7FN-o5pTSi-6GB2Jr-59rXQk-6GFhC9-BrmnK-4DU8A-jrJnYN-7AxSb-hxT98-i6qyd/ (Accessed: 3rd January 2019).</a:t>
            </a:r>
          </a:p>
          <a:p>
            <a:r>
              <a:rPr lang="en-GB" dirty="0"/>
              <a:t>Youth Work in Wales Review Group (2018) Youth Work in Wales: Principles and Purposes. </a:t>
            </a:r>
            <a:r>
              <a:rPr lang="en-GB" dirty="0" err="1"/>
              <a:t>Cardiff:Youth</a:t>
            </a:r>
            <a:r>
              <a:rPr lang="en-GB" dirty="0"/>
              <a:t> Work in Wales Review Group [Online]. </a:t>
            </a:r>
            <a:r>
              <a:rPr lang="en-GB"/>
              <a:t>Available at: http://www.cwvys.org.uk/wp-content/uploads/2018/11/YOUTH-WORK-IN-WALES-PRINCIPLES-AND-PURPOSES.pdf (Accessed: 2 January 2019).</a:t>
            </a:r>
          </a:p>
          <a:p>
            <a:endParaRPr lang="en-GB" dirty="0"/>
          </a:p>
        </p:txBody>
      </p:sp>
    </p:spTree>
    <p:extLst>
      <p:ext uri="{BB962C8B-B14F-4D97-AF65-F5344CB8AC3E}">
        <p14:creationId xmlns:p14="http://schemas.microsoft.com/office/powerpoint/2010/main" val="4026035064"/>
      </p:ext>
    </p:extLst>
  </p:cSld>
  <p:clrMapOvr>
    <a:masterClrMapping/>
  </p:clrMapOvr>
</p:sld>
</file>

<file path=ppt/theme/theme1.xml><?xml version="1.0" encoding="utf-8"?>
<a:theme xmlns:a="http://schemas.openxmlformats.org/drawingml/2006/main" name="Office Theme">
  <a:themeElements>
    <a:clrScheme name="Custom 28">
      <a:dk1>
        <a:srgbClr val="000000"/>
      </a:dk1>
      <a:lt1>
        <a:srgbClr val="FFFFFF"/>
      </a:lt1>
      <a:dk2>
        <a:srgbClr val="44546A"/>
      </a:dk2>
      <a:lt2>
        <a:srgbClr val="D9D9D9"/>
      </a:lt2>
      <a:accent1>
        <a:srgbClr val="FFC000"/>
      </a:accent1>
      <a:accent2>
        <a:srgbClr val="C00000"/>
      </a:accent2>
      <a:accent3>
        <a:srgbClr val="8A0000"/>
      </a:accent3>
      <a:accent4>
        <a:srgbClr val="462340"/>
      </a:accent4>
      <a:accent5>
        <a:srgbClr val="4A7260"/>
      </a:accent5>
      <a:accent6>
        <a:srgbClr val="70AD47"/>
      </a:accent6>
      <a:hlink>
        <a:srgbClr val="0070C0"/>
      </a:hlink>
      <a:folHlink>
        <a:srgbClr val="954F72"/>
      </a:folHlink>
    </a:clrScheme>
    <a:fontScheme name="Custom 38">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d_Template_CA - v5" id="{91F2B38C-E08A-46D0-9EA0-C8E2D9504695}" vid="{05019A34-FD6E-4E67-9877-6213236777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163F52-96AE-4DAB-9EEA-C8B1B9049CF4}">
  <ds:schemaRefs>
    <ds:schemaRef ds:uri="fb0879af-3eba-417a-a55a-ffe6dcd6ca77"/>
    <ds:schemaRef ds:uri="http://purl.org/dc/dcmitype/"/>
    <ds:schemaRef ds:uri="http://schemas.microsoft.com/office/2006/documentManagement/types"/>
    <ds:schemaRef ds:uri="http://purl.org/dc/elements/1.1/"/>
    <ds:schemaRef ds:uri="http://schemas.openxmlformats.org/package/2006/metadata/core-properties"/>
    <ds:schemaRef ds:uri="6dc4bcd6-49db-4c07-9060-8acfc67cef9f"/>
    <ds:schemaRef ds:uri="http://purl.org/dc/terms/"/>
    <ds:schemaRef ds:uri="http://schemas.microsoft.com/office/infopath/2007/PartnerControls"/>
    <ds:schemaRef ds:uri="http://schemas.microsoft.com/sharepoint/v3"/>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946228D5-9BE7-4F82-AB6E-A758A04F31F1}">
  <ds:schemaRefs>
    <ds:schemaRef ds:uri="http://schemas.microsoft.com/sharepoint/v3/contenttype/forms"/>
  </ds:schemaRefs>
</ds:datastoreItem>
</file>

<file path=customXml/itemProps3.xml><?xml version="1.0" encoding="utf-8"?>
<ds:datastoreItem xmlns:ds="http://schemas.openxmlformats.org/officeDocument/2006/customXml" ds:itemID="{16FBBA49-322C-48B8-8651-28266E2FD8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TF11580736</Template>
  <TotalTime>0</TotalTime>
  <Words>4916</Words>
  <Application>Microsoft Office PowerPoint</Application>
  <PresentationFormat>Widescreen</PresentationFormat>
  <Paragraphs>313</Paragraphs>
  <Slides>42</Slides>
  <Notes>38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ＭＳ Ｐゴシック</vt:lpstr>
      <vt:lpstr>Arial</vt:lpstr>
      <vt:lpstr>Calibri</vt:lpstr>
      <vt:lpstr>Century Gothic</vt:lpstr>
      <vt:lpstr>CiscoSans</vt:lpstr>
      <vt:lpstr>Myriad Arabic</vt:lpstr>
      <vt:lpstr>Office Theme</vt:lpstr>
      <vt:lpstr>Paper planes and pebbles: explore the evidence for investment in creative approaches intended to enhance the health and well-being of children and/or young people in Wales.</vt:lpstr>
      <vt:lpstr>Structure</vt:lpstr>
      <vt:lpstr>Background</vt:lpstr>
      <vt:lpstr>Working with young people</vt:lpstr>
      <vt:lpstr>UWTSD</vt:lpstr>
      <vt:lpstr>Youth Drop-in Centre</vt:lpstr>
      <vt:lpstr>An ideology is a system of ideas that an individual or a social group holds over time to which they are committed.”                          (Nescolarde-Selva, Usó-Doménech and Gash, 2017, p. 2)</vt:lpstr>
      <vt:lpstr>11-25</vt:lpstr>
      <vt:lpstr>Principles of Youth Work</vt:lpstr>
      <vt:lpstr>Five Pillars of Youth Work</vt:lpstr>
      <vt:lpstr>Volunteering in the Arts</vt:lpstr>
      <vt:lpstr>Creativity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Mundane Activity (Part 1)</vt:lpstr>
      <vt:lpstr>Mundane Activity (Part 2)</vt:lpstr>
      <vt:lpstr>Creativity</vt:lpstr>
      <vt:lpstr>Difficulties in Defining Creativity</vt:lpstr>
      <vt:lpstr>Creativity is a set of skills, an attitude to life, the ability to have original, meaningful ideas that often cross over disciplines and connect previously separate information.                           (Teall and Forster, 2015, p. 2) </vt:lpstr>
      <vt:lpstr>Creativie Activities and Health &amp; Well-being</vt:lpstr>
      <vt:lpstr>Does creativity improve health and well-being in young people?</vt:lpstr>
      <vt:lpstr>Creative Mindset</vt:lpstr>
      <vt:lpstr>Creative Mindset</vt:lpstr>
      <vt:lpstr>Well-being as a Problem</vt:lpstr>
      <vt:lpstr>Problem Solving Models of Creativity EUREKA! UNRAVELING THE MYSTERY BEHIND CREATIVITY Zhanetta Gerlovina Spring 2011 </vt:lpstr>
      <vt:lpstr>Well-being as an Ill-Structured Problem </vt:lpstr>
      <vt:lpstr>Well-being of Future Generations (Wales) Act 2015</vt:lpstr>
      <vt:lpstr>Conclusion and Recommendations</vt:lpstr>
      <vt:lpstr>Conclusion</vt:lpstr>
      <vt:lpstr>Community organisations funding for creative activities</vt:lpstr>
      <vt:lpstr>Community organisations funding for creative activities</vt:lpstr>
      <vt:lpstr>Investment in creative and growth mindsets</vt:lpstr>
      <vt:lpstr>Invest in environmental sustainable development and systems to promote international co-operation</vt:lpstr>
      <vt:lpstr>Reference List </vt:lpstr>
      <vt:lpstr>Reference List</vt:lpstr>
      <vt:lpstr>Reference List</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2019-01-02T17:46:58Z</dcterms:created>
  <dcterms:modified xsi:type="dcterms:W3CDTF">2019-01-09T09:44:28Z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