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9" d="100"/>
          <a:sy n="79" d="100"/>
        </p:scale>
        <p:origin x="-155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88C71850-3088-44A2-8FA5-DFC3C3A3237B}"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C71850-3088-44A2-8FA5-DFC3C3A3237B}"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8C71850-3088-44A2-8FA5-DFC3C3A3237B}"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8C71850-3088-44A2-8FA5-DFC3C3A3237B}" type="datetimeFigureOut">
              <a:rPr lang="en-GB" smtClean="0"/>
              <a:t>15/02/2015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10BC0-992C-4DAB-99D1-03D0AC151C3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8C71850-3088-44A2-8FA5-DFC3C3A3237B}" type="datetimeFigureOut">
              <a:rPr lang="en-GB" smtClean="0"/>
              <a:t>15/02/2015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D10BC0-992C-4DAB-99D1-03D0AC151C3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8C71850-3088-44A2-8FA5-DFC3C3A3237B}" type="datetimeFigureOut">
              <a:rPr lang="en-GB" smtClean="0"/>
              <a:t>15/02/2015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10BC0-992C-4DAB-99D1-03D0AC151C3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C71850-3088-44A2-8FA5-DFC3C3A3237B}" type="datetimeFigureOut">
              <a:rPr lang="en-GB" smtClean="0"/>
              <a:t>15/02/2015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D10BC0-992C-4DAB-99D1-03D0AC151C3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8C71850-3088-44A2-8FA5-DFC3C3A3237B}" type="datetimeFigureOut">
              <a:rPr lang="en-GB" smtClean="0"/>
              <a:t>15/02/2015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10BC0-992C-4DAB-99D1-03D0AC151C33}" type="slidenum">
              <a:rPr lang="en-GB" smtClean="0"/>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88C71850-3088-44A2-8FA5-DFC3C3A3237B}" type="datetimeFigureOut">
              <a:rPr lang="en-GB" smtClean="0"/>
              <a:t>15/02/2015</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05D10BC0-992C-4DAB-99D1-03D0AC151C33}"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C71850-3088-44A2-8FA5-DFC3C3A3237B}"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C71850-3088-44A2-8FA5-DFC3C3A3237B}" type="datetimeFigureOut">
              <a:rPr lang="en-GB" smtClean="0"/>
              <a:t>15/02/2015</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05D10BC0-992C-4DAB-99D1-03D0AC151C3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88C71850-3088-44A2-8FA5-DFC3C3A3237B}" type="datetimeFigureOut">
              <a:rPr lang="en-GB" smtClean="0"/>
              <a:t>15/02/2015</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05D10BC0-992C-4DAB-99D1-03D0AC151C3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youtube.com/watch?v=s_osQvkeNRM"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4"/>
          <p:cNvPicPr>
            <a:picLocks noChangeAspect="1"/>
          </p:cNvPicPr>
          <p:nvPr/>
        </p:nvPicPr>
        <p:blipFill>
          <a:blip r:embed="rId2" cstate="print"/>
          <a:srcRect/>
          <a:stretch>
            <a:fillRect/>
          </a:stretch>
        </p:blipFill>
        <p:spPr bwMode="auto">
          <a:xfrm>
            <a:off x="2051720" y="2204864"/>
            <a:ext cx="5369272" cy="4295418"/>
          </a:xfrm>
          <a:prstGeom prst="rect">
            <a:avLst/>
          </a:prstGeom>
          <a:noFill/>
          <a:ln w="9525">
            <a:noFill/>
            <a:miter lim="800000"/>
            <a:headEnd/>
            <a:tailEnd/>
          </a:ln>
        </p:spPr>
      </p:pic>
      <p:sp>
        <p:nvSpPr>
          <p:cNvPr id="36866" name="Title 1"/>
          <p:cNvSpPr>
            <a:spLocks noGrp="1"/>
          </p:cNvSpPr>
          <p:nvPr>
            <p:ph type="ctrTitle"/>
          </p:nvPr>
        </p:nvSpPr>
        <p:spPr>
          <a:xfrm>
            <a:off x="685800" y="660400"/>
            <a:ext cx="7772400" cy="1470025"/>
          </a:xfrm>
        </p:spPr>
        <p:txBody>
          <a:bodyPr/>
          <a:lstStyle/>
          <a:p>
            <a:pPr eaLnBrk="1" hangingPunct="1"/>
            <a:r>
              <a:rPr lang="en-US" smtClean="0"/>
              <a:t>Paragraphs, language and punctuation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lstStyle/>
          <a:p>
            <a:pPr algn="l" eaLnBrk="1" hangingPunct="1"/>
            <a:r>
              <a:rPr lang="en-US" smtClean="0"/>
              <a:t>Paragraphs </a:t>
            </a:r>
          </a:p>
        </p:txBody>
      </p:sp>
      <p:sp>
        <p:nvSpPr>
          <p:cNvPr id="37890" name="Content Placeholder 2"/>
          <p:cNvSpPr>
            <a:spLocks noGrp="1"/>
          </p:cNvSpPr>
          <p:nvPr>
            <p:ph idx="1"/>
          </p:nvPr>
        </p:nvSpPr>
        <p:spPr>
          <a:xfrm>
            <a:off x="241300" y="2082800"/>
            <a:ext cx="8229600" cy="4525963"/>
          </a:xfrm>
        </p:spPr>
        <p:txBody>
          <a:bodyPr/>
          <a:lstStyle/>
          <a:p>
            <a:pPr eaLnBrk="1" hangingPunct="1"/>
            <a:r>
              <a:rPr lang="en-US" smtClean="0"/>
              <a:t>Each paragraph covers ONE point</a:t>
            </a:r>
          </a:p>
          <a:p>
            <a:pPr eaLnBrk="1" hangingPunct="1"/>
            <a:r>
              <a:rPr lang="en-US" smtClean="0"/>
              <a:t>Start with topic sentence</a:t>
            </a:r>
          </a:p>
          <a:p>
            <a:pPr eaLnBrk="1" hangingPunct="1"/>
            <a:r>
              <a:rPr lang="en-US" smtClean="0"/>
              <a:t>Next sentences support the topic</a:t>
            </a:r>
          </a:p>
          <a:p>
            <a:pPr eaLnBrk="1" hangingPunct="1"/>
            <a:r>
              <a:rPr lang="en-US" smtClean="0"/>
              <a:t>End paragraph with sentence that flows to next point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p:txBody>
          <a:bodyPr/>
          <a:lstStyle/>
          <a:p>
            <a:pPr algn="l" eaLnBrk="1" hangingPunct="1"/>
            <a:r>
              <a:rPr lang="en-US" smtClean="0"/>
              <a:t>Example </a:t>
            </a:r>
          </a:p>
        </p:txBody>
      </p:sp>
      <p:sp>
        <p:nvSpPr>
          <p:cNvPr id="3" name="Content Placeholder 2"/>
          <p:cNvSpPr>
            <a:spLocks noGrp="1"/>
          </p:cNvSpPr>
          <p:nvPr>
            <p:ph idx="1"/>
          </p:nvPr>
        </p:nvSpPr>
        <p:spPr/>
        <p:txBody>
          <a:bodyPr>
            <a:normAutofit/>
          </a:bodyPr>
          <a:lstStyle/>
          <a:p>
            <a:pPr>
              <a:buFont typeface="Arial" charset="0"/>
              <a:buNone/>
            </a:pPr>
            <a:r>
              <a:rPr lang="en-GB" sz="1800" smtClean="0"/>
              <a:t>       </a:t>
            </a:r>
            <a:r>
              <a:rPr lang="en-GB" sz="1800" smtClean="0">
                <a:solidFill>
                  <a:srgbClr val="FDCC05"/>
                </a:solidFill>
              </a:rPr>
              <a:t>In the world of Islam, God is called Allah, which literally translated means ‘the God’ in Arabic.</a:t>
            </a:r>
            <a:r>
              <a:rPr lang="en-GB" sz="1800" smtClean="0"/>
              <a:t>  Is He the same God of the Jews, Christians and other religions? One answer to this question is that God for the Muslims is the same God that Jews and Christians worship, as the Qur’an states “tell [the Jews and Christians], we believe in the revelation that has come down to us and in that which came down to you; our God and your God is One, and it is to Him we surrender.”  However, the concept of God is off course not completely identical because for the Muslims, God is the narrator of the Qur’an and thus He speaks of Himself and repudiates many of the ideas existent about Him in all the other religions.  He speaks of Himself as the One, Unique, Absolute, Infinite, the Origin and End of all things; He is the Creator and the Sustainer, He is the giver of life and death, thus all things return to Him.  Islam categorically declares God to be far above possessing any of the creaturely attributes which may be attributed to Him nor is he seen to be bound by any of the limitations of human beings or of anything else He has created. </a:t>
            </a:r>
            <a:br>
              <a:rPr lang="en-GB" sz="1800" smtClean="0"/>
            </a:br>
            <a:endParaRPr lang="en-US" sz="18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Example of paragraph that lost its way </a:t>
            </a:r>
            <a:endParaRPr lang="en-GB" dirty="0"/>
          </a:p>
        </p:txBody>
      </p:sp>
      <p:sp>
        <p:nvSpPr>
          <p:cNvPr id="3" name="Content Placeholder 2"/>
          <p:cNvSpPr>
            <a:spLocks noGrp="1"/>
          </p:cNvSpPr>
          <p:nvPr>
            <p:ph idx="1"/>
          </p:nvPr>
        </p:nvSpPr>
        <p:spPr/>
        <p:txBody>
          <a:bodyPr rtlCol="0">
            <a:normAutofit fontScale="85000" lnSpcReduction="20000"/>
          </a:bodyPr>
          <a:lstStyle/>
          <a:p>
            <a:pPr eaLnBrk="1" fontAlgn="auto" hangingPunct="1">
              <a:spcAft>
                <a:spcPts val="0"/>
              </a:spcAft>
              <a:buFont typeface="Arial" pitchFamily="34" charset="0"/>
              <a:buChar char="•"/>
              <a:defRPr/>
            </a:pPr>
            <a:r>
              <a:rPr lang="en-GB" dirty="0" smtClean="0">
                <a:solidFill>
                  <a:srgbClr val="FDCC05"/>
                </a:solidFill>
              </a:rPr>
              <a:t>Social care workers are expected to work long and unsociable hours, and some workers provide services which aren't stated in their job descriptions, for  example taking washing home with them (Unit 16, p.129).  </a:t>
            </a:r>
            <a:r>
              <a:rPr lang="en-GB" dirty="0" smtClean="0"/>
              <a:t>Even though this isn't expected of them, one of the reasons for doing so could be the lack of time to </a:t>
            </a:r>
            <a:r>
              <a:rPr lang="en-GB" dirty="0" err="1" smtClean="0"/>
              <a:t>fulfill</a:t>
            </a:r>
            <a:r>
              <a:rPr lang="en-GB" dirty="0" smtClean="0"/>
              <a:t> their duties in their day to day working hours.  This could be down to staff shortages which would lead to an increase in their workloads (Unit 16, p.132).   The highest rate of sick leave was found in home care workers and those working in homes for the elderly, and the reason for the high sickness record is stress related. (Unit 16, p.132).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pPr algn="l" eaLnBrk="1" hangingPunct="1"/>
            <a:r>
              <a:rPr lang="en-GB" smtClean="0"/>
              <a:t>Use evidence to </a:t>
            </a:r>
          </a:p>
        </p:txBody>
      </p:sp>
      <p:sp>
        <p:nvSpPr>
          <p:cNvPr id="3" name="Content Placeholder 2"/>
          <p:cNvSpPr>
            <a:spLocks noGrp="1"/>
          </p:cNvSpPr>
          <p:nvPr>
            <p:ph idx="1"/>
          </p:nvPr>
        </p:nvSpPr>
        <p:spPr>
          <a:xfrm>
            <a:off x="577850" y="1914525"/>
            <a:ext cx="8229600" cy="4625975"/>
          </a:xfrm>
        </p:spPr>
        <p:txBody>
          <a:bodyPr rtlCol="0">
            <a:normAutofit/>
          </a:bodyPr>
          <a:lstStyle/>
          <a:p>
            <a:pPr eaLnBrk="1" fontAlgn="auto" hangingPunct="1">
              <a:spcAft>
                <a:spcPts val="0"/>
              </a:spcAft>
              <a:buFont typeface="Arial" pitchFamily="34" charset="0"/>
              <a:buChar char="•"/>
              <a:defRPr/>
            </a:pPr>
            <a:r>
              <a:rPr lang="en-GB" dirty="0" smtClean="0"/>
              <a:t>Illustrate points</a:t>
            </a:r>
          </a:p>
          <a:p>
            <a:pPr eaLnBrk="1" fontAlgn="auto" hangingPunct="1">
              <a:spcAft>
                <a:spcPts val="0"/>
              </a:spcAft>
              <a:buFont typeface="Arial" pitchFamily="34" charset="0"/>
              <a:buChar char="•"/>
              <a:defRPr/>
            </a:pPr>
            <a:r>
              <a:rPr lang="en-GB" dirty="0" smtClean="0"/>
              <a:t>Back up your argument</a:t>
            </a:r>
          </a:p>
          <a:p>
            <a:pPr eaLnBrk="1" fontAlgn="auto" hangingPunct="1">
              <a:spcAft>
                <a:spcPts val="0"/>
              </a:spcAft>
              <a:buFont typeface="Arial" pitchFamily="34" charset="0"/>
              <a:buChar char="•"/>
              <a:defRPr/>
            </a:pPr>
            <a:r>
              <a:rPr lang="en-GB" dirty="0" smtClean="0"/>
              <a:t>Demonstrate concessions and create balance</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Char char="•"/>
              <a:defRPr/>
            </a:pPr>
            <a:r>
              <a:rPr lang="en-GB" dirty="0" smtClean="0"/>
              <a:t>Include reference to multiple theorists</a:t>
            </a:r>
          </a:p>
          <a:p>
            <a:pPr eaLnBrk="1" fontAlgn="auto" hangingPunct="1">
              <a:spcAft>
                <a:spcPts val="0"/>
              </a:spcAft>
              <a:buFont typeface="Arial" pitchFamily="34" charset="0"/>
              <a:buChar char="•"/>
              <a:defRPr/>
            </a:pPr>
            <a:r>
              <a:rPr lang="en-GB" dirty="0" smtClean="0"/>
              <a:t>Example:</a:t>
            </a:r>
          </a:p>
          <a:p>
            <a:pPr lvl="1" eaLnBrk="1" fontAlgn="auto" hangingPunct="1">
              <a:spcAft>
                <a:spcPts val="0"/>
              </a:spcAft>
              <a:buFont typeface="Arial" pitchFamily="34" charset="0"/>
              <a:buChar char="–"/>
              <a:defRPr/>
            </a:pPr>
            <a:r>
              <a:rPr lang="en-GB" dirty="0" smtClean="0"/>
              <a:t> </a:t>
            </a:r>
            <a:r>
              <a:rPr lang="en-GB" i="1" dirty="0" smtClean="0"/>
              <a:t>Many scholars have explored this, albeit in different ways (Freud 1929, Jung 1930, Rogers 1968, Maslow 1950, </a:t>
            </a:r>
            <a:r>
              <a:rPr lang="en-GB" i="1" dirty="0" err="1" smtClean="0"/>
              <a:t>Zimbardo</a:t>
            </a:r>
            <a:r>
              <a:rPr lang="en-GB" i="1" dirty="0" smtClean="0"/>
              <a:t> 1975).</a:t>
            </a:r>
            <a:endParaRPr lang="en-GB" dirty="0"/>
          </a:p>
        </p:txBody>
      </p:sp>
      <p:pic>
        <p:nvPicPr>
          <p:cNvPr id="40963" name="Picture 3" descr="C:\Users\luci\AppData\Local\Microsoft\Windows\Temporary Internet Files\Content.IE5\G040T1WM\MC900250410[1].wmf"/>
          <p:cNvPicPr>
            <a:picLocks noChangeAspect="1" noChangeArrowheads="1"/>
          </p:cNvPicPr>
          <p:nvPr/>
        </p:nvPicPr>
        <p:blipFill>
          <a:blip r:embed="rId2" cstate="print"/>
          <a:srcRect/>
          <a:stretch>
            <a:fillRect/>
          </a:stretch>
        </p:blipFill>
        <p:spPr bwMode="auto">
          <a:xfrm>
            <a:off x="6837363" y="68263"/>
            <a:ext cx="1682750" cy="2784475"/>
          </a:xfrm>
          <a:prstGeom prst="rect">
            <a:avLst/>
          </a:prstGeom>
          <a:solidFill>
            <a:schemeClr val="tx1"/>
          </a:solid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pPr eaLnBrk="1" hangingPunct="1"/>
            <a:r>
              <a:rPr lang="en-GB" smtClean="0"/>
              <a:t>Style and tone</a:t>
            </a:r>
          </a:p>
        </p:txBody>
      </p:sp>
      <p:sp>
        <p:nvSpPr>
          <p:cNvPr id="41986" name="Content Placeholder 2"/>
          <p:cNvSpPr>
            <a:spLocks noGrp="1"/>
          </p:cNvSpPr>
          <p:nvPr>
            <p:ph idx="1"/>
          </p:nvPr>
        </p:nvSpPr>
        <p:spPr/>
        <p:txBody>
          <a:bodyPr/>
          <a:lstStyle/>
          <a:p>
            <a:pPr eaLnBrk="1" hangingPunct="1"/>
            <a:r>
              <a:rPr lang="en-GB" smtClean="0"/>
              <a:t>Formal</a:t>
            </a:r>
          </a:p>
          <a:p>
            <a:pPr lvl="1" eaLnBrk="1" hangingPunct="1"/>
            <a:r>
              <a:rPr lang="en-GB" smtClean="0"/>
              <a:t>No colloquialisms</a:t>
            </a:r>
          </a:p>
          <a:p>
            <a:pPr lvl="1" eaLnBrk="1" hangingPunct="1"/>
            <a:r>
              <a:rPr lang="en-GB" smtClean="0"/>
              <a:t>No contractions</a:t>
            </a:r>
          </a:p>
          <a:p>
            <a:pPr eaLnBrk="1" hangingPunct="1"/>
            <a:r>
              <a:rPr lang="en-GB" smtClean="0"/>
              <a:t>Cautious </a:t>
            </a:r>
          </a:p>
          <a:p>
            <a:pPr lvl="1" eaLnBrk="1" hangingPunct="1"/>
            <a:r>
              <a:rPr lang="en-GB" smtClean="0"/>
              <a:t>Make claims</a:t>
            </a:r>
          </a:p>
          <a:p>
            <a:pPr lvl="1" eaLnBrk="1" hangingPunct="1"/>
            <a:r>
              <a:rPr lang="en-GB" smtClean="0"/>
              <a:t>Suggest </a:t>
            </a:r>
          </a:p>
          <a:p>
            <a:pPr lvl="1" eaLnBrk="1" hangingPunct="1"/>
            <a:r>
              <a:rPr lang="en-GB" smtClean="0"/>
              <a:t>Question </a:t>
            </a:r>
          </a:p>
        </p:txBody>
      </p:sp>
      <p:pic>
        <p:nvPicPr>
          <p:cNvPr id="41987" name="Picture 2" descr="C:\Users\luci\AppData\Local\Microsoft\Windows\Temporary Internet Files\Content.IE5\MY9XFZ5T\MP900405404[1].jpg"/>
          <p:cNvPicPr>
            <a:picLocks noChangeAspect="1" noChangeArrowheads="1"/>
          </p:cNvPicPr>
          <p:nvPr/>
        </p:nvPicPr>
        <p:blipFill>
          <a:blip r:embed="rId2" cstate="print"/>
          <a:srcRect/>
          <a:stretch>
            <a:fillRect/>
          </a:stretch>
        </p:blipFill>
        <p:spPr bwMode="auto">
          <a:xfrm>
            <a:off x="4298950" y="3141663"/>
            <a:ext cx="4233863" cy="30241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3"/>
          <p:cNvSpPr>
            <a:spLocks noGrp="1"/>
          </p:cNvSpPr>
          <p:nvPr>
            <p:ph type="ctrTitle"/>
          </p:nvPr>
        </p:nvSpPr>
        <p:spPr/>
        <p:txBody>
          <a:bodyPr/>
          <a:lstStyle/>
          <a:p>
            <a:pPr eaLnBrk="1" hangingPunct="1"/>
            <a:r>
              <a:rPr lang="en-GB" smtClean="0">
                <a:hlinkClick r:id="rId2"/>
              </a:rPr>
              <a:t>Light relief time</a:t>
            </a:r>
            <a:endParaRPr lang="en-GB" smtClean="0"/>
          </a:p>
        </p:txBody>
      </p:sp>
      <p:sp>
        <p:nvSpPr>
          <p:cNvPr id="5" name="Subtitle 4"/>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algn="l" eaLnBrk="1" hangingPunct="1"/>
            <a:r>
              <a:rPr lang="en-US" smtClean="0"/>
              <a:t>Punctuation – why?</a:t>
            </a:r>
          </a:p>
        </p:txBody>
      </p:sp>
      <p:pic>
        <p:nvPicPr>
          <p:cNvPr id="44034" name="Content Placeholder 3"/>
          <p:cNvPicPr>
            <a:picLocks noGrp="1" noChangeAspect="1"/>
          </p:cNvPicPr>
          <p:nvPr>
            <p:ph idx="1"/>
          </p:nvPr>
        </p:nvPicPr>
        <p:blipFill>
          <a:blip r:embed="rId2" cstate="print"/>
          <a:srcRect l="-25169" r="-25169"/>
          <a:stretch>
            <a:fillRect/>
          </a:stretch>
        </p:blipFill>
        <p:spPr>
          <a:xfrm>
            <a:off x="-1449388" y="1844675"/>
            <a:ext cx="8229601" cy="4525963"/>
          </a:xfrm>
        </p:spPr>
      </p:pic>
      <p:pic>
        <p:nvPicPr>
          <p:cNvPr id="44035" name="Picture 4"/>
          <p:cNvPicPr>
            <a:picLocks noChangeAspect="1"/>
          </p:cNvPicPr>
          <p:nvPr/>
        </p:nvPicPr>
        <p:blipFill>
          <a:blip r:embed="rId3" cstate="print"/>
          <a:srcRect/>
          <a:stretch>
            <a:fillRect/>
          </a:stretch>
        </p:blipFill>
        <p:spPr bwMode="auto">
          <a:xfrm>
            <a:off x="5538709" y="908720"/>
            <a:ext cx="3622753" cy="526506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pPr algn="l" eaLnBrk="1" hangingPunct="1"/>
            <a:r>
              <a:rPr lang="en-GB" smtClean="0"/>
              <a:t>Punctuation </a:t>
            </a: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smtClean="0"/>
              <a:t>Apostrophes – denotes missing letter or number</a:t>
            </a:r>
          </a:p>
          <a:p>
            <a:pPr lvl="1" eaLnBrk="1" fontAlgn="auto" hangingPunct="1">
              <a:spcAft>
                <a:spcPts val="0"/>
              </a:spcAft>
              <a:buFont typeface="Arial" pitchFamily="34" charset="0"/>
              <a:buChar char="–"/>
              <a:defRPr/>
            </a:pPr>
            <a:r>
              <a:rPr lang="en-GB" dirty="0" smtClean="0"/>
              <a:t>It’s = it </a:t>
            </a:r>
            <a:endParaRPr lang="en-GB" dirty="0"/>
          </a:p>
          <a:p>
            <a:pPr lvl="1" eaLnBrk="1" fontAlgn="auto" hangingPunct="1">
              <a:spcAft>
                <a:spcPts val="0"/>
              </a:spcAft>
              <a:buFont typeface="Arial" pitchFamily="34" charset="0"/>
              <a:buChar char="–"/>
              <a:defRPr/>
            </a:pPr>
            <a:r>
              <a:rPr lang="en-GB" dirty="0" smtClean="0"/>
              <a:t>Its = belongs to (possessive) </a:t>
            </a:r>
          </a:p>
          <a:p>
            <a:pPr eaLnBrk="1" fontAlgn="auto" hangingPunct="1">
              <a:spcAft>
                <a:spcPts val="0"/>
              </a:spcAft>
              <a:buFont typeface="Arial" pitchFamily="34" charset="0"/>
              <a:buChar char="•"/>
              <a:defRPr/>
            </a:pPr>
            <a:r>
              <a:rPr lang="en-GB" dirty="0" smtClean="0"/>
              <a:t>Possessive apostrophes</a:t>
            </a:r>
          </a:p>
          <a:p>
            <a:pPr lvl="1" eaLnBrk="1" fontAlgn="auto" hangingPunct="1">
              <a:spcAft>
                <a:spcPts val="0"/>
              </a:spcAft>
              <a:buFont typeface="Arial" pitchFamily="34" charset="0"/>
              <a:buChar char="–"/>
              <a:defRPr/>
            </a:pPr>
            <a:r>
              <a:rPr lang="en-GB" dirty="0" smtClean="0"/>
              <a:t>Indicates belonging – the student’s book</a:t>
            </a:r>
          </a:p>
          <a:p>
            <a:pPr eaLnBrk="1" fontAlgn="auto" hangingPunct="1">
              <a:spcAft>
                <a:spcPts val="0"/>
              </a:spcAft>
              <a:buFont typeface="Arial" pitchFamily="34" charset="0"/>
              <a:buChar char="•"/>
              <a:defRPr/>
            </a:pPr>
            <a:r>
              <a:rPr lang="en-GB" dirty="0" smtClean="0"/>
              <a:t>Semi-colons</a:t>
            </a:r>
          </a:p>
          <a:p>
            <a:pPr lvl="1" eaLnBrk="1" fontAlgn="auto" hangingPunct="1">
              <a:spcAft>
                <a:spcPts val="0"/>
              </a:spcAft>
              <a:buFont typeface="Arial" pitchFamily="34" charset="0"/>
              <a:buChar char="–"/>
              <a:defRPr/>
            </a:pPr>
            <a:r>
              <a:rPr lang="en-GB" dirty="0" smtClean="0"/>
              <a:t>Between 2 clauses where a relationship exists</a:t>
            </a:r>
          </a:p>
          <a:p>
            <a:pPr lvl="1" eaLnBrk="1" fontAlgn="auto" hangingPunct="1">
              <a:spcAft>
                <a:spcPts val="0"/>
              </a:spcAft>
              <a:buFont typeface="Arial" pitchFamily="34" charset="0"/>
              <a:buChar char="–"/>
              <a:defRPr/>
            </a:pPr>
            <a:r>
              <a:rPr lang="en-GB" dirty="0" smtClean="0"/>
              <a:t>Lists  with commas</a:t>
            </a:r>
          </a:p>
          <a:p>
            <a:pPr eaLnBrk="1" fontAlgn="auto" hangingPunct="1">
              <a:spcAft>
                <a:spcPts val="0"/>
              </a:spcAft>
              <a:buFont typeface="Arial" pitchFamily="34" charset="0"/>
              <a:buChar char="•"/>
              <a:defRPr/>
            </a:pPr>
            <a:r>
              <a:rPr lang="en-GB" dirty="0" smtClean="0"/>
              <a:t>Colons</a:t>
            </a:r>
          </a:p>
          <a:p>
            <a:pPr lvl="1" eaLnBrk="1" fontAlgn="auto" hangingPunct="1">
              <a:spcAft>
                <a:spcPts val="0"/>
              </a:spcAft>
              <a:buFont typeface="Arial" pitchFamily="34" charset="0"/>
              <a:buChar char="–"/>
              <a:defRPr/>
            </a:pPr>
            <a:r>
              <a:rPr lang="en-GB" dirty="0" smtClean="0"/>
              <a:t>lists </a:t>
            </a:r>
          </a:p>
          <a:p>
            <a:pPr eaLnBrk="1" fontAlgn="auto" hangingPunct="1">
              <a:spcAft>
                <a:spcPts val="0"/>
              </a:spcAft>
              <a:buFont typeface="Arial" pitchFamily="34" charset="0"/>
              <a:buChar char="•"/>
              <a:defRPr/>
            </a:pPr>
            <a:r>
              <a:rPr lang="en-GB" dirty="0" smtClean="0"/>
              <a:t>No exclamation marks!!!!!!!!!!!!!!!!!!!!!!!</a:t>
            </a:r>
            <a:endParaRPr lang="en-GB" dirty="0"/>
          </a:p>
        </p:txBody>
      </p:sp>
      <p:pic>
        <p:nvPicPr>
          <p:cNvPr id="45058" name="Picture 6"/>
          <p:cNvPicPr>
            <a:picLocks noChangeAspect="1"/>
          </p:cNvPicPr>
          <p:nvPr/>
        </p:nvPicPr>
        <p:blipFill>
          <a:blip r:embed="rId2" cstate="print"/>
          <a:srcRect/>
          <a:stretch>
            <a:fillRect/>
          </a:stretch>
        </p:blipFill>
        <p:spPr bwMode="auto">
          <a:xfrm>
            <a:off x="5600700" y="3160713"/>
            <a:ext cx="3543300" cy="32400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pPr algn="l" eaLnBrk="1" hangingPunct="1"/>
            <a:r>
              <a:rPr lang="en-GB" smtClean="0"/>
              <a:t>Semi colons</a:t>
            </a:r>
          </a:p>
        </p:txBody>
      </p:sp>
      <p:sp>
        <p:nvSpPr>
          <p:cNvPr id="46082" name="Content Placeholder 2"/>
          <p:cNvSpPr>
            <a:spLocks noGrp="1"/>
          </p:cNvSpPr>
          <p:nvPr>
            <p:ph idx="1"/>
          </p:nvPr>
        </p:nvSpPr>
        <p:spPr>
          <a:xfrm>
            <a:off x="457200" y="1981200"/>
            <a:ext cx="8229600" cy="4525963"/>
          </a:xfrm>
        </p:spPr>
        <p:txBody>
          <a:bodyPr>
            <a:normAutofit lnSpcReduction="10000"/>
          </a:bodyPr>
          <a:lstStyle/>
          <a:p>
            <a:pPr eaLnBrk="1" hangingPunct="1"/>
            <a:r>
              <a:rPr lang="en-GB" sz="2900" smtClean="0"/>
              <a:t>Don’t think you’ll get away with it; life’s  hard</a:t>
            </a:r>
          </a:p>
          <a:p>
            <a:pPr eaLnBrk="1" hangingPunct="1">
              <a:spcBef>
                <a:spcPct val="0"/>
              </a:spcBef>
            </a:pPr>
            <a:r>
              <a:rPr lang="en-GB" sz="2900" smtClean="0"/>
              <a:t>He was told that he was too old for the job; he was 50.</a:t>
            </a:r>
          </a:p>
          <a:p>
            <a:pPr eaLnBrk="1" hangingPunct="1">
              <a:spcBef>
                <a:spcPct val="0"/>
              </a:spcBef>
            </a:pPr>
            <a:r>
              <a:rPr lang="en-GB" sz="2900" smtClean="0"/>
              <a:t>She never believed what she was told; she didn’t like other’s opinions</a:t>
            </a:r>
          </a:p>
          <a:p>
            <a:pPr eaLnBrk="1" hangingPunct="1">
              <a:spcBef>
                <a:spcPct val="0"/>
              </a:spcBef>
            </a:pPr>
            <a:r>
              <a:rPr lang="en-GB" sz="2900" smtClean="0"/>
              <a:t>4 characteristics of witchcraft: malevolent power or causing harm; heretical belief, devil worship; noctural activity including wearing dark clothing and flying; sexuality involving intimate, sexual actions.</a:t>
            </a:r>
            <a:endParaRPr lang="en-US" sz="2900" smtClean="0"/>
          </a:p>
          <a:p>
            <a:pPr eaLnBrk="1" hangingPunct="1"/>
            <a:endParaRPr lang="en-GB" smtClean="0"/>
          </a:p>
          <a:p>
            <a:pPr eaLnBrk="1" hangingPunct="1"/>
            <a:endParaRPr lang="en-GB" smtClean="0"/>
          </a:p>
        </p:txBody>
      </p:sp>
      <p:pic>
        <p:nvPicPr>
          <p:cNvPr id="46083" name="Picture 2" descr="http://ny-image2.etsy.com/il_fullxfull.101068210.jpg"/>
          <p:cNvPicPr>
            <a:picLocks noChangeAspect="1" noChangeArrowheads="1"/>
          </p:cNvPicPr>
          <p:nvPr/>
        </p:nvPicPr>
        <p:blipFill>
          <a:blip r:embed="rId2" cstate="print"/>
          <a:srcRect t="7690"/>
          <a:stretch>
            <a:fillRect/>
          </a:stretch>
        </p:blipFill>
        <p:spPr bwMode="auto">
          <a:xfrm>
            <a:off x="6862763" y="236538"/>
            <a:ext cx="1944687" cy="1793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pPr algn="l" eaLnBrk="1" hangingPunct="1"/>
            <a:r>
              <a:rPr lang="en-GB" smtClean="0"/>
              <a:t>Colons </a:t>
            </a:r>
          </a:p>
        </p:txBody>
      </p:sp>
      <p:sp>
        <p:nvSpPr>
          <p:cNvPr id="3" name="Content Placeholder 2"/>
          <p:cNvSpPr>
            <a:spLocks noGrp="1"/>
          </p:cNvSpPr>
          <p:nvPr>
            <p:ph idx="1"/>
          </p:nvPr>
        </p:nvSpPr>
        <p:spPr>
          <a:xfrm>
            <a:off x="457200" y="1905000"/>
            <a:ext cx="8229600" cy="4525963"/>
          </a:xfrm>
        </p:spPr>
        <p:txBody>
          <a:bodyPr rtlCol="0">
            <a:normAutofit/>
          </a:bodyPr>
          <a:lstStyle/>
          <a:p>
            <a:pPr eaLnBrk="1" fontAlgn="auto" hangingPunct="1">
              <a:spcAft>
                <a:spcPts val="0"/>
              </a:spcAft>
              <a:buFont typeface="Arial" pitchFamily="34" charset="0"/>
              <a:buChar char="•"/>
              <a:defRPr/>
            </a:pPr>
            <a:r>
              <a:rPr lang="en-GB" dirty="0" smtClean="0"/>
              <a:t>Lists of info</a:t>
            </a:r>
          </a:p>
          <a:p>
            <a:pPr lvl="1" eaLnBrk="1" fontAlgn="auto" hangingPunct="1">
              <a:spcAft>
                <a:spcPts val="0"/>
              </a:spcAft>
              <a:buFont typeface="Arial" pitchFamily="34" charset="0"/>
              <a:buChar char="–"/>
              <a:defRPr/>
            </a:pPr>
            <a:r>
              <a:rPr lang="en-GB" dirty="0" smtClean="0"/>
              <a:t>I watch lots of television: Friends, Scrubs, Antiques Road-show and Nurse Jackie</a:t>
            </a:r>
          </a:p>
          <a:p>
            <a:pPr eaLnBrk="1" fontAlgn="auto" hangingPunct="1">
              <a:spcAft>
                <a:spcPts val="0"/>
              </a:spcAft>
              <a:buFont typeface="Arial" pitchFamily="34" charset="0"/>
              <a:buChar char="•"/>
              <a:defRPr/>
            </a:pPr>
            <a:r>
              <a:rPr lang="en-GB" dirty="0" smtClean="0"/>
              <a:t>Before a quote</a:t>
            </a:r>
          </a:p>
          <a:p>
            <a:pPr lvl="1" eaLnBrk="1" fontAlgn="auto" hangingPunct="1">
              <a:spcAft>
                <a:spcPts val="0"/>
              </a:spcAft>
              <a:buFont typeface="Arial" pitchFamily="34" charset="0"/>
              <a:buChar char="–"/>
              <a:defRPr/>
            </a:pPr>
            <a:r>
              <a:rPr lang="en-GB" dirty="0" smtClean="0"/>
              <a:t>Smith and Jones (1998:21) put it as follows: ‘this idea…’</a:t>
            </a:r>
          </a:p>
          <a:p>
            <a:pPr eaLnBrk="1" fontAlgn="auto" hangingPunct="1">
              <a:spcAft>
                <a:spcPts val="0"/>
              </a:spcAft>
              <a:buFont typeface="Arial" pitchFamily="34" charset="0"/>
              <a:buChar char="•"/>
              <a:defRPr/>
            </a:pPr>
            <a:r>
              <a:rPr lang="en-GB" dirty="0" smtClean="0"/>
              <a:t>Titles </a:t>
            </a:r>
          </a:p>
          <a:p>
            <a:pPr lvl="1" eaLnBrk="1" fontAlgn="auto" hangingPunct="1">
              <a:spcAft>
                <a:spcPts val="0"/>
              </a:spcAft>
              <a:buFont typeface="Arial" pitchFamily="34" charset="0"/>
              <a:buChar char="–"/>
              <a:defRPr/>
            </a:pPr>
            <a:r>
              <a:rPr lang="en-GB" dirty="0" err="1" smtClean="0"/>
              <a:t>Asbo</a:t>
            </a:r>
            <a:r>
              <a:rPr lang="en-GB" dirty="0" smtClean="0"/>
              <a:t> elephants: socio-economic effects of alcohol consumption on the elephant population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lstStyle/>
          <a:p>
            <a:pPr algn="l" eaLnBrk="1" hangingPunct="1"/>
            <a:r>
              <a:rPr lang="en-GB" smtClean="0"/>
              <a:t>Presentation </a:t>
            </a:r>
          </a:p>
        </p:txBody>
      </p:sp>
      <p:sp>
        <p:nvSpPr>
          <p:cNvPr id="3" name="Content Placeholder 2"/>
          <p:cNvSpPr>
            <a:spLocks noGrp="1"/>
          </p:cNvSpPr>
          <p:nvPr>
            <p:ph idx="1"/>
          </p:nvPr>
        </p:nvSpPr>
        <p:spPr>
          <a:xfrm>
            <a:off x="457200" y="2108200"/>
            <a:ext cx="8229600" cy="4525963"/>
          </a:xfrm>
        </p:spPr>
        <p:txBody>
          <a:bodyPr rtlCol="0">
            <a:normAutofit lnSpcReduction="10000"/>
          </a:bodyPr>
          <a:lstStyle/>
          <a:p>
            <a:pPr eaLnBrk="1" fontAlgn="auto" hangingPunct="1">
              <a:spcAft>
                <a:spcPts val="0"/>
              </a:spcAft>
              <a:buFont typeface="Arial" pitchFamily="34" charset="0"/>
              <a:buChar char="•"/>
              <a:defRPr/>
            </a:pPr>
            <a:r>
              <a:rPr lang="en-GB" dirty="0" smtClean="0"/>
              <a:t>One and a half spacing</a:t>
            </a:r>
          </a:p>
          <a:p>
            <a:pPr eaLnBrk="1" fontAlgn="auto" hangingPunct="1">
              <a:spcAft>
                <a:spcPts val="0"/>
              </a:spcAft>
              <a:buFont typeface="Arial" pitchFamily="34" charset="0"/>
              <a:buChar char="•"/>
              <a:defRPr/>
            </a:pPr>
            <a:r>
              <a:rPr lang="en-GB" dirty="0" smtClean="0"/>
              <a:t>Font  - legible</a:t>
            </a:r>
          </a:p>
          <a:p>
            <a:pPr eaLnBrk="1" fontAlgn="auto" hangingPunct="1">
              <a:spcAft>
                <a:spcPts val="0"/>
              </a:spcAft>
              <a:buFont typeface="Arial" pitchFamily="34" charset="0"/>
              <a:buChar char="•"/>
              <a:defRPr/>
            </a:pPr>
            <a:r>
              <a:rPr lang="en-GB" dirty="0" smtClean="0"/>
              <a:t>Font size 12</a:t>
            </a:r>
          </a:p>
          <a:p>
            <a:pPr eaLnBrk="1" fontAlgn="auto" hangingPunct="1">
              <a:spcAft>
                <a:spcPts val="0"/>
              </a:spcAft>
              <a:buFont typeface="Arial" pitchFamily="34" charset="0"/>
              <a:buChar char="•"/>
              <a:defRPr/>
            </a:pPr>
            <a:r>
              <a:rPr lang="en-GB" dirty="0" smtClean="0"/>
              <a:t>Headers and footers (name, module </a:t>
            </a:r>
            <a:r>
              <a:rPr lang="en-GB" dirty="0" err="1" smtClean="0"/>
              <a:t>etc</a:t>
            </a:r>
            <a:r>
              <a:rPr lang="en-GB" dirty="0" smtClean="0"/>
              <a:t>)</a:t>
            </a:r>
          </a:p>
          <a:p>
            <a:pPr eaLnBrk="1" fontAlgn="auto" hangingPunct="1">
              <a:spcAft>
                <a:spcPts val="0"/>
              </a:spcAft>
              <a:buFont typeface="Arial" pitchFamily="34" charset="0"/>
              <a:buChar char="•"/>
              <a:defRPr/>
            </a:pPr>
            <a:r>
              <a:rPr lang="en-GB" dirty="0" smtClean="0"/>
              <a:t>Write the question at the top of the page</a:t>
            </a:r>
          </a:p>
          <a:p>
            <a:pPr eaLnBrk="1" fontAlgn="auto" hangingPunct="1">
              <a:spcAft>
                <a:spcPts val="0"/>
              </a:spcAft>
              <a:buFont typeface="Arial" pitchFamily="34" charset="0"/>
              <a:buChar char="•"/>
              <a:defRPr/>
            </a:pPr>
            <a:r>
              <a:rPr lang="en-GB" dirty="0" smtClean="0"/>
              <a:t>Create paragraph breaks</a:t>
            </a:r>
          </a:p>
          <a:p>
            <a:pPr eaLnBrk="1" fontAlgn="auto" hangingPunct="1">
              <a:spcAft>
                <a:spcPts val="0"/>
              </a:spcAft>
              <a:buFont typeface="Arial" pitchFamily="34" charset="0"/>
              <a:buChar char="•"/>
              <a:defRPr/>
            </a:pPr>
            <a:r>
              <a:rPr lang="en-GB" dirty="0" smtClean="0"/>
              <a:t>If you write using sub-headings make them distinct</a:t>
            </a:r>
          </a:p>
          <a:p>
            <a:pPr eaLnBrk="1" fontAlgn="auto" hangingPunct="1">
              <a:spcAft>
                <a:spcPts val="0"/>
              </a:spcAft>
              <a:buFont typeface="Arial" pitchFamily="34" charset="0"/>
              <a:buChar char="•"/>
              <a:defRPr/>
            </a:pPr>
            <a:r>
              <a:rPr lang="en-GB" dirty="0" smtClean="0"/>
              <a:t>SPELLCECK ...</a:t>
            </a:r>
          </a:p>
          <a:p>
            <a:pPr eaLnBrk="1" fontAlgn="auto" hangingPunct="1">
              <a:spcAft>
                <a:spcPts val="0"/>
              </a:spcAft>
              <a:buFont typeface="Arial" pitchFamily="34" charset="0"/>
              <a:buChar char="•"/>
              <a:defRPr/>
            </a:pPr>
            <a:endParaRPr lang="en-GB" dirty="0" smtClean="0"/>
          </a:p>
        </p:txBody>
      </p:sp>
      <p:pic>
        <p:nvPicPr>
          <p:cNvPr id="48131" name="Picture 3"/>
          <p:cNvPicPr>
            <a:picLocks noChangeAspect="1"/>
          </p:cNvPicPr>
          <p:nvPr/>
        </p:nvPicPr>
        <p:blipFill>
          <a:blip r:embed="rId2" cstate="print"/>
          <a:srcRect/>
          <a:stretch>
            <a:fillRect/>
          </a:stretch>
        </p:blipFill>
        <p:spPr bwMode="auto">
          <a:xfrm>
            <a:off x="5080000" y="452438"/>
            <a:ext cx="3403600" cy="2387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lstStyle/>
          <a:p>
            <a:pPr algn="l" eaLnBrk="1" hangingPunct="1"/>
            <a:r>
              <a:rPr lang="en-US" smtClean="0"/>
              <a:t>Reflection </a:t>
            </a:r>
          </a:p>
        </p:txBody>
      </p:sp>
      <p:sp>
        <p:nvSpPr>
          <p:cNvPr id="3" name="Content Placeholder 2"/>
          <p:cNvSpPr>
            <a:spLocks noGrp="1"/>
          </p:cNvSpPr>
          <p:nvPr>
            <p:ph idx="1"/>
          </p:nvPr>
        </p:nvSpPr>
        <p:spPr/>
        <p:txBody>
          <a:bodyPr>
            <a:normAutofit/>
          </a:bodyPr>
          <a:lstStyle/>
          <a:p>
            <a:pPr eaLnBrk="1" hangingPunct="1">
              <a:lnSpc>
                <a:spcPct val="90000"/>
              </a:lnSpc>
            </a:pPr>
            <a:r>
              <a:rPr lang="en-US" sz="3000" smtClean="0"/>
              <a:t>Read work aloud</a:t>
            </a:r>
          </a:p>
          <a:p>
            <a:pPr eaLnBrk="1" hangingPunct="1">
              <a:lnSpc>
                <a:spcPct val="90000"/>
              </a:lnSpc>
            </a:pPr>
            <a:r>
              <a:rPr lang="en-US" sz="3000" smtClean="0"/>
              <a:t>Review order of info</a:t>
            </a:r>
          </a:p>
          <a:p>
            <a:pPr eaLnBrk="1" hangingPunct="1">
              <a:lnSpc>
                <a:spcPct val="90000"/>
              </a:lnSpc>
            </a:pPr>
            <a:r>
              <a:rPr lang="en-US" sz="3000" smtClean="0"/>
              <a:t>Reconsider </a:t>
            </a:r>
          </a:p>
          <a:p>
            <a:pPr lvl="1" eaLnBrk="1" hangingPunct="1">
              <a:lnSpc>
                <a:spcPct val="90000"/>
              </a:lnSpc>
            </a:pPr>
            <a:r>
              <a:rPr lang="en-US" sz="2600" smtClean="0"/>
              <a:t>Examples’ efficacy</a:t>
            </a:r>
          </a:p>
          <a:p>
            <a:pPr lvl="1" eaLnBrk="1" hangingPunct="1">
              <a:lnSpc>
                <a:spcPct val="90000"/>
              </a:lnSpc>
            </a:pPr>
            <a:r>
              <a:rPr lang="en-US" sz="2600" smtClean="0"/>
              <a:t>Argument’s thesis</a:t>
            </a:r>
          </a:p>
          <a:p>
            <a:pPr eaLnBrk="1" hangingPunct="1">
              <a:lnSpc>
                <a:spcPct val="90000"/>
              </a:lnSpc>
            </a:pPr>
            <a:r>
              <a:rPr lang="en-US" sz="3000" smtClean="0"/>
              <a:t>Check for concessions</a:t>
            </a:r>
          </a:p>
          <a:p>
            <a:pPr eaLnBrk="1" hangingPunct="1">
              <a:lnSpc>
                <a:spcPct val="90000"/>
              </a:lnSpc>
            </a:pPr>
            <a:r>
              <a:rPr lang="en-US" sz="3000" smtClean="0"/>
              <a:t>Reference list is complete and accurate</a:t>
            </a:r>
          </a:p>
          <a:p>
            <a:pPr eaLnBrk="1" hangingPunct="1">
              <a:lnSpc>
                <a:spcPct val="90000"/>
              </a:lnSpc>
            </a:pPr>
            <a:r>
              <a:rPr lang="en-US" sz="3000" smtClean="0"/>
              <a:t>Word count</a:t>
            </a:r>
          </a:p>
          <a:p>
            <a:pPr eaLnBrk="1" hangingPunct="1">
              <a:lnSpc>
                <a:spcPct val="90000"/>
              </a:lnSpc>
            </a:pPr>
            <a:r>
              <a:rPr lang="en-US" sz="3000" smtClean="0"/>
              <a:t>Deadline </a:t>
            </a:r>
          </a:p>
          <a:p>
            <a:pPr eaLnBrk="1" hangingPunct="1">
              <a:lnSpc>
                <a:spcPct val="90000"/>
              </a:lnSpc>
            </a:pPr>
            <a:r>
              <a:rPr lang="en-US" sz="3000" smtClean="0"/>
              <a:t>Proof Read</a:t>
            </a:r>
          </a:p>
        </p:txBody>
      </p:sp>
      <p:pic>
        <p:nvPicPr>
          <p:cNvPr id="49155" name="Picture 5"/>
          <p:cNvPicPr>
            <a:picLocks noChangeAspect="1"/>
          </p:cNvPicPr>
          <p:nvPr/>
        </p:nvPicPr>
        <p:blipFill>
          <a:blip r:embed="rId2" cstate="print"/>
          <a:srcRect/>
          <a:stretch>
            <a:fillRect/>
          </a:stretch>
        </p:blipFill>
        <p:spPr bwMode="auto">
          <a:xfrm>
            <a:off x="4716016" y="338138"/>
            <a:ext cx="4250184" cy="3076846"/>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p:cNvSpPr>
          <p:nvPr>
            <p:ph type="title"/>
          </p:nvPr>
        </p:nvSpPr>
        <p:spPr/>
        <p:txBody>
          <a:bodyPr/>
          <a:lstStyle/>
          <a:p>
            <a:pPr algn="l"/>
            <a:r>
              <a:rPr lang="en-GB" smtClean="0"/>
              <a:t>In summary</a:t>
            </a:r>
          </a:p>
        </p:txBody>
      </p:sp>
      <p:sp>
        <p:nvSpPr>
          <p:cNvPr id="52226" name="Rectangle 3"/>
          <p:cNvSpPr>
            <a:spLocks noGrp="1"/>
          </p:cNvSpPr>
          <p:nvPr>
            <p:ph idx="1"/>
          </p:nvPr>
        </p:nvSpPr>
        <p:spPr/>
        <p:txBody>
          <a:bodyPr/>
          <a:lstStyle/>
          <a:p>
            <a:pPr>
              <a:lnSpc>
                <a:spcPct val="80000"/>
              </a:lnSpc>
            </a:pPr>
            <a:r>
              <a:rPr lang="en-GB" sz="1800" b="1" smtClean="0"/>
              <a:t>Essays need a structure</a:t>
            </a:r>
            <a:endParaRPr lang="en-GB" sz="1800" smtClean="0"/>
          </a:p>
          <a:p>
            <a:pPr lvl="1">
              <a:lnSpc>
                <a:spcPct val="80000"/>
              </a:lnSpc>
            </a:pPr>
            <a:r>
              <a:rPr lang="en-GB" sz="1600" smtClean="0"/>
              <a:t>jot down a simple plan</a:t>
            </a:r>
          </a:p>
          <a:p>
            <a:pPr lvl="1">
              <a:lnSpc>
                <a:spcPct val="80000"/>
              </a:lnSpc>
            </a:pPr>
            <a:r>
              <a:rPr lang="en-GB" sz="1600" smtClean="0"/>
              <a:t>make sure you know where the essay is going before you start writing, i.e. your conclusion</a:t>
            </a:r>
          </a:p>
          <a:p>
            <a:pPr>
              <a:lnSpc>
                <a:spcPct val="80000"/>
              </a:lnSpc>
            </a:pPr>
            <a:r>
              <a:rPr lang="en-GB" sz="1800" b="1" smtClean="0"/>
              <a:t>Essays must be a response to a specific title</a:t>
            </a:r>
            <a:endParaRPr lang="en-GB" sz="1800" smtClean="0"/>
          </a:p>
          <a:p>
            <a:pPr lvl="1">
              <a:lnSpc>
                <a:spcPct val="80000"/>
              </a:lnSpc>
            </a:pPr>
            <a:r>
              <a:rPr lang="en-GB" sz="1600" smtClean="0"/>
              <a:t>avoid writing everything you know on a given topic, irrelevant material gains no marks</a:t>
            </a:r>
          </a:p>
          <a:p>
            <a:pPr lvl="1">
              <a:lnSpc>
                <a:spcPct val="80000"/>
              </a:lnSpc>
            </a:pPr>
            <a:r>
              <a:rPr lang="en-GB" sz="1600" smtClean="0"/>
              <a:t>respond to the command words in the question</a:t>
            </a:r>
          </a:p>
          <a:p>
            <a:pPr>
              <a:lnSpc>
                <a:spcPct val="80000"/>
              </a:lnSpc>
            </a:pPr>
            <a:r>
              <a:rPr lang="en-GB" sz="1800" b="1" smtClean="0"/>
              <a:t>Do not forget the essay title</a:t>
            </a:r>
            <a:endParaRPr lang="en-GB" sz="1800" smtClean="0"/>
          </a:p>
          <a:p>
            <a:pPr lvl="1">
              <a:lnSpc>
                <a:spcPct val="80000"/>
              </a:lnSpc>
            </a:pPr>
            <a:r>
              <a:rPr lang="en-GB" sz="1600" smtClean="0"/>
              <a:t>refer back to the question regularly - probably at the end of every paragraph</a:t>
            </a:r>
          </a:p>
          <a:p>
            <a:pPr lvl="1">
              <a:lnSpc>
                <a:spcPct val="80000"/>
              </a:lnSpc>
            </a:pPr>
            <a:r>
              <a:rPr lang="en-GB" sz="1600" smtClean="0"/>
              <a:t>every paragraph should answer the question set, aim for one theme per paragraph</a:t>
            </a:r>
          </a:p>
          <a:p>
            <a:pPr>
              <a:lnSpc>
                <a:spcPct val="80000"/>
              </a:lnSpc>
            </a:pPr>
            <a:r>
              <a:rPr lang="en-GB" sz="1800" b="1" smtClean="0"/>
              <a:t>Avoid one-sided essays</a:t>
            </a:r>
            <a:endParaRPr lang="en-GB" sz="1800" smtClean="0"/>
          </a:p>
          <a:p>
            <a:pPr lvl="1">
              <a:lnSpc>
                <a:spcPct val="80000"/>
              </a:lnSpc>
            </a:pPr>
            <a:r>
              <a:rPr lang="en-GB" sz="1600" smtClean="0"/>
              <a:t>usually the only questions that A level examiners will set are ones which can provoke differing viewpoints</a:t>
            </a:r>
          </a:p>
          <a:p>
            <a:pPr lvl="1">
              <a:lnSpc>
                <a:spcPct val="80000"/>
              </a:lnSpc>
            </a:pPr>
            <a:r>
              <a:rPr lang="en-GB" sz="1600" smtClean="0"/>
              <a:t>always consider what your argument depends upon, i.e. the factors or assumptions inherent in your argument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p:cNvSpPr>
          <p:nvPr>
            <p:ph type="title"/>
          </p:nvPr>
        </p:nvSpPr>
        <p:spPr/>
        <p:txBody>
          <a:bodyPr/>
          <a:lstStyle/>
          <a:p>
            <a:endParaRPr lang="en-GB" smtClean="0"/>
          </a:p>
        </p:txBody>
      </p:sp>
      <p:sp>
        <p:nvSpPr>
          <p:cNvPr id="53250" name="Rectangle 3"/>
          <p:cNvSpPr>
            <a:spLocks noGrp="1"/>
          </p:cNvSpPr>
          <p:nvPr>
            <p:ph idx="1"/>
          </p:nvPr>
        </p:nvSpPr>
        <p:spPr/>
        <p:txBody>
          <a:bodyPr/>
          <a:lstStyle/>
          <a:p>
            <a:pPr>
              <a:lnSpc>
                <a:spcPct val="80000"/>
              </a:lnSpc>
            </a:pPr>
            <a:r>
              <a:rPr lang="en-GB" sz="2800" b="1" smtClean="0"/>
              <a:t>Demonstrate your depth of knowledge</a:t>
            </a:r>
            <a:endParaRPr lang="en-GB" sz="2800" smtClean="0"/>
          </a:p>
          <a:p>
            <a:pPr lvl="1">
              <a:lnSpc>
                <a:spcPct val="80000"/>
              </a:lnSpc>
            </a:pPr>
            <a:r>
              <a:rPr lang="en-GB" sz="2400" smtClean="0"/>
              <a:t>analyse the question with care to show your understanding of the subject content</a:t>
            </a:r>
          </a:p>
          <a:p>
            <a:pPr lvl="1">
              <a:lnSpc>
                <a:spcPct val="80000"/>
              </a:lnSpc>
            </a:pPr>
            <a:r>
              <a:rPr lang="en-GB" sz="2400" smtClean="0"/>
              <a:t>avoid paragraphs of textbook description</a:t>
            </a:r>
          </a:p>
          <a:p>
            <a:pPr lvl="1">
              <a:lnSpc>
                <a:spcPct val="80000"/>
              </a:lnSpc>
            </a:pPr>
            <a:r>
              <a:rPr lang="en-GB" sz="2400" smtClean="0"/>
              <a:t>use appropriate graphs which must be accurate</a:t>
            </a:r>
          </a:p>
          <a:p>
            <a:pPr lvl="1">
              <a:lnSpc>
                <a:spcPct val="80000"/>
              </a:lnSpc>
            </a:pPr>
            <a:r>
              <a:rPr lang="en-GB" sz="2400" smtClean="0"/>
              <a:t>use topical examples to back up your points</a:t>
            </a:r>
          </a:p>
          <a:p>
            <a:pPr lvl="1">
              <a:lnSpc>
                <a:spcPct val="80000"/>
              </a:lnSpc>
            </a:pPr>
            <a:r>
              <a:rPr lang="en-GB" sz="2400" smtClean="0"/>
              <a:t>make references to other writers if appropriate</a:t>
            </a:r>
          </a:p>
          <a:p>
            <a:pPr>
              <a:lnSpc>
                <a:spcPct val="80000"/>
              </a:lnSpc>
            </a:pPr>
            <a:r>
              <a:rPr lang="en-GB" sz="2800" b="1" smtClean="0"/>
              <a:t>Try to please the examiners!</a:t>
            </a:r>
            <a:endParaRPr lang="en-GB" sz="2800" smtClean="0"/>
          </a:p>
          <a:p>
            <a:pPr lvl="1">
              <a:lnSpc>
                <a:spcPct val="80000"/>
              </a:lnSpc>
            </a:pPr>
            <a:r>
              <a:rPr lang="en-GB" sz="2400" smtClean="0"/>
              <a:t>use appropriate concepts and terminology</a:t>
            </a:r>
          </a:p>
          <a:p>
            <a:pPr lvl="1">
              <a:lnSpc>
                <a:spcPct val="80000"/>
              </a:lnSpc>
            </a:pPr>
            <a:r>
              <a:rPr lang="en-GB" sz="2400" smtClean="0"/>
              <a:t>avoid slang e.g. 'The firm will go bust...'</a:t>
            </a:r>
          </a:p>
          <a:p>
            <a:pPr lvl="1">
              <a:lnSpc>
                <a:spcPct val="80000"/>
              </a:lnSpc>
            </a:pPr>
            <a:r>
              <a:rPr lang="en-GB" sz="2400" smtClean="0"/>
              <a:t>be concise and relevant</a:t>
            </a:r>
          </a:p>
          <a:p>
            <a:pPr lvl="1">
              <a:lnSpc>
                <a:spcPct val="80000"/>
              </a:lnSpc>
            </a:pPr>
            <a:r>
              <a:rPr lang="en-GB" sz="2400" smtClean="0"/>
              <a:t>leave enough time to write a conclusion</a:t>
            </a:r>
          </a:p>
          <a:p>
            <a:pPr>
              <a:lnSpc>
                <a:spcPct val="80000"/>
              </a:lnSpc>
            </a:pPr>
            <a:endParaRPr lang="en-GB" sz="2800" smtClean="0"/>
          </a:p>
          <a:p>
            <a:pPr>
              <a:lnSpc>
                <a:spcPct val="80000"/>
              </a:lnSpc>
            </a:pPr>
            <a:endParaRPr lang="en-GB" sz="280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a:xfrm>
            <a:off x="338138" y="274638"/>
            <a:ext cx="8229600" cy="1143000"/>
          </a:xfrm>
        </p:spPr>
        <p:txBody>
          <a:bodyPr/>
          <a:lstStyle/>
          <a:p>
            <a:pPr algn="l" eaLnBrk="1" hangingPunct="1"/>
            <a:endParaRPr lang="en-GB" smtClean="0"/>
          </a:p>
        </p:txBody>
      </p:sp>
      <p:sp>
        <p:nvSpPr>
          <p:cNvPr id="50178" name="Content Placeholder 2"/>
          <p:cNvSpPr>
            <a:spLocks noGrp="1"/>
          </p:cNvSpPr>
          <p:nvPr>
            <p:ph idx="1"/>
          </p:nvPr>
        </p:nvSpPr>
        <p:spPr>
          <a:xfrm>
            <a:off x="338138" y="1976438"/>
            <a:ext cx="8229600" cy="4525962"/>
          </a:xfrm>
        </p:spPr>
        <p:txBody>
          <a:bodyPr/>
          <a:lstStyle/>
          <a:p>
            <a:pPr eaLnBrk="1" hangingPunct="1"/>
            <a:r>
              <a:rPr lang="en-GB" smtClean="0"/>
              <a:t>Presenting an argument</a:t>
            </a:r>
          </a:p>
          <a:p>
            <a:pPr eaLnBrk="1" hangingPunct="1"/>
            <a:r>
              <a:rPr lang="en-GB" smtClean="0"/>
              <a:t>Construction</a:t>
            </a:r>
          </a:p>
          <a:p>
            <a:pPr eaLnBrk="1" hangingPunct="1"/>
            <a:r>
              <a:rPr lang="en-GB" smtClean="0"/>
              <a:t>Topic sentences</a:t>
            </a:r>
          </a:p>
          <a:p>
            <a:pPr eaLnBrk="1" hangingPunct="1"/>
            <a:r>
              <a:rPr lang="en-GB" smtClean="0"/>
              <a:t>Punctuation </a:t>
            </a:r>
          </a:p>
          <a:p>
            <a:pPr eaLnBrk="1" hangingPunct="1"/>
            <a:r>
              <a:rPr lang="en-GB" smtClean="0"/>
              <a:t>Paragraphs </a:t>
            </a:r>
          </a:p>
          <a:p>
            <a:pPr eaLnBrk="1" hangingPunct="1"/>
            <a:r>
              <a:rPr lang="en-GB" smtClean="0"/>
              <a:t>Style and tone</a:t>
            </a:r>
          </a:p>
          <a:p>
            <a:pPr eaLnBrk="1" hangingPunct="1"/>
            <a:r>
              <a:rPr lang="en-GB" smtClean="0"/>
              <a:t>Reflect before submission</a:t>
            </a:r>
          </a:p>
          <a:p>
            <a:pPr eaLnBrk="1" hangingPunct="1"/>
            <a:endParaRPr lang="en-GB" smtClean="0"/>
          </a:p>
        </p:txBody>
      </p:sp>
      <p:pic>
        <p:nvPicPr>
          <p:cNvPr id="50179" name="Picture 5"/>
          <p:cNvPicPr>
            <a:picLocks noChangeAspect="1"/>
          </p:cNvPicPr>
          <p:nvPr/>
        </p:nvPicPr>
        <p:blipFill>
          <a:blip r:embed="rId2" cstate="print"/>
          <a:srcRect/>
          <a:stretch>
            <a:fillRect/>
          </a:stretch>
        </p:blipFill>
        <p:spPr bwMode="auto">
          <a:xfrm>
            <a:off x="3563938" y="2074863"/>
            <a:ext cx="5437187" cy="32908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TotalTime>
  <Words>900</Words>
  <Application>Microsoft Office PowerPoint</Application>
  <PresentationFormat>On-screen Show (4:3)</PresentationFormat>
  <Paragraphs>103</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Module</vt:lpstr>
      <vt:lpstr>Paragraphs, language and punctuation</vt:lpstr>
      <vt:lpstr>Paragraphs </vt:lpstr>
      <vt:lpstr>Example </vt:lpstr>
      <vt:lpstr>Example of paragraph that lost its way </vt:lpstr>
      <vt:lpstr>Use evidence to </vt:lpstr>
      <vt:lpstr>Style and tone</vt:lpstr>
      <vt:lpstr>Light relief time</vt:lpstr>
      <vt:lpstr>Punctuation – why?</vt:lpstr>
      <vt:lpstr>Punctuation </vt:lpstr>
      <vt:lpstr>Semi colons</vt:lpstr>
      <vt:lpstr>Colons </vt:lpstr>
      <vt:lpstr>Presentation </vt:lpstr>
      <vt:lpstr>Reflection </vt:lpstr>
      <vt:lpstr>In summary</vt:lpstr>
      <vt:lpstr>Slide 15</vt:lpstr>
      <vt:lpstr>Slide 16</vt:lpstr>
    </vt:vector>
  </TitlesOfParts>
  <Company>Hewlett-Packard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Paragraphs, language and punctuation</dc:title>
  <dc:creator>Robert</dc:creator>
  <cp:lastModifiedBy>Robert</cp:lastModifiedBy>
  <cp:revision>1</cp:revision>
  <dcterms:created xsi:type="dcterms:W3CDTF">2015-02-15T16:56:09Z</dcterms:created>
  <dcterms:modified xsi:type="dcterms:W3CDTF">2015-02-15T16:57:52Z</dcterms:modified>
</cp:coreProperties>
</file>