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23"/>
  </p:notesMasterIdLst>
  <p:handoutMasterIdLst>
    <p:handoutMasterId r:id="rId24"/>
  </p:handoutMasterIdLst>
  <p:sldIdLst>
    <p:sldId id="288" r:id="rId5"/>
    <p:sldId id="261" r:id="rId6"/>
    <p:sldId id="295" r:id="rId7"/>
    <p:sldId id="260" r:id="rId8"/>
    <p:sldId id="297" r:id="rId9"/>
    <p:sldId id="307" r:id="rId10"/>
    <p:sldId id="299" r:id="rId11"/>
    <p:sldId id="301" r:id="rId12"/>
    <p:sldId id="302" r:id="rId13"/>
    <p:sldId id="298" r:id="rId14"/>
    <p:sldId id="305" r:id="rId15"/>
    <p:sldId id="291" r:id="rId16"/>
    <p:sldId id="306" r:id="rId17"/>
    <p:sldId id="292" r:id="rId18"/>
    <p:sldId id="303" r:id="rId19"/>
    <p:sldId id="308" r:id="rId20"/>
    <p:sldId id="289" r:id="rId21"/>
    <p:sldId id="29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snapToGrid="0">
      <p:cViewPr varScale="1">
        <p:scale>
          <a:sx n="64" d="100"/>
          <a:sy n="64" d="100"/>
        </p:scale>
        <p:origin x="96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6/25/2026</a:t>
            </a:fld>
            <a:endParaRPr lang="en-US"/>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6/25/2026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myself to the class </a:t>
            </a:r>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a:p>
        </p:txBody>
      </p:sp>
    </p:spTree>
    <p:extLst>
      <p:ext uri="{BB962C8B-B14F-4D97-AF65-F5344CB8AC3E}">
        <p14:creationId xmlns:p14="http://schemas.microsoft.com/office/powerpoint/2010/main" val="801024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what the presentation is about, say about my lack of confidence </a:t>
            </a:r>
          </a:p>
        </p:txBody>
      </p:sp>
      <p:sp>
        <p:nvSpPr>
          <p:cNvPr id="4" name="Slide Number Placeholder 3"/>
          <p:cNvSpPr>
            <a:spLocks noGrp="1"/>
          </p:cNvSpPr>
          <p:nvPr>
            <p:ph type="sldNum" sz="quarter" idx="5"/>
          </p:nvPr>
        </p:nvSpPr>
        <p:spPr/>
        <p:txBody>
          <a:bodyPr/>
          <a:lstStyle/>
          <a:p>
            <a:fld id="{DB303FA8-A3F3-7640-B13D-36C73B3E5587}" type="slidenum">
              <a:rPr lang="en-US" smtClean="0"/>
              <a:t>2</a:t>
            </a:fld>
            <a:endParaRPr lang="en-US"/>
          </a:p>
        </p:txBody>
      </p:sp>
    </p:spTree>
    <p:extLst>
      <p:ext uri="{BB962C8B-B14F-4D97-AF65-F5344CB8AC3E}">
        <p14:creationId xmlns:p14="http://schemas.microsoft.com/office/powerpoint/2010/main" val="26189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Repeat the quote</a:t>
            </a:r>
          </a:p>
        </p:txBody>
      </p:sp>
      <p:sp>
        <p:nvSpPr>
          <p:cNvPr id="4" name="Slide Number Placeholder 3"/>
          <p:cNvSpPr>
            <a:spLocks noGrp="1"/>
          </p:cNvSpPr>
          <p:nvPr>
            <p:ph type="sldNum" sz="quarter" idx="5"/>
          </p:nvPr>
        </p:nvSpPr>
        <p:spPr/>
        <p:txBody>
          <a:bodyPr/>
          <a:lstStyle/>
          <a:p>
            <a:fld id="{DB303FA8-A3F3-7640-B13D-36C73B3E5587}" type="slidenum">
              <a:rPr lang="en-US" smtClean="0"/>
              <a:t>3</a:t>
            </a:fld>
            <a:endParaRPr lang="en-US"/>
          </a:p>
        </p:txBody>
      </p:sp>
    </p:spTree>
    <p:extLst>
      <p:ext uri="{BB962C8B-B14F-4D97-AF65-F5344CB8AC3E}">
        <p14:creationId xmlns:p14="http://schemas.microsoft.com/office/powerpoint/2010/main" val="3804185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Explian</a:t>
            </a:r>
            <a:r>
              <a:rPr lang="en-GB" dirty="0"/>
              <a:t> briefly what I have learned throughout the module</a:t>
            </a:r>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a:p>
        </p:txBody>
      </p:sp>
    </p:spTree>
    <p:extLst>
      <p:ext uri="{BB962C8B-B14F-4D97-AF65-F5344CB8AC3E}">
        <p14:creationId xmlns:p14="http://schemas.microsoft.com/office/powerpoint/2010/main" val="2710234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I done the </a:t>
            </a:r>
            <a:r>
              <a:rPr lang="en-GB" dirty="0" err="1"/>
              <a:t>jisc</a:t>
            </a:r>
            <a:r>
              <a:rPr lang="en-GB" dirty="0"/>
              <a:t> tool on the 30</a:t>
            </a:r>
            <a:r>
              <a:rPr lang="en-GB" baseline="30000" dirty="0"/>
              <a:t>th</a:t>
            </a:r>
            <a:r>
              <a:rPr lang="en-GB" dirty="0"/>
              <a:t> April and the 12</a:t>
            </a:r>
            <a:r>
              <a:rPr lang="en-GB" baseline="30000" dirty="0"/>
              <a:t>th</a:t>
            </a:r>
            <a:r>
              <a:rPr lang="en-GB" dirty="0"/>
              <a:t> June and here you can see how far my digital skills have developed. </a:t>
            </a:r>
          </a:p>
        </p:txBody>
      </p:sp>
      <p:sp>
        <p:nvSpPr>
          <p:cNvPr id="4" name="Slide Number Placeholder 3"/>
          <p:cNvSpPr>
            <a:spLocks noGrp="1"/>
          </p:cNvSpPr>
          <p:nvPr>
            <p:ph type="sldNum" sz="quarter" idx="5"/>
          </p:nvPr>
        </p:nvSpPr>
        <p:spPr/>
        <p:txBody>
          <a:bodyPr/>
          <a:lstStyle/>
          <a:p>
            <a:fld id="{DB303FA8-A3F3-7640-B13D-36C73B3E5587}" type="slidenum">
              <a:rPr lang="en-US" smtClean="0"/>
              <a:t>5</a:t>
            </a:fld>
            <a:endParaRPr lang="en-US"/>
          </a:p>
        </p:txBody>
      </p:sp>
    </p:spTree>
    <p:extLst>
      <p:ext uri="{BB962C8B-B14F-4D97-AF65-F5344CB8AC3E}">
        <p14:creationId xmlns:p14="http://schemas.microsoft.com/office/powerpoint/2010/main" val="3948980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more in depth of what we looked at in each section</a:t>
            </a:r>
          </a:p>
        </p:txBody>
      </p:sp>
      <p:sp>
        <p:nvSpPr>
          <p:cNvPr id="4" name="Slide Number Placeholder 3"/>
          <p:cNvSpPr>
            <a:spLocks noGrp="1"/>
          </p:cNvSpPr>
          <p:nvPr>
            <p:ph type="sldNum" sz="quarter" idx="5"/>
          </p:nvPr>
        </p:nvSpPr>
        <p:spPr/>
        <p:txBody>
          <a:bodyPr/>
          <a:lstStyle/>
          <a:p>
            <a:fld id="{DB303FA8-A3F3-7640-B13D-36C73B3E5587}" type="slidenum">
              <a:rPr lang="en-US" smtClean="0"/>
              <a:t>7</a:t>
            </a:fld>
            <a:endParaRPr lang="en-US"/>
          </a:p>
        </p:txBody>
      </p:sp>
    </p:spTree>
    <p:extLst>
      <p:ext uri="{BB962C8B-B14F-4D97-AF65-F5344CB8AC3E}">
        <p14:creationId xmlns:p14="http://schemas.microsoft.com/office/powerpoint/2010/main" val="2977372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how my skills in excel were really lacking and I didn’t like the thought of it. </a:t>
            </a:r>
          </a:p>
        </p:txBody>
      </p:sp>
      <p:sp>
        <p:nvSpPr>
          <p:cNvPr id="4" name="Slide Number Placeholder 3"/>
          <p:cNvSpPr>
            <a:spLocks noGrp="1"/>
          </p:cNvSpPr>
          <p:nvPr>
            <p:ph type="sldNum" sz="quarter" idx="5"/>
          </p:nvPr>
        </p:nvSpPr>
        <p:spPr/>
        <p:txBody>
          <a:bodyPr/>
          <a:lstStyle/>
          <a:p>
            <a:fld id="{DB303FA8-A3F3-7640-B13D-36C73B3E5587}" type="slidenum">
              <a:rPr lang="en-US" smtClean="0"/>
              <a:t>8</a:t>
            </a:fld>
            <a:endParaRPr lang="en-US"/>
          </a:p>
        </p:txBody>
      </p:sp>
    </p:spTree>
    <p:extLst>
      <p:ext uri="{BB962C8B-B14F-4D97-AF65-F5344CB8AC3E}">
        <p14:creationId xmlns:p14="http://schemas.microsoft.com/office/powerpoint/2010/main" val="819724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we created a professional linked in profile during class and we linked up our account to linked in learning </a:t>
            </a:r>
          </a:p>
        </p:txBody>
      </p:sp>
      <p:sp>
        <p:nvSpPr>
          <p:cNvPr id="4" name="Slide Number Placeholder 3"/>
          <p:cNvSpPr>
            <a:spLocks noGrp="1"/>
          </p:cNvSpPr>
          <p:nvPr>
            <p:ph type="sldNum" sz="quarter" idx="5"/>
          </p:nvPr>
        </p:nvSpPr>
        <p:spPr/>
        <p:txBody>
          <a:bodyPr/>
          <a:lstStyle/>
          <a:p>
            <a:fld id="{DB303FA8-A3F3-7640-B13D-36C73B3E5587}" type="slidenum">
              <a:rPr lang="en-US" smtClean="0"/>
              <a:t>9</a:t>
            </a:fld>
            <a:endParaRPr lang="en-US"/>
          </a:p>
        </p:txBody>
      </p:sp>
    </p:spTree>
    <p:extLst>
      <p:ext uri="{BB962C8B-B14F-4D97-AF65-F5344CB8AC3E}">
        <p14:creationId xmlns:p14="http://schemas.microsoft.com/office/powerpoint/2010/main" val="655428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you can see my certificates for Microsoft word, outlook, </a:t>
            </a:r>
            <a:r>
              <a:rPr lang="en-GB" dirty="0" err="1"/>
              <a:t>powerpoint</a:t>
            </a:r>
            <a:r>
              <a:rPr lang="en-GB" dirty="0"/>
              <a:t> and excel.</a:t>
            </a:r>
          </a:p>
        </p:txBody>
      </p:sp>
      <p:sp>
        <p:nvSpPr>
          <p:cNvPr id="4" name="Slide Number Placeholder 3"/>
          <p:cNvSpPr>
            <a:spLocks noGrp="1"/>
          </p:cNvSpPr>
          <p:nvPr>
            <p:ph type="sldNum" sz="quarter" idx="5"/>
          </p:nvPr>
        </p:nvSpPr>
        <p:spPr/>
        <p:txBody>
          <a:bodyPr/>
          <a:lstStyle/>
          <a:p>
            <a:fld id="{DB303FA8-A3F3-7640-B13D-36C73B3E5587}" type="slidenum">
              <a:rPr lang="en-US" smtClean="0"/>
              <a:t>10</a:t>
            </a:fld>
            <a:endParaRPr lang="en-US"/>
          </a:p>
        </p:txBody>
      </p:sp>
    </p:spTree>
    <p:extLst>
      <p:ext uri="{BB962C8B-B14F-4D97-AF65-F5344CB8AC3E}">
        <p14:creationId xmlns:p14="http://schemas.microsoft.com/office/powerpoint/2010/main" val="2959832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9B387-49B7-F27F-1C8A-94E6E7D9EE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419A5B-659B-F439-007D-5077AE7855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7243D9-BE04-F768-4147-D0E00AFD17A5}"/>
              </a:ext>
            </a:extLst>
          </p:cNvPr>
          <p:cNvSpPr>
            <a:spLocks noGrp="1"/>
          </p:cNvSpPr>
          <p:nvPr>
            <p:ph type="body" idx="1"/>
          </p:nvPr>
        </p:nvSpPr>
        <p:spPr/>
        <p:txBody>
          <a:bodyPr/>
          <a:lstStyle/>
          <a:p>
            <a:r>
              <a:rPr lang="en-GB" dirty="0"/>
              <a:t>Here you can see my certificates for Microsoft word, outlook, </a:t>
            </a:r>
            <a:r>
              <a:rPr lang="en-GB" dirty="0" err="1"/>
              <a:t>powerpoint</a:t>
            </a:r>
            <a:r>
              <a:rPr lang="en-GB" dirty="0"/>
              <a:t> and excel.</a:t>
            </a:r>
          </a:p>
        </p:txBody>
      </p:sp>
      <p:sp>
        <p:nvSpPr>
          <p:cNvPr id="4" name="Slide Number Placeholder 3">
            <a:extLst>
              <a:ext uri="{FF2B5EF4-FFF2-40B4-BE49-F238E27FC236}">
                <a16:creationId xmlns:a16="http://schemas.microsoft.com/office/drawing/2014/main" id="{84D8F0AD-BD35-3312-5017-38E4FA9F70A1}"/>
              </a:ext>
            </a:extLst>
          </p:cNvPr>
          <p:cNvSpPr>
            <a:spLocks noGrp="1"/>
          </p:cNvSpPr>
          <p:nvPr>
            <p:ph type="sldNum" sz="quarter" idx="5"/>
          </p:nvPr>
        </p:nvSpPr>
        <p:spPr/>
        <p:txBody>
          <a:bodyPr/>
          <a:lstStyle/>
          <a:p>
            <a:fld id="{DB303FA8-A3F3-7640-B13D-36C73B3E5587}" type="slidenum">
              <a:rPr lang="en-US" smtClean="0"/>
              <a:t>11</a:t>
            </a:fld>
            <a:endParaRPr lang="en-US"/>
          </a:p>
        </p:txBody>
      </p:sp>
    </p:spTree>
    <p:extLst>
      <p:ext uri="{BB962C8B-B14F-4D97-AF65-F5344CB8AC3E}">
        <p14:creationId xmlns:p14="http://schemas.microsoft.com/office/powerpoint/2010/main" val="1200645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looked at AI and how it should be used responsibly and to check fats because AI can be wrong </a:t>
            </a:r>
          </a:p>
          <a:p>
            <a:r>
              <a:rPr lang="en-GB" dirty="0"/>
              <a:t>Repeat the statement </a:t>
            </a:r>
          </a:p>
        </p:txBody>
      </p:sp>
      <p:sp>
        <p:nvSpPr>
          <p:cNvPr id="4" name="Slide Number Placeholder 3"/>
          <p:cNvSpPr>
            <a:spLocks noGrp="1"/>
          </p:cNvSpPr>
          <p:nvPr>
            <p:ph type="sldNum" sz="quarter" idx="5"/>
          </p:nvPr>
        </p:nvSpPr>
        <p:spPr/>
        <p:txBody>
          <a:bodyPr/>
          <a:lstStyle/>
          <a:p>
            <a:fld id="{DB303FA8-A3F3-7640-B13D-36C73B3E5587}" type="slidenum">
              <a:rPr lang="en-US" smtClean="0"/>
              <a:t>12</a:t>
            </a:fld>
            <a:endParaRPr lang="en-US"/>
          </a:p>
        </p:txBody>
      </p:sp>
    </p:spTree>
    <p:extLst>
      <p:ext uri="{BB962C8B-B14F-4D97-AF65-F5344CB8AC3E}">
        <p14:creationId xmlns:p14="http://schemas.microsoft.com/office/powerpoint/2010/main" val="1325303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t>
            </a:r>
            <a:r>
              <a:rPr lang="en-GB" dirty="0" err="1"/>
              <a:t>im</a:t>
            </a:r>
            <a:r>
              <a:rPr lang="en-GB" dirty="0"/>
              <a:t> going to apply my skills in my career and further learning </a:t>
            </a:r>
          </a:p>
        </p:txBody>
      </p:sp>
      <p:sp>
        <p:nvSpPr>
          <p:cNvPr id="4" name="Slide Number Placeholder 3"/>
          <p:cNvSpPr>
            <a:spLocks noGrp="1"/>
          </p:cNvSpPr>
          <p:nvPr>
            <p:ph type="sldNum" sz="quarter" idx="5"/>
          </p:nvPr>
        </p:nvSpPr>
        <p:spPr/>
        <p:txBody>
          <a:bodyPr/>
          <a:lstStyle/>
          <a:p>
            <a:fld id="{DB303FA8-A3F3-7640-B13D-36C73B3E5587}" type="slidenum">
              <a:rPr lang="en-US" smtClean="0"/>
              <a:t>14</a:t>
            </a:fld>
            <a:endParaRPr lang="en-US"/>
          </a:p>
        </p:txBody>
      </p:sp>
    </p:spTree>
    <p:extLst>
      <p:ext uri="{BB962C8B-B14F-4D97-AF65-F5344CB8AC3E}">
        <p14:creationId xmlns:p14="http://schemas.microsoft.com/office/powerpoint/2010/main" val="4133138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t>
            </a:r>
            <a:r>
              <a:rPr lang="en-GB" dirty="0" err="1"/>
              <a:t>whats</a:t>
            </a:r>
            <a:r>
              <a:rPr lang="en-GB" dirty="0"/>
              <a:t> on the slide  what </a:t>
            </a:r>
            <a:r>
              <a:rPr lang="en-GB" dirty="0" err="1"/>
              <a:t>ive</a:t>
            </a:r>
            <a:r>
              <a:rPr lang="en-GB" dirty="0"/>
              <a:t> achieved and how I feel about my learning  </a:t>
            </a:r>
          </a:p>
        </p:txBody>
      </p:sp>
      <p:sp>
        <p:nvSpPr>
          <p:cNvPr id="4" name="Slide Number Placeholder 3"/>
          <p:cNvSpPr>
            <a:spLocks noGrp="1"/>
          </p:cNvSpPr>
          <p:nvPr>
            <p:ph type="sldNum" sz="quarter" idx="5"/>
          </p:nvPr>
        </p:nvSpPr>
        <p:spPr/>
        <p:txBody>
          <a:bodyPr/>
          <a:lstStyle/>
          <a:p>
            <a:fld id="{DB303FA8-A3F3-7640-B13D-36C73B3E5587}" type="slidenum">
              <a:rPr lang="en-US" smtClean="0"/>
              <a:t>15</a:t>
            </a:fld>
            <a:endParaRPr lang="en-US"/>
          </a:p>
        </p:txBody>
      </p:sp>
    </p:spTree>
    <p:extLst>
      <p:ext uri="{BB962C8B-B14F-4D97-AF65-F5344CB8AC3E}">
        <p14:creationId xmlns:p14="http://schemas.microsoft.com/office/powerpoint/2010/main" val="754066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if you could scan the QR code and leave me feedback it would be  much appreciated and id be very grateful  hope you’ve enjoyed  </a:t>
            </a:r>
          </a:p>
        </p:txBody>
      </p:sp>
      <p:sp>
        <p:nvSpPr>
          <p:cNvPr id="4" name="Slide Number Placeholder 3"/>
          <p:cNvSpPr>
            <a:spLocks noGrp="1"/>
          </p:cNvSpPr>
          <p:nvPr>
            <p:ph type="sldNum" sz="quarter" idx="5"/>
          </p:nvPr>
        </p:nvSpPr>
        <p:spPr/>
        <p:txBody>
          <a:bodyPr/>
          <a:lstStyle/>
          <a:p>
            <a:fld id="{DB303FA8-A3F3-7640-B13D-36C73B3E5587}" type="slidenum">
              <a:rPr lang="en-US" smtClean="0"/>
              <a:t>17</a:t>
            </a:fld>
            <a:endParaRPr lang="en-US"/>
          </a:p>
        </p:txBody>
      </p:sp>
    </p:spTree>
    <p:extLst>
      <p:ext uri="{BB962C8B-B14F-4D97-AF65-F5344CB8AC3E}">
        <p14:creationId xmlns:p14="http://schemas.microsoft.com/office/powerpoint/2010/main" val="35466434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18</a:t>
            </a:fld>
            <a:endParaRPr lang="en-US"/>
          </a:p>
        </p:txBody>
      </p:sp>
    </p:spTree>
    <p:extLst>
      <p:ext uri="{BB962C8B-B14F-4D97-AF65-F5344CB8AC3E}">
        <p14:creationId xmlns:p14="http://schemas.microsoft.com/office/powerpoint/2010/main" val="18899474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r>
              <a:rPr lang="en-GB" noProof="0"/>
              <a:t>Click to edit Master title style</a:t>
            </a:r>
            <a:endParaRPr lang="en-US" noProof="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ltLang="ja-JP" noProof="0"/>
              <a:t>Click to edit Master subtitle style</a:t>
            </a:r>
            <a:endParaRPr lang="en-US" altLang="ja-JP" noProof="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6/25/2026</a:t>
            </a:fld>
            <a:endParaRPr lang="en-US"/>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GB"/>
              <a:t>Click to edit Master title style</a:t>
            </a:r>
            <a:endParaRPr lang="en-US"/>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5245238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a:extLst>
                <a:ext uri="{96DAC541-7B7A-43D3-8B79-37D633B846F1}">
                  <asvg:svgBlip xmlns:asvg="http://schemas.microsoft.com/office/drawing/2016/SVG/main" r:embed="rId2"/>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a:extLst>
                <a:ext uri="{96DAC541-7B7A-43D3-8B79-37D633B846F1}">
                  <asvg:svgBlip xmlns:asvg="http://schemas.microsoft.com/office/drawing/2016/SVG/main" r:embed="rId2"/>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GB"/>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6/25/2026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GB"/>
              <a:t>Click to edit Master title style</a:t>
            </a:r>
            <a:endParaRPr lang="en-US"/>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6/25/2026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6/25/2026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6/25/2026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306987103"/>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6/25/2026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105547830"/>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6/25/2026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6/25/2026</a:t>
            </a:fld>
            <a:endParaRPr lang="en-US"/>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Lst>
  <p:transition spd="slow">
    <p:push dir="u"/>
  </p:transition>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etsy.com/nz/listing/4517924869/microsoft-office-365-with-lifetim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2.tmp"/></Relationships>
</file>

<file path=ppt/slides/_rels/slide11.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4.tmp"/></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hyperlink" Target="https://dreaminghobby.tistory.com/entry/AI-%EA%B8%B0%EC%88%A0-%EB%8F%85%ED%95%99-%EC%99%84%EB%B2%BD-%EA%B0%80%EC%9D%B4%EB%93%9C-%EC%9D%B8%EA%B3%B5%EC%A7%80%EB%8A%A5%EC%9D%84-%EC%B2%98%EC%9D%8C-%EB%B0%B0%EC%9A%B0%EB%8A%94-%EC%82%AC%EB%9E%8C%EC%9D%84-%EC%9C%84%ED%95%9C-%EB%A1%9C%EB%93%9C%EB%A7%B5"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esheninger.blogspot.com/2019/"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https://hbr.org/2021/03/ai-should-augment-human-intelligence-not-replace-it"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 Id="rId5" Type="http://schemas.openxmlformats.org/officeDocument/2006/relationships/hyperlink" Target="https://www.gov.uk/government/publications/essential-digital-skills-framework" TargetMode="External"/><Relationship Id="rId4" Type="http://schemas.openxmlformats.org/officeDocument/2006/relationships/hyperlink" Target="https://digitalskill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3D0CB20F-6AE1-1AD7-2AA5-50FACF083EFD}"/>
              </a:ext>
            </a:extLst>
          </p:cNvPr>
          <p:cNvSpPr>
            <a:spLocks noGrp="1"/>
          </p:cNvSpPr>
          <p:nvPr>
            <p:ph type="ctrTitle"/>
          </p:nvPr>
        </p:nvSpPr>
        <p:spPr>
          <a:xfrm>
            <a:off x="731520" y="1645920"/>
            <a:ext cx="7772400" cy="4572000"/>
          </a:xfrm>
        </p:spPr>
        <p:txBody>
          <a:bodyPr lIns="0" tIns="0" rIns="0" bIns="0">
            <a:normAutofit/>
          </a:bodyPr>
          <a:lstStyle/>
          <a:p>
            <a:r>
              <a:rPr lang="en-US" sz="6000" dirty="0">
                <a:latin typeface="Candara" panose="020E0502030303020204" pitchFamily="34" charset="0"/>
              </a:rPr>
              <a:t>Digital Skills for Business.</a:t>
            </a:r>
            <a:br>
              <a:rPr lang="en-US" sz="6000" dirty="0">
                <a:latin typeface="Candara" panose="020E0502030303020204" pitchFamily="34" charset="0"/>
              </a:rPr>
            </a:br>
            <a:r>
              <a:rPr lang="en-US" sz="6000" dirty="0">
                <a:latin typeface="Candara" panose="020E0502030303020204" pitchFamily="34" charset="0"/>
              </a:rPr>
              <a:t>My Reflective Presentation.</a:t>
            </a:r>
          </a:p>
        </p:txBody>
      </p:sp>
      <p:sp>
        <p:nvSpPr>
          <p:cNvPr id="21" name="Subtitle 20">
            <a:extLst>
              <a:ext uri="{FF2B5EF4-FFF2-40B4-BE49-F238E27FC236}">
                <a16:creationId xmlns:a16="http://schemas.microsoft.com/office/drawing/2014/main" id="{6736B65B-9159-75EE-D968-9BF18FF2DDF0}"/>
              </a:ext>
            </a:extLst>
          </p:cNvPr>
          <p:cNvSpPr>
            <a:spLocks noGrp="1"/>
          </p:cNvSpPr>
          <p:nvPr>
            <p:ph type="subTitle" idx="1"/>
          </p:nvPr>
        </p:nvSpPr>
        <p:spPr>
          <a:xfrm>
            <a:off x="731520" y="731520"/>
            <a:ext cx="6858000" cy="1082290"/>
          </a:xfrm>
        </p:spPr>
        <p:txBody>
          <a:bodyPr lIns="0" tIns="0" rIns="0" bIns="0">
            <a:normAutofit fontScale="92500" lnSpcReduction="10000"/>
          </a:bodyPr>
          <a:lstStyle/>
          <a:p>
            <a:r>
              <a:rPr lang="en-US" altLang="ja-JP" dirty="0">
                <a:latin typeface="Candara" panose="020E0502030303020204" pitchFamily="34" charset="0"/>
              </a:rPr>
              <a:t>By Keris Beck </a:t>
            </a:r>
          </a:p>
          <a:p>
            <a:r>
              <a:rPr lang="en-US" altLang="ja-JP" dirty="0">
                <a:latin typeface="Candara" panose="020E0502030303020204" pitchFamily="34" charset="0"/>
              </a:rPr>
              <a:t>2534942</a:t>
            </a:r>
          </a:p>
          <a:p>
            <a:r>
              <a:rPr lang="en-US" altLang="ja-JP" dirty="0">
                <a:latin typeface="Candara" panose="020E0502030303020204" pitchFamily="34" charset="0"/>
              </a:rPr>
              <a:t>June 2026</a:t>
            </a:r>
          </a:p>
        </p:txBody>
      </p:sp>
    </p:spTree>
    <p:extLst>
      <p:ext uri="{BB962C8B-B14F-4D97-AF65-F5344CB8AC3E}">
        <p14:creationId xmlns:p14="http://schemas.microsoft.com/office/powerpoint/2010/main" val="258231962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3429749" y="2095026"/>
            <a:ext cx="4937760" cy="1225296"/>
          </a:xfrm>
          <a:noFill/>
        </p:spPr>
        <p:txBody>
          <a:bodyPr lIns="0" tIns="0" rIns="0" bIns="0">
            <a:noAutofit/>
          </a:bodyPr>
          <a:lstStyle/>
          <a:p>
            <a:r>
              <a:rPr lang="en-US" sz="6000" dirty="0">
                <a:latin typeface="Candara" panose="020E0502030303020204" pitchFamily="34" charset="0"/>
              </a:rPr>
              <a:t>Introduction</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784460" y="3043003"/>
            <a:ext cx="10623079" cy="2689385"/>
          </a:xfrm>
          <a:noFill/>
        </p:spPr>
        <p:txBody>
          <a:bodyPr lIns="0" tIns="0" rIns="0" bIns="0">
            <a:normAutofit/>
          </a:bodyPr>
          <a:lstStyle/>
          <a:p>
            <a:pPr marL="0" indent="0">
              <a:buNone/>
            </a:pPr>
            <a:r>
              <a:rPr lang="en-US" sz="2000" dirty="0">
                <a:latin typeface="Candara" panose="020E0502030303020204" pitchFamily="34" charset="0"/>
              </a:rPr>
              <a:t>This presentation reflects on how my digital skills have developed throughout this module, and how I’ll be able to apply them in further education and my career. </a:t>
            </a:r>
          </a:p>
          <a:p>
            <a:pPr marL="0" indent="0">
              <a:buNone/>
            </a:pPr>
            <a:r>
              <a:rPr lang="en-US" sz="2000" dirty="0">
                <a:latin typeface="Candara" panose="020E0502030303020204" pitchFamily="34" charset="0"/>
              </a:rPr>
              <a:t>Before starting this module, I lacked a lot of confidence in digital skills, and I’ve made a huge improvement in all aspects. I now believe I have a better understanding of basic digital skills, AI and data protection.</a:t>
            </a:r>
          </a:p>
        </p:txBody>
      </p:sp>
    </p:spTree>
    <p:extLst>
      <p:ext uri="{BB962C8B-B14F-4D97-AF65-F5344CB8AC3E}">
        <p14:creationId xmlns:p14="http://schemas.microsoft.com/office/powerpoint/2010/main" val="36666746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5E84-FE50-97B8-7A8D-1BEE505C9078}"/>
              </a:ext>
            </a:extLst>
          </p:cNvPr>
          <p:cNvSpPr>
            <a:spLocks noGrp="1"/>
          </p:cNvSpPr>
          <p:nvPr>
            <p:ph type="ctrTitle"/>
          </p:nvPr>
        </p:nvSpPr>
        <p:spPr>
          <a:xfrm>
            <a:off x="731520" y="1454046"/>
            <a:ext cx="6400800" cy="4763874"/>
          </a:xfrm>
        </p:spPr>
        <p:txBody>
          <a:bodyPr>
            <a:noAutofit/>
          </a:bodyPr>
          <a:lstStyle/>
          <a:p>
            <a:r>
              <a:rPr lang="en-US" sz="3600" dirty="0">
                <a:latin typeface="Candara" panose="020E0502030303020204" pitchFamily="34" charset="0"/>
              </a:rPr>
              <a:t>“Essential digital skills are the foundation for participating in modern life, enabling people to work, learn, communicate and access services.” </a:t>
            </a:r>
            <a:br>
              <a:rPr lang="en-US" sz="3600" dirty="0">
                <a:latin typeface="Candara" panose="020E0502030303020204" pitchFamily="34" charset="0"/>
              </a:rPr>
            </a:br>
            <a:br>
              <a:rPr lang="en-US" sz="3600" dirty="0">
                <a:latin typeface="Candara" panose="020E0502030303020204" pitchFamily="34" charset="0"/>
              </a:rPr>
            </a:br>
            <a:r>
              <a:rPr lang="en-US" sz="2000" dirty="0">
                <a:latin typeface="Candara" panose="020E0502030303020204" pitchFamily="34" charset="0"/>
              </a:rPr>
              <a:t>(Department for Education, 2019)</a:t>
            </a:r>
          </a:p>
        </p:txBody>
      </p:sp>
      <p:pic>
        <p:nvPicPr>
          <p:cNvPr id="4" name="Picture Placeholder 3" descr="Close up of flower">
            <a:extLst>
              <a:ext uri="{FF2B5EF4-FFF2-40B4-BE49-F238E27FC236}">
                <a16:creationId xmlns:a16="http://schemas.microsoft.com/office/drawing/2014/main" id="{6746F75C-2A61-FA37-E4DF-AF24000801D1}"/>
              </a:ext>
            </a:extLst>
          </p:cNvPr>
          <p:cNvPicPr>
            <a:picLocks noGrp="1" noChangeAspect="1"/>
          </p:cNvPicPr>
          <p:nvPr>
            <p:ph type="pic" sz="quarter" idx="13"/>
          </p:nvPr>
        </p:nvPicPr>
        <p:blipFill>
          <a:blip r:embed="rId3"/>
          <a:srcRect l="63" r="63"/>
          <a:stretch/>
        </p:blipFill>
        <p:spPr>
          <a:xfrm>
            <a:off x="7559140" y="644577"/>
            <a:ext cx="3901340" cy="5573343"/>
          </a:xfrm>
        </p:spPr>
      </p:pic>
    </p:spTree>
    <p:extLst>
      <p:ext uri="{BB962C8B-B14F-4D97-AF65-F5344CB8AC3E}">
        <p14:creationId xmlns:p14="http://schemas.microsoft.com/office/powerpoint/2010/main" val="18694087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731520" y="731520"/>
            <a:ext cx="4937760" cy="4023360"/>
          </a:xfrm>
          <a:noFill/>
        </p:spPr>
        <p:txBody>
          <a:bodyPr lIns="0" tIns="0" rIns="0" bIns="0" anchor="ctr" anchorCtr="0">
            <a:noAutofit/>
          </a:bodyPr>
          <a:lstStyle/>
          <a:p>
            <a:r>
              <a:rPr lang="en-US" sz="6000" dirty="0">
                <a:latin typeface="Candara" panose="020E0502030303020204" pitchFamily="34" charset="0"/>
              </a:rPr>
              <a:t>What have I learnt?</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6099048" y="731520"/>
            <a:ext cx="5303520" cy="4023360"/>
          </a:xfrm>
          <a:noFill/>
        </p:spPr>
        <p:txBody>
          <a:bodyPr lIns="0" tIns="0" rIns="0" bIns="0" anchor="ctr" anchorCtr="0">
            <a:normAutofit/>
          </a:bodyPr>
          <a:lstStyle/>
          <a:p>
            <a:endParaRPr lang="en-US" sz="2000" dirty="0">
              <a:latin typeface="Candara" panose="020E0502030303020204" pitchFamily="34" charset="0"/>
            </a:endParaRPr>
          </a:p>
          <a:p>
            <a:r>
              <a:rPr lang="en-US" sz="2000" dirty="0">
                <a:latin typeface="Candara" panose="020E0502030303020204" pitchFamily="34" charset="0"/>
              </a:rPr>
              <a:t>Basic digital skills.</a:t>
            </a:r>
          </a:p>
          <a:p>
            <a:r>
              <a:rPr lang="en-US" sz="2000" dirty="0">
                <a:latin typeface="Candara" panose="020E0502030303020204" pitchFamily="34" charset="0"/>
              </a:rPr>
              <a:t>Microsoft Office 365.</a:t>
            </a:r>
          </a:p>
          <a:p>
            <a:r>
              <a:rPr lang="en-US" sz="2000" dirty="0">
                <a:latin typeface="Candara" panose="020E0502030303020204" pitchFamily="34" charset="0"/>
              </a:rPr>
              <a:t>LinkedIn</a:t>
            </a:r>
          </a:p>
          <a:p>
            <a:r>
              <a:rPr lang="en-US" sz="2000" dirty="0">
                <a:latin typeface="Candara" panose="020E0502030303020204" pitchFamily="34" charset="0"/>
              </a:rPr>
              <a:t>Artificial Intelligence</a:t>
            </a:r>
          </a:p>
          <a:p>
            <a:r>
              <a:rPr lang="en-US" sz="2000" dirty="0">
                <a:latin typeface="Candara" panose="020E0502030303020204" pitchFamily="34" charset="0"/>
              </a:rPr>
              <a:t>Professional Communication</a:t>
            </a:r>
            <a:r>
              <a:rPr lang="en-US" dirty="0">
                <a:latin typeface="Candara" panose="020E0502030303020204" pitchFamily="34" charset="0"/>
              </a:rPr>
              <a:t>.</a:t>
            </a:r>
          </a:p>
        </p:txBody>
      </p:sp>
    </p:spTree>
    <p:extLst>
      <p:ext uri="{BB962C8B-B14F-4D97-AF65-F5344CB8AC3E}">
        <p14:creationId xmlns:p14="http://schemas.microsoft.com/office/powerpoint/2010/main" val="41695528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grpId="0" nodeType="clickEffect">
                                  <p:stCondLst>
                                    <p:cond delay="0"/>
                                  </p:stCondLst>
                                  <p:iterate type="lt">
                                    <p:tmAbs val="25"/>
                                  </p:iterate>
                                  <p:childTnLst>
                                    <p:set>
                                      <p:cBhvr override="childStyle">
                                        <p:cTn id="6" dur="indefinite"/>
                                        <p:tgtEl>
                                          <p:spTgt spid="3">
                                            <p:txEl>
                                              <p:pRg st="1" end="1"/>
                                            </p:txEl>
                                          </p:spTgt>
                                        </p:tgtEl>
                                        <p:attrNameLst>
                                          <p:attrName>style.fontWeight</p:attrName>
                                        </p:attrNameLst>
                                      </p:cBhvr>
                                      <p:to>
                                        <p:strVal val="bold"/>
                                      </p:to>
                                    </p:set>
                                  </p:childTnLst>
                                </p:cTn>
                              </p:par>
                            </p:childTnLst>
                          </p:cTn>
                        </p:par>
                      </p:childTnLst>
                    </p:cTn>
                  </p:par>
                  <p:par>
                    <p:cTn id="7" fill="hold">
                      <p:stCondLst>
                        <p:cond delay="indefinite"/>
                      </p:stCondLst>
                      <p:childTnLst>
                        <p:par>
                          <p:cTn id="8" fill="hold">
                            <p:stCondLst>
                              <p:cond delay="0"/>
                            </p:stCondLst>
                            <p:childTnLst>
                              <p:par>
                                <p:cTn id="9" presetID="15" presetClass="emph" presetSubtype="0" grpId="0" nodeType="clickEffect">
                                  <p:stCondLst>
                                    <p:cond delay="0"/>
                                  </p:stCondLst>
                                  <p:iterate type="lt">
                                    <p:tmAbs val="25"/>
                                  </p:iterate>
                                  <p:childTnLst>
                                    <p:set>
                                      <p:cBhvr override="childStyle">
                                        <p:cTn id="10" dur="indefinite"/>
                                        <p:tgtEl>
                                          <p:spTgt spid="3">
                                            <p:txEl>
                                              <p:pRg st="2" end="2"/>
                                            </p:txEl>
                                          </p:spTgt>
                                        </p:tgtEl>
                                        <p:attrNameLst>
                                          <p:attrName>style.fontWeight</p:attrName>
                                        </p:attrNameLst>
                                      </p:cBhvr>
                                      <p:to>
                                        <p:strVal val="bold"/>
                                      </p:to>
                                    </p:set>
                                  </p:childTnLst>
                                </p:cTn>
                              </p:par>
                            </p:childTnLst>
                          </p:cTn>
                        </p:par>
                      </p:childTnLst>
                    </p:cTn>
                  </p:par>
                  <p:par>
                    <p:cTn id="11" fill="hold">
                      <p:stCondLst>
                        <p:cond delay="indefinite"/>
                      </p:stCondLst>
                      <p:childTnLst>
                        <p:par>
                          <p:cTn id="12" fill="hold">
                            <p:stCondLst>
                              <p:cond delay="0"/>
                            </p:stCondLst>
                            <p:childTnLst>
                              <p:par>
                                <p:cTn id="13" presetID="15" presetClass="emph" presetSubtype="0" grpId="0" nodeType="clickEffect">
                                  <p:stCondLst>
                                    <p:cond delay="0"/>
                                  </p:stCondLst>
                                  <p:iterate type="lt">
                                    <p:tmAbs val="25"/>
                                  </p:iterate>
                                  <p:childTnLst>
                                    <p:set>
                                      <p:cBhvr override="childStyle">
                                        <p:cTn id="14" dur="indefinite"/>
                                        <p:tgtEl>
                                          <p:spTgt spid="3">
                                            <p:txEl>
                                              <p:pRg st="3" end="3"/>
                                            </p:txEl>
                                          </p:spTgt>
                                        </p:tgtEl>
                                        <p:attrNameLst>
                                          <p:attrName>style.fontWeight</p:attrName>
                                        </p:attrNameLst>
                                      </p:cBhvr>
                                      <p:to>
                                        <p:strVal val="bold"/>
                                      </p:to>
                                    </p:set>
                                  </p:childTnLst>
                                </p:cTn>
                              </p:par>
                            </p:childTnLst>
                          </p:cTn>
                        </p:par>
                      </p:childTnLst>
                    </p:cTn>
                  </p:par>
                  <p:par>
                    <p:cTn id="15" fill="hold">
                      <p:stCondLst>
                        <p:cond delay="indefinite"/>
                      </p:stCondLst>
                      <p:childTnLst>
                        <p:par>
                          <p:cTn id="16" fill="hold">
                            <p:stCondLst>
                              <p:cond delay="0"/>
                            </p:stCondLst>
                            <p:childTnLst>
                              <p:par>
                                <p:cTn id="17" presetID="15" presetClass="emph" presetSubtype="0" grpId="0" nodeType="clickEffect">
                                  <p:stCondLst>
                                    <p:cond delay="0"/>
                                  </p:stCondLst>
                                  <p:iterate type="lt">
                                    <p:tmAbs val="25"/>
                                  </p:iterate>
                                  <p:childTnLst>
                                    <p:set>
                                      <p:cBhvr override="childStyle">
                                        <p:cTn id="18" dur="indefinite"/>
                                        <p:tgtEl>
                                          <p:spTgt spid="3">
                                            <p:txEl>
                                              <p:pRg st="4" end="4"/>
                                            </p:txEl>
                                          </p:spTgt>
                                        </p:tgtEl>
                                        <p:attrNameLst>
                                          <p:attrName>style.fontWeight</p:attrName>
                                        </p:attrNameLst>
                                      </p:cBhvr>
                                      <p:to>
                                        <p:strVal val="bold"/>
                                      </p:to>
                                    </p:set>
                                  </p:childTnLst>
                                </p:cTn>
                              </p:par>
                            </p:childTnLst>
                          </p:cTn>
                        </p:par>
                      </p:childTnLst>
                    </p:cTn>
                  </p:par>
                  <p:par>
                    <p:cTn id="19" fill="hold">
                      <p:stCondLst>
                        <p:cond delay="indefinite"/>
                      </p:stCondLst>
                      <p:childTnLst>
                        <p:par>
                          <p:cTn id="20" fill="hold">
                            <p:stCondLst>
                              <p:cond delay="0"/>
                            </p:stCondLst>
                            <p:childTnLst>
                              <p:par>
                                <p:cTn id="21" presetID="15" presetClass="emph" presetSubtype="0" grpId="0" nodeType="clickEffect">
                                  <p:stCondLst>
                                    <p:cond delay="0"/>
                                  </p:stCondLst>
                                  <p:iterate type="lt">
                                    <p:tmAbs val="25"/>
                                  </p:iterate>
                                  <p:childTnLst>
                                    <p:set>
                                      <p:cBhvr override="childStyle">
                                        <p:cTn id="22" dur="indefinite"/>
                                        <p:tgtEl>
                                          <p:spTgt spid="3">
                                            <p:txEl>
                                              <p:pRg st="5" end="5"/>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a:extLst>
            <a:ext uri="{FF2B5EF4-FFF2-40B4-BE49-F238E27FC236}">
              <a16:creationId xmlns:a16="http://schemas.microsoft.com/office/drawing/2014/main" id="{758E95C6-AB7F-EBC3-0E45-CBA4553F93E5}"/>
            </a:ext>
          </a:extLst>
        </p:cNvPr>
        <p:cNvGrpSpPr/>
        <p:nvPr/>
      </p:nvGrpSpPr>
      <p:grpSpPr>
        <a:xfrm>
          <a:off x="0" y="0"/>
          <a:ext cx="0" cy="0"/>
          <a:chOff x="0" y="0"/>
          <a:chExt cx="0" cy="0"/>
        </a:xfrm>
      </p:grpSpPr>
      <p:sp>
        <p:nvSpPr>
          <p:cNvPr id="17" name="Title 16">
            <a:extLst>
              <a:ext uri="{FF2B5EF4-FFF2-40B4-BE49-F238E27FC236}">
                <a16:creationId xmlns:a16="http://schemas.microsoft.com/office/drawing/2014/main" id="{3F05B8B3-85AD-4BA4-5088-A3E0E70F8110}"/>
              </a:ext>
            </a:extLst>
          </p:cNvPr>
          <p:cNvSpPr>
            <a:spLocks noGrp="1"/>
          </p:cNvSpPr>
          <p:nvPr>
            <p:ph type="ctrTitle"/>
          </p:nvPr>
        </p:nvSpPr>
        <p:spPr>
          <a:xfrm>
            <a:off x="469192" y="449704"/>
            <a:ext cx="7772400" cy="1870773"/>
          </a:xfrm>
        </p:spPr>
        <p:txBody>
          <a:bodyPr lIns="0" tIns="0" rIns="0" bIns="0">
            <a:normAutofit/>
          </a:bodyPr>
          <a:lstStyle/>
          <a:p>
            <a:r>
              <a:rPr lang="en-US" sz="6000" dirty="0" err="1">
                <a:latin typeface="Candara" panose="020E0502030303020204" pitchFamily="34" charset="0"/>
              </a:rPr>
              <a:t>Jisc</a:t>
            </a:r>
            <a:r>
              <a:rPr lang="en-US" sz="6000" dirty="0">
                <a:latin typeface="Candara" panose="020E0502030303020204" pitchFamily="34" charset="0"/>
              </a:rPr>
              <a:t> Digital Capability Assessment</a:t>
            </a:r>
          </a:p>
        </p:txBody>
      </p:sp>
      <p:sp>
        <p:nvSpPr>
          <p:cNvPr id="21" name="Subtitle 20">
            <a:extLst>
              <a:ext uri="{FF2B5EF4-FFF2-40B4-BE49-F238E27FC236}">
                <a16:creationId xmlns:a16="http://schemas.microsoft.com/office/drawing/2014/main" id="{30C7C4F7-951F-343C-86BC-03C5A1039964}"/>
              </a:ext>
            </a:extLst>
          </p:cNvPr>
          <p:cNvSpPr>
            <a:spLocks noGrp="1"/>
          </p:cNvSpPr>
          <p:nvPr>
            <p:ph type="subTitle" idx="1"/>
          </p:nvPr>
        </p:nvSpPr>
        <p:spPr>
          <a:xfrm>
            <a:off x="806471" y="2635270"/>
            <a:ext cx="2866119" cy="3773026"/>
          </a:xfrm>
        </p:spPr>
        <p:txBody>
          <a:bodyPr lIns="0" tIns="0" rIns="0" bIns="0">
            <a:normAutofit/>
          </a:bodyPr>
          <a:lstStyle/>
          <a:p>
            <a:r>
              <a:rPr lang="en-US" sz="2000" dirty="0">
                <a:latin typeface="Candara" panose="020E0502030303020204" pitchFamily="34" charset="0"/>
              </a:rPr>
              <a:t>Here you will see where my digital capability skills were at the beginning of the course compared to now at the end.</a:t>
            </a:r>
          </a:p>
          <a:p>
            <a:r>
              <a:rPr lang="en-US" sz="2000" dirty="0">
                <a:latin typeface="Candara" panose="020E0502030303020204" pitchFamily="34" charset="0"/>
              </a:rPr>
              <a:t>I have increased confidence in using Microsoft Office.</a:t>
            </a:r>
          </a:p>
          <a:p>
            <a:r>
              <a:rPr lang="en-US" sz="2000" dirty="0">
                <a:latin typeface="Candara" panose="020E0502030303020204" pitchFamily="34" charset="0"/>
              </a:rPr>
              <a:t>A better understanding of AI and digital ethics.</a:t>
            </a:r>
          </a:p>
          <a:p>
            <a:r>
              <a:rPr lang="en-US" sz="2000" dirty="0">
                <a:latin typeface="Candara" panose="020E0502030303020204" pitchFamily="34" charset="0"/>
              </a:rPr>
              <a:t>A stronger ability in digital skills.</a:t>
            </a:r>
          </a:p>
          <a:p>
            <a:endParaRPr lang="en-US" sz="2000" dirty="0">
              <a:latin typeface="Candara" panose="020E0502030303020204" pitchFamily="34" charset="0"/>
            </a:endParaRPr>
          </a:p>
          <a:p>
            <a:endParaRPr lang="en-US" sz="2000" dirty="0">
              <a:latin typeface="Candara" panose="020E0502030303020204" pitchFamily="34" charset="0"/>
            </a:endParaRPr>
          </a:p>
          <a:p>
            <a:endParaRPr lang="en-US" altLang="ja-JP" dirty="0"/>
          </a:p>
        </p:txBody>
      </p:sp>
      <p:pic>
        <p:nvPicPr>
          <p:cNvPr id="3" name="Picture 2">
            <a:extLst>
              <a:ext uri="{FF2B5EF4-FFF2-40B4-BE49-F238E27FC236}">
                <a16:creationId xmlns:a16="http://schemas.microsoft.com/office/drawing/2014/main" id="{11602A1A-132C-D5FA-9129-5E3178F87429}"/>
              </a:ext>
            </a:extLst>
          </p:cNvPr>
          <p:cNvPicPr>
            <a:picLocks noChangeAspect="1"/>
          </p:cNvPicPr>
          <p:nvPr/>
        </p:nvPicPr>
        <p:blipFill>
          <a:blip r:embed="rId3"/>
          <a:stretch>
            <a:fillRect/>
          </a:stretch>
        </p:blipFill>
        <p:spPr>
          <a:xfrm>
            <a:off x="4505294" y="2320477"/>
            <a:ext cx="6668431" cy="3905795"/>
          </a:xfrm>
          <a:prstGeom prst="rect">
            <a:avLst/>
          </a:prstGeom>
        </p:spPr>
      </p:pic>
    </p:spTree>
    <p:extLst>
      <p:ext uri="{BB962C8B-B14F-4D97-AF65-F5344CB8AC3E}">
        <p14:creationId xmlns:p14="http://schemas.microsoft.com/office/powerpoint/2010/main" val="5963368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 calcmode="lin" valueType="num">
                                      <p:cBhvr additive="base">
                                        <p:cTn id="12"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1">
                                            <p:txEl>
                                              <p:pRg st="1" end="1"/>
                                            </p:txEl>
                                          </p:spTgt>
                                        </p:tgtEl>
                                        <p:attrNameLst>
                                          <p:attrName>style.visibility</p:attrName>
                                        </p:attrNameLst>
                                      </p:cBhvr>
                                      <p:to>
                                        <p:strVal val="visible"/>
                                      </p:to>
                                    </p:set>
                                    <p:anim calcmode="lin" valueType="num">
                                      <p:cBhvr additive="base">
                                        <p:cTn id="18" dur="500" fill="hold"/>
                                        <p:tgtEl>
                                          <p:spTgt spid="21">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1">
                                            <p:txEl>
                                              <p:pRg st="2" end="2"/>
                                            </p:txEl>
                                          </p:spTgt>
                                        </p:tgtEl>
                                        <p:attrNameLst>
                                          <p:attrName>style.visibility</p:attrName>
                                        </p:attrNameLst>
                                      </p:cBhvr>
                                      <p:to>
                                        <p:strVal val="visible"/>
                                      </p:to>
                                    </p:set>
                                    <p:anim calcmode="lin" valueType="num">
                                      <p:cBhvr additive="base">
                                        <p:cTn id="24" dur="500" fill="hold"/>
                                        <p:tgtEl>
                                          <p:spTgt spid="21">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1">
                                            <p:txEl>
                                              <p:pRg st="3" end="3"/>
                                            </p:txEl>
                                          </p:spTgt>
                                        </p:tgtEl>
                                        <p:attrNameLst>
                                          <p:attrName>style.visibility</p:attrName>
                                        </p:attrNameLst>
                                      </p:cBhvr>
                                      <p:to>
                                        <p:strVal val="visible"/>
                                      </p:to>
                                    </p:set>
                                    <p:anim calcmode="lin" valueType="num">
                                      <p:cBhvr additive="base">
                                        <p:cTn id="30" dur="500" fill="hold"/>
                                        <p:tgtEl>
                                          <p:spTgt spid="21">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12">
            <a:extLst>
              <a:ext uri="{FF2B5EF4-FFF2-40B4-BE49-F238E27FC236}">
                <a16:creationId xmlns:a16="http://schemas.microsoft.com/office/drawing/2014/main" id="{3DEA29C5-435A-F762-9C13-7B3852450C8E}"/>
              </a:ext>
            </a:extLst>
          </p:cNvPr>
          <p:cNvPicPr>
            <a:picLocks noChangeAspect="1"/>
          </p:cNvPicPr>
          <p:nvPr/>
        </p:nvPicPr>
        <p:blipFill>
          <a:blip r:embed="rId2">
            <a:extLst>
              <a:ext uri="{837473B0-CC2E-450A-ABE3-18F120FF3D39}">
                <a1611:picAttrSrcUrl xmlns:a1611="http://schemas.microsoft.com/office/drawing/2016/11/main" r:id="rId3"/>
              </a:ext>
            </a:extLst>
          </a:blip>
          <a:srcRect l="30472" r="30472"/>
          <a:stretch/>
        </p:blipFill>
        <p:spPr>
          <a:xfrm>
            <a:off x="1151245" y="700790"/>
            <a:ext cx="2881110" cy="4115871"/>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pic>
      <p:sp>
        <p:nvSpPr>
          <p:cNvPr id="8" name="Title 1">
            <a:extLst>
              <a:ext uri="{FF2B5EF4-FFF2-40B4-BE49-F238E27FC236}">
                <a16:creationId xmlns:a16="http://schemas.microsoft.com/office/drawing/2014/main" id="{8FFA550D-C643-4083-B827-C3CCCAE9244D}"/>
              </a:ext>
            </a:extLst>
          </p:cNvPr>
          <p:cNvSpPr txBox="1">
            <a:spLocks/>
          </p:cNvSpPr>
          <p:nvPr/>
        </p:nvSpPr>
        <p:spPr>
          <a:xfrm>
            <a:off x="4959247" y="1094281"/>
            <a:ext cx="6400800" cy="848443"/>
          </a:xfrm>
          <a:prstGeom prst="rect">
            <a:avLst/>
          </a:prstGeom>
          <a:noFill/>
        </p:spPr>
        <p:txBody>
          <a:bodyPr vert="horz" lIns="0" tIns="0" rIns="0" bIns="0" rtlCol="0" anchor="ctr">
            <a:noAutofit/>
          </a:bodyPr>
          <a:lstStyle>
            <a:lvl1pPr algn="ctr" defTabSz="914400" rtl="0" eaLnBrk="1" latinLnBrk="0" hangingPunct="1">
              <a:lnSpc>
                <a:spcPct val="90000"/>
              </a:lnSpc>
              <a:spcBef>
                <a:spcPct val="0"/>
              </a:spcBef>
              <a:buNone/>
              <a:defRPr sz="3600" b="0" kern="1200" spc="150" baseline="0">
                <a:solidFill>
                  <a:schemeClr val="tx1"/>
                </a:solidFill>
                <a:latin typeface="+mj-lt"/>
                <a:ea typeface="Meiryo UI" panose="020B0604030504040204" pitchFamily="34" charset="-128"/>
                <a:cs typeface="+mj-cs"/>
              </a:defRPr>
            </a:lvl1pPr>
          </a:lstStyle>
          <a:p>
            <a:r>
              <a:rPr lang="en-US" sz="6000" dirty="0">
                <a:latin typeface="Candara" panose="020E0502030303020204" pitchFamily="34" charset="0"/>
              </a:rPr>
              <a:t>Microsoft Office</a:t>
            </a:r>
          </a:p>
        </p:txBody>
      </p:sp>
      <p:sp>
        <p:nvSpPr>
          <p:cNvPr id="9" name="Subtitle 2">
            <a:extLst>
              <a:ext uri="{FF2B5EF4-FFF2-40B4-BE49-F238E27FC236}">
                <a16:creationId xmlns:a16="http://schemas.microsoft.com/office/drawing/2014/main" id="{0AC2921F-3CE0-A351-8582-79F04CCE61E9}"/>
              </a:ext>
            </a:extLst>
          </p:cNvPr>
          <p:cNvSpPr txBox="1">
            <a:spLocks/>
          </p:cNvSpPr>
          <p:nvPr/>
        </p:nvSpPr>
        <p:spPr>
          <a:xfrm>
            <a:off x="5472660" y="1942724"/>
            <a:ext cx="5373974" cy="3043004"/>
          </a:xfrm>
          <a:prstGeom prst="rect">
            <a:avLst/>
          </a:prstGeom>
          <a:noFill/>
        </p:spPr>
        <p:txBody>
          <a:bodyPr vert="horz" lIns="0" tIns="0" rIns="0" bIns="0" rtlCol="0" anchor="ctr" anchorCtr="0">
            <a:noAutofit/>
          </a:bodyPr>
          <a:lstStyle>
            <a:lvl1pPr marL="457200" indent="-457200" algn="l" defTabSz="914400" rtl="0" eaLnBrk="1" latinLnBrk="0" hangingPunct="1">
              <a:lnSpc>
                <a:spcPct val="100000"/>
              </a:lnSpc>
              <a:spcBef>
                <a:spcPts val="1500"/>
              </a:spcBef>
              <a:buClr>
                <a:schemeClr val="accent1"/>
              </a:buClr>
              <a:buSzPct val="90000"/>
              <a:buFont typeface="Arial" panose="020B0604020202020204" pitchFamily="34" charset="0"/>
              <a:buChar char="•"/>
              <a:defRPr sz="1800" kern="1200" spc="0" baseline="0">
                <a:solidFill>
                  <a:schemeClr val="tx1"/>
                </a:solidFill>
                <a:latin typeface="+mn-lt"/>
                <a:ea typeface="Meiryo UI" panose="020B0604030504040204" pitchFamily="34" charset="-128"/>
                <a:cs typeface="+mn-cs"/>
              </a:defRPr>
            </a:lvl1pPr>
            <a:lvl2pPr marL="914400" indent="-228600" algn="l" defTabSz="914400" rtl="0" eaLnBrk="1" latinLnBrk="0" hangingPunct="1">
              <a:lnSpc>
                <a:spcPct val="100000"/>
              </a:lnSpc>
              <a:spcBef>
                <a:spcPts val="1500"/>
              </a:spcBef>
              <a:buClr>
                <a:schemeClr val="accent1"/>
              </a:buClr>
              <a:buSzPct val="90000"/>
              <a:buFont typeface="Arial" panose="020B0604020202020204" pitchFamily="34" charset="0"/>
              <a:buChar char="•"/>
              <a:defRPr sz="1600" kern="1200" spc="0" baseline="0">
                <a:solidFill>
                  <a:schemeClr val="tx1"/>
                </a:solidFill>
                <a:latin typeface="+mn-lt"/>
                <a:ea typeface="Meiryo UI" panose="020B0604030504040204" pitchFamily="34" charset="-128"/>
                <a:cs typeface="+mn-cs"/>
              </a:defRPr>
            </a:lvl2pPr>
            <a:lvl3pPr marL="1371600" indent="-228600" algn="l" defTabSz="914400" rtl="0" eaLnBrk="1" latinLnBrk="0" hangingPunct="1">
              <a:lnSpc>
                <a:spcPct val="100000"/>
              </a:lnSpc>
              <a:spcBef>
                <a:spcPts val="1500"/>
              </a:spcBef>
              <a:buClr>
                <a:schemeClr val="accent1"/>
              </a:buClr>
              <a:buSzPct val="90000"/>
              <a:buFont typeface="Arial" panose="020B0604020202020204" pitchFamily="34" charset="0"/>
              <a:buChar char="•"/>
              <a:defRPr sz="1600" kern="1200" spc="0" baseline="0">
                <a:solidFill>
                  <a:schemeClr val="tx1"/>
                </a:solidFill>
                <a:latin typeface="+mn-lt"/>
                <a:ea typeface="Meiryo UI" panose="020B0604030504040204" pitchFamily="34" charset="-128"/>
                <a:cs typeface="+mn-cs"/>
              </a:defRPr>
            </a:lvl3pPr>
            <a:lvl4pPr marL="1828800" indent="-228600" algn="l" defTabSz="914400" rtl="0" eaLnBrk="1" latinLnBrk="0" hangingPunct="1">
              <a:lnSpc>
                <a:spcPct val="100000"/>
              </a:lnSpc>
              <a:spcBef>
                <a:spcPts val="1500"/>
              </a:spcBef>
              <a:buClr>
                <a:schemeClr val="accent1"/>
              </a:buClr>
              <a:buSzPct val="90000"/>
              <a:buFont typeface="Arial" panose="020B0604020202020204" pitchFamily="34" charset="0"/>
              <a:buChar char="•"/>
              <a:defRPr sz="1600" kern="1200" spc="0" baseline="0">
                <a:solidFill>
                  <a:schemeClr val="tx1"/>
                </a:solidFill>
                <a:latin typeface="+mn-lt"/>
                <a:ea typeface="Meiryo UI" panose="020B0604030504040204" pitchFamily="34" charset="-128"/>
                <a:cs typeface="+mn-cs"/>
              </a:defRPr>
            </a:lvl4pPr>
            <a:lvl5pPr marL="2286000" indent="-228600" algn="l" defTabSz="914400" rtl="0" eaLnBrk="1" latinLnBrk="0" hangingPunct="1">
              <a:lnSpc>
                <a:spcPct val="100000"/>
              </a:lnSpc>
              <a:spcBef>
                <a:spcPts val="1500"/>
              </a:spcBef>
              <a:buClr>
                <a:schemeClr val="accent1"/>
              </a:buClr>
              <a:buSzPct val="90000"/>
              <a:buFont typeface="Arial" panose="020B0604020202020204" pitchFamily="34" charset="0"/>
              <a:buChar char="•"/>
              <a:defRPr sz="16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r>
              <a:rPr lang="en-US" sz="2000" dirty="0">
                <a:latin typeface="Candara" panose="020E0502030303020204" pitchFamily="34" charset="0"/>
              </a:rPr>
              <a:t>Outlook </a:t>
            </a:r>
          </a:p>
          <a:p>
            <a:pPr marL="342900" indent="-342900"/>
            <a:r>
              <a:rPr lang="en-US" sz="2000" dirty="0">
                <a:latin typeface="Candara" panose="020E0502030303020204" pitchFamily="34" charset="0"/>
              </a:rPr>
              <a:t>Word </a:t>
            </a:r>
          </a:p>
          <a:p>
            <a:pPr marL="342900" indent="-342900"/>
            <a:r>
              <a:rPr lang="en-US" sz="2000" dirty="0">
                <a:latin typeface="Candara" panose="020E0502030303020204" pitchFamily="34" charset="0"/>
              </a:rPr>
              <a:t>PowerPoint </a:t>
            </a:r>
          </a:p>
          <a:p>
            <a:pPr marL="342900" indent="-342900"/>
            <a:r>
              <a:rPr lang="en-US" sz="2000" dirty="0">
                <a:latin typeface="Candara" panose="020E0502030303020204" pitchFamily="34" charset="0"/>
              </a:rPr>
              <a:t>Excel </a:t>
            </a:r>
          </a:p>
          <a:p>
            <a:pPr marL="342900" indent="-342900"/>
            <a:r>
              <a:rPr lang="en-US" sz="2000" dirty="0">
                <a:latin typeface="Candara" panose="020E0502030303020204" pitchFamily="34" charset="0"/>
              </a:rPr>
              <a:t>Microsoft Forms </a:t>
            </a:r>
          </a:p>
        </p:txBody>
      </p:sp>
    </p:spTree>
    <p:extLst>
      <p:ext uri="{BB962C8B-B14F-4D97-AF65-F5344CB8AC3E}">
        <p14:creationId xmlns:p14="http://schemas.microsoft.com/office/powerpoint/2010/main" val="29807176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152CF55-E8FF-CB5D-2A0F-0E2B5FC16479}"/>
              </a:ext>
            </a:extLst>
          </p:cNvPr>
          <p:cNvSpPr>
            <a:spLocks noGrp="1"/>
          </p:cNvSpPr>
          <p:nvPr>
            <p:ph type="ctrTitle"/>
          </p:nvPr>
        </p:nvSpPr>
        <p:spPr>
          <a:xfrm>
            <a:off x="3518263" y="204651"/>
            <a:ext cx="6400800" cy="2103120"/>
          </a:xfrm>
        </p:spPr>
        <p:txBody>
          <a:bodyPr>
            <a:normAutofit/>
          </a:bodyPr>
          <a:lstStyle/>
          <a:p>
            <a:r>
              <a:rPr lang="en-GB" sz="6000" dirty="0">
                <a:latin typeface="Candara" panose="020E0502030303020204" pitchFamily="34" charset="0"/>
              </a:rPr>
              <a:t>Microsoft Office</a:t>
            </a:r>
          </a:p>
        </p:txBody>
      </p:sp>
      <p:sp>
        <p:nvSpPr>
          <p:cNvPr id="7" name="Content Placeholder 6">
            <a:extLst>
              <a:ext uri="{FF2B5EF4-FFF2-40B4-BE49-F238E27FC236}">
                <a16:creationId xmlns:a16="http://schemas.microsoft.com/office/drawing/2014/main" id="{53AF1013-9461-DB41-F51D-DD493F60C55A}"/>
              </a:ext>
            </a:extLst>
          </p:cNvPr>
          <p:cNvSpPr>
            <a:spLocks noGrp="1"/>
          </p:cNvSpPr>
          <p:nvPr>
            <p:ph idx="1"/>
          </p:nvPr>
        </p:nvSpPr>
        <p:spPr>
          <a:xfrm>
            <a:off x="789576" y="2307770"/>
            <a:ext cx="10371909" cy="3483429"/>
          </a:xfrm>
        </p:spPr>
        <p:txBody>
          <a:bodyPr>
            <a:noAutofit/>
          </a:bodyPr>
          <a:lstStyle/>
          <a:p>
            <a:pPr marL="0" indent="0">
              <a:buNone/>
            </a:pPr>
            <a:r>
              <a:rPr lang="en-GB" sz="2000" dirty="0">
                <a:latin typeface="Candara" panose="020E0502030303020204" pitchFamily="34" charset="0"/>
              </a:rPr>
              <a:t>Outlook –  Using outlook: managing emails, organising my inbox, sending professional emails and scheduling calendar events.</a:t>
            </a:r>
          </a:p>
          <a:p>
            <a:pPr marL="0" lvl="0" indent="0">
              <a:buNone/>
            </a:pPr>
            <a:r>
              <a:rPr lang="en-GB" sz="2000" dirty="0">
                <a:latin typeface="Candara" panose="020E0502030303020204" pitchFamily="34" charset="0"/>
              </a:rPr>
              <a:t>Word – </a:t>
            </a:r>
            <a:r>
              <a:rPr lang="en-US" sz="2000" dirty="0">
                <a:latin typeface="Candara" panose="020E0502030303020204" pitchFamily="34" charset="0"/>
              </a:rPr>
              <a:t>Saving and formatting documents, adding videos and images, sharing documents and saving to OneDrive</a:t>
            </a:r>
            <a:endParaRPr lang="en-GB" sz="2000" dirty="0">
              <a:latin typeface="Candara" panose="020E0502030303020204" pitchFamily="34" charset="0"/>
            </a:endParaRPr>
          </a:p>
          <a:p>
            <a:pPr marL="0" indent="0">
              <a:buNone/>
            </a:pPr>
            <a:r>
              <a:rPr lang="en-GB" sz="2000" dirty="0">
                <a:latin typeface="Candara" panose="020E0502030303020204" pitchFamily="34" charset="0"/>
              </a:rPr>
              <a:t>PowerPoint – Layout and features, how to create a PowerPoint, saving as PowerPoint versus PDF.</a:t>
            </a:r>
          </a:p>
          <a:p>
            <a:pPr marL="0" indent="0">
              <a:buNone/>
            </a:pPr>
            <a:r>
              <a:rPr lang="en-GB" sz="2000" dirty="0">
                <a:latin typeface="Candara" panose="020E0502030303020204" pitchFamily="34" charset="0"/>
              </a:rPr>
              <a:t>Excel – Analysing data, basic formulas, data visualisation.</a:t>
            </a:r>
          </a:p>
          <a:p>
            <a:pPr marL="0" indent="0">
              <a:buNone/>
            </a:pPr>
            <a:r>
              <a:rPr lang="en-GB" sz="2000" dirty="0">
                <a:latin typeface="Candara" panose="020E0502030303020204" pitchFamily="34" charset="0"/>
              </a:rPr>
              <a:t>Microsoft Forms – creating a Microsoft form, sharing and collecting data.</a:t>
            </a:r>
          </a:p>
        </p:txBody>
      </p:sp>
    </p:spTree>
    <p:extLst>
      <p:ext uri="{BB962C8B-B14F-4D97-AF65-F5344CB8AC3E}">
        <p14:creationId xmlns:p14="http://schemas.microsoft.com/office/powerpoint/2010/main" val="24494361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80">
                                          <p:stCondLst>
                                            <p:cond delay="0"/>
                                          </p:stCondLst>
                                        </p:cTn>
                                        <p:tgtEl>
                                          <p:spTgt spid="7">
                                            <p:txEl>
                                              <p:pRg st="0" end="0"/>
                                            </p:txEl>
                                          </p:spTgt>
                                        </p:tgtEl>
                                      </p:cBhvr>
                                    </p:animEffect>
                                    <p:anim calcmode="lin" valueType="num">
                                      <p:cBhvr>
                                        <p:cTn id="8"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xEl>
                                              <p:pRg st="0" end="0"/>
                                            </p:txEl>
                                          </p:spTgt>
                                        </p:tgtEl>
                                      </p:cBhvr>
                                      <p:to x="100000" y="60000"/>
                                    </p:animScale>
                                    <p:animScale>
                                      <p:cBhvr>
                                        <p:cTn id="14" dur="166" decel="50000">
                                          <p:stCondLst>
                                            <p:cond delay="676"/>
                                          </p:stCondLst>
                                        </p:cTn>
                                        <p:tgtEl>
                                          <p:spTgt spid="7">
                                            <p:txEl>
                                              <p:pRg st="0" end="0"/>
                                            </p:txEl>
                                          </p:spTgt>
                                        </p:tgtEl>
                                      </p:cBhvr>
                                      <p:to x="100000" y="100000"/>
                                    </p:animScale>
                                    <p:animScale>
                                      <p:cBhvr>
                                        <p:cTn id="15" dur="26">
                                          <p:stCondLst>
                                            <p:cond delay="1312"/>
                                          </p:stCondLst>
                                        </p:cTn>
                                        <p:tgtEl>
                                          <p:spTgt spid="7">
                                            <p:txEl>
                                              <p:pRg st="0" end="0"/>
                                            </p:txEl>
                                          </p:spTgt>
                                        </p:tgtEl>
                                      </p:cBhvr>
                                      <p:to x="100000" y="80000"/>
                                    </p:animScale>
                                    <p:animScale>
                                      <p:cBhvr>
                                        <p:cTn id="16" dur="166" decel="50000">
                                          <p:stCondLst>
                                            <p:cond delay="1338"/>
                                          </p:stCondLst>
                                        </p:cTn>
                                        <p:tgtEl>
                                          <p:spTgt spid="7">
                                            <p:txEl>
                                              <p:pRg st="0" end="0"/>
                                            </p:txEl>
                                          </p:spTgt>
                                        </p:tgtEl>
                                      </p:cBhvr>
                                      <p:to x="100000" y="100000"/>
                                    </p:animScale>
                                    <p:animScale>
                                      <p:cBhvr>
                                        <p:cTn id="17" dur="26">
                                          <p:stCondLst>
                                            <p:cond delay="1642"/>
                                          </p:stCondLst>
                                        </p:cTn>
                                        <p:tgtEl>
                                          <p:spTgt spid="7">
                                            <p:txEl>
                                              <p:pRg st="0" end="0"/>
                                            </p:txEl>
                                          </p:spTgt>
                                        </p:tgtEl>
                                      </p:cBhvr>
                                      <p:to x="100000" y="90000"/>
                                    </p:animScale>
                                    <p:animScale>
                                      <p:cBhvr>
                                        <p:cTn id="18" dur="166" decel="50000">
                                          <p:stCondLst>
                                            <p:cond delay="1668"/>
                                          </p:stCondLst>
                                        </p:cTn>
                                        <p:tgtEl>
                                          <p:spTgt spid="7">
                                            <p:txEl>
                                              <p:pRg st="0" end="0"/>
                                            </p:txEl>
                                          </p:spTgt>
                                        </p:tgtEl>
                                      </p:cBhvr>
                                      <p:to x="100000" y="100000"/>
                                    </p:animScale>
                                    <p:animScale>
                                      <p:cBhvr>
                                        <p:cTn id="19" dur="26">
                                          <p:stCondLst>
                                            <p:cond delay="1808"/>
                                          </p:stCondLst>
                                        </p:cTn>
                                        <p:tgtEl>
                                          <p:spTgt spid="7">
                                            <p:txEl>
                                              <p:pRg st="0" end="0"/>
                                            </p:txEl>
                                          </p:spTgt>
                                        </p:tgtEl>
                                      </p:cBhvr>
                                      <p:to x="100000" y="95000"/>
                                    </p:animScale>
                                    <p:animScale>
                                      <p:cBhvr>
                                        <p:cTn id="20" dur="166" decel="50000">
                                          <p:stCondLst>
                                            <p:cond delay="1834"/>
                                          </p:stCondLst>
                                        </p:cTn>
                                        <p:tgtEl>
                                          <p:spTgt spid="7">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wipe(down)">
                                      <p:cBhvr>
                                        <p:cTn id="25" dur="580">
                                          <p:stCondLst>
                                            <p:cond delay="0"/>
                                          </p:stCondLst>
                                        </p:cTn>
                                        <p:tgtEl>
                                          <p:spTgt spid="7">
                                            <p:txEl>
                                              <p:pRg st="1" end="1"/>
                                            </p:txEl>
                                          </p:spTgt>
                                        </p:tgtEl>
                                      </p:cBhvr>
                                    </p:animEffect>
                                    <p:anim calcmode="lin" valueType="num">
                                      <p:cBhvr>
                                        <p:cTn id="26"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1" end="1"/>
                                            </p:txEl>
                                          </p:spTgt>
                                        </p:tgtEl>
                                      </p:cBhvr>
                                      <p:to x="100000" y="60000"/>
                                    </p:animScale>
                                    <p:animScale>
                                      <p:cBhvr>
                                        <p:cTn id="32" dur="166" decel="50000">
                                          <p:stCondLst>
                                            <p:cond delay="676"/>
                                          </p:stCondLst>
                                        </p:cTn>
                                        <p:tgtEl>
                                          <p:spTgt spid="7">
                                            <p:txEl>
                                              <p:pRg st="1" end="1"/>
                                            </p:txEl>
                                          </p:spTgt>
                                        </p:tgtEl>
                                      </p:cBhvr>
                                      <p:to x="100000" y="100000"/>
                                    </p:animScale>
                                    <p:animScale>
                                      <p:cBhvr>
                                        <p:cTn id="33" dur="26">
                                          <p:stCondLst>
                                            <p:cond delay="1312"/>
                                          </p:stCondLst>
                                        </p:cTn>
                                        <p:tgtEl>
                                          <p:spTgt spid="7">
                                            <p:txEl>
                                              <p:pRg st="1" end="1"/>
                                            </p:txEl>
                                          </p:spTgt>
                                        </p:tgtEl>
                                      </p:cBhvr>
                                      <p:to x="100000" y="80000"/>
                                    </p:animScale>
                                    <p:animScale>
                                      <p:cBhvr>
                                        <p:cTn id="34" dur="166" decel="50000">
                                          <p:stCondLst>
                                            <p:cond delay="1338"/>
                                          </p:stCondLst>
                                        </p:cTn>
                                        <p:tgtEl>
                                          <p:spTgt spid="7">
                                            <p:txEl>
                                              <p:pRg st="1" end="1"/>
                                            </p:txEl>
                                          </p:spTgt>
                                        </p:tgtEl>
                                      </p:cBhvr>
                                      <p:to x="100000" y="100000"/>
                                    </p:animScale>
                                    <p:animScale>
                                      <p:cBhvr>
                                        <p:cTn id="35" dur="26">
                                          <p:stCondLst>
                                            <p:cond delay="1642"/>
                                          </p:stCondLst>
                                        </p:cTn>
                                        <p:tgtEl>
                                          <p:spTgt spid="7">
                                            <p:txEl>
                                              <p:pRg st="1" end="1"/>
                                            </p:txEl>
                                          </p:spTgt>
                                        </p:tgtEl>
                                      </p:cBhvr>
                                      <p:to x="100000" y="90000"/>
                                    </p:animScale>
                                    <p:animScale>
                                      <p:cBhvr>
                                        <p:cTn id="36" dur="166" decel="50000">
                                          <p:stCondLst>
                                            <p:cond delay="1668"/>
                                          </p:stCondLst>
                                        </p:cTn>
                                        <p:tgtEl>
                                          <p:spTgt spid="7">
                                            <p:txEl>
                                              <p:pRg st="1" end="1"/>
                                            </p:txEl>
                                          </p:spTgt>
                                        </p:tgtEl>
                                      </p:cBhvr>
                                      <p:to x="100000" y="100000"/>
                                    </p:animScale>
                                    <p:animScale>
                                      <p:cBhvr>
                                        <p:cTn id="37" dur="26">
                                          <p:stCondLst>
                                            <p:cond delay="1808"/>
                                          </p:stCondLst>
                                        </p:cTn>
                                        <p:tgtEl>
                                          <p:spTgt spid="7">
                                            <p:txEl>
                                              <p:pRg st="1" end="1"/>
                                            </p:txEl>
                                          </p:spTgt>
                                        </p:tgtEl>
                                      </p:cBhvr>
                                      <p:to x="100000" y="95000"/>
                                    </p:animScale>
                                    <p:animScale>
                                      <p:cBhvr>
                                        <p:cTn id="38" dur="166" decel="50000">
                                          <p:stCondLst>
                                            <p:cond delay="1834"/>
                                          </p:stCondLst>
                                        </p:cTn>
                                        <p:tgtEl>
                                          <p:spTgt spid="7">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Effect transition="in" filter="wipe(down)">
                                      <p:cBhvr>
                                        <p:cTn id="43" dur="580">
                                          <p:stCondLst>
                                            <p:cond delay="0"/>
                                          </p:stCondLst>
                                        </p:cTn>
                                        <p:tgtEl>
                                          <p:spTgt spid="7">
                                            <p:txEl>
                                              <p:pRg st="2" end="2"/>
                                            </p:txEl>
                                          </p:spTgt>
                                        </p:tgtEl>
                                      </p:cBhvr>
                                    </p:animEffect>
                                    <p:anim calcmode="lin" valueType="num">
                                      <p:cBhvr>
                                        <p:cTn id="44"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7">
                                            <p:txEl>
                                              <p:pRg st="2" end="2"/>
                                            </p:txEl>
                                          </p:spTgt>
                                        </p:tgtEl>
                                      </p:cBhvr>
                                      <p:to x="100000" y="60000"/>
                                    </p:animScale>
                                    <p:animScale>
                                      <p:cBhvr>
                                        <p:cTn id="50" dur="166" decel="50000">
                                          <p:stCondLst>
                                            <p:cond delay="676"/>
                                          </p:stCondLst>
                                        </p:cTn>
                                        <p:tgtEl>
                                          <p:spTgt spid="7">
                                            <p:txEl>
                                              <p:pRg st="2" end="2"/>
                                            </p:txEl>
                                          </p:spTgt>
                                        </p:tgtEl>
                                      </p:cBhvr>
                                      <p:to x="100000" y="100000"/>
                                    </p:animScale>
                                    <p:animScale>
                                      <p:cBhvr>
                                        <p:cTn id="51" dur="26">
                                          <p:stCondLst>
                                            <p:cond delay="1312"/>
                                          </p:stCondLst>
                                        </p:cTn>
                                        <p:tgtEl>
                                          <p:spTgt spid="7">
                                            <p:txEl>
                                              <p:pRg st="2" end="2"/>
                                            </p:txEl>
                                          </p:spTgt>
                                        </p:tgtEl>
                                      </p:cBhvr>
                                      <p:to x="100000" y="80000"/>
                                    </p:animScale>
                                    <p:animScale>
                                      <p:cBhvr>
                                        <p:cTn id="52" dur="166" decel="50000">
                                          <p:stCondLst>
                                            <p:cond delay="1338"/>
                                          </p:stCondLst>
                                        </p:cTn>
                                        <p:tgtEl>
                                          <p:spTgt spid="7">
                                            <p:txEl>
                                              <p:pRg st="2" end="2"/>
                                            </p:txEl>
                                          </p:spTgt>
                                        </p:tgtEl>
                                      </p:cBhvr>
                                      <p:to x="100000" y="100000"/>
                                    </p:animScale>
                                    <p:animScale>
                                      <p:cBhvr>
                                        <p:cTn id="53" dur="26">
                                          <p:stCondLst>
                                            <p:cond delay="1642"/>
                                          </p:stCondLst>
                                        </p:cTn>
                                        <p:tgtEl>
                                          <p:spTgt spid="7">
                                            <p:txEl>
                                              <p:pRg st="2" end="2"/>
                                            </p:txEl>
                                          </p:spTgt>
                                        </p:tgtEl>
                                      </p:cBhvr>
                                      <p:to x="100000" y="90000"/>
                                    </p:animScale>
                                    <p:animScale>
                                      <p:cBhvr>
                                        <p:cTn id="54" dur="166" decel="50000">
                                          <p:stCondLst>
                                            <p:cond delay="1668"/>
                                          </p:stCondLst>
                                        </p:cTn>
                                        <p:tgtEl>
                                          <p:spTgt spid="7">
                                            <p:txEl>
                                              <p:pRg st="2" end="2"/>
                                            </p:txEl>
                                          </p:spTgt>
                                        </p:tgtEl>
                                      </p:cBhvr>
                                      <p:to x="100000" y="100000"/>
                                    </p:animScale>
                                    <p:animScale>
                                      <p:cBhvr>
                                        <p:cTn id="55" dur="26">
                                          <p:stCondLst>
                                            <p:cond delay="1808"/>
                                          </p:stCondLst>
                                        </p:cTn>
                                        <p:tgtEl>
                                          <p:spTgt spid="7">
                                            <p:txEl>
                                              <p:pRg st="2" end="2"/>
                                            </p:txEl>
                                          </p:spTgt>
                                        </p:tgtEl>
                                      </p:cBhvr>
                                      <p:to x="100000" y="95000"/>
                                    </p:animScale>
                                    <p:animScale>
                                      <p:cBhvr>
                                        <p:cTn id="56" dur="166" decel="50000">
                                          <p:stCondLst>
                                            <p:cond delay="1834"/>
                                          </p:stCondLst>
                                        </p:cTn>
                                        <p:tgtEl>
                                          <p:spTgt spid="7">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7">
                                            <p:txEl>
                                              <p:pRg st="3" end="3"/>
                                            </p:txEl>
                                          </p:spTgt>
                                        </p:tgtEl>
                                        <p:attrNameLst>
                                          <p:attrName>style.visibility</p:attrName>
                                        </p:attrNameLst>
                                      </p:cBhvr>
                                      <p:to>
                                        <p:strVal val="visible"/>
                                      </p:to>
                                    </p:set>
                                    <p:animEffect transition="in" filter="wipe(down)">
                                      <p:cBhvr>
                                        <p:cTn id="61" dur="580">
                                          <p:stCondLst>
                                            <p:cond delay="0"/>
                                          </p:stCondLst>
                                        </p:cTn>
                                        <p:tgtEl>
                                          <p:spTgt spid="7">
                                            <p:txEl>
                                              <p:pRg st="3" end="3"/>
                                            </p:txEl>
                                          </p:spTgt>
                                        </p:tgtEl>
                                      </p:cBhvr>
                                    </p:animEffect>
                                    <p:anim calcmode="lin" valueType="num">
                                      <p:cBhvr>
                                        <p:cTn id="62"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7">
                                            <p:txEl>
                                              <p:pRg st="3" end="3"/>
                                            </p:txEl>
                                          </p:spTgt>
                                        </p:tgtEl>
                                      </p:cBhvr>
                                      <p:to x="100000" y="60000"/>
                                    </p:animScale>
                                    <p:animScale>
                                      <p:cBhvr>
                                        <p:cTn id="68" dur="166" decel="50000">
                                          <p:stCondLst>
                                            <p:cond delay="676"/>
                                          </p:stCondLst>
                                        </p:cTn>
                                        <p:tgtEl>
                                          <p:spTgt spid="7">
                                            <p:txEl>
                                              <p:pRg st="3" end="3"/>
                                            </p:txEl>
                                          </p:spTgt>
                                        </p:tgtEl>
                                      </p:cBhvr>
                                      <p:to x="100000" y="100000"/>
                                    </p:animScale>
                                    <p:animScale>
                                      <p:cBhvr>
                                        <p:cTn id="69" dur="26">
                                          <p:stCondLst>
                                            <p:cond delay="1312"/>
                                          </p:stCondLst>
                                        </p:cTn>
                                        <p:tgtEl>
                                          <p:spTgt spid="7">
                                            <p:txEl>
                                              <p:pRg st="3" end="3"/>
                                            </p:txEl>
                                          </p:spTgt>
                                        </p:tgtEl>
                                      </p:cBhvr>
                                      <p:to x="100000" y="80000"/>
                                    </p:animScale>
                                    <p:animScale>
                                      <p:cBhvr>
                                        <p:cTn id="70" dur="166" decel="50000">
                                          <p:stCondLst>
                                            <p:cond delay="1338"/>
                                          </p:stCondLst>
                                        </p:cTn>
                                        <p:tgtEl>
                                          <p:spTgt spid="7">
                                            <p:txEl>
                                              <p:pRg st="3" end="3"/>
                                            </p:txEl>
                                          </p:spTgt>
                                        </p:tgtEl>
                                      </p:cBhvr>
                                      <p:to x="100000" y="100000"/>
                                    </p:animScale>
                                    <p:animScale>
                                      <p:cBhvr>
                                        <p:cTn id="71" dur="26">
                                          <p:stCondLst>
                                            <p:cond delay="1642"/>
                                          </p:stCondLst>
                                        </p:cTn>
                                        <p:tgtEl>
                                          <p:spTgt spid="7">
                                            <p:txEl>
                                              <p:pRg st="3" end="3"/>
                                            </p:txEl>
                                          </p:spTgt>
                                        </p:tgtEl>
                                      </p:cBhvr>
                                      <p:to x="100000" y="90000"/>
                                    </p:animScale>
                                    <p:animScale>
                                      <p:cBhvr>
                                        <p:cTn id="72" dur="166" decel="50000">
                                          <p:stCondLst>
                                            <p:cond delay="1668"/>
                                          </p:stCondLst>
                                        </p:cTn>
                                        <p:tgtEl>
                                          <p:spTgt spid="7">
                                            <p:txEl>
                                              <p:pRg st="3" end="3"/>
                                            </p:txEl>
                                          </p:spTgt>
                                        </p:tgtEl>
                                      </p:cBhvr>
                                      <p:to x="100000" y="100000"/>
                                    </p:animScale>
                                    <p:animScale>
                                      <p:cBhvr>
                                        <p:cTn id="73" dur="26">
                                          <p:stCondLst>
                                            <p:cond delay="1808"/>
                                          </p:stCondLst>
                                        </p:cTn>
                                        <p:tgtEl>
                                          <p:spTgt spid="7">
                                            <p:txEl>
                                              <p:pRg st="3" end="3"/>
                                            </p:txEl>
                                          </p:spTgt>
                                        </p:tgtEl>
                                      </p:cBhvr>
                                      <p:to x="100000" y="95000"/>
                                    </p:animScale>
                                    <p:animScale>
                                      <p:cBhvr>
                                        <p:cTn id="74" dur="166" decel="50000">
                                          <p:stCondLst>
                                            <p:cond delay="1834"/>
                                          </p:stCondLst>
                                        </p:cTn>
                                        <p:tgtEl>
                                          <p:spTgt spid="7">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7">
                                            <p:txEl>
                                              <p:pRg st="4" end="4"/>
                                            </p:txEl>
                                          </p:spTgt>
                                        </p:tgtEl>
                                        <p:attrNameLst>
                                          <p:attrName>style.visibility</p:attrName>
                                        </p:attrNameLst>
                                      </p:cBhvr>
                                      <p:to>
                                        <p:strVal val="visible"/>
                                      </p:to>
                                    </p:set>
                                    <p:animEffect transition="in" filter="wipe(down)">
                                      <p:cBhvr>
                                        <p:cTn id="79" dur="580">
                                          <p:stCondLst>
                                            <p:cond delay="0"/>
                                          </p:stCondLst>
                                        </p:cTn>
                                        <p:tgtEl>
                                          <p:spTgt spid="7">
                                            <p:txEl>
                                              <p:pRg st="4" end="4"/>
                                            </p:txEl>
                                          </p:spTgt>
                                        </p:tgtEl>
                                      </p:cBhvr>
                                    </p:animEffect>
                                    <p:anim calcmode="lin" valueType="num">
                                      <p:cBhvr>
                                        <p:cTn id="80"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7">
                                            <p:txEl>
                                              <p:pRg st="4" end="4"/>
                                            </p:txEl>
                                          </p:spTgt>
                                        </p:tgtEl>
                                      </p:cBhvr>
                                      <p:to x="100000" y="60000"/>
                                    </p:animScale>
                                    <p:animScale>
                                      <p:cBhvr>
                                        <p:cTn id="86" dur="166" decel="50000">
                                          <p:stCondLst>
                                            <p:cond delay="676"/>
                                          </p:stCondLst>
                                        </p:cTn>
                                        <p:tgtEl>
                                          <p:spTgt spid="7">
                                            <p:txEl>
                                              <p:pRg st="4" end="4"/>
                                            </p:txEl>
                                          </p:spTgt>
                                        </p:tgtEl>
                                      </p:cBhvr>
                                      <p:to x="100000" y="100000"/>
                                    </p:animScale>
                                    <p:animScale>
                                      <p:cBhvr>
                                        <p:cTn id="87" dur="26">
                                          <p:stCondLst>
                                            <p:cond delay="1312"/>
                                          </p:stCondLst>
                                        </p:cTn>
                                        <p:tgtEl>
                                          <p:spTgt spid="7">
                                            <p:txEl>
                                              <p:pRg st="4" end="4"/>
                                            </p:txEl>
                                          </p:spTgt>
                                        </p:tgtEl>
                                      </p:cBhvr>
                                      <p:to x="100000" y="80000"/>
                                    </p:animScale>
                                    <p:animScale>
                                      <p:cBhvr>
                                        <p:cTn id="88" dur="166" decel="50000">
                                          <p:stCondLst>
                                            <p:cond delay="1338"/>
                                          </p:stCondLst>
                                        </p:cTn>
                                        <p:tgtEl>
                                          <p:spTgt spid="7">
                                            <p:txEl>
                                              <p:pRg st="4" end="4"/>
                                            </p:txEl>
                                          </p:spTgt>
                                        </p:tgtEl>
                                      </p:cBhvr>
                                      <p:to x="100000" y="100000"/>
                                    </p:animScale>
                                    <p:animScale>
                                      <p:cBhvr>
                                        <p:cTn id="89" dur="26">
                                          <p:stCondLst>
                                            <p:cond delay="1642"/>
                                          </p:stCondLst>
                                        </p:cTn>
                                        <p:tgtEl>
                                          <p:spTgt spid="7">
                                            <p:txEl>
                                              <p:pRg st="4" end="4"/>
                                            </p:txEl>
                                          </p:spTgt>
                                        </p:tgtEl>
                                      </p:cBhvr>
                                      <p:to x="100000" y="90000"/>
                                    </p:animScale>
                                    <p:animScale>
                                      <p:cBhvr>
                                        <p:cTn id="90" dur="166" decel="50000">
                                          <p:stCondLst>
                                            <p:cond delay="1668"/>
                                          </p:stCondLst>
                                        </p:cTn>
                                        <p:tgtEl>
                                          <p:spTgt spid="7">
                                            <p:txEl>
                                              <p:pRg st="4" end="4"/>
                                            </p:txEl>
                                          </p:spTgt>
                                        </p:tgtEl>
                                      </p:cBhvr>
                                      <p:to x="100000" y="100000"/>
                                    </p:animScale>
                                    <p:animScale>
                                      <p:cBhvr>
                                        <p:cTn id="91" dur="26">
                                          <p:stCondLst>
                                            <p:cond delay="1808"/>
                                          </p:stCondLst>
                                        </p:cTn>
                                        <p:tgtEl>
                                          <p:spTgt spid="7">
                                            <p:txEl>
                                              <p:pRg st="4" end="4"/>
                                            </p:txEl>
                                          </p:spTgt>
                                        </p:tgtEl>
                                      </p:cBhvr>
                                      <p:to x="100000" y="95000"/>
                                    </p:animScale>
                                    <p:animScale>
                                      <p:cBhvr>
                                        <p:cTn id="92" dur="166" decel="50000">
                                          <p:stCondLst>
                                            <p:cond delay="1834"/>
                                          </p:stCondLst>
                                        </p:cTn>
                                        <p:tgtEl>
                                          <p:spTgt spid="7">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1E8780-43CE-DAED-0BC0-8C591A656B5C}"/>
              </a:ext>
            </a:extLst>
          </p:cNvPr>
          <p:cNvSpPr>
            <a:spLocks noGrp="1"/>
          </p:cNvSpPr>
          <p:nvPr>
            <p:ph type="ctrTitle"/>
          </p:nvPr>
        </p:nvSpPr>
        <p:spPr>
          <a:xfrm>
            <a:off x="2400663" y="685800"/>
            <a:ext cx="6400800" cy="1021806"/>
          </a:xfrm>
        </p:spPr>
        <p:txBody>
          <a:bodyPr>
            <a:normAutofit/>
          </a:bodyPr>
          <a:lstStyle/>
          <a:p>
            <a:r>
              <a:rPr lang="en-GB" sz="6000" dirty="0">
                <a:latin typeface="Candara" panose="020E0502030303020204" pitchFamily="34" charset="0"/>
              </a:rPr>
              <a:t>Excel spreadsheet </a:t>
            </a:r>
          </a:p>
        </p:txBody>
      </p:sp>
      <p:sp>
        <p:nvSpPr>
          <p:cNvPr id="2" name="TextBox 1">
            <a:extLst>
              <a:ext uri="{FF2B5EF4-FFF2-40B4-BE49-F238E27FC236}">
                <a16:creationId xmlns:a16="http://schemas.microsoft.com/office/drawing/2014/main" id="{288D644A-55CB-C9F0-6ADB-0F92B65D85D9}"/>
              </a:ext>
            </a:extLst>
          </p:cNvPr>
          <p:cNvSpPr txBox="1"/>
          <p:nvPr/>
        </p:nvSpPr>
        <p:spPr>
          <a:xfrm>
            <a:off x="1335314" y="2151727"/>
            <a:ext cx="3468915" cy="2554545"/>
          </a:xfrm>
          <a:prstGeom prst="rect">
            <a:avLst/>
          </a:prstGeom>
          <a:noFill/>
        </p:spPr>
        <p:txBody>
          <a:bodyPr wrap="square" rtlCol="0">
            <a:spAutoFit/>
          </a:bodyPr>
          <a:lstStyle/>
          <a:p>
            <a:r>
              <a:rPr lang="en-GB" sz="2000" dirty="0">
                <a:latin typeface="Candara" panose="020E0502030303020204" pitchFamily="34" charset="0"/>
              </a:rPr>
              <a:t>Excel was the one digital skill I was most apprehensive about, and the skill I found most challenging, but creating spreadsheets and using formulas I feel like I have improved my confidence and ability to analyse data. </a:t>
            </a:r>
          </a:p>
        </p:txBody>
      </p:sp>
      <p:pic>
        <p:nvPicPr>
          <p:cNvPr id="4" name="Picture 3">
            <a:extLst>
              <a:ext uri="{FF2B5EF4-FFF2-40B4-BE49-F238E27FC236}">
                <a16:creationId xmlns:a16="http://schemas.microsoft.com/office/drawing/2014/main" id="{56E691EE-3B38-1B51-A0DB-488FF04BC7B3}"/>
              </a:ext>
            </a:extLst>
          </p:cNvPr>
          <p:cNvPicPr>
            <a:picLocks noChangeAspect="1"/>
          </p:cNvPicPr>
          <p:nvPr/>
        </p:nvPicPr>
        <p:blipFill>
          <a:blip r:embed="rId3"/>
          <a:srcRect t="27665" r="20205" b="23116"/>
          <a:stretch>
            <a:fillRect/>
          </a:stretch>
        </p:blipFill>
        <p:spPr>
          <a:xfrm>
            <a:off x="4804229" y="3992551"/>
            <a:ext cx="6704231" cy="2179649"/>
          </a:xfrm>
          <a:prstGeom prst="rect">
            <a:avLst/>
          </a:prstGeom>
        </p:spPr>
      </p:pic>
    </p:spTree>
    <p:extLst>
      <p:ext uri="{BB962C8B-B14F-4D97-AF65-F5344CB8AC3E}">
        <p14:creationId xmlns:p14="http://schemas.microsoft.com/office/powerpoint/2010/main" val="118019420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7543-C0C4-C2BC-80D5-4B625F190703}"/>
              </a:ext>
            </a:extLst>
          </p:cNvPr>
          <p:cNvSpPr>
            <a:spLocks noGrp="1"/>
          </p:cNvSpPr>
          <p:nvPr>
            <p:ph type="ctrTitle"/>
          </p:nvPr>
        </p:nvSpPr>
        <p:spPr>
          <a:xfrm>
            <a:off x="878114" y="731520"/>
            <a:ext cx="6400800" cy="1027611"/>
          </a:xfrm>
        </p:spPr>
        <p:txBody>
          <a:bodyPr>
            <a:normAutofit/>
          </a:bodyPr>
          <a:lstStyle/>
          <a:p>
            <a:r>
              <a:rPr lang="en-GB" sz="6000" dirty="0">
                <a:latin typeface="Candara" panose="020E0502030303020204" pitchFamily="34" charset="0"/>
              </a:rPr>
              <a:t>LinkedIn</a:t>
            </a:r>
          </a:p>
        </p:txBody>
      </p:sp>
      <p:sp>
        <p:nvSpPr>
          <p:cNvPr id="10" name="TextBox 9">
            <a:extLst>
              <a:ext uri="{FF2B5EF4-FFF2-40B4-BE49-F238E27FC236}">
                <a16:creationId xmlns:a16="http://schemas.microsoft.com/office/drawing/2014/main" id="{FB54A898-7961-F5B2-B41E-D43D03CF6562}"/>
              </a:ext>
            </a:extLst>
          </p:cNvPr>
          <p:cNvSpPr txBox="1"/>
          <p:nvPr/>
        </p:nvSpPr>
        <p:spPr>
          <a:xfrm>
            <a:off x="878114" y="2063829"/>
            <a:ext cx="4267200" cy="4062651"/>
          </a:xfrm>
          <a:prstGeom prst="rect">
            <a:avLst/>
          </a:prstGeom>
          <a:noFill/>
        </p:spPr>
        <p:txBody>
          <a:bodyPr wrap="square" rtlCol="0">
            <a:spAutoFit/>
          </a:bodyPr>
          <a:lstStyle/>
          <a:p>
            <a:pPr lvl="0"/>
            <a:r>
              <a:rPr lang="en-US" sz="2000" dirty="0">
                <a:latin typeface="Candara" panose="020E0502030303020204" pitchFamily="34" charset="0"/>
              </a:rPr>
              <a:t>LinkedIn is a platform that’s widely available and used for employability.</a:t>
            </a:r>
          </a:p>
          <a:p>
            <a:pPr lvl="0"/>
            <a:endParaRPr lang="en-US" sz="2000" dirty="0">
              <a:latin typeface="Candara" panose="020E0502030303020204" pitchFamily="34" charset="0"/>
            </a:endParaRPr>
          </a:p>
          <a:p>
            <a:pPr lvl="0"/>
            <a:r>
              <a:rPr lang="en-US" sz="2000" dirty="0">
                <a:latin typeface="Candara" panose="020E0502030303020204" pitchFamily="34" charset="0"/>
              </a:rPr>
              <a:t>It’s a digital system connecting people looking for jobs, employers and companies all around the world. </a:t>
            </a:r>
          </a:p>
          <a:p>
            <a:pPr lvl="0"/>
            <a:endParaRPr lang="en-US" sz="2000" dirty="0">
              <a:latin typeface="Candara" panose="020E0502030303020204" pitchFamily="34" charset="0"/>
            </a:endParaRPr>
          </a:p>
          <a:p>
            <a:pPr lvl="0"/>
            <a:r>
              <a:rPr lang="en-US" sz="2000" dirty="0">
                <a:latin typeface="Candara" panose="020E0502030303020204" pitchFamily="34" charset="0"/>
              </a:rPr>
              <a:t>We looked at LinkedIn and created our own professional profile. </a:t>
            </a:r>
          </a:p>
          <a:p>
            <a:pPr lvl="0"/>
            <a:endParaRPr lang="en-US" sz="2000" dirty="0">
              <a:latin typeface="Candara" panose="020E0502030303020204" pitchFamily="34" charset="0"/>
            </a:endParaRPr>
          </a:p>
          <a:p>
            <a:pPr lvl="0"/>
            <a:r>
              <a:rPr lang="en-US" sz="2000" dirty="0">
                <a:latin typeface="Candara" panose="020E0502030303020204" pitchFamily="34" charset="0"/>
              </a:rPr>
              <a:t>We linked up our LinkedIn accounts to LinkedIn learning.</a:t>
            </a:r>
            <a:endParaRPr lang="en-GB" dirty="0"/>
          </a:p>
          <a:p>
            <a:endParaRPr lang="en-GB" dirty="0"/>
          </a:p>
        </p:txBody>
      </p:sp>
      <p:pic>
        <p:nvPicPr>
          <p:cNvPr id="12" name="Picture 11">
            <a:extLst>
              <a:ext uri="{FF2B5EF4-FFF2-40B4-BE49-F238E27FC236}">
                <a16:creationId xmlns:a16="http://schemas.microsoft.com/office/drawing/2014/main" id="{72783DEE-B8D1-6BD5-11BD-BB6DF973F6B4}"/>
              </a:ext>
            </a:extLst>
          </p:cNvPr>
          <p:cNvPicPr>
            <a:picLocks noChangeAspect="1"/>
          </p:cNvPicPr>
          <p:nvPr/>
        </p:nvPicPr>
        <p:blipFill>
          <a:blip r:embed="rId3"/>
          <a:srcRect l="8096" t="21033" r="34880" b="13468"/>
          <a:stretch>
            <a:fillRect/>
          </a:stretch>
        </p:blipFill>
        <p:spPr>
          <a:xfrm>
            <a:off x="6096000" y="2326642"/>
            <a:ext cx="4578956" cy="2772228"/>
          </a:xfrm>
          <a:prstGeom prst="rect">
            <a:avLst/>
          </a:prstGeom>
        </p:spPr>
      </p:pic>
    </p:spTree>
    <p:extLst>
      <p:ext uri="{BB962C8B-B14F-4D97-AF65-F5344CB8AC3E}">
        <p14:creationId xmlns:p14="http://schemas.microsoft.com/office/powerpoint/2010/main" val="40147333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1000" fill="hold"/>
                                        <p:tgtEl>
                                          <p:spTgt spid="12"/>
                                        </p:tgtEl>
                                        <p:attrNameLst>
                                          <p:attrName>ppt_w</p:attrName>
                                        </p:attrNameLst>
                                      </p:cBhvr>
                                      <p:tavLst>
                                        <p:tav tm="0">
                                          <p:val>
                                            <p:fltVal val="0"/>
                                          </p:val>
                                        </p:tav>
                                        <p:tav tm="100000">
                                          <p:val>
                                            <p:strVal val="#ppt_w"/>
                                          </p:val>
                                        </p:tav>
                                      </p:tavLst>
                                    </p:anim>
                                    <p:anim calcmode="lin" valueType="num">
                                      <p:cBhvr>
                                        <p:cTn id="13" dur="1000" fill="hold"/>
                                        <p:tgtEl>
                                          <p:spTgt spid="12"/>
                                        </p:tgtEl>
                                        <p:attrNameLst>
                                          <p:attrName>ppt_h</p:attrName>
                                        </p:attrNameLst>
                                      </p:cBhvr>
                                      <p:tavLst>
                                        <p:tav tm="0">
                                          <p:val>
                                            <p:fltVal val="0"/>
                                          </p:val>
                                        </p:tav>
                                        <p:tav tm="100000">
                                          <p:val>
                                            <p:strVal val="#ppt_h"/>
                                          </p:val>
                                        </p:tav>
                                      </p:tavLst>
                                    </p:anim>
                                    <p:anim calcmode="lin" valueType="num">
                                      <p:cBhvr>
                                        <p:cTn id="14" dur="1000" fill="hold"/>
                                        <p:tgtEl>
                                          <p:spTgt spid="12"/>
                                        </p:tgtEl>
                                        <p:attrNameLst>
                                          <p:attrName>style.rotation</p:attrName>
                                        </p:attrNameLst>
                                      </p:cBhvr>
                                      <p:tavLst>
                                        <p:tav tm="0">
                                          <p:val>
                                            <p:fltVal val="90"/>
                                          </p:val>
                                        </p:tav>
                                        <p:tav tm="100000">
                                          <p:val>
                                            <p:fltVal val="0"/>
                                          </p:val>
                                        </p:tav>
                                      </p:tavLst>
                                    </p:anim>
                                    <p:animEffect transition="in" filter="fade">
                                      <p:cBhvr>
                                        <p:cTn id="15"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052FC-F7B8-7D52-DD6E-746F20B65FD0}"/>
              </a:ext>
            </a:extLst>
          </p:cNvPr>
          <p:cNvSpPr>
            <a:spLocks noGrp="1"/>
          </p:cNvSpPr>
          <p:nvPr>
            <p:ph type="title"/>
          </p:nvPr>
        </p:nvSpPr>
        <p:spPr>
          <a:xfrm>
            <a:off x="3491548" y="1514006"/>
            <a:ext cx="4937760" cy="1085438"/>
          </a:xfrm>
        </p:spPr>
        <p:txBody>
          <a:bodyPr>
            <a:normAutofit/>
          </a:bodyPr>
          <a:lstStyle/>
          <a:p>
            <a:r>
              <a:rPr lang="en-GB" sz="6000" dirty="0">
                <a:latin typeface="Candara" panose="020E0502030303020204" pitchFamily="34" charset="0"/>
              </a:rPr>
              <a:t>Certificates</a:t>
            </a:r>
          </a:p>
        </p:txBody>
      </p:sp>
      <p:sp>
        <p:nvSpPr>
          <p:cNvPr id="3" name="Subtitle 2">
            <a:extLst>
              <a:ext uri="{FF2B5EF4-FFF2-40B4-BE49-F238E27FC236}">
                <a16:creationId xmlns:a16="http://schemas.microsoft.com/office/drawing/2014/main" id="{6778C1AA-5741-7D50-7796-7F9E49FAD331}"/>
              </a:ext>
            </a:extLst>
          </p:cNvPr>
          <p:cNvSpPr>
            <a:spLocks noGrp="1"/>
          </p:cNvSpPr>
          <p:nvPr>
            <p:ph idx="1"/>
          </p:nvPr>
        </p:nvSpPr>
        <p:spPr>
          <a:xfrm>
            <a:off x="4795298" y="2056725"/>
            <a:ext cx="2330260" cy="869280"/>
          </a:xfrm>
        </p:spPr>
        <p:txBody>
          <a:bodyPr>
            <a:normAutofit/>
          </a:bodyPr>
          <a:lstStyle/>
          <a:p>
            <a:pPr marL="0" indent="0">
              <a:buNone/>
            </a:pPr>
            <a:r>
              <a:rPr lang="en-GB" sz="2000" dirty="0">
                <a:latin typeface="Candara" panose="020E0502030303020204" pitchFamily="34" charset="0"/>
              </a:rPr>
              <a:t>LinkedIn Learning</a:t>
            </a:r>
          </a:p>
        </p:txBody>
      </p:sp>
      <p:pic>
        <p:nvPicPr>
          <p:cNvPr id="24" name="Content Placeholder 23">
            <a:extLst>
              <a:ext uri="{FF2B5EF4-FFF2-40B4-BE49-F238E27FC236}">
                <a16:creationId xmlns:a16="http://schemas.microsoft.com/office/drawing/2014/main" id="{F3823C19-4A2A-B7C2-BDBD-882EC3D8D8DA}"/>
              </a:ext>
            </a:extLst>
          </p:cNvPr>
          <p:cNvPicPr>
            <a:picLocks noGrp="1" noChangeAspect="1"/>
          </p:cNvPicPr>
          <p:nvPr>
            <p:ph idx="4294967295"/>
          </p:nvPr>
        </p:nvPicPr>
        <p:blipFill>
          <a:blip r:embed="rId3"/>
          <a:srcRect l="22468" t="19566" r="22202" b="-196"/>
          <a:stretch>
            <a:fillRect/>
          </a:stretch>
        </p:blipFill>
        <p:spPr>
          <a:xfrm>
            <a:off x="879373" y="2926005"/>
            <a:ext cx="4937761" cy="3359826"/>
          </a:xfrm>
          <a:prstGeom prst="rect">
            <a:avLst/>
          </a:prstGeom>
        </p:spPr>
      </p:pic>
      <p:pic>
        <p:nvPicPr>
          <p:cNvPr id="5" name="Picture 4">
            <a:extLst>
              <a:ext uri="{FF2B5EF4-FFF2-40B4-BE49-F238E27FC236}">
                <a16:creationId xmlns:a16="http://schemas.microsoft.com/office/drawing/2014/main" id="{243B810E-4688-FC1B-944A-525ABFD3FF58}"/>
              </a:ext>
            </a:extLst>
          </p:cNvPr>
          <p:cNvPicPr>
            <a:picLocks noChangeAspect="1"/>
          </p:cNvPicPr>
          <p:nvPr/>
        </p:nvPicPr>
        <p:blipFill>
          <a:blip r:embed="rId4"/>
          <a:srcRect l="22746" t="18333" r="22418" b="1890"/>
          <a:stretch>
            <a:fillRect/>
          </a:stretch>
        </p:blipFill>
        <p:spPr>
          <a:xfrm>
            <a:off x="6374868" y="2863515"/>
            <a:ext cx="4666615" cy="3422316"/>
          </a:xfrm>
          <a:prstGeom prst="rect">
            <a:avLst/>
          </a:prstGeom>
        </p:spPr>
      </p:pic>
    </p:spTree>
    <p:extLst>
      <p:ext uri="{BB962C8B-B14F-4D97-AF65-F5344CB8AC3E}">
        <p14:creationId xmlns:p14="http://schemas.microsoft.com/office/powerpoint/2010/main" val="31462134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p:cTn id="11" dur="1000" fill="hold"/>
                                        <p:tgtEl>
                                          <p:spTgt spid="24"/>
                                        </p:tgtEl>
                                        <p:attrNameLst>
                                          <p:attrName>ppt_w</p:attrName>
                                        </p:attrNameLst>
                                      </p:cBhvr>
                                      <p:tavLst>
                                        <p:tav tm="0">
                                          <p:val>
                                            <p:fltVal val="0"/>
                                          </p:val>
                                        </p:tav>
                                        <p:tav tm="100000">
                                          <p:val>
                                            <p:strVal val="#ppt_w"/>
                                          </p:val>
                                        </p:tav>
                                      </p:tavLst>
                                    </p:anim>
                                    <p:anim calcmode="lin" valueType="num">
                                      <p:cBhvr>
                                        <p:cTn id="12" dur="1000" fill="hold"/>
                                        <p:tgtEl>
                                          <p:spTgt spid="24"/>
                                        </p:tgtEl>
                                        <p:attrNameLst>
                                          <p:attrName>ppt_h</p:attrName>
                                        </p:attrNameLst>
                                      </p:cBhvr>
                                      <p:tavLst>
                                        <p:tav tm="0">
                                          <p:val>
                                            <p:fltVal val="0"/>
                                          </p:val>
                                        </p:tav>
                                        <p:tav tm="100000">
                                          <p:val>
                                            <p:strVal val="#ppt_h"/>
                                          </p:val>
                                        </p:tav>
                                      </p:tavLst>
                                    </p:anim>
                                    <p:anim calcmode="lin" valueType="num">
                                      <p:cBhvr>
                                        <p:cTn id="13" dur="1000" fill="hold"/>
                                        <p:tgtEl>
                                          <p:spTgt spid="24"/>
                                        </p:tgtEl>
                                        <p:attrNameLst>
                                          <p:attrName>style.rotation</p:attrName>
                                        </p:attrNameLst>
                                      </p:cBhvr>
                                      <p:tavLst>
                                        <p:tav tm="0">
                                          <p:val>
                                            <p:fltVal val="90"/>
                                          </p:val>
                                        </p:tav>
                                        <p:tav tm="100000">
                                          <p:val>
                                            <p:fltVal val="0"/>
                                          </p:val>
                                        </p:tav>
                                      </p:tavLst>
                                    </p:anim>
                                    <p:animEffect transition="in" filter="fade">
                                      <p:cBhvr>
                                        <p:cTn id="14" dur="1000"/>
                                        <p:tgtEl>
                                          <p:spTgt spid="24"/>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CE4E8-6A9C-3016-CFE6-6ED4AAAB5C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62E5B1-1C8A-388B-F136-47B4A7506B75}"/>
              </a:ext>
            </a:extLst>
          </p:cNvPr>
          <p:cNvSpPr>
            <a:spLocks noGrp="1"/>
          </p:cNvSpPr>
          <p:nvPr>
            <p:ph type="title"/>
          </p:nvPr>
        </p:nvSpPr>
        <p:spPr>
          <a:xfrm>
            <a:off x="3489710" y="1068900"/>
            <a:ext cx="4937760" cy="1625084"/>
          </a:xfrm>
        </p:spPr>
        <p:txBody>
          <a:bodyPr>
            <a:normAutofit/>
          </a:bodyPr>
          <a:lstStyle/>
          <a:p>
            <a:r>
              <a:rPr lang="en-GB" sz="6000" dirty="0">
                <a:latin typeface="Candara" panose="020E0502030303020204" pitchFamily="34" charset="0"/>
              </a:rPr>
              <a:t>Certificates</a:t>
            </a:r>
          </a:p>
        </p:txBody>
      </p:sp>
      <p:sp>
        <p:nvSpPr>
          <p:cNvPr id="3" name="Subtitle 2">
            <a:extLst>
              <a:ext uri="{FF2B5EF4-FFF2-40B4-BE49-F238E27FC236}">
                <a16:creationId xmlns:a16="http://schemas.microsoft.com/office/drawing/2014/main" id="{CF31DCB0-9610-2491-EA39-7BB696EB0E5A}"/>
              </a:ext>
            </a:extLst>
          </p:cNvPr>
          <p:cNvSpPr>
            <a:spLocks noGrp="1"/>
          </p:cNvSpPr>
          <p:nvPr>
            <p:ph idx="1"/>
          </p:nvPr>
        </p:nvSpPr>
        <p:spPr>
          <a:xfrm>
            <a:off x="4731845" y="1881442"/>
            <a:ext cx="2235483" cy="674407"/>
          </a:xfrm>
        </p:spPr>
        <p:txBody>
          <a:bodyPr>
            <a:normAutofit/>
          </a:bodyPr>
          <a:lstStyle/>
          <a:p>
            <a:pPr marL="0" indent="0">
              <a:buNone/>
            </a:pPr>
            <a:r>
              <a:rPr lang="en-GB" sz="2000" dirty="0">
                <a:latin typeface="Candara" panose="020E0502030303020204" pitchFamily="34" charset="0"/>
              </a:rPr>
              <a:t>LinkedIn Learning</a:t>
            </a:r>
          </a:p>
        </p:txBody>
      </p:sp>
      <p:pic>
        <p:nvPicPr>
          <p:cNvPr id="15" name="Picture 14">
            <a:extLst>
              <a:ext uri="{FF2B5EF4-FFF2-40B4-BE49-F238E27FC236}">
                <a16:creationId xmlns:a16="http://schemas.microsoft.com/office/drawing/2014/main" id="{460B677C-4BB3-22F2-CD1B-58150C084C11}"/>
              </a:ext>
            </a:extLst>
          </p:cNvPr>
          <p:cNvPicPr>
            <a:picLocks noChangeAspect="1"/>
          </p:cNvPicPr>
          <p:nvPr/>
        </p:nvPicPr>
        <p:blipFill>
          <a:blip r:embed="rId3"/>
          <a:srcRect l="21885" t="17869" r="22418"/>
          <a:stretch>
            <a:fillRect/>
          </a:stretch>
        </p:blipFill>
        <p:spPr>
          <a:xfrm>
            <a:off x="6668286" y="2779680"/>
            <a:ext cx="4691880" cy="3465073"/>
          </a:xfrm>
          <a:prstGeom prst="rect">
            <a:avLst/>
          </a:prstGeom>
        </p:spPr>
      </p:pic>
      <p:pic>
        <p:nvPicPr>
          <p:cNvPr id="17" name="Picture 16">
            <a:extLst>
              <a:ext uri="{FF2B5EF4-FFF2-40B4-BE49-F238E27FC236}">
                <a16:creationId xmlns:a16="http://schemas.microsoft.com/office/drawing/2014/main" id="{D984751F-872A-2EE3-5D88-ADD71F22B698}"/>
              </a:ext>
            </a:extLst>
          </p:cNvPr>
          <p:cNvPicPr>
            <a:picLocks noChangeAspect="1"/>
          </p:cNvPicPr>
          <p:nvPr/>
        </p:nvPicPr>
        <p:blipFill>
          <a:blip r:embed="rId4"/>
          <a:srcRect l="22746" t="17976" r="21803" b="490"/>
          <a:stretch>
            <a:fillRect/>
          </a:stretch>
        </p:blipFill>
        <p:spPr>
          <a:xfrm>
            <a:off x="831834" y="2764865"/>
            <a:ext cx="4682712" cy="3465074"/>
          </a:xfrm>
          <a:prstGeom prst="rect">
            <a:avLst/>
          </a:prstGeom>
        </p:spPr>
      </p:pic>
    </p:spTree>
    <p:extLst>
      <p:ext uri="{BB962C8B-B14F-4D97-AF65-F5344CB8AC3E}">
        <p14:creationId xmlns:p14="http://schemas.microsoft.com/office/powerpoint/2010/main" val="7819303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p:cTn id="11" dur="1000" fill="hold"/>
                                        <p:tgtEl>
                                          <p:spTgt spid="17"/>
                                        </p:tgtEl>
                                        <p:attrNameLst>
                                          <p:attrName>ppt_w</p:attrName>
                                        </p:attrNameLst>
                                      </p:cBhvr>
                                      <p:tavLst>
                                        <p:tav tm="0">
                                          <p:val>
                                            <p:fltVal val="0"/>
                                          </p:val>
                                        </p:tav>
                                        <p:tav tm="100000">
                                          <p:val>
                                            <p:strVal val="#ppt_w"/>
                                          </p:val>
                                        </p:tav>
                                      </p:tavLst>
                                    </p:anim>
                                    <p:anim calcmode="lin" valueType="num">
                                      <p:cBhvr>
                                        <p:cTn id="12" dur="1000" fill="hold"/>
                                        <p:tgtEl>
                                          <p:spTgt spid="17"/>
                                        </p:tgtEl>
                                        <p:attrNameLst>
                                          <p:attrName>ppt_h</p:attrName>
                                        </p:attrNameLst>
                                      </p:cBhvr>
                                      <p:tavLst>
                                        <p:tav tm="0">
                                          <p:val>
                                            <p:fltVal val="0"/>
                                          </p:val>
                                        </p:tav>
                                        <p:tav tm="100000">
                                          <p:val>
                                            <p:strVal val="#ppt_h"/>
                                          </p:val>
                                        </p:tav>
                                      </p:tavLst>
                                    </p:anim>
                                    <p:anim calcmode="lin" valueType="num">
                                      <p:cBhvr>
                                        <p:cTn id="13" dur="1000" fill="hold"/>
                                        <p:tgtEl>
                                          <p:spTgt spid="17"/>
                                        </p:tgtEl>
                                        <p:attrNameLst>
                                          <p:attrName>style.rotation</p:attrName>
                                        </p:attrNameLst>
                                      </p:cBhvr>
                                      <p:tavLst>
                                        <p:tav tm="0">
                                          <p:val>
                                            <p:fltVal val="90"/>
                                          </p:val>
                                        </p:tav>
                                        <p:tav tm="100000">
                                          <p:val>
                                            <p:fltVal val="0"/>
                                          </p:val>
                                        </p:tav>
                                      </p:tavLst>
                                    </p:anim>
                                    <p:animEffect transition="in" filter="fade">
                                      <p:cBhvr>
                                        <p:cTn id="14" dur="10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p:cTn id="19" dur="1000" fill="hold"/>
                                        <p:tgtEl>
                                          <p:spTgt spid="15"/>
                                        </p:tgtEl>
                                        <p:attrNameLst>
                                          <p:attrName>ppt_w</p:attrName>
                                        </p:attrNameLst>
                                      </p:cBhvr>
                                      <p:tavLst>
                                        <p:tav tm="0">
                                          <p:val>
                                            <p:fltVal val="0"/>
                                          </p:val>
                                        </p:tav>
                                        <p:tav tm="100000">
                                          <p:val>
                                            <p:strVal val="#ppt_w"/>
                                          </p:val>
                                        </p:tav>
                                      </p:tavLst>
                                    </p:anim>
                                    <p:anim calcmode="lin" valueType="num">
                                      <p:cBhvr>
                                        <p:cTn id="20" dur="1000" fill="hold"/>
                                        <p:tgtEl>
                                          <p:spTgt spid="15"/>
                                        </p:tgtEl>
                                        <p:attrNameLst>
                                          <p:attrName>ppt_h</p:attrName>
                                        </p:attrNameLst>
                                      </p:cBhvr>
                                      <p:tavLst>
                                        <p:tav tm="0">
                                          <p:val>
                                            <p:fltVal val="0"/>
                                          </p:val>
                                        </p:tav>
                                        <p:tav tm="100000">
                                          <p:val>
                                            <p:strVal val="#ppt_h"/>
                                          </p:val>
                                        </p:tav>
                                      </p:tavLst>
                                    </p:anim>
                                    <p:anim calcmode="lin" valueType="num">
                                      <p:cBhvr>
                                        <p:cTn id="21" dur="1000" fill="hold"/>
                                        <p:tgtEl>
                                          <p:spTgt spid="15"/>
                                        </p:tgtEl>
                                        <p:attrNameLst>
                                          <p:attrName>style.rotation</p:attrName>
                                        </p:attrNameLst>
                                      </p:cBhvr>
                                      <p:tavLst>
                                        <p:tav tm="0">
                                          <p:val>
                                            <p:fltVal val="90"/>
                                          </p:val>
                                        </p:tav>
                                        <p:tav tm="100000">
                                          <p:val>
                                            <p:fltVal val="0"/>
                                          </p:val>
                                        </p:tav>
                                      </p:tavLst>
                                    </p:anim>
                                    <p:animEffect transition="in" filter="fade">
                                      <p:cBhvr>
                                        <p:cTn id="22"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E1AB3B5-947D-2C60-0AB5-0A2AB9F6BE48}"/>
              </a:ext>
            </a:extLst>
          </p:cNvPr>
          <p:cNvSpPr>
            <a:spLocks noGrp="1"/>
          </p:cNvSpPr>
          <p:nvPr>
            <p:ph type="ctrTitle"/>
          </p:nvPr>
        </p:nvSpPr>
        <p:spPr>
          <a:xfrm>
            <a:off x="2299063" y="526868"/>
            <a:ext cx="6400800" cy="1791063"/>
          </a:xfrm>
        </p:spPr>
        <p:txBody>
          <a:bodyPr>
            <a:normAutofit/>
          </a:bodyPr>
          <a:lstStyle/>
          <a:p>
            <a:r>
              <a:rPr lang="en-US" sz="6000" dirty="0">
                <a:latin typeface="Candara" panose="020E0502030303020204" pitchFamily="34" charset="0"/>
              </a:rPr>
              <a:t>Artificial Intelligence</a:t>
            </a:r>
          </a:p>
        </p:txBody>
      </p:sp>
      <p:pic>
        <p:nvPicPr>
          <p:cNvPr id="6" name="Picture Placeholder 5">
            <a:extLst>
              <a:ext uri="{FF2B5EF4-FFF2-40B4-BE49-F238E27FC236}">
                <a16:creationId xmlns:a16="http://schemas.microsoft.com/office/drawing/2014/main" id="{ED38A249-94AB-E310-F3AD-D43FEC51CCF2}"/>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l="14988" r="14988"/>
          <a:stretch/>
        </p:blipFill>
        <p:spPr/>
      </p:pic>
      <p:sp>
        <p:nvSpPr>
          <p:cNvPr id="4" name="Content Placeholder 3">
            <a:extLst>
              <a:ext uri="{FF2B5EF4-FFF2-40B4-BE49-F238E27FC236}">
                <a16:creationId xmlns:a16="http://schemas.microsoft.com/office/drawing/2014/main" id="{EE29B928-4F72-F3C1-12C2-E28EA7794684}"/>
              </a:ext>
            </a:extLst>
          </p:cNvPr>
          <p:cNvSpPr>
            <a:spLocks noGrp="1"/>
          </p:cNvSpPr>
          <p:nvPr>
            <p:ph type="subTitle" idx="4294967295"/>
          </p:nvPr>
        </p:nvSpPr>
        <p:spPr>
          <a:xfrm>
            <a:off x="935736" y="2656941"/>
            <a:ext cx="4030662" cy="2565400"/>
          </a:xfrm>
        </p:spPr>
        <p:txBody>
          <a:bodyPr>
            <a:normAutofit fontScale="25000" lnSpcReduction="20000"/>
          </a:bodyPr>
          <a:lstStyle/>
          <a:p>
            <a:endParaRPr lang="en-US" dirty="0"/>
          </a:p>
          <a:p>
            <a:pPr marL="0" indent="0">
              <a:buNone/>
            </a:pPr>
            <a:r>
              <a:rPr lang="en-US" sz="8000" dirty="0">
                <a:latin typeface="Candara" panose="020E0502030303020204" pitchFamily="34" charset="0"/>
              </a:rPr>
              <a:t>During this module we looked at AI and the benefits it has, but also the downside of it.</a:t>
            </a:r>
          </a:p>
          <a:p>
            <a:pPr marL="0" indent="0">
              <a:buNone/>
            </a:pPr>
            <a:r>
              <a:rPr lang="en-US" sz="8000" dirty="0">
                <a:latin typeface="Candara" panose="020E0502030303020204" pitchFamily="34" charset="0"/>
              </a:rPr>
              <a:t>I’ve learnt that AI needs to be used responsibly and to always fact check the information for accuracy, relevancy and protecting information.</a:t>
            </a:r>
          </a:p>
          <a:p>
            <a:pPr marL="0" indent="0">
              <a:buNone/>
            </a:pPr>
            <a:endParaRPr lang="en-US" sz="2000" dirty="0">
              <a:latin typeface="Candara" panose="020E0502030303020204" pitchFamily="34" charset="0"/>
            </a:endParaRPr>
          </a:p>
          <a:p>
            <a:pPr marL="0" indent="0">
              <a:buNone/>
            </a:pPr>
            <a:endParaRPr lang="en-US" dirty="0"/>
          </a:p>
        </p:txBody>
      </p:sp>
      <p:sp>
        <p:nvSpPr>
          <p:cNvPr id="2" name="TextBox 1">
            <a:extLst>
              <a:ext uri="{FF2B5EF4-FFF2-40B4-BE49-F238E27FC236}">
                <a16:creationId xmlns:a16="http://schemas.microsoft.com/office/drawing/2014/main" id="{F4DA6826-747D-CD72-3C1F-EE3E00F239CC}"/>
              </a:ext>
            </a:extLst>
          </p:cNvPr>
          <p:cNvSpPr txBox="1"/>
          <p:nvPr/>
        </p:nvSpPr>
        <p:spPr>
          <a:xfrm>
            <a:off x="582951" y="5407802"/>
            <a:ext cx="5906124" cy="954107"/>
          </a:xfrm>
          <a:prstGeom prst="rect">
            <a:avLst/>
          </a:prstGeom>
          <a:noFill/>
        </p:spPr>
        <p:txBody>
          <a:bodyPr wrap="square" rtlCol="0">
            <a:spAutoFit/>
          </a:bodyPr>
          <a:lstStyle/>
          <a:p>
            <a:r>
              <a:rPr lang="en-US" dirty="0">
                <a:latin typeface="Candara" panose="020E0502030303020204" pitchFamily="34" charset="0"/>
              </a:rPr>
              <a:t> </a:t>
            </a:r>
            <a:r>
              <a:rPr lang="en-US" sz="2000" dirty="0">
                <a:latin typeface="Candara" panose="020E0502030303020204" pitchFamily="34" charset="0"/>
              </a:rPr>
              <a:t>‘AI should augment human intelligence, not replace it.’</a:t>
            </a:r>
          </a:p>
          <a:p>
            <a:r>
              <a:rPr lang="en-US" sz="1600" dirty="0">
                <a:latin typeface="Candara" panose="020E0502030303020204" pitchFamily="34" charset="0"/>
              </a:rPr>
              <a:t>(De Cremer and Kasparov, 2021)</a:t>
            </a:r>
          </a:p>
        </p:txBody>
      </p:sp>
    </p:spTree>
    <p:extLst>
      <p:ext uri="{BB962C8B-B14F-4D97-AF65-F5344CB8AC3E}">
        <p14:creationId xmlns:p14="http://schemas.microsoft.com/office/powerpoint/2010/main" val="27763846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
                                        </p:tgtEl>
                                        <p:attrNameLst>
                                          <p:attrName>style.visibility</p:attrName>
                                        </p:attrNameLst>
                                      </p:cBhvr>
                                      <p:to>
                                        <p:strVal val="visible"/>
                                      </p:to>
                                    </p:set>
                                    <p:anim calcmode="lin" valueType="num">
                                      <p:cBhvr additive="base">
                                        <p:cTn id="30" dur="500" fill="hold"/>
                                        <p:tgtEl>
                                          <p:spTgt spid="2"/>
                                        </p:tgtEl>
                                        <p:attrNameLst>
                                          <p:attrName>ppt_x</p:attrName>
                                        </p:attrNameLst>
                                      </p:cBhvr>
                                      <p:tavLst>
                                        <p:tav tm="0">
                                          <p:val>
                                            <p:strVal val="#ppt_x"/>
                                          </p:val>
                                        </p:tav>
                                        <p:tav tm="100000">
                                          <p:val>
                                            <p:strVal val="#ppt_x"/>
                                          </p:val>
                                        </p:tav>
                                      </p:tavLst>
                                    </p:anim>
                                    <p:anim calcmode="lin" valueType="num">
                                      <p:cBhvr additive="base">
                                        <p:cTn id="3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4"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4790DFE3-280C-8B1D-EF8E-94AE90C942A8}"/>
              </a:ext>
            </a:extLst>
          </p:cNvPr>
          <p:cNvSpPr txBox="1">
            <a:spLocks/>
          </p:cNvSpPr>
          <p:nvPr/>
        </p:nvSpPr>
        <p:spPr>
          <a:xfrm>
            <a:off x="557348" y="449942"/>
            <a:ext cx="7772400" cy="2618377"/>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3600" b="0" kern="1200" spc="150" baseline="0">
                <a:solidFill>
                  <a:schemeClr val="tx1"/>
                </a:solidFill>
                <a:latin typeface="+mj-lt"/>
                <a:ea typeface="Meiryo UI" panose="020B0604030504040204" pitchFamily="34" charset="-128"/>
                <a:cs typeface="+mj-cs"/>
              </a:defRPr>
            </a:lvl1pPr>
          </a:lstStyle>
          <a:p>
            <a:r>
              <a:rPr lang="en-GB" sz="6000" dirty="0">
                <a:latin typeface="Candara" panose="020E0502030303020204" pitchFamily="34" charset="0"/>
              </a:rPr>
              <a:t>Data Protection and Professional Communication.</a:t>
            </a:r>
          </a:p>
        </p:txBody>
      </p:sp>
      <p:sp>
        <p:nvSpPr>
          <p:cNvPr id="6" name="Subtitle 4">
            <a:extLst>
              <a:ext uri="{FF2B5EF4-FFF2-40B4-BE49-F238E27FC236}">
                <a16:creationId xmlns:a16="http://schemas.microsoft.com/office/drawing/2014/main" id="{1D90F708-B488-E2A6-774A-75BC3616567C}"/>
              </a:ext>
            </a:extLst>
          </p:cNvPr>
          <p:cNvSpPr txBox="1">
            <a:spLocks/>
          </p:cNvSpPr>
          <p:nvPr/>
        </p:nvSpPr>
        <p:spPr>
          <a:xfrm>
            <a:off x="702491" y="3573092"/>
            <a:ext cx="4856481" cy="1788162"/>
          </a:xfrm>
          <a:prstGeom prst="rect">
            <a:avLst/>
          </a:prstGeom>
        </p:spPr>
        <p:txBody>
          <a:bodyPr vert="horz" lIns="91440" tIns="45720" rIns="91440" bIns="45720" rtlCol="0" anchor="t" anchorCtr="0">
            <a:normAutofit/>
          </a:bodyPr>
          <a:lstStyle>
            <a:lvl1pPr marL="512064" indent="-512064" algn="l" defTabSz="914400" rtl="0" eaLnBrk="1" latinLnBrk="0" hangingPunct="1">
              <a:lnSpc>
                <a:spcPct val="100000"/>
              </a:lnSpc>
              <a:spcBef>
                <a:spcPts val="1500"/>
              </a:spcBef>
              <a:buClr>
                <a:schemeClr val="tx1"/>
              </a:buClr>
              <a:buSzPct val="100000"/>
              <a:buFont typeface="+mj-lt"/>
              <a:buAutoNum type="arabicPeriod"/>
              <a:defRPr sz="1800" kern="1200" spc="0" baseline="0">
                <a:solidFill>
                  <a:schemeClr val="tx1"/>
                </a:solidFill>
                <a:latin typeface="+mn-lt"/>
                <a:ea typeface="Meiryo UI" panose="020B0604030504040204" pitchFamily="34" charset="-128"/>
                <a:cs typeface="+mn-cs"/>
              </a:defRPr>
            </a:lvl1pPr>
            <a:lvl2pPr marL="1028700" indent="-342900" algn="l" defTabSz="914400" rtl="0" eaLnBrk="1" latinLnBrk="0" hangingPunct="1">
              <a:lnSpc>
                <a:spcPct val="100000"/>
              </a:lnSpc>
              <a:spcBef>
                <a:spcPts val="1500"/>
              </a:spcBef>
              <a:buClr>
                <a:schemeClr val="tx1"/>
              </a:buClr>
              <a:buSzPct val="100000"/>
              <a:buFont typeface="+mj-lt"/>
              <a:buAutoNum type="alphaLcPeriod"/>
              <a:defRPr sz="1600" kern="1200" spc="0" baseline="0">
                <a:solidFill>
                  <a:schemeClr val="tx1"/>
                </a:solidFill>
                <a:latin typeface="+mn-lt"/>
                <a:ea typeface="Meiryo UI" panose="020B0604030504040204" pitchFamily="34" charset="-128"/>
                <a:cs typeface="+mn-cs"/>
              </a:defRPr>
            </a:lvl2pPr>
            <a:lvl3pPr marL="1543050" indent="-400050" algn="l" defTabSz="914400" rtl="0" eaLnBrk="1" latinLnBrk="0" hangingPunct="1">
              <a:lnSpc>
                <a:spcPct val="100000"/>
              </a:lnSpc>
              <a:spcBef>
                <a:spcPts val="1500"/>
              </a:spcBef>
              <a:buClr>
                <a:schemeClr val="tx1"/>
              </a:buClr>
              <a:buSzPct val="100000"/>
              <a:buFont typeface="+mj-lt"/>
              <a:buAutoNum type="romanLcPeriod"/>
              <a:defRPr sz="1600" kern="1200" spc="0" baseline="0">
                <a:solidFill>
                  <a:schemeClr val="tx1"/>
                </a:solidFill>
                <a:latin typeface="+mn-lt"/>
                <a:ea typeface="Meiryo UI" panose="020B0604030504040204" pitchFamily="34" charset="-128"/>
                <a:cs typeface="+mn-cs"/>
              </a:defRPr>
            </a:lvl3pPr>
            <a:lvl4pPr marL="1943100" indent="-342900" algn="l" defTabSz="914400" rtl="0" eaLnBrk="1" latinLnBrk="0" hangingPunct="1">
              <a:lnSpc>
                <a:spcPct val="100000"/>
              </a:lnSpc>
              <a:spcBef>
                <a:spcPts val="1500"/>
              </a:spcBef>
              <a:buClr>
                <a:schemeClr val="tx1"/>
              </a:buClr>
              <a:buSzPct val="100000"/>
              <a:buFont typeface="+mj-lt"/>
              <a:buAutoNum type="arabicParenR"/>
              <a:defRPr sz="1600" kern="1200" spc="0" baseline="0">
                <a:solidFill>
                  <a:schemeClr val="tx1"/>
                </a:solidFill>
                <a:latin typeface="+mn-lt"/>
                <a:ea typeface="Meiryo UI" panose="020B0604030504040204" pitchFamily="34" charset="-128"/>
                <a:cs typeface="+mn-cs"/>
              </a:defRPr>
            </a:lvl4pPr>
            <a:lvl5pPr marL="2400300" indent="-342900" algn="l" defTabSz="914400" rtl="0" eaLnBrk="1" latinLnBrk="0" hangingPunct="1">
              <a:lnSpc>
                <a:spcPct val="100000"/>
              </a:lnSpc>
              <a:spcBef>
                <a:spcPts val="1500"/>
              </a:spcBef>
              <a:buClr>
                <a:schemeClr val="tx1"/>
              </a:buClr>
              <a:buSzPct val="100000"/>
              <a:buFont typeface="+mj-lt"/>
              <a:buAutoNum type="alphaLcParenR"/>
              <a:defRPr sz="16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sz="2000" dirty="0">
                <a:latin typeface="Candara" panose="020E0502030303020204" pitchFamily="34" charset="0"/>
              </a:rPr>
              <a:t>GDPR.</a:t>
            </a:r>
          </a:p>
          <a:p>
            <a:pPr marL="342900" indent="-342900">
              <a:buFont typeface="Arial" panose="020B0604020202020204" pitchFamily="34" charset="0"/>
              <a:buChar char="•"/>
            </a:pPr>
            <a:r>
              <a:rPr lang="en-GB" sz="2000" dirty="0">
                <a:latin typeface="Candara" panose="020E0502030303020204" pitchFamily="34" charset="0"/>
              </a:rPr>
              <a:t>The importance of keeping information secure.</a:t>
            </a:r>
          </a:p>
          <a:p>
            <a:pPr marL="342900" indent="-342900">
              <a:buFont typeface="Arial" panose="020B0604020202020204" pitchFamily="34" charset="0"/>
              <a:buChar char="•"/>
            </a:pPr>
            <a:r>
              <a:rPr lang="en-GB" sz="2000" dirty="0">
                <a:latin typeface="Candara" panose="020E0502030303020204" pitchFamily="34" charset="0"/>
              </a:rPr>
              <a:t>Why confidentiality matters. </a:t>
            </a:r>
          </a:p>
        </p:txBody>
      </p:sp>
      <p:sp>
        <p:nvSpPr>
          <p:cNvPr id="7" name="TextBox 6">
            <a:extLst>
              <a:ext uri="{FF2B5EF4-FFF2-40B4-BE49-F238E27FC236}">
                <a16:creationId xmlns:a16="http://schemas.microsoft.com/office/drawing/2014/main" id="{1A198CB2-EBE8-0461-FDAC-87F81BB710D7}"/>
              </a:ext>
            </a:extLst>
          </p:cNvPr>
          <p:cNvSpPr txBox="1"/>
          <p:nvPr/>
        </p:nvSpPr>
        <p:spPr>
          <a:xfrm>
            <a:off x="6633030" y="3359177"/>
            <a:ext cx="4412344" cy="221599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ndara" panose="020E0502030303020204" pitchFamily="34" charset="0"/>
              </a:rPr>
              <a:t>Professional communication links with confidentiality.</a:t>
            </a:r>
          </a:p>
          <a:p>
            <a:pPr marL="285750" indent="-285750">
              <a:buFont typeface="Arial" panose="020B0604020202020204" pitchFamily="34" charset="0"/>
              <a:buChar char="•"/>
            </a:pPr>
            <a:endParaRPr lang="en-GB" sz="2000" dirty="0">
              <a:latin typeface="Candara" panose="020E0502030303020204" pitchFamily="34" charset="0"/>
            </a:endParaRPr>
          </a:p>
          <a:p>
            <a:pPr marL="285750" indent="-285750">
              <a:buFont typeface="Arial" panose="020B0604020202020204" pitchFamily="34" charset="0"/>
              <a:buChar char="•"/>
            </a:pPr>
            <a:r>
              <a:rPr lang="en-GB" sz="2000" dirty="0">
                <a:latin typeface="Candara" panose="020E0502030303020204" pitchFamily="34" charset="0"/>
              </a:rPr>
              <a:t>Digital professionalism.</a:t>
            </a:r>
          </a:p>
          <a:p>
            <a:endParaRPr lang="en-GB" sz="2000" dirty="0">
              <a:latin typeface="Candara" panose="020E0502030303020204" pitchFamily="34" charset="0"/>
            </a:endParaRPr>
          </a:p>
          <a:p>
            <a:pPr marL="285750" indent="-285750">
              <a:buFont typeface="Arial" panose="020B0604020202020204" pitchFamily="34" charset="0"/>
              <a:buChar char="•"/>
            </a:pPr>
            <a:r>
              <a:rPr lang="en-GB" sz="2000" dirty="0">
                <a:latin typeface="Candara" panose="020E0502030303020204" pitchFamily="34" charset="0"/>
              </a:rPr>
              <a:t>Online etiquette.</a:t>
            </a:r>
            <a:endParaRPr lang="en-GB" dirty="0"/>
          </a:p>
          <a:p>
            <a:endParaRPr lang="en-GB" dirty="0"/>
          </a:p>
        </p:txBody>
      </p:sp>
    </p:spTree>
    <p:extLst>
      <p:ext uri="{BB962C8B-B14F-4D97-AF65-F5344CB8AC3E}">
        <p14:creationId xmlns:p14="http://schemas.microsoft.com/office/powerpoint/2010/main" val="2405635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horizont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70C680-8776-F905-DFEB-02C324C97CA5}"/>
              </a:ext>
            </a:extLst>
          </p:cNvPr>
          <p:cNvSpPr>
            <a:spLocks noGrp="1"/>
          </p:cNvSpPr>
          <p:nvPr>
            <p:ph type="title"/>
          </p:nvPr>
        </p:nvSpPr>
        <p:spPr/>
        <p:txBody>
          <a:bodyPr>
            <a:noAutofit/>
          </a:bodyPr>
          <a:lstStyle/>
          <a:p>
            <a:r>
              <a:rPr lang="en-US" sz="6000" dirty="0">
                <a:latin typeface="Candara" panose="020E0502030303020204" pitchFamily="34" charset="0"/>
              </a:rPr>
              <a:t>Applying my skills in my learning and career </a:t>
            </a:r>
          </a:p>
        </p:txBody>
      </p:sp>
      <p:sp>
        <p:nvSpPr>
          <p:cNvPr id="2" name="Content Placeholder 1">
            <a:extLst>
              <a:ext uri="{FF2B5EF4-FFF2-40B4-BE49-F238E27FC236}">
                <a16:creationId xmlns:a16="http://schemas.microsoft.com/office/drawing/2014/main" id="{31DAE621-45F5-27DA-0E0F-3961355B2454}"/>
              </a:ext>
            </a:extLst>
          </p:cNvPr>
          <p:cNvSpPr>
            <a:spLocks noGrp="1"/>
          </p:cNvSpPr>
          <p:nvPr>
            <p:ph idx="1"/>
          </p:nvPr>
        </p:nvSpPr>
        <p:spPr/>
        <p:txBody>
          <a:bodyPr/>
          <a:lstStyle/>
          <a:p>
            <a:endParaRPr lang="en-US" dirty="0"/>
          </a:p>
          <a:p>
            <a:r>
              <a:rPr lang="en-US" sz="2000" dirty="0">
                <a:latin typeface="Candara" panose="020E0502030303020204" pitchFamily="34" charset="0"/>
              </a:rPr>
              <a:t>The skills I’ve learnt throughout this course will help me in my learning and career. The skills I’ve developed will enable me to produce professional documents, communicate effectively and use AI responsibly and I am now able to analyze data in Excel. I will continue to develop my digital skills and confidence throughout my learning and career. </a:t>
            </a:r>
          </a:p>
        </p:txBody>
      </p:sp>
      <p:sp>
        <p:nvSpPr>
          <p:cNvPr id="3" name="Content Placeholder 2">
            <a:extLst>
              <a:ext uri="{FF2B5EF4-FFF2-40B4-BE49-F238E27FC236}">
                <a16:creationId xmlns:a16="http://schemas.microsoft.com/office/drawing/2014/main" id="{A72603A6-84E3-3AAA-F04B-23ADA996BAD8}"/>
              </a:ext>
            </a:extLst>
          </p:cNvPr>
          <p:cNvSpPr>
            <a:spLocks noGrp="1"/>
          </p:cNvSpPr>
          <p:nvPr>
            <p:ph sz="half" idx="4294967295"/>
          </p:nvPr>
        </p:nvSpPr>
        <p:spPr>
          <a:xfrm>
            <a:off x="7345363" y="5230813"/>
            <a:ext cx="4846637" cy="2012950"/>
          </a:xfrm>
        </p:spPr>
        <p:txBody>
          <a:bodyPr/>
          <a:lstStyle/>
          <a:p>
            <a:endParaRPr lang="en-US" dirty="0"/>
          </a:p>
          <a:p>
            <a:endParaRPr lang="en-US" dirty="0"/>
          </a:p>
        </p:txBody>
      </p:sp>
    </p:spTree>
    <p:extLst>
      <p:ext uri="{BB962C8B-B14F-4D97-AF65-F5344CB8AC3E}">
        <p14:creationId xmlns:p14="http://schemas.microsoft.com/office/powerpoint/2010/main" val="325687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E4463D1-16D3-BABD-80C4-68ACA61E48AA}"/>
              </a:ext>
            </a:extLst>
          </p:cNvPr>
          <p:cNvSpPr>
            <a:spLocks noGrp="1"/>
          </p:cNvSpPr>
          <p:nvPr>
            <p:ph type="ctrTitle"/>
          </p:nvPr>
        </p:nvSpPr>
        <p:spPr>
          <a:xfrm>
            <a:off x="2895600" y="58115"/>
            <a:ext cx="6400800" cy="2103120"/>
          </a:xfrm>
        </p:spPr>
        <p:txBody>
          <a:bodyPr>
            <a:normAutofit/>
          </a:bodyPr>
          <a:lstStyle/>
          <a:p>
            <a:r>
              <a:rPr lang="en-GB" sz="6000" dirty="0">
                <a:latin typeface="Candara" panose="020E0502030303020204" pitchFamily="34" charset="0"/>
              </a:rPr>
              <a:t>Reflection.</a:t>
            </a:r>
          </a:p>
        </p:txBody>
      </p:sp>
      <p:sp>
        <p:nvSpPr>
          <p:cNvPr id="15" name="TextBox 14">
            <a:extLst>
              <a:ext uri="{FF2B5EF4-FFF2-40B4-BE49-F238E27FC236}">
                <a16:creationId xmlns:a16="http://schemas.microsoft.com/office/drawing/2014/main" id="{CCAD2F1E-8297-7C86-CF37-BD44A25C8546}"/>
              </a:ext>
            </a:extLst>
          </p:cNvPr>
          <p:cNvSpPr txBox="1"/>
          <p:nvPr/>
        </p:nvSpPr>
        <p:spPr>
          <a:xfrm>
            <a:off x="928914" y="1915885"/>
            <a:ext cx="5979886" cy="4524315"/>
          </a:xfrm>
          <a:prstGeom prst="rect">
            <a:avLst/>
          </a:prstGeom>
          <a:noFill/>
        </p:spPr>
        <p:txBody>
          <a:bodyPr wrap="square" rtlCol="0">
            <a:spAutoFit/>
          </a:bodyPr>
          <a:lstStyle/>
          <a:p>
            <a:r>
              <a:rPr lang="en-GB" dirty="0">
                <a:latin typeface="Candara" panose="020E0502030303020204" pitchFamily="34" charset="0"/>
              </a:rPr>
              <a:t>At the start of this course, I lacked abilities and confidence in digital skills. But I now feel more comfortable. </a:t>
            </a:r>
          </a:p>
          <a:p>
            <a:endParaRPr lang="en-GB" dirty="0">
              <a:latin typeface="Candara" panose="020E0502030303020204" pitchFamily="34" charset="0"/>
            </a:endParaRPr>
          </a:p>
          <a:p>
            <a:r>
              <a:rPr lang="en-GB" dirty="0">
                <a:latin typeface="Candara" panose="020E0502030303020204" pitchFamily="34" charset="0"/>
              </a:rPr>
              <a:t>Using excel, I was dreading it and have always avoided it, but I now feel more confident in being able to create spreadsheets and organise data. </a:t>
            </a:r>
          </a:p>
          <a:p>
            <a:endParaRPr lang="en-GB" dirty="0">
              <a:latin typeface="Candara" panose="020E0502030303020204" pitchFamily="34" charset="0"/>
            </a:endParaRPr>
          </a:p>
          <a:p>
            <a:r>
              <a:rPr lang="en-GB" dirty="0">
                <a:latin typeface="Candara" panose="020E0502030303020204" pitchFamily="34" charset="0"/>
              </a:rPr>
              <a:t>Learning about AI has made me more aware of the importance of checking the information for accuracy and relevancy and not just assuming the information it has produced is factually correct. </a:t>
            </a:r>
          </a:p>
          <a:p>
            <a:endParaRPr lang="en-GB" dirty="0">
              <a:latin typeface="Candara" panose="020E0502030303020204" pitchFamily="34" charset="0"/>
            </a:endParaRPr>
          </a:p>
          <a:p>
            <a:r>
              <a:rPr lang="en-GB" dirty="0">
                <a:latin typeface="Candara" panose="020E0502030303020204" pitchFamily="34" charset="0"/>
              </a:rPr>
              <a:t>What I struggled with the most is probably this PowerPoint presentation, I didn’t think I had the abilities to create one, but I surprised myself and, in the future, I need to have more  faith in my abilities. </a:t>
            </a:r>
          </a:p>
        </p:txBody>
      </p:sp>
      <p:pic>
        <p:nvPicPr>
          <p:cNvPr id="19" name="Picture 18">
            <a:extLst>
              <a:ext uri="{FF2B5EF4-FFF2-40B4-BE49-F238E27FC236}">
                <a16:creationId xmlns:a16="http://schemas.microsoft.com/office/drawing/2014/main" id="{18D62E38-E2A8-6A45-B83C-636FBF3BCEA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78771" y="2126816"/>
            <a:ext cx="4635257" cy="3743299"/>
          </a:xfrm>
          <a:prstGeom prst="rect">
            <a:avLst/>
          </a:prstGeom>
        </p:spPr>
      </p:pic>
    </p:spTree>
    <p:extLst>
      <p:ext uri="{BB962C8B-B14F-4D97-AF65-F5344CB8AC3E}">
        <p14:creationId xmlns:p14="http://schemas.microsoft.com/office/powerpoint/2010/main" val="353630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wipe(down)">
                                      <p:cBhvr>
                                        <p:cTn id="15" dur="580">
                                          <p:stCondLst>
                                            <p:cond delay="0"/>
                                          </p:stCondLst>
                                        </p:cTn>
                                        <p:tgtEl>
                                          <p:spTgt spid="19"/>
                                        </p:tgtEl>
                                      </p:cBhvr>
                                    </p:animEffect>
                                    <p:anim calcmode="lin" valueType="num">
                                      <p:cBhvr>
                                        <p:cTn id="16"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21" dur="26">
                                          <p:stCondLst>
                                            <p:cond delay="650"/>
                                          </p:stCondLst>
                                        </p:cTn>
                                        <p:tgtEl>
                                          <p:spTgt spid="19"/>
                                        </p:tgtEl>
                                      </p:cBhvr>
                                      <p:to x="100000" y="60000"/>
                                    </p:animScale>
                                    <p:animScale>
                                      <p:cBhvr>
                                        <p:cTn id="22" dur="166" decel="50000">
                                          <p:stCondLst>
                                            <p:cond delay="676"/>
                                          </p:stCondLst>
                                        </p:cTn>
                                        <p:tgtEl>
                                          <p:spTgt spid="19"/>
                                        </p:tgtEl>
                                      </p:cBhvr>
                                      <p:to x="100000" y="100000"/>
                                    </p:animScale>
                                    <p:animScale>
                                      <p:cBhvr>
                                        <p:cTn id="23" dur="26">
                                          <p:stCondLst>
                                            <p:cond delay="1312"/>
                                          </p:stCondLst>
                                        </p:cTn>
                                        <p:tgtEl>
                                          <p:spTgt spid="19"/>
                                        </p:tgtEl>
                                      </p:cBhvr>
                                      <p:to x="100000" y="80000"/>
                                    </p:animScale>
                                    <p:animScale>
                                      <p:cBhvr>
                                        <p:cTn id="24" dur="166" decel="50000">
                                          <p:stCondLst>
                                            <p:cond delay="1338"/>
                                          </p:stCondLst>
                                        </p:cTn>
                                        <p:tgtEl>
                                          <p:spTgt spid="19"/>
                                        </p:tgtEl>
                                      </p:cBhvr>
                                      <p:to x="100000" y="100000"/>
                                    </p:animScale>
                                    <p:animScale>
                                      <p:cBhvr>
                                        <p:cTn id="25" dur="26">
                                          <p:stCondLst>
                                            <p:cond delay="1642"/>
                                          </p:stCondLst>
                                        </p:cTn>
                                        <p:tgtEl>
                                          <p:spTgt spid="19"/>
                                        </p:tgtEl>
                                      </p:cBhvr>
                                      <p:to x="100000" y="90000"/>
                                    </p:animScale>
                                    <p:animScale>
                                      <p:cBhvr>
                                        <p:cTn id="26" dur="166" decel="50000">
                                          <p:stCondLst>
                                            <p:cond delay="1668"/>
                                          </p:stCondLst>
                                        </p:cTn>
                                        <p:tgtEl>
                                          <p:spTgt spid="19"/>
                                        </p:tgtEl>
                                      </p:cBhvr>
                                      <p:to x="100000" y="100000"/>
                                    </p:animScale>
                                    <p:animScale>
                                      <p:cBhvr>
                                        <p:cTn id="27" dur="26">
                                          <p:stCondLst>
                                            <p:cond delay="1808"/>
                                          </p:stCondLst>
                                        </p:cTn>
                                        <p:tgtEl>
                                          <p:spTgt spid="19"/>
                                        </p:tgtEl>
                                      </p:cBhvr>
                                      <p:to x="100000" y="95000"/>
                                    </p:animScale>
                                    <p:animScale>
                                      <p:cBhvr>
                                        <p:cTn id="28" dur="166" decel="50000">
                                          <p:stCondLst>
                                            <p:cond delay="1834"/>
                                          </p:stCondLst>
                                        </p:cTn>
                                        <p:tgtEl>
                                          <p:spTgt spid="19"/>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nodeType="clickEffect">
                                  <p:stCondLst>
                                    <p:cond delay="0"/>
                                  </p:stCondLst>
                                  <p:childTnLst>
                                    <p:set>
                                      <p:cBhvr>
                                        <p:cTn id="32" dur="1" fill="hold">
                                          <p:stCondLst>
                                            <p:cond delay="0"/>
                                          </p:stCondLst>
                                        </p:cTn>
                                        <p:tgtEl>
                                          <p:spTgt spid="15">
                                            <p:txEl>
                                              <p:pRg st="0" end="0"/>
                                            </p:txEl>
                                          </p:spTgt>
                                        </p:tgtEl>
                                        <p:attrNameLst>
                                          <p:attrName>style.visibility</p:attrName>
                                        </p:attrNameLst>
                                      </p:cBhvr>
                                      <p:to>
                                        <p:strVal val="visible"/>
                                      </p:to>
                                    </p:set>
                                    <p:animEffect transition="in" filter="circle(in)">
                                      <p:cBhvr>
                                        <p:cTn id="33" dur="2000"/>
                                        <p:tgtEl>
                                          <p:spTgt spid="15">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nodeType="clickEffect">
                                  <p:stCondLst>
                                    <p:cond delay="0"/>
                                  </p:stCondLst>
                                  <p:childTnLst>
                                    <p:set>
                                      <p:cBhvr>
                                        <p:cTn id="37" dur="1" fill="hold">
                                          <p:stCondLst>
                                            <p:cond delay="0"/>
                                          </p:stCondLst>
                                        </p:cTn>
                                        <p:tgtEl>
                                          <p:spTgt spid="15">
                                            <p:txEl>
                                              <p:pRg st="2" end="2"/>
                                            </p:txEl>
                                          </p:spTgt>
                                        </p:tgtEl>
                                        <p:attrNameLst>
                                          <p:attrName>style.visibility</p:attrName>
                                        </p:attrNameLst>
                                      </p:cBhvr>
                                      <p:to>
                                        <p:strVal val="visible"/>
                                      </p:to>
                                    </p:set>
                                    <p:animEffect transition="in" filter="circle(in)">
                                      <p:cBhvr>
                                        <p:cTn id="38" dur="2000"/>
                                        <p:tgtEl>
                                          <p:spTgt spid="15">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nodeType="clickEffect">
                                  <p:stCondLst>
                                    <p:cond delay="0"/>
                                  </p:stCondLst>
                                  <p:childTnLst>
                                    <p:set>
                                      <p:cBhvr>
                                        <p:cTn id="42" dur="1" fill="hold">
                                          <p:stCondLst>
                                            <p:cond delay="0"/>
                                          </p:stCondLst>
                                        </p:cTn>
                                        <p:tgtEl>
                                          <p:spTgt spid="15">
                                            <p:txEl>
                                              <p:pRg st="4" end="4"/>
                                            </p:txEl>
                                          </p:spTgt>
                                        </p:tgtEl>
                                        <p:attrNameLst>
                                          <p:attrName>style.visibility</p:attrName>
                                        </p:attrNameLst>
                                      </p:cBhvr>
                                      <p:to>
                                        <p:strVal val="visible"/>
                                      </p:to>
                                    </p:set>
                                    <p:animEffect transition="in" filter="circle(in)">
                                      <p:cBhvr>
                                        <p:cTn id="43" dur="2000"/>
                                        <p:tgtEl>
                                          <p:spTgt spid="15">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nodeType="clickEffect">
                                  <p:stCondLst>
                                    <p:cond delay="0"/>
                                  </p:stCondLst>
                                  <p:childTnLst>
                                    <p:set>
                                      <p:cBhvr>
                                        <p:cTn id="47" dur="1" fill="hold">
                                          <p:stCondLst>
                                            <p:cond delay="0"/>
                                          </p:stCondLst>
                                        </p:cTn>
                                        <p:tgtEl>
                                          <p:spTgt spid="15">
                                            <p:txEl>
                                              <p:pRg st="6" end="6"/>
                                            </p:txEl>
                                          </p:spTgt>
                                        </p:tgtEl>
                                        <p:attrNameLst>
                                          <p:attrName>style.visibility</p:attrName>
                                        </p:attrNameLst>
                                      </p:cBhvr>
                                      <p:to>
                                        <p:strVal val="visible"/>
                                      </p:to>
                                    </p:set>
                                    <p:animEffect transition="in" filter="circle(in)">
                                      <p:cBhvr>
                                        <p:cTn id="48" dur="2000"/>
                                        <p:tgtEl>
                                          <p:spTgt spid="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D0DB370-4C1A-2CD6-A308-F0C1C3D84D34}"/>
              </a:ext>
            </a:extLst>
          </p:cNvPr>
          <p:cNvSpPr>
            <a:spLocks noGrp="1"/>
          </p:cNvSpPr>
          <p:nvPr>
            <p:ph type="title"/>
          </p:nvPr>
        </p:nvSpPr>
        <p:spPr>
          <a:xfrm>
            <a:off x="731520" y="731519"/>
            <a:ext cx="4949752" cy="4500047"/>
          </a:xfrm>
        </p:spPr>
        <p:txBody>
          <a:bodyPr>
            <a:noAutofit/>
          </a:bodyPr>
          <a:lstStyle/>
          <a:p>
            <a:r>
              <a:rPr lang="en-GB" sz="5400" dirty="0">
                <a:latin typeface="Candara" panose="020E0502030303020204" pitchFamily="34" charset="0"/>
              </a:rPr>
              <a:t>S</a:t>
            </a:r>
            <a:br>
              <a:rPr lang="en-GB" sz="5400" dirty="0">
                <a:latin typeface="Candara" panose="020E0502030303020204" pitchFamily="34" charset="0"/>
              </a:rPr>
            </a:br>
            <a:r>
              <a:rPr lang="en-GB" sz="5400" dirty="0">
                <a:latin typeface="Candara" panose="020E0502030303020204" pitchFamily="34" charset="0"/>
              </a:rPr>
              <a:t>M</a:t>
            </a:r>
            <a:br>
              <a:rPr lang="en-GB" sz="5400" dirty="0">
                <a:latin typeface="Candara" panose="020E0502030303020204" pitchFamily="34" charset="0"/>
              </a:rPr>
            </a:br>
            <a:r>
              <a:rPr lang="en-GB" sz="5400" dirty="0">
                <a:latin typeface="Candara" panose="020E0502030303020204" pitchFamily="34" charset="0"/>
              </a:rPr>
              <a:t>A</a:t>
            </a:r>
            <a:br>
              <a:rPr lang="en-GB" sz="5400" dirty="0">
                <a:latin typeface="Candara" panose="020E0502030303020204" pitchFamily="34" charset="0"/>
              </a:rPr>
            </a:br>
            <a:r>
              <a:rPr lang="en-GB" sz="5400" dirty="0">
                <a:latin typeface="Candara" panose="020E0502030303020204" pitchFamily="34" charset="0"/>
              </a:rPr>
              <a:t>R</a:t>
            </a:r>
            <a:br>
              <a:rPr lang="en-GB" sz="5400" dirty="0">
                <a:latin typeface="Candara" panose="020E0502030303020204" pitchFamily="34" charset="0"/>
              </a:rPr>
            </a:br>
            <a:r>
              <a:rPr lang="en-GB" sz="5400" dirty="0">
                <a:latin typeface="Candara" panose="020E0502030303020204" pitchFamily="34" charset="0"/>
              </a:rPr>
              <a:t>T</a:t>
            </a:r>
            <a:br>
              <a:rPr lang="en-GB" sz="5400" dirty="0">
                <a:latin typeface="Candara" panose="020E0502030303020204" pitchFamily="34" charset="0"/>
              </a:rPr>
            </a:br>
            <a:r>
              <a:rPr lang="en-GB" sz="5400" dirty="0">
                <a:latin typeface="Candara" panose="020E0502030303020204" pitchFamily="34" charset="0"/>
              </a:rPr>
              <a:t>Action plan</a:t>
            </a:r>
          </a:p>
        </p:txBody>
      </p:sp>
      <p:sp>
        <p:nvSpPr>
          <p:cNvPr id="8" name="Content Placeholder 3">
            <a:extLst>
              <a:ext uri="{FF2B5EF4-FFF2-40B4-BE49-F238E27FC236}">
                <a16:creationId xmlns:a16="http://schemas.microsoft.com/office/drawing/2014/main" id="{ECB9EFB7-9470-6B27-DF72-0AE145C6A52F}"/>
              </a:ext>
            </a:extLst>
          </p:cNvPr>
          <p:cNvSpPr>
            <a:spLocks noGrp="1"/>
          </p:cNvSpPr>
          <p:nvPr>
            <p:ph idx="1"/>
          </p:nvPr>
        </p:nvSpPr>
        <p:spPr>
          <a:xfrm>
            <a:off x="5957141" y="551637"/>
            <a:ext cx="5503339" cy="4844821"/>
          </a:xfrm>
        </p:spPr>
        <p:txBody>
          <a:bodyPr>
            <a:noAutofit/>
          </a:bodyPr>
          <a:lstStyle/>
          <a:p>
            <a:r>
              <a:rPr lang="en-GB" sz="2000" dirty="0">
                <a:latin typeface="Candara" panose="020E0502030303020204" pitchFamily="34" charset="0"/>
              </a:rPr>
              <a:t>I want to continue to develop my skills in Excel, AI and other Microsoft office apps. </a:t>
            </a:r>
          </a:p>
          <a:p>
            <a:r>
              <a:rPr lang="en-GB" sz="2000" dirty="0">
                <a:latin typeface="Candara" panose="020E0502030303020204" pitchFamily="34" charset="0"/>
              </a:rPr>
              <a:t>Id like to continue my LinkedIn learning and ensure I am updating my LinkedIn profile regularly.</a:t>
            </a:r>
          </a:p>
          <a:p>
            <a:r>
              <a:rPr lang="en-GB" sz="2000" dirty="0">
                <a:latin typeface="Candara" panose="020E0502030303020204" pitchFamily="34" charset="0"/>
              </a:rPr>
              <a:t>Use the University’s resources and LinkedIn Learning.</a:t>
            </a:r>
          </a:p>
          <a:p>
            <a:r>
              <a:rPr lang="en-GB" sz="2000" dirty="0">
                <a:latin typeface="Candara" panose="020E0502030303020204" pitchFamily="34" charset="0"/>
              </a:rPr>
              <a:t>The digital skills I will continue to improve on are important skills for my career and future learning. </a:t>
            </a:r>
          </a:p>
          <a:p>
            <a:r>
              <a:rPr lang="en-GB" sz="2000" dirty="0">
                <a:latin typeface="Candara" panose="020E0502030303020204" pitchFamily="34" charset="0"/>
              </a:rPr>
              <a:t>Id like to complete these by the end of the course in April 2027. </a:t>
            </a:r>
          </a:p>
        </p:txBody>
      </p:sp>
    </p:spTree>
    <p:extLst>
      <p:ext uri="{BB962C8B-B14F-4D97-AF65-F5344CB8AC3E}">
        <p14:creationId xmlns:p14="http://schemas.microsoft.com/office/powerpoint/2010/main" val="42349804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xEl>
                                              <p:pRg st="0" end="0"/>
                                            </p:txEl>
                                          </p:spTgt>
                                        </p:tgtEl>
                                        <p:attrNameLst>
                                          <p:attrName>style.visibility</p:attrName>
                                        </p:attrNameLst>
                                      </p:cBhvr>
                                      <p:to>
                                        <p:strVal val="visible"/>
                                      </p:to>
                                    </p:set>
                                    <p:animEffect transition="in" filter="fade">
                                      <p:cBhvr>
                                        <p:cTn id="14" dur="1000"/>
                                        <p:tgtEl>
                                          <p:spTgt spid="8">
                                            <p:txEl>
                                              <p:pRg st="0" end="0"/>
                                            </p:txEl>
                                          </p:spTgt>
                                        </p:tgtEl>
                                      </p:cBhvr>
                                    </p:animEffect>
                                    <p:anim calcmode="lin" valueType="num">
                                      <p:cBhvr>
                                        <p:cTn id="1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animEffect transition="in" filter="fade">
                                      <p:cBhvr>
                                        <p:cTn id="21" dur="1000"/>
                                        <p:tgtEl>
                                          <p:spTgt spid="8">
                                            <p:txEl>
                                              <p:pRg st="1" end="1"/>
                                            </p:txEl>
                                          </p:spTgt>
                                        </p:tgtEl>
                                      </p:cBhvr>
                                    </p:animEffect>
                                    <p:anim calcmode="lin" valueType="num">
                                      <p:cBhvr>
                                        <p:cTn id="22"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fade">
                                      <p:cBhvr>
                                        <p:cTn id="28" dur="1000"/>
                                        <p:tgtEl>
                                          <p:spTgt spid="8">
                                            <p:txEl>
                                              <p:pRg st="2" end="2"/>
                                            </p:txEl>
                                          </p:spTgt>
                                        </p:tgtEl>
                                      </p:cBhvr>
                                    </p:animEffect>
                                    <p:anim calcmode="lin" valueType="num">
                                      <p:cBhvr>
                                        <p:cTn id="29"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xEl>
                                              <p:pRg st="3" end="3"/>
                                            </p:txEl>
                                          </p:spTgt>
                                        </p:tgtEl>
                                        <p:attrNameLst>
                                          <p:attrName>style.visibility</p:attrName>
                                        </p:attrNameLst>
                                      </p:cBhvr>
                                      <p:to>
                                        <p:strVal val="visible"/>
                                      </p:to>
                                    </p:set>
                                    <p:animEffect transition="in" filter="fade">
                                      <p:cBhvr>
                                        <p:cTn id="35" dur="1000"/>
                                        <p:tgtEl>
                                          <p:spTgt spid="8">
                                            <p:txEl>
                                              <p:pRg st="3" end="3"/>
                                            </p:txEl>
                                          </p:spTgt>
                                        </p:tgtEl>
                                      </p:cBhvr>
                                    </p:animEffect>
                                    <p:anim calcmode="lin" valueType="num">
                                      <p:cBhvr>
                                        <p:cTn id="36"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8">
                                            <p:txEl>
                                              <p:pRg st="4" end="4"/>
                                            </p:txEl>
                                          </p:spTgt>
                                        </p:tgtEl>
                                        <p:attrNameLst>
                                          <p:attrName>style.visibility</p:attrName>
                                        </p:attrNameLst>
                                      </p:cBhvr>
                                      <p:to>
                                        <p:strVal val="visible"/>
                                      </p:to>
                                    </p:set>
                                    <p:animEffect transition="in" filter="fade">
                                      <p:cBhvr>
                                        <p:cTn id="42" dur="1000"/>
                                        <p:tgtEl>
                                          <p:spTgt spid="8">
                                            <p:txEl>
                                              <p:pRg st="4" end="4"/>
                                            </p:txEl>
                                          </p:spTgt>
                                        </p:tgtEl>
                                      </p:cBhvr>
                                    </p:animEffect>
                                    <p:anim calcmode="lin" valueType="num">
                                      <p:cBhvr>
                                        <p:cTn id="43"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CEA74-8AD7-E6F3-6FE5-D3DBAEE51D5A}"/>
              </a:ext>
            </a:extLst>
          </p:cNvPr>
          <p:cNvSpPr>
            <a:spLocks noGrp="1"/>
          </p:cNvSpPr>
          <p:nvPr>
            <p:ph type="title"/>
          </p:nvPr>
        </p:nvSpPr>
        <p:spPr/>
        <p:txBody>
          <a:bodyPr>
            <a:normAutofit/>
          </a:bodyPr>
          <a:lstStyle/>
          <a:p>
            <a:r>
              <a:rPr lang="en-US" sz="6000" dirty="0">
                <a:latin typeface="Candara" panose="020E0502030303020204" pitchFamily="34" charset="0"/>
              </a:rPr>
              <a:t>Thank you</a:t>
            </a:r>
          </a:p>
        </p:txBody>
      </p:sp>
      <p:sp>
        <p:nvSpPr>
          <p:cNvPr id="3" name="Content Placeholder 2">
            <a:extLst>
              <a:ext uri="{FF2B5EF4-FFF2-40B4-BE49-F238E27FC236}">
                <a16:creationId xmlns:a16="http://schemas.microsoft.com/office/drawing/2014/main" id="{752EE43F-D3D3-9B7F-DBB5-F0D932ED0B82}"/>
              </a:ext>
            </a:extLst>
          </p:cNvPr>
          <p:cNvSpPr>
            <a:spLocks noGrp="1"/>
          </p:cNvSpPr>
          <p:nvPr>
            <p:ph idx="1"/>
          </p:nvPr>
        </p:nvSpPr>
        <p:spPr/>
        <p:txBody>
          <a:bodyPr>
            <a:normAutofit/>
          </a:bodyPr>
          <a:lstStyle/>
          <a:p>
            <a:r>
              <a:rPr lang="en-US" dirty="0">
                <a:latin typeface="Candara" panose="020E0502030303020204" pitchFamily="34" charset="0"/>
              </a:rPr>
              <a:t>KERIS BECK</a:t>
            </a:r>
          </a:p>
          <a:p>
            <a:r>
              <a:rPr lang="en-US" dirty="0">
                <a:latin typeface="Candara" panose="020E0502030303020204" pitchFamily="34" charset="0"/>
              </a:rPr>
              <a:t>2534942</a:t>
            </a:r>
          </a:p>
          <a:p>
            <a:r>
              <a:rPr lang="en-US" dirty="0">
                <a:latin typeface="Candara" panose="020E0502030303020204" pitchFamily="34" charset="0"/>
              </a:rPr>
              <a:t>Please could you scan the QR code and leave any feedback. </a:t>
            </a:r>
          </a:p>
          <a:p>
            <a:r>
              <a:rPr lang="en-US" dirty="0">
                <a:latin typeface="Candara" panose="020E0502030303020204" pitchFamily="34" charset="0"/>
              </a:rPr>
              <a:t>https://forms.office.com/e/LZ5DthkKAX</a:t>
            </a:r>
          </a:p>
        </p:txBody>
      </p:sp>
      <p:pic>
        <p:nvPicPr>
          <p:cNvPr id="10" name="Picture 9">
            <a:extLst>
              <a:ext uri="{FF2B5EF4-FFF2-40B4-BE49-F238E27FC236}">
                <a16:creationId xmlns:a16="http://schemas.microsoft.com/office/drawing/2014/main" id="{62A5AAE9-FB69-9951-AD9E-C4D4EE87DD7B}"/>
              </a:ext>
            </a:extLst>
          </p:cNvPr>
          <p:cNvPicPr>
            <a:picLocks noChangeAspect="1"/>
          </p:cNvPicPr>
          <p:nvPr/>
        </p:nvPicPr>
        <p:blipFill>
          <a:blip r:embed="rId3"/>
          <a:stretch>
            <a:fillRect/>
          </a:stretch>
        </p:blipFill>
        <p:spPr>
          <a:xfrm>
            <a:off x="6701971" y="2340864"/>
            <a:ext cx="3541486" cy="3541486"/>
          </a:xfrm>
          <a:prstGeom prst="rect">
            <a:avLst/>
          </a:prstGeom>
        </p:spPr>
      </p:pic>
    </p:spTree>
    <p:extLst>
      <p:ext uri="{BB962C8B-B14F-4D97-AF65-F5344CB8AC3E}">
        <p14:creationId xmlns:p14="http://schemas.microsoft.com/office/powerpoint/2010/main" val="8108833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heel(1)">
                                      <p:cBhvr>
                                        <p:cTn id="28" dur="20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11BC1-2932-3099-F1BF-EB0B38A0B969}"/>
              </a:ext>
            </a:extLst>
          </p:cNvPr>
          <p:cNvSpPr>
            <a:spLocks noGrp="1"/>
          </p:cNvSpPr>
          <p:nvPr>
            <p:ph type="ctrTitle"/>
          </p:nvPr>
        </p:nvSpPr>
        <p:spPr>
          <a:xfrm>
            <a:off x="2286000" y="601981"/>
            <a:ext cx="6400800" cy="1007291"/>
          </a:xfrm>
        </p:spPr>
        <p:txBody>
          <a:bodyPr>
            <a:normAutofit/>
          </a:bodyPr>
          <a:lstStyle/>
          <a:p>
            <a:r>
              <a:rPr lang="en-US" sz="6000" dirty="0">
                <a:latin typeface="Candara" panose="020E0502030303020204" pitchFamily="34" charset="0"/>
              </a:rPr>
              <a:t>References</a:t>
            </a:r>
          </a:p>
        </p:txBody>
      </p:sp>
      <p:sp>
        <p:nvSpPr>
          <p:cNvPr id="3" name="Content Placeholder 2">
            <a:extLst>
              <a:ext uri="{FF2B5EF4-FFF2-40B4-BE49-F238E27FC236}">
                <a16:creationId xmlns:a16="http://schemas.microsoft.com/office/drawing/2014/main" id="{C411E2E6-A609-CB1B-EEE1-70BD08487AC4}"/>
              </a:ext>
            </a:extLst>
          </p:cNvPr>
          <p:cNvSpPr>
            <a:spLocks noGrp="1"/>
          </p:cNvSpPr>
          <p:nvPr>
            <p:ph idx="4294967295"/>
          </p:nvPr>
        </p:nvSpPr>
        <p:spPr>
          <a:xfrm>
            <a:off x="609600" y="2202083"/>
            <a:ext cx="4641858" cy="3840162"/>
          </a:xfrm>
        </p:spPr>
        <p:txBody>
          <a:bodyPr>
            <a:normAutofit fontScale="92500" lnSpcReduction="10000"/>
          </a:bodyPr>
          <a:lstStyle/>
          <a:p>
            <a:pPr marL="0" indent="0">
              <a:buNone/>
            </a:pPr>
            <a:endParaRPr lang="en-US" dirty="0"/>
          </a:p>
          <a:p>
            <a:pPr marL="0" indent="0">
              <a:buNone/>
            </a:pPr>
            <a:r>
              <a:rPr lang="en-US" sz="2000" dirty="0">
                <a:latin typeface="Candara" panose="020E0502030303020204" pitchFamily="34" charset="0"/>
              </a:rPr>
              <a:t>LinkedIn Learning (2026) </a:t>
            </a:r>
            <a:r>
              <a:rPr lang="en-US" sz="2000" i="1" dirty="0">
                <a:latin typeface="Candara" panose="020E0502030303020204" pitchFamily="34" charset="0"/>
              </a:rPr>
              <a:t>Microsoft Office 365 training courses. </a:t>
            </a:r>
            <a:r>
              <a:rPr lang="en-US" sz="2000" dirty="0">
                <a:latin typeface="Candara" panose="020E0502030303020204" pitchFamily="34" charset="0"/>
              </a:rPr>
              <a:t>Available at: https://www.linkedin.com/learning/</a:t>
            </a:r>
          </a:p>
          <a:p>
            <a:pPr marL="0" indent="0">
              <a:buNone/>
            </a:pPr>
            <a:endParaRPr lang="en-US" sz="2000" dirty="0">
              <a:latin typeface="Candara" panose="020E0502030303020204" pitchFamily="34" charset="0"/>
            </a:endParaRPr>
          </a:p>
          <a:p>
            <a:pPr marL="0" indent="0">
              <a:buNone/>
            </a:pPr>
            <a:r>
              <a:rPr lang="en-US" sz="2000" dirty="0">
                <a:latin typeface="Candara" panose="020E0502030303020204" pitchFamily="34" charset="0"/>
              </a:rPr>
              <a:t>De Cremer, D and Kasparov, G (2021) </a:t>
            </a:r>
            <a:r>
              <a:rPr lang="en-US" sz="2000" i="1" dirty="0">
                <a:latin typeface="Candara" panose="020E0502030303020204" pitchFamily="34" charset="0"/>
              </a:rPr>
              <a:t>AI should augment human intelligence, not replace it. </a:t>
            </a:r>
            <a:r>
              <a:rPr lang="en-US" sz="2000" dirty="0">
                <a:latin typeface="Candara" panose="020E0502030303020204" pitchFamily="34" charset="0"/>
              </a:rPr>
              <a:t>Harvard Business Review, 18 March. Available at </a:t>
            </a:r>
            <a:r>
              <a:rPr lang="en-US" sz="2000" dirty="0">
                <a:latin typeface="Candara" panose="020E0502030303020204" pitchFamily="34" charset="0"/>
                <a:hlinkClick r:id="rId3"/>
              </a:rPr>
              <a:t>https://hbr.org/2021/03/ai-should-augment-human-intelligence-not-replace-it</a:t>
            </a:r>
            <a:r>
              <a:rPr lang="en-US" sz="2000" dirty="0">
                <a:latin typeface="Candara" panose="020E0502030303020204" pitchFamily="34" charset="0"/>
              </a:rPr>
              <a:t> (Accessed 15 June 2026).</a:t>
            </a:r>
          </a:p>
          <a:p>
            <a:pPr marL="0" indent="0">
              <a:buNone/>
            </a:pPr>
            <a:endParaRPr lang="en-US" dirty="0"/>
          </a:p>
        </p:txBody>
      </p:sp>
      <p:sp>
        <p:nvSpPr>
          <p:cNvPr id="4" name="Content Placeholder 3">
            <a:extLst>
              <a:ext uri="{FF2B5EF4-FFF2-40B4-BE49-F238E27FC236}">
                <a16:creationId xmlns:a16="http://schemas.microsoft.com/office/drawing/2014/main" id="{95D7FAA9-9A07-26BE-A126-2F819D36E15D}"/>
              </a:ext>
            </a:extLst>
          </p:cNvPr>
          <p:cNvSpPr>
            <a:spLocks noGrp="1"/>
          </p:cNvSpPr>
          <p:nvPr>
            <p:ph idx="4294967295"/>
          </p:nvPr>
        </p:nvSpPr>
        <p:spPr>
          <a:xfrm>
            <a:off x="8108950" y="2341563"/>
            <a:ext cx="4083050" cy="3840162"/>
          </a:xfrm>
        </p:spPr>
        <p:txBody>
          <a:bodyPr/>
          <a:lstStyle/>
          <a:p>
            <a:endParaRPr lang="en-US" dirty="0"/>
          </a:p>
          <a:p>
            <a:endParaRPr lang="en-US" dirty="0"/>
          </a:p>
        </p:txBody>
      </p:sp>
      <p:sp>
        <p:nvSpPr>
          <p:cNvPr id="6" name="TextBox 5">
            <a:extLst>
              <a:ext uri="{FF2B5EF4-FFF2-40B4-BE49-F238E27FC236}">
                <a16:creationId xmlns:a16="http://schemas.microsoft.com/office/drawing/2014/main" id="{3071AAB6-5CF7-60E6-48DF-4F17E0472CAF}"/>
              </a:ext>
            </a:extLst>
          </p:cNvPr>
          <p:cNvSpPr txBox="1"/>
          <p:nvPr/>
        </p:nvSpPr>
        <p:spPr>
          <a:xfrm>
            <a:off x="6940544" y="2602821"/>
            <a:ext cx="3900439" cy="3693319"/>
          </a:xfrm>
          <a:prstGeom prst="rect">
            <a:avLst/>
          </a:prstGeom>
          <a:noFill/>
        </p:spPr>
        <p:txBody>
          <a:bodyPr wrap="square">
            <a:spAutoFit/>
          </a:bodyPr>
          <a:lstStyle/>
          <a:p>
            <a:r>
              <a:rPr lang="en-US" dirty="0">
                <a:latin typeface="Candara" panose="020E0502030303020204" pitchFamily="34" charset="0"/>
              </a:rPr>
              <a:t>JISC Digital Capability Tool (2026) </a:t>
            </a:r>
            <a:r>
              <a:rPr lang="en-US" i="1" dirty="0">
                <a:latin typeface="Candara" panose="020E0502030303020204" pitchFamily="34" charset="0"/>
              </a:rPr>
              <a:t>Discovery tool for students. </a:t>
            </a:r>
            <a:r>
              <a:rPr lang="en-US" dirty="0">
                <a:latin typeface="Candara" panose="020E0502030303020204" pitchFamily="34" charset="0"/>
              </a:rPr>
              <a:t>Available at : </a:t>
            </a:r>
            <a:r>
              <a:rPr lang="en-GB" dirty="0">
                <a:hlinkClick r:id="rId4"/>
              </a:rPr>
              <a:t>Home - </a:t>
            </a:r>
            <a:r>
              <a:rPr lang="en-GB" dirty="0" err="1">
                <a:hlinkClick r:id="rId4"/>
              </a:rPr>
              <a:t>DigiCentre</a:t>
            </a:r>
            <a:r>
              <a:rPr lang="en-GB" dirty="0">
                <a:hlinkClick r:id="rId4"/>
              </a:rPr>
              <a:t> | University of Wales Trinity Saint David</a:t>
            </a:r>
            <a:r>
              <a:rPr lang="en-GB" dirty="0"/>
              <a:t> (accessed 30 April 2026 and 12 June 2026)</a:t>
            </a:r>
            <a:endParaRPr lang="en-US" dirty="0">
              <a:latin typeface="Candara" panose="020E0502030303020204" pitchFamily="34" charset="0"/>
            </a:endParaRPr>
          </a:p>
          <a:p>
            <a:endParaRPr lang="en-US" dirty="0">
              <a:latin typeface="Candara" panose="020E0502030303020204" pitchFamily="34" charset="0"/>
            </a:endParaRPr>
          </a:p>
          <a:p>
            <a:r>
              <a:rPr lang="en-US" dirty="0">
                <a:latin typeface="Candara" panose="020E0502030303020204" pitchFamily="34" charset="0"/>
              </a:rPr>
              <a:t>Department for Education (2019) </a:t>
            </a:r>
            <a:r>
              <a:rPr lang="en-US" i="1" dirty="0">
                <a:latin typeface="Candara" panose="020E0502030303020204" pitchFamily="34" charset="0"/>
              </a:rPr>
              <a:t>Essential digital skills framework. </a:t>
            </a:r>
            <a:r>
              <a:rPr lang="en-US" dirty="0">
                <a:latin typeface="Candara" panose="020E0502030303020204" pitchFamily="34" charset="0"/>
              </a:rPr>
              <a:t>London Department for Education. Available at: </a:t>
            </a:r>
            <a:r>
              <a:rPr lang="en-US" dirty="0">
                <a:latin typeface="Candara" panose="020E0502030303020204" pitchFamily="34" charset="0"/>
                <a:hlinkClick r:id="rId5"/>
              </a:rPr>
              <a:t>https://www.gov.uk/government/publications/essential-digital-skills-framework</a:t>
            </a:r>
            <a:r>
              <a:rPr lang="en-US" dirty="0">
                <a:latin typeface="Candara" panose="020E0502030303020204" pitchFamily="34" charset="0"/>
              </a:rPr>
              <a:t> (Accessed 15 June 2026).</a:t>
            </a:r>
          </a:p>
        </p:txBody>
      </p:sp>
    </p:spTree>
    <p:extLst>
      <p:ext uri="{BB962C8B-B14F-4D97-AF65-F5344CB8AC3E}">
        <p14:creationId xmlns:p14="http://schemas.microsoft.com/office/powerpoint/2010/main" val="336518477"/>
      </p:ext>
    </p:extLst>
  </p:cSld>
  <p:clrMapOvr>
    <a:masterClrMapping/>
  </p:clrMapOvr>
  <p:transition spd="slow">
    <p:push dir="u"/>
  </p:transition>
</p:sld>
</file>

<file path=ppt/theme/theme1.xml><?xml version="1.0" encoding="utf-8"?>
<a:theme xmlns:a="http://schemas.openxmlformats.org/drawingml/2006/main" name="Creative Gradient ">
  <a:themeElements>
    <a:clrScheme name="Cherry Blossoms">
      <a:dk1>
        <a:srgbClr val="000000"/>
      </a:dk1>
      <a:lt1>
        <a:srgbClr val="FFFFFF"/>
      </a:lt1>
      <a:dk2>
        <a:srgbClr val="073A4B"/>
      </a:dk2>
      <a:lt2>
        <a:srgbClr val="E7E6E6"/>
      </a:lt2>
      <a:accent1>
        <a:srgbClr val="CC3059"/>
      </a:accent1>
      <a:accent2>
        <a:srgbClr val="839985"/>
      </a:accent2>
      <a:accent3>
        <a:srgbClr val="FC9FAD"/>
      </a:accent3>
      <a:accent4>
        <a:srgbClr val="EED6AA"/>
      </a:accent4>
      <a:accent5>
        <a:srgbClr val="191C30"/>
      </a:accent5>
      <a:accent6>
        <a:srgbClr val="6E774E"/>
      </a:accent6>
      <a:hlink>
        <a:srgbClr val="E7456B"/>
      </a:hlink>
      <a:folHlink>
        <a:srgbClr val="F0C55F"/>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29AD2370D76854B9E7D69959ABF680D" ma:contentTypeVersion="8" ma:contentTypeDescription="Create a new document." ma:contentTypeScope="" ma:versionID="c5ab5a8e1d16a065dca17cdc071761ac">
  <xsd:schema xmlns:xsd="http://www.w3.org/2001/XMLSchema" xmlns:xs="http://www.w3.org/2001/XMLSchema" xmlns:p="http://schemas.microsoft.com/office/2006/metadata/properties" xmlns:ns3="5b10e9a4-4619-4b20-8379-81cc5ad0cd89" targetNamespace="http://schemas.microsoft.com/office/2006/metadata/properties" ma:root="true" ma:fieldsID="2e28a43e4e05aba3594bd7ae2a018f5c" ns3:_="">
    <xsd:import namespace="5b10e9a4-4619-4b20-8379-81cc5ad0cd8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10e9a4-4619-4b20-8379-81cc5ad0cd8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6D6625-0C6A-47B9-9FF8-70FAB9A23EEE}">
  <ds:schemaRefs>
    <ds:schemaRef ds:uri="http://schemas.microsoft.com/office/2006/metadata/properties"/>
    <ds:schemaRef ds:uri="5b10e9a4-4619-4b20-8379-81cc5ad0cd89"/>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D9A2D85B-06BE-42C0-9F9D-010F2E25A61A}">
  <ds:schemaRefs>
    <ds:schemaRef ds:uri="http://schemas.microsoft.com/sharepoint/v3/contenttype/forms"/>
  </ds:schemaRefs>
</ds:datastoreItem>
</file>

<file path=customXml/itemProps3.xml><?xml version="1.0" encoding="utf-8"?>
<ds:datastoreItem xmlns:ds="http://schemas.openxmlformats.org/officeDocument/2006/customXml" ds:itemID="{F946C98E-334C-45A0-9C66-7AF843136D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10e9a4-4619-4b20-8379-81cc5ad0cd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{1442AFD2-32A0-4877-B4AC-0836CE9F17C3}TF58dbd5ac-e030-4a6c-aa5c-b7bec167a205d1d5c9bc_win32-806cda859c51</Template>
  <TotalTime>753</TotalTime>
  <Words>1169</Words>
  <Application>Microsoft Office PowerPoint</Application>
  <PresentationFormat>Widescreen</PresentationFormat>
  <Paragraphs>122</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Candara</vt:lpstr>
      <vt:lpstr>Perpetua Titling MT</vt:lpstr>
      <vt:lpstr>Creative Gradient </vt:lpstr>
      <vt:lpstr>Digital Skills for Business. My Reflective Presentation.</vt:lpstr>
      <vt:lpstr>Introduction</vt:lpstr>
      <vt:lpstr>“Essential digital skills are the foundation for participating in modern life, enabling people to work, learn, communicate and access services.”   (Department for Education, 2019)</vt:lpstr>
      <vt:lpstr>What have I learnt?</vt:lpstr>
      <vt:lpstr>Jisc Digital Capability Assessment</vt:lpstr>
      <vt:lpstr>PowerPoint Presentation</vt:lpstr>
      <vt:lpstr>Microsoft Office</vt:lpstr>
      <vt:lpstr>Excel spreadsheet </vt:lpstr>
      <vt:lpstr>LinkedIn</vt:lpstr>
      <vt:lpstr>Certificates</vt:lpstr>
      <vt:lpstr>Certificates</vt:lpstr>
      <vt:lpstr>Artificial Intelligence</vt:lpstr>
      <vt:lpstr>PowerPoint Presentation</vt:lpstr>
      <vt:lpstr>Applying my skills in my learning and career </vt:lpstr>
      <vt:lpstr>Reflection.</vt:lpstr>
      <vt:lpstr>S M A R T Action plan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for business my reflective presentation.</dc:title>
  <dc:creator>Keris Beck (2534942)</dc:creator>
  <cp:lastModifiedBy>Keris Beck (2534942)</cp:lastModifiedBy>
  <cp:revision>11</cp:revision>
  <dcterms:created xsi:type="dcterms:W3CDTF">2026-06-11T23:32:46Z</dcterms:created>
  <dcterms:modified xsi:type="dcterms:W3CDTF">2026-06-25T14:38:59Z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0x010100329AD2370D76854B9E7D69959ABF680D</vt:lpwstr>
  </property>
  <property fmtid="{D5CDD505-2E9C-101B-9397-08002B2CF9AE}" pid="3" name="MediaServiceImageTags">
    <vt:lpwstr/>
  </property>
</Properties>
</file>