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277" r:id="rId2"/>
    <p:sldId id="278" r:id="rId3"/>
    <p:sldId id="403" r:id="rId4"/>
    <p:sldId id="395" r:id="rId5"/>
    <p:sldId id="404" r:id="rId6"/>
    <p:sldId id="414" r:id="rId7"/>
    <p:sldId id="415" r:id="rId8"/>
    <p:sldId id="410" r:id="rId9"/>
    <p:sldId id="405" r:id="rId10"/>
    <p:sldId id="412" r:id="rId11"/>
    <p:sldId id="408" r:id="rId12"/>
    <p:sldId id="274" r:id="rId13"/>
    <p:sldId id="276" r:id="rId14"/>
    <p:sldId id="420" r:id="rId15"/>
    <p:sldId id="421" r:id="rId16"/>
    <p:sldId id="275" r:id="rId17"/>
    <p:sldId id="283" r:id="rId18"/>
    <p:sldId id="284" r:id="rId19"/>
    <p:sldId id="285" r:id="rId20"/>
    <p:sldId id="260" r:id="rId21"/>
    <p:sldId id="422" r:id="rId22"/>
    <p:sldId id="261" r:id="rId23"/>
    <p:sldId id="262" r:id="rId24"/>
    <p:sldId id="423" r:id="rId25"/>
    <p:sldId id="263" r:id="rId26"/>
    <p:sldId id="424" r:id="rId27"/>
    <p:sldId id="265" r:id="rId28"/>
    <p:sldId id="267" r:id="rId29"/>
    <p:sldId id="287" r:id="rId30"/>
    <p:sldId id="281" r:id="rId31"/>
    <p:sldId id="425" r:id="rId32"/>
    <p:sldId id="279" r:id="rId33"/>
    <p:sldId id="419" r:id="rId34"/>
    <p:sldId id="293" r:id="rId35"/>
    <p:sldId id="294" r:id="rId3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39" autoAdjust="0"/>
    <p:restoredTop sz="94576" autoAdjust="0"/>
  </p:normalViewPr>
  <p:slideViewPr>
    <p:cSldViewPr>
      <p:cViewPr varScale="1">
        <p:scale>
          <a:sx n="86" d="100"/>
          <a:sy n="86" d="100"/>
        </p:scale>
        <p:origin x="133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ACF1CFC5-9F47-417B-8074-5E76788433E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735279DA-7391-4594-9A27-D6F49CB793F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819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6AA51DA-C9A4-4D75-B32B-D8FBE53A024F}" type="slidenum">
              <a:rPr lang="en-US" altLang="en-US" smtClean="0">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44723B7A-942E-4C31-8593-496DF657E821}"/>
              </a:ext>
            </a:extLst>
          </p:cNvPr>
          <p:cNvSpPr txBox="1">
            <a:spLocks noGrp="1" noChangeArrowheads="1"/>
          </p:cNvSpPr>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4655" tIns="47327" rIns="94655" bIns="47327" anchor="b"/>
          <a:lstStyle>
            <a:lvl1pPr defTabSz="947738">
              <a:defRPr>
                <a:solidFill>
                  <a:schemeClr val="tx1"/>
                </a:solidFill>
                <a:latin typeface="Arial" panose="020B0604020202020204" pitchFamily="34" charset="0"/>
                <a:cs typeface="Arial" panose="020B0604020202020204" pitchFamily="34" charset="0"/>
              </a:defRPr>
            </a:lvl1pPr>
            <a:lvl2pPr marL="728663" indent="-279400" defTabSz="947738">
              <a:defRPr>
                <a:solidFill>
                  <a:schemeClr val="tx1"/>
                </a:solidFill>
                <a:latin typeface="Arial" panose="020B0604020202020204" pitchFamily="34" charset="0"/>
                <a:cs typeface="Arial" panose="020B0604020202020204" pitchFamily="34" charset="0"/>
              </a:defRPr>
            </a:lvl2pPr>
            <a:lvl3pPr marL="1120775" indent="-223838" defTabSz="947738">
              <a:defRPr>
                <a:solidFill>
                  <a:schemeClr val="tx1"/>
                </a:solidFill>
                <a:latin typeface="Arial" panose="020B0604020202020204" pitchFamily="34" charset="0"/>
                <a:cs typeface="Arial" panose="020B0604020202020204" pitchFamily="34" charset="0"/>
              </a:defRPr>
            </a:lvl3pPr>
            <a:lvl4pPr marL="1570038" indent="-223838" defTabSz="947738">
              <a:defRPr>
                <a:solidFill>
                  <a:schemeClr val="tx1"/>
                </a:solidFill>
                <a:latin typeface="Arial" panose="020B0604020202020204" pitchFamily="34" charset="0"/>
                <a:cs typeface="Arial" panose="020B0604020202020204" pitchFamily="34" charset="0"/>
              </a:defRPr>
            </a:lvl4pPr>
            <a:lvl5pPr marL="2019300" indent="-225425" defTabSz="947738">
              <a:defRPr>
                <a:solidFill>
                  <a:schemeClr val="tx1"/>
                </a:solidFill>
                <a:latin typeface="Arial" panose="020B0604020202020204" pitchFamily="34" charset="0"/>
                <a:cs typeface="Arial" panose="020B0604020202020204" pitchFamily="34" charset="0"/>
              </a:defRPr>
            </a:lvl5pPr>
            <a:lvl6pPr marL="24765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337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09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81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62C33337-FEAE-41A9-AA6C-5B09E7F9D062}" type="slidenum">
              <a:rPr lang="en-GB" altLang="en-US" sz="1300"/>
              <a:pPr algn="r" eaLnBrk="1" hangingPunct="1"/>
              <a:t>3</a:t>
            </a:fld>
            <a:endParaRPr lang="en-GB" altLang="en-US" sz="1300"/>
          </a:p>
        </p:txBody>
      </p:sp>
      <p:sp>
        <p:nvSpPr>
          <p:cNvPr id="25603" name="Rectangle 2">
            <a:extLst>
              <a:ext uri="{FF2B5EF4-FFF2-40B4-BE49-F238E27FC236}">
                <a16:creationId xmlns:a16="http://schemas.microsoft.com/office/drawing/2014/main" id="{84DB8E17-9031-4B72-886D-A17FEDC03799}"/>
              </a:ext>
            </a:extLst>
          </p:cNvPr>
          <p:cNvSpPr>
            <a:spLocks noGrp="1" noRot="1" noChangeAspect="1" noChangeArrowheads="1" noTextEdit="1"/>
          </p:cNvSpPr>
          <p:nvPr>
            <p:ph type="sldImg"/>
          </p:nvPr>
        </p:nvSpPr>
        <p:spPr>
          <a:xfrm>
            <a:off x="896938" y="731838"/>
            <a:ext cx="4876800" cy="3657600"/>
          </a:xfrm>
          <a:ln/>
        </p:spPr>
      </p:sp>
      <p:sp>
        <p:nvSpPr>
          <p:cNvPr id="25604" name="Rectangle 3">
            <a:extLst>
              <a:ext uri="{FF2B5EF4-FFF2-40B4-BE49-F238E27FC236}">
                <a16:creationId xmlns:a16="http://schemas.microsoft.com/office/drawing/2014/main" id="{45A23CC8-91E1-4CB7-8D61-4BE3ABD6EE45}"/>
              </a:ext>
            </a:extLst>
          </p:cNvPr>
          <p:cNvSpPr>
            <a:spLocks noGrp="1" noChangeArrowheads="1"/>
          </p:cNvSpPr>
          <p:nvPr>
            <p:ph type="body" idx="1"/>
          </p:nvPr>
        </p:nvSpPr>
        <p:spPr>
          <a:xfrm>
            <a:off x="668338" y="4633913"/>
            <a:ext cx="5334000" cy="43878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655" tIns="47327" rIns="94655" bIns="47327"/>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A83EBA2F-510B-4001-BBA3-8BADAD5309EB}"/>
              </a:ext>
            </a:extLst>
          </p:cNvPr>
          <p:cNvSpPr txBox="1">
            <a:spLocks noGrp="1" noChangeArrowheads="1"/>
          </p:cNvSpPr>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4655" tIns="47327" rIns="94655" bIns="47327" anchor="b"/>
          <a:lstStyle>
            <a:lvl1pPr defTabSz="947738">
              <a:defRPr>
                <a:solidFill>
                  <a:schemeClr val="tx1"/>
                </a:solidFill>
                <a:latin typeface="Arial" panose="020B0604020202020204" pitchFamily="34" charset="0"/>
                <a:cs typeface="Arial" panose="020B0604020202020204" pitchFamily="34" charset="0"/>
              </a:defRPr>
            </a:lvl1pPr>
            <a:lvl2pPr marL="728663" indent="-279400" defTabSz="947738">
              <a:defRPr>
                <a:solidFill>
                  <a:schemeClr val="tx1"/>
                </a:solidFill>
                <a:latin typeface="Arial" panose="020B0604020202020204" pitchFamily="34" charset="0"/>
                <a:cs typeface="Arial" panose="020B0604020202020204" pitchFamily="34" charset="0"/>
              </a:defRPr>
            </a:lvl2pPr>
            <a:lvl3pPr marL="1120775" indent="-223838" defTabSz="947738">
              <a:defRPr>
                <a:solidFill>
                  <a:schemeClr val="tx1"/>
                </a:solidFill>
                <a:latin typeface="Arial" panose="020B0604020202020204" pitchFamily="34" charset="0"/>
                <a:cs typeface="Arial" panose="020B0604020202020204" pitchFamily="34" charset="0"/>
              </a:defRPr>
            </a:lvl3pPr>
            <a:lvl4pPr marL="1570038" indent="-223838" defTabSz="947738">
              <a:defRPr>
                <a:solidFill>
                  <a:schemeClr val="tx1"/>
                </a:solidFill>
                <a:latin typeface="Arial" panose="020B0604020202020204" pitchFamily="34" charset="0"/>
                <a:cs typeface="Arial" panose="020B0604020202020204" pitchFamily="34" charset="0"/>
              </a:defRPr>
            </a:lvl4pPr>
            <a:lvl5pPr marL="2019300" indent="-225425" defTabSz="947738">
              <a:defRPr>
                <a:solidFill>
                  <a:schemeClr val="tx1"/>
                </a:solidFill>
                <a:latin typeface="Arial" panose="020B0604020202020204" pitchFamily="34" charset="0"/>
                <a:cs typeface="Arial" panose="020B0604020202020204" pitchFamily="34" charset="0"/>
              </a:defRPr>
            </a:lvl5pPr>
            <a:lvl6pPr marL="24765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337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09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81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0020D296-3E99-4F24-9A40-8692E688666B}" type="slidenum">
              <a:rPr lang="en-GB" altLang="en-US" sz="1300"/>
              <a:pPr algn="r" eaLnBrk="1" hangingPunct="1"/>
              <a:t>5</a:t>
            </a:fld>
            <a:endParaRPr lang="en-GB" altLang="en-US" sz="1300"/>
          </a:p>
        </p:txBody>
      </p:sp>
      <p:sp>
        <p:nvSpPr>
          <p:cNvPr id="28675" name="Rectangle 2">
            <a:extLst>
              <a:ext uri="{FF2B5EF4-FFF2-40B4-BE49-F238E27FC236}">
                <a16:creationId xmlns:a16="http://schemas.microsoft.com/office/drawing/2014/main" id="{7394B8C5-4C37-4BCF-8391-070F92ACB8EF}"/>
              </a:ext>
            </a:extLst>
          </p:cNvPr>
          <p:cNvSpPr>
            <a:spLocks noGrp="1" noRot="1" noChangeAspect="1" noChangeArrowheads="1" noTextEdit="1"/>
          </p:cNvSpPr>
          <p:nvPr>
            <p:ph type="sldImg"/>
          </p:nvPr>
        </p:nvSpPr>
        <p:spPr>
          <a:xfrm>
            <a:off x="896938" y="731838"/>
            <a:ext cx="4876800" cy="3657600"/>
          </a:xfrm>
          <a:ln/>
        </p:spPr>
      </p:sp>
      <p:sp>
        <p:nvSpPr>
          <p:cNvPr id="28676" name="Rectangle 3">
            <a:extLst>
              <a:ext uri="{FF2B5EF4-FFF2-40B4-BE49-F238E27FC236}">
                <a16:creationId xmlns:a16="http://schemas.microsoft.com/office/drawing/2014/main" id="{7AC5FBB7-0E4F-4233-903A-D5F9C50E6AC4}"/>
              </a:ext>
            </a:extLst>
          </p:cNvPr>
          <p:cNvSpPr>
            <a:spLocks noGrp="1" noChangeArrowheads="1"/>
          </p:cNvSpPr>
          <p:nvPr>
            <p:ph type="body" idx="1"/>
          </p:nvPr>
        </p:nvSpPr>
        <p:spPr>
          <a:xfrm>
            <a:off x="668338" y="4633913"/>
            <a:ext cx="5334000" cy="43878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655" tIns="47327" rIns="94655" bIns="47327"/>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7973BB49-EFC2-4515-BFD5-E5E720F12E84}"/>
              </a:ext>
            </a:extLst>
          </p:cNvPr>
          <p:cNvSpPr txBox="1">
            <a:spLocks noGrp="1" noChangeArrowheads="1"/>
          </p:cNvSpPr>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4655" tIns="47327" rIns="94655" bIns="47327" anchor="b"/>
          <a:lstStyle>
            <a:lvl1pPr defTabSz="947738">
              <a:defRPr>
                <a:solidFill>
                  <a:schemeClr val="tx1"/>
                </a:solidFill>
                <a:latin typeface="Arial" panose="020B0604020202020204" pitchFamily="34" charset="0"/>
                <a:cs typeface="Arial" panose="020B0604020202020204" pitchFamily="34" charset="0"/>
              </a:defRPr>
            </a:lvl1pPr>
            <a:lvl2pPr marL="728663" indent="-279400" defTabSz="947738">
              <a:defRPr>
                <a:solidFill>
                  <a:schemeClr val="tx1"/>
                </a:solidFill>
                <a:latin typeface="Arial" panose="020B0604020202020204" pitchFamily="34" charset="0"/>
                <a:cs typeface="Arial" panose="020B0604020202020204" pitchFamily="34" charset="0"/>
              </a:defRPr>
            </a:lvl2pPr>
            <a:lvl3pPr marL="1120775" indent="-223838" defTabSz="947738">
              <a:defRPr>
                <a:solidFill>
                  <a:schemeClr val="tx1"/>
                </a:solidFill>
                <a:latin typeface="Arial" panose="020B0604020202020204" pitchFamily="34" charset="0"/>
                <a:cs typeface="Arial" panose="020B0604020202020204" pitchFamily="34" charset="0"/>
              </a:defRPr>
            </a:lvl3pPr>
            <a:lvl4pPr marL="1570038" indent="-223838" defTabSz="947738">
              <a:defRPr>
                <a:solidFill>
                  <a:schemeClr val="tx1"/>
                </a:solidFill>
                <a:latin typeface="Arial" panose="020B0604020202020204" pitchFamily="34" charset="0"/>
                <a:cs typeface="Arial" panose="020B0604020202020204" pitchFamily="34" charset="0"/>
              </a:defRPr>
            </a:lvl4pPr>
            <a:lvl5pPr marL="2019300" indent="-225425" defTabSz="947738">
              <a:defRPr>
                <a:solidFill>
                  <a:schemeClr val="tx1"/>
                </a:solidFill>
                <a:latin typeface="Arial" panose="020B0604020202020204" pitchFamily="34" charset="0"/>
                <a:cs typeface="Arial" panose="020B0604020202020204" pitchFamily="34" charset="0"/>
              </a:defRPr>
            </a:lvl5pPr>
            <a:lvl6pPr marL="24765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337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09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81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31DD1D47-BA81-4D58-B704-CA10C99EA1C2}" type="slidenum">
              <a:rPr lang="en-GB" altLang="en-US" sz="1300"/>
              <a:pPr algn="r" eaLnBrk="1" hangingPunct="1"/>
              <a:t>6</a:t>
            </a:fld>
            <a:endParaRPr lang="en-GB" altLang="en-US" sz="1300"/>
          </a:p>
        </p:txBody>
      </p:sp>
      <p:sp>
        <p:nvSpPr>
          <p:cNvPr id="30723" name="Rectangle 2">
            <a:extLst>
              <a:ext uri="{FF2B5EF4-FFF2-40B4-BE49-F238E27FC236}">
                <a16:creationId xmlns:a16="http://schemas.microsoft.com/office/drawing/2014/main" id="{F500D943-89F5-4EC2-82DD-23062F7A9982}"/>
              </a:ext>
            </a:extLst>
          </p:cNvPr>
          <p:cNvSpPr>
            <a:spLocks noGrp="1" noRot="1" noChangeAspect="1" noChangeArrowheads="1" noTextEdit="1"/>
          </p:cNvSpPr>
          <p:nvPr>
            <p:ph type="sldImg"/>
          </p:nvPr>
        </p:nvSpPr>
        <p:spPr>
          <a:xfrm>
            <a:off x="896938" y="731838"/>
            <a:ext cx="4876800" cy="3657600"/>
          </a:xfrm>
          <a:ln/>
        </p:spPr>
      </p:sp>
      <p:sp>
        <p:nvSpPr>
          <p:cNvPr id="30724" name="Rectangle 3">
            <a:extLst>
              <a:ext uri="{FF2B5EF4-FFF2-40B4-BE49-F238E27FC236}">
                <a16:creationId xmlns:a16="http://schemas.microsoft.com/office/drawing/2014/main" id="{4179A73D-5E4E-4783-91F6-E4481C04CFF9}"/>
              </a:ext>
            </a:extLst>
          </p:cNvPr>
          <p:cNvSpPr>
            <a:spLocks noGrp="1" noChangeArrowheads="1"/>
          </p:cNvSpPr>
          <p:nvPr>
            <p:ph type="body" idx="1"/>
          </p:nvPr>
        </p:nvSpPr>
        <p:spPr>
          <a:xfrm>
            <a:off x="668338" y="4633913"/>
            <a:ext cx="5334000" cy="43878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655" tIns="47327" rIns="94655" bIns="47327"/>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5EB08C89-5961-4829-B5E1-5A2E7508DF78}"/>
              </a:ext>
            </a:extLst>
          </p:cNvPr>
          <p:cNvSpPr txBox="1">
            <a:spLocks noGrp="1" noChangeArrowheads="1"/>
          </p:cNvSpPr>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4655" tIns="47327" rIns="94655" bIns="47327" anchor="b"/>
          <a:lstStyle>
            <a:lvl1pPr defTabSz="947738">
              <a:defRPr>
                <a:solidFill>
                  <a:schemeClr val="tx1"/>
                </a:solidFill>
                <a:latin typeface="Arial" panose="020B0604020202020204" pitchFamily="34" charset="0"/>
                <a:cs typeface="Arial" panose="020B0604020202020204" pitchFamily="34" charset="0"/>
              </a:defRPr>
            </a:lvl1pPr>
            <a:lvl2pPr marL="728663" indent="-279400" defTabSz="947738">
              <a:defRPr>
                <a:solidFill>
                  <a:schemeClr val="tx1"/>
                </a:solidFill>
                <a:latin typeface="Arial" panose="020B0604020202020204" pitchFamily="34" charset="0"/>
                <a:cs typeface="Arial" panose="020B0604020202020204" pitchFamily="34" charset="0"/>
              </a:defRPr>
            </a:lvl2pPr>
            <a:lvl3pPr marL="1120775" indent="-223838" defTabSz="947738">
              <a:defRPr>
                <a:solidFill>
                  <a:schemeClr val="tx1"/>
                </a:solidFill>
                <a:latin typeface="Arial" panose="020B0604020202020204" pitchFamily="34" charset="0"/>
                <a:cs typeface="Arial" panose="020B0604020202020204" pitchFamily="34" charset="0"/>
              </a:defRPr>
            </a:lvl3pPr>
            <a:lvl4pPr marL="1570038" indent="-223838" defTabSz="947738">
              <a:defRPr>
                <a:solidFill>
                  <a:schemeClr val="tx1"/>
                </a:solidFill>
                <a:latin typeface="Arial" panose="020B0604020202020204" pitchFamily="34" charset="0"/>
                <a:cs typeface="Arial" panose="020B0604020202020204" pitchFamily="34" charset="0"/>
              </a:defRPr>
            </a:lvl4pPr>
            <a:lvl5pPr marL="2019300" indent="-225425" defTabSz="947738">
              <a:defRPr>
                <a:solidFill>
                  <a:schemeClr val="tx1"/>
                </a:solidFill>
                <a:latin typeface="Arial" panose="020B0604020202020204" pitchFamily="34" charset="0"/>
                <a:cs typeface="Arial" panose="020B0604020202020204" pitchFamily="34" charset="0"/>
              </a:defRPr>
            </a:lvl5pPr>
            <a:lvl6pPr marL="24765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337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09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81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0D1F9ED6-7FF2-4537-B043-7853448C33E1}" type="slidenum">
              <a:rPr lang="en-GB" altLang="en-US" sz="1300"/>
              <a:pPr algn="r" eaLnBrk="1" hangingPunct="1"/>
              <a:t>7</a:t>
            </a:fld>
            <a:endParaRPr lang="en-GB" altLang="en-US" sz="1300"/>
          </a:p>
        </p:txBody>
      </p:sp>
      <p:sp>
        <p:nvSpPr>
          <p:cNvPr id="32771" name="Rectangle 2">
            <a:extLst>
              <a:ext uri="{FF2B5EF4-FFF2-40B4-BE49-F238E27FC236}">
                <a16:creationId xmlns:a16="http://schemas.microsoft.com/office/drawing/2014/main" id="{952E605B-630E-4742-850E-908106081F68}"/>
              </a:ext>
            </a:extLst>
          </p:cNvPr>
          <p:cNvSpPr>
            <a:spLocks noGrp="1" noRot="1" noChangeAspect="1" noChangeArrowheads="1" noTextEdit="1"/>
          </p:cNvSpPr>
          <p:nvPr>
            <p:ph type="sldImg"/>
          </p:nvPr>
        </p:nvSpPr>
        <p:spPr>
          <a:xfrm>
            <a:off x="896938" y="731838"/>
            <a:ext cx="4876800" cy="3657600"/>
          </a:xfrm>
          <a:ln/>
        </p:spPr>
      </p:sp>
      <p:sp>
        <p:nvSpPr>
          <p:cNvPr id="32772" name="Rectangle 3">
            <a:extLst>
              <a:ext uri="{FF2B5EF4-FFF2-40B4-BE49-F238E27FC236}">
                <a16:creationId xmlns:a16="http://schemas.microsoft.com/office/drawing/2014/main" id="{D7C306FB-CC81-44CB-BDAC-7E0DF3C481A6}"/>
              </a:ext>
            </a:extLst>
          </p:cNvPr>
          <p:cNvSpPr>
            <a:spLocks noGrp="1" noChangeArrowheads="1"/>
          </p:cNvSpPr>
          <p:nvPr>
            <p:ph type="body" idx="1"/>
          </p:nvPr>
        </p:nvSpPr>
        <p:spPr>
          <a:xfrm>
            <a:off x="668338" y="4633913"/>
            <a:ext cx="5334000" cy="43878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655" tIns="47327" rIns="94655" bIns="47327"/>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8726A2A7-C4E1-4673-ABCB-335C7A79E70E}"/>
              </a:ext>
            </a:extLst>
          </p:cNvPr>
          <p:cNvSpPr txBox="1">
            <a:spLocks noGrp="1" noChangeArrowheads="1"/>
          </p:cNvSpPr>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4655" tIns="47327" rIns="94655" bIns="47327" anchor="b"/>
          <a:lstStyle>
            <a:lvl1pPr defTabSz="947738">
              <a:defRPr>
                <a:solidFill>
                  <a:schemeClr val="tx1"/>
                </a:solidFill>
                <a:latin typeface="Arial" panose="020B0604020202020204" pitchFamily="34" charset="0"/>
                <a:cs typeface="Arial" panose="020B0604020202020204" pitchFamily="34" charset="0"/>
              </a:defRPr>
            </a:lvl1pPr>
            <a:lvl2pPr marL="728663" indent="-279400" defTabSz="947738">
              <a:defRPr>
                <a:solidFill>
                  <a:schemeClr val="tx1"/>
                </a:solidFill>
                <a:latin typeface="Arial" panose="020B0604020202020204" pitchFamily="34" charset="0"/>
                <a:cs typeface="Arial" panose="020B0604020202020204" pitchFamily="34" charset="0"/>
              </a:defRPr>
            </a:lvl2pPr>
            <a:lvl3pPr marL="1120775" indent="-223838" defTabSz="947738">
              <a:defRPr>
                <a:solidFill>
                  <a:schemeClr val="tx1"/>
                </a:solidFill>
                <a:latin typeface="Arial" panose="020B0604020202020204" pitchFamily="34" charset="0"/>
                <a:cs typeface="Arial" panose="020B0604020202020204" pitchFamily="34" charset="0"/>
              </a:defRPr>
            </a:lvl3pPr>
            <a:lvl4pPr marL="1570038" indent="-223838" defTabSz="947738">
              <a:defRPr>
                <a:solidFill>
                  <a:schemeClr val="tx1"/>
                </a:solidFill>
                <a:latin typeface="Arial" panose="020B0604020202020204" pitchFamily="34" charset="0"/>
                <a:cs typeface="Arial" panose="020B0604020202020204" pitchFamily="34" charset="0"/>
              </a:defRPr>
            </a:lvl4pPr>
            <a:lvl5pPr marL="2019300" indent="-225425" defTabSz="947738">
              <a:defRPr>
                <a:solidFill>
                  <a:schemeClr val="tx1"/>
                </a:solidFill>
                <a:latin typeface="Arial" panose="020B0604020202020204" pitchFamily="34" charset="0"/>
                <a:cs typeface="Arial" panose="020B0604020202020204" pitchFamily="34" charset="0"/>
              </a:defRPr>
            </a:lvl5pPr>
            <a:lvl6pPr marL="24765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337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09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81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B50154BE-F505-49C5-B9AE-AC1D986C4948}" type="slidenum">
              <a:rPr lang="en-GB" altLang="en-US" sz="1300"/>
              <a:pPr algn="r" eaLnBrk="1" hangingPunct="1"/>
              <a:t>9</a:t>
            </a:fld>
            <a:endParaRPr lang="en-GB" altLang="en-US" sz="1300"/>
          </a:p>
        </p:txBody>
      </p:sp>
      <p:sp>
        <p:nvSpPr>
          <p:cNvPr id="35843" name="Rectangle 2">
            <a:extLst>
              <a:ext uri="{FF2B5EF4-FFF2-40B4-BE49-F238E27FC236}">
                <a16:creationId xmlns:a16="http://schemas.microsoft.com/office/drawing/2014/main" id="{FD45DD05-4975-4070-8E58-22026E0CD91C}"/>
              </a:ext>
            </a:extLst>
          </p:cNvPr>
          <p:cNvSpPr>
            <a:spLocks noGrp="1" noRot="1" noChangeAspect="1" noChangeArrowheads="1" noTextEdit="1"/>
          </p:cNvSpPr>
          <p:nvPr>
            <p:ph type="sldImg"/>
          </p:nvPr>
        </p:nvSpPr>
        <p:spPr>
          <a:xfrm>
            <a:off x="896938" y="731838"/>
            <a:ext cx="4876800" cy="3657600"/>
          </a:xfrm>
          <a:ln/>
        </p:spPr>
      </p:sp>
      <p:sp>
        <p:nvSpPr>
          <p:cNvPr id="35844" name="Rectangle 3">
            <a:extLst>
              <a:ext uri="{FF2B5EF4-FFF2-40B4-BE49-F238E27FC236}">
                <a16:creationId xmlns:a16="http://schemas.microsoft.com/office/drawing/2014/main" id="{53E1BF68-C1D8-44AE-AACF-B270F9875366}"/>
              </a:ext>
            </a:extLst>
          </p:cNvPr>
          <p:cNvSpPr>
            <a:spLocks noGrp="1" noChangeArrowheads="1"/>
          </p:cNvSpPr>
          <p:nvPr>
            <p:ph type="body" idx="1"/>
          </p:nvPr>
        </p:nvSpPr>
        <p:spPr>
          <a:xfrm>
            <a:off x="668338" y="4633913"/>
            <a:ext cx="5334000" cy="43878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655" tIns="47327" rIns="94655" bIns="47327"/>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17A1261B-A573-4F0B-958F-FEC682346905}"/>
              </a:ext>
            </a:extLst>
          </p:cNvPr>
          <p:cNvSpPr txBox="1">
            <a:spLocks noGrp="1" noChangeArrowheads="1"/>
          </p:cNvSpPr>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4655" tIns="47327" rIns="94655" bIns="47327" anchor="b"/>
          <a:lstStyle>
            <a:lvl1pPr defTabSz="947738">
              <a:defRPr>
                <a:solidFill>
                  <a:schemeClr val="tx1"/>
                </a:solidFill>
                <a:latin typeface="Arial" panose="020B0604020202020204" pitchFamily="34" charset="0"/>
                <a:cs typeface="Arial" panose="020B0604020202020204" pitchFamily="34" charset="0"/>
              </a:defRPr>
            </a:lvl1pPr>
            <a:lvl2pPr marL="728663" indent="-279400" defTabSz="947738">
              <a:defRPr>
                <a:solidFill>
                  <a:schemeClr val="tx1"/>
                </a:solidFill>
                <a:latin typeface="Arial" panose="020B0604020202020204" pitchFamily="34" charset="0"/>
                <a:cs typeface="Arial" panose="020B0604020202020204" pitchFamily="34" charset="0"/>
              </a:defRPr>
            </a:lvl2pPr>
            <a:lvl3pPr marL="1120775" indent="-223838" defTabSz="947738">
              <a:defRPr>
                <a:solidFill>
                  <a:schemeClr val="tx1"/>
                </a:solidFill>
                <a:latin typeface="Arial" panose="020B0604020202020204" pitchFamily="34" charset="0"/>
                <a:cs typeface="Arial" panose="020B0604020202020204" pitchFamily="34" charset="0"/>
              </a:defRPr>
            </a:lvl3pPr>
            <a:lvl4pPr marL="1570038" indent="-223838" defTabSz="947738">
              <a:defRPr>
                <a:solidFill>
                  <a:schemeClr val="tx1"/>
                </a:solidFill>
                <a:latin typeface="Arial" panose="020B0604020202020204" pitchFamily="34" charset="0"/>
                <a:cs typeface="Arial" panose="020B0604020202020204" pitchFamily="34" charset="0"/>
              </a:defRPr>
            </a:lvl4pPr>
            <a:lvl5pPr marL="2019300" indent="-225425" defTabSz="947738">
              <a:defRPr>
                <a:solidFill>
                  <a:schemeClr val="tx1"/>
                </a:solidFill>
                <a:latin typeface="Arial" panose="020B0604020202020204" pitchFamily="34" charset="0"/>
                <a:cs typeface="Arial" panose="020B0604020202020204" pitchFamily="34" charset="0"/>
              </a:defRPr>
            </a:lvl5pPr>
            <a:lvl6pPr marL="24765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337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09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81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60709807-2EE3-429D-BCD4-12A6444A6126}" type="slidenum">
              <a:rPr lang="en-GB" altLang="en-US" sz="1300"/>
              <a:pPr algn="r" eaLnBrk="1" hangingPunct="1"/>
              <a:t>10</a:t>
            </a:fld>
            <a:endParaRPr lang="en-GB" altLang="en-US" sz="1300"/>
          </a:p>
        </p:txBody>
      </p:sp>
      <p:sp>
        <p:nvSpPr>
          <p:cNvPr id="37891" name="Rectangle 2">
            <a:extLst>
              <a:ext uri="{FF2B5EF4-FFF2-40B4-BE49-F238E27FC236}">
                <a16:creationId xmlns:a16="http://schemas.microsoft.com/office/drawing/2014/main" id="{14437FB9-9A72-40E5-AA5B-95B729BE4098}"/>
              </a:ext>
            </a:extLst>
          </p:cNvPr>
          <p:cNvSpPr>
            <a:spLocks noGrp="1" noRot="1" noChangeAspect="1" noChangeArrowheads="1" noTextEdit="1"/>
          </p:cNvSpPr>
          <p:nvPr>
            <p:ph type="sldImg"/>
          </p:nvPr>
        </p:nvSpPr>
        <p:spPr>
          <a:xfrm>
            <a:off x="896938" y="731838"/>
            <a:ext cx="4876800" cy="3657600"/>
          </a:xfrm>
          <a:ln/>
        </p:spPr>
      </p:sp>
      <p:sp>
        <p:nvSpPr>
          <p:cNvPr id="37892" name="Rectangle 3">
            <a:extLst>
              <a:ext uri="{FF2B5EF4-FFF2-40B4-BE49-F238E27FC236}">
                <a16:creationId xmlns:a16="http://schemas.microsoft.com/office/drawing/2014/main" id="{F8B46BEF-261A-46F7-9213-9B61D1D2921D}"/>
              </a:ext>
            </a:extLst>
          </p:cNvPr>
          <p:cNvSpPr>
            <a:spLocks noGrp="1" noChangeArrowheads="1"/>
          </p:cNvSpPr>
          <p:nvPr>
            <p:ph type="body" idx="1"/>
          </p:nvPr>
        </p:nvSpPr>
        <p:spPr>
          <a:xfrm>
            <a:off x="668338" y="4633913"/>
            <a:ext cx="5334000" cy="43878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655" tIns="47327" rIns="94655" bIns="47327"/>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992D7963-0044-4FEC-A43C-255A2CA41DCE}"/>
              </a:ext>
            </a:extLst>
          </p:cNvPr>
          <p:cNvSpPr txBox="1">
            <a:spLocks noGrp="1" noChangeArrowheads="1"/>
          </p:cNvSpPr>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4655" tIns="47327" rIns="94655" bIns="47327" anchor="b"/>
          <a:lstStyle>
            <a:lvl1pPr defTabSz="947738">
              <a:defRPr>
                <a:solidFill>
                  <a:schemeClr val="tx1"/>
                </a:solidFill>
                <a:latin typeface="Arial" panose="020B0604020202020204" pitchFamily="34" charset="0"/>
                <a:cs typeface="Arial" panose="020B0604020202020204" pitchFamily="34" charset="0"/>
              </a:defRPr>
            </a:lvl1pPr>
            <a:lvl2pPr marL="728663" indent="-279400" defTabSz="947738">
              <a:defRPr>
                <a:solidFill>
                  <a:schemeClr val="tx1"/>
                </a:solidFill>
                <a:latin typeface="Arial" panose="020B0604020202020204" pitchFamily="34" charset="0"/>
                <a:cs typeface="Arial" panose="020B0604020202020204" pitchFamily="34" charset="0"/>
              </a:defRPr>
            </a:lvl2pPr>
            <a:lvl3pPr marL="1120775" indent="-223838" defTabSz="947738">
              <a:defRPr>
                <a:solidFill>
                  <a:schemeClr val="tx1"/>
                </a:solidFill>
                <a:latin typeface="Arial" panose="020B0604020202020204" pitchFamily="34" charset="0"/>
                <a:cs typeface="Arial" panose="020B0604020202020204" pitchFamily="34" charset="0"/>
              </a:defRPr>
            </a:lvl3pPr>
            <a:lvl4pPr marL="1570038" indent="-223838" defTabSz="947738">
              <a:defRPr>
                <a:solidFill>
                  <a:schemeClr val="tx1"/>
                </a:solidFill>
                <a:latin typeface="Arial" panose="020B0604020202020204" pitchFamily="34" charset="0"/>
                <a:cs typeface="Arial" panose="020B0604020202020204" pitchFamily="34" charset="0"/>
              </a:defRPr>
            </a:lvl4pPr>
            <a:lvl5pPr marL="2019300" indent="-225425" defTabSz="947738">
              <a:defRPr>
                <a:solidFill>
                  <a:schemeClr val="tx1"/>
                </a:solidFill>
                <a:latin typeface="Arial" panose="020B0604020202020204" pitchFamily="34" charset="0"/>
                <a:cs typeface="Arial" panose="020B0604020202020204" pitchFamily="34" charset="0"/>
              </a:defRPr>
            </a:lvl5pPr>
            <a:lvl6pPr marL="24765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337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09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8100" indent="-225425" defTabSz="9477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6CB681F6-BF32-42BB-BD40-B2D241B05658}" type="slidenum">
              <a:rPr lang="en-GB" altLang="en-US" sz="1300"/>
              <a:pPr algn="r" eaLnBrk="1" hangingPunct="1"/>
              <a:t>11</a:t>
            </a:fld>
            <a:endParaRPr lang="en-GB" altLang="en-US" sz="1300"/>
          </a:p>
        </p:txBody>
      </p:sp>
      <p:sp>
        <p:nvSpPr>
          <p:cNvPr id="39939" name="Rectangle 2">
            <a:extLst>
              <a:ext uri="{FF2B5EF4-FFF2-40B4-BE49-F238E27FC236}">
                <a16:creationId xmlns:a16="http://schemas.microsoft.com/office/drawing/2014/main" id="{79D60FD0-F655-42D6-89D2-99F27112FD78}"/>
              </a:ext>
            </a:extLst>
          </p:cNvPr>
          <p:cNvSpPr>
            <a:spLocks noGrp="1" noRot="1" noChangeAspect="1" noChangeArrowheads="1" noTextEdit="1"/>
          </p:cNvSpPr>
          <p:nvPr>
            <p:ph type="sldImg"/>
          </p:nvPr>
        </p:nvSpPr>
        <p:spPr>
          <a:xfrm>
            <a:off x="896938" y="731838"/>
            <a:ext cx="4876800" cy="3657600"/>
          </a:xfrm>
          <a:ln/>
        </p:spPr>
      </p:sp>
      <p:sp>
        <p:nvSpPr>
          <p:cNvPr id="39940" name="Rectangle 3">
            <a:extLst>
              <a:ext uri="{FF2B5EF4-FFF2-40B4-BE49-F238E27FC236}">
                <a16:creationId xmlns:a16="http://schemas.microsoft.com/office/drawing/2014/main" id="{6CB21E1E-B17E-49F5-AE15-3E4B3742F20F}"/>
              </a:ext>
            </a:extLst>
          </p:cNvPr>
          <p:cNvSpPr>
            <a:spLocks noGrp="1" noChangeArrowheads="1"/>
          </p:cNvSpPr>
          <p:nvPr>
            <p:ph type="body" idx="1"/>
          </p:nvPr>
        </p:nvSpPr>
        <p:spPr>
          <a:xfrm>
            <a:off x="668338" y="4633913"/>
            <a:ext cx="5334000" cy="43878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655" tIns="47327" rIns="94655" bIns="47327"/>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E582FA00-B9FB-4AAD-B0A4-D3ED19DFA1A6}"/>
              </a:ext>
            </a:extLst>
          </p:cNvPr>
          <p:cNvSpPr>
            <a:spLocks noGrp="1" noRot="1" noChangeAspect="1" noTextEdit="1"/>
          </p:cNvSpPr>
          <p:nvPr>
            <p:ph type="sldImg"/>
          </p:nvPr>
        </p:nvSpPr>
        <p:spPr>
          <a:xfrm>
            <a:off x="938213" y="749300"/>
            <a:ext cx="5000625" cy="3751263"/>
          </a:xfrm>
          <a:ln/>
        </p:spPr>
      </p:sp>
      <p:sp>
        <p:nvSpPr>
          <p:cNvPr id="40963" name="Notes Placeholder 2">
            <a:extLst>
              <a:ext uri="{FF2B5EF4-FFF2-40B4-BE49-F238E27FC236}">
                <a16:creationId xmlns:a16="http://schemas.microsoft.com/office/drawing/2014/main" id="{AB86ACC8-3FFA-4EFA-A942-352FBEBF4B1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40964" name="Slide Number Placeholder 3">
            <a:extLst>
              <a:ext uri="{FF2B5EF4-FFF2-40B4-BE49-F238E27FC236}">
                <a16:creationId xmlns:a16="http://schemas.microsoft.com/office/drawing/2014/main" id="{94C16D24-0350-4829-8250-32D3417EC49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57DE06-3265-4D29-A249-575D539D2064}" type="slidenum">
              <a:rPr lang="en-GB" altLang="en-US">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106D5186-26AA-47BB-93B3-CEB3826B3F3F}"/>
              </a:ext>
            </a:extLst>
          </p:cNvPr>
          <p:cNvSpPr>
            <a:spLocks noGrp="1" noRot="1" noChangeAspect="1" noTextEdit="1"/>
          </p:cNvSpPr>
          <p:nvPr>
            <p:ph type="sldImg"/>
          </p:nvPr>
        </p:nvSpPr>
        <p:spPr>
          <a:xfrm>
            <a:off x="938213" y="749300"/>
            <a:ext cx="5000625" cy="3751263"/>
          </a:xfrm>
          <a:ln/>
        </p:spPr>
      </p:sp>
      <p:sp>
        <p:nvSpPr>
          <p:cNvPr id="43011" name="Notes Placeholder 2">
            <a:extLst>
              <a:ext uri="{FF2B5EF4-FFF2-40B4-BE49-F238E27FC236}">
                <a16:creationId xmlns:a16="http://schemas.microsoft.com/office/drawing/2014/main" id="{79D12AF4-ACC4-4F40-91EE-56A375620A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43012" name="Slide Number Placeholder 3">
            <a:extLst>
              <a:ext uri="{FF2B5EF4-FFF2-40B4-BE49-F238E27FC236}">
                <a16:creationId xmlns:a16="http://schemas.microsoft.com/office/drawing/2014/main" id="{C9FBE22A-87BE-4E4C-98E0-42DB373692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9F3C332-A9BD-4361-8421-5AB1046F93C7}" type="slidenum">
              <a:rPr lang="en-GB" altLang="en-US">
                <a:latin typeface="Calibri" panose="020F0502020204030204" pitchFamily="34" charset="0"/>
              </a:rPr>
              <a:pPr/>
              <a:t>13</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40845D6-DC70-4F60-9AE0-344D1A0537DF}"/>
              </a:ext>
            </a:extLst>
          </p:cNvPr>
          <p:cNvSpPr>
            <a:spLocks noGrp="1" noRot="1" noChangeAspect="1" noTextEdit="1"/>
          </p:cNvSpPr>
          <p:nvPr>
            <p:ph type="sldImg"/>
          </p:nvPr>
        </p:nvSpPr>
        <p:spPr>
          <a:xfrm>
            <a:off x="938213" y="749300"/>
            <a:ext cx="5000625" cy="3751263"/>
          </a:xfrm>
          <a:ln/>
        </p:spPr>
      </p:sp>
      <p:sp>
        <p:nvSpPr>
          <p:cNvPr id="46083" name="Notes Placeholder 2">
            <a:extLst>
              <a:ext uri="{FF2B5EF4-FFF2-40B4-BE49-F238E27FC236}">
                <a16:creationId xmlns:a16="http://schemas.microsoft.com/office/drawing/2014/main" id="{A2878159-5FA4-424A-A3DE-AE784059FA9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46084" name="Slide Number Placeholder 3">
            <a:extLst>
              <a:ext uri="{FF2B5EF4-FFF2-40B4-BE49-F238E27FC236}">
                <a16:creationId xmlns:a16="http://schemas.microsoft.com/office/drawing/2014/main" id="{D23A2DDC-CB2F-4ED6-91D7-5B7285A0C1A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A5910F-A52F-42E7-9ACB-3DE649EC09AB}" type="slidenum">
              <a:rPr lang="en-GB" altLang="en-US">
                <a:latin typeface="Calibri" panose="020F0502020204030204" pitchFamily="34" charset="0"/>
              </a:rPr>
              <a:pPr/>
              <a:t>15</a:t>
            </a:fld>
            <a:endParaRPr lang="en-GB"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3440BF1C-2823-43D6-A3FA-0FD54C09F13E}"/>
              </a:ext>
            </a:extLst>
          </p:cNvPr>
          <p:cNvSpPr>
            <a:spLocks noGrp="1" noRot="1" noChangeAspect="1" noTextEdit="1"/>
          </p:cNvSpPr>
          <p:nvPr>
            <p:ph type="sldImg"/>
          </p:nvPr>
        </p:nvSpPr>
        <p:spPr>
          <a:xfrm>
            <a:off x="938213" y="749300"/>
            <a:ext cx="5000625" cy="3751263"/>
          </a:xfrm>
          <a:ln/>
        </p:spPr>
      </p:sp>
      <p:sp>
        <p:nvSpPr>
          <p:cNvPr id="48131" name="Notes Placeholder 2">
            <a:extLst>
              <a:ext uri="{FF2B5EF4-FFF2-40B4-BE49-F238E27FC236}">
                <a16:creationId xmlns:a16="http://schemas.microsoft.com/office/drawing/2014/main" id="{B565E8DA-D6D4-4D8D-B12A-B74FE279654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48132" name="Slide Number Placeholder 3">
            <a:extLst>
              <a:ext uri="{FF2B5EF4-FFF2-40B4-BE49-F238E27FC236}">
                <a16:creationId xmlns:a16="http://schemas.microsoft.com/office/drawing/2014/main" id="{29218A59-4759-4360-814B-210DD86E330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25E08A-8A48-42E3-A110-4705B3462373}" type="slidenum">
              <a:rPr lang="en-GB" altLang="en-US">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64C0E08C-CBD6-49E2-BD22-2F5184F7E85E}"/>
              </a:ext>
            </a:extLst>
          </p:cNvPr>
          <p:cNvSpPr>
            <a:spLocks noGrp="1" noRot="1" noChangeAspect="1" noTextEdit="1"/>
          </p:cNvSpPr>
          <p:nvPr>
            <p:ph type="sldImg"/>
          </p:nvPr>
        </p:nvSpPr>
        <p:spPr>
          <a:xfrm>
            <a:off x="938213" y="749300"/>
            <a:ext cx="5000625" cy="3751263"/>
          </a:xfrm>
          <a:ln/>
        </p:spPr>
      </p:sp>
      <p:sp>
        <p:nvSpPr>
          <p:cNvPr id="50179" name="Notes Placeholder 2">
            <a:extLst>
              <a:ext uri="{FF2B5EF4-FFF2-40B4-BE49-F238E27FC236}">
                <a16:creationId xmlns:a16="http://schemas.microsoft.com/office/drawing/2014/main" id="{60D21A22-335F-4CBB-BFFA-FB71DDAFE6C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50180" name="Slide Number Placeholder 3">
            <a:extLst>
              <a:ext uri="{FF2B5EF4-FFF2-40B4-BE49-F238E27FC236}">
                <a16:creationId xmlns:a16="http://schemas.microsoft.com/office/drawing/2014/main" id="{61E692FC-BF1E-41AC-96C7-C4C6884A7CA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151169-D49A-4007-9E57-7CAF2E5F0545}" type="slidenum">
              <a:rPr lang="en-GB" altLang="en-US">
                <a:latin typeface="Calibri" panose="020F0502020204030204" pitchFamily="34" charset="0"/>
              </a:rPr>
              <a:pPr/>
              <a:t>17</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AF4E9D3-95AE-4441-A6B1-854A47190CFB}"/>
              </a:ext>
            </a:extLst>
          </p:cNvPr>
          <p:cNvSpPr>
            <a:spLocks noGrp="1" noRot="1" noChangeAspect="1" noTextEdit="1"/>
          </p:cNvSpPr>
          <p:nvPr>
            <p:ph type="sldImg"/>
          </p:nvPr>
        </p:nvSpPr>
        <p:spPr>
          <a:xfrm>
            <a:off x="938213" y="749300"/>
            <a:ext cx="5000625" cy="3751263"/>
          </a:xfrm>
          <a:ln/>
        </p:spPr>
      </p:sp>
      <p:sp>
        <p:nvSpPr>
          <p:cNvPr id="52227" name="Notes Placeholder 2">
            <a:extLst>
              <a:ext uri="{FF2B5EF4-FFF2-40B4-BE49-F238E27FC236}">
                <a16:creationId xmlns:a16="http://schemas.microsoft.com/office/drawing/2014/main" id="{1FB7EBD9-F2D2-4578-9DC6-9FAFAE14324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52228" name="Slide Number Placeholder 3">
            <a:extLst>
              <a:ext uri="{FF2B5EF4-FFF2-40B4-BE49-F238E27FC236}">
                <a16:creationId xmlns:a16="http://schemas.microsoft.com/office/drawing/2014/main" id="{C7075FC0-689A-4796-9E70-4844BFEB604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E9C01CA-88EA-45D9-B3F8-2CFE8AD6387F}" type="slidenum">
              <a:rPr lang="en-GB" altLang="en-US">
                <a:latin typeface="Calibri" panose="020F0502020204030204" pitchFamily="34" charset="0"/>
              </a:rPr>
              <a:pPr/>
              <a:t>18</a:t>
            </a:fld>
            <a:endParaRPr lang="en-GB"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80FCE2-CBF9-4D1D-B79B-B73EA3099213}"/>
              </a:ext>
            </a:extLst>
          </p:cNvPr>
          <p:cNvSpPr>
            <a:spLocks noGrp="1" noRot="1" noChangeAspect="1" noTextEdit="1"/>
          </p:cNvSpPr>
          <p:nvPr>
            <p:ph type="sldImg"/>
          </p:nvPr>
        </p:nvSpPr>
        <p:spPr>
          <a:xfrm>
            <a:off x="938213" y="749300"/>
            <a:ext cx="5000625" cy="3751263"/>
          </a:xfrm>
          <a:ln/>
        </p:spPr>
      </p:sp>
      <p:sp>
        <p:nvSpPr>
          <p:cNvPr id="54275" name="Notes Placeholder 2">
            <a:extLst>
              <a:ext uri="{FF2B5EF4-FFF2-40B4-BE49-F238E27FC236}">
                <a16:creationId xmlns:a16="http://schemas.microsoft.com/office/drawing/2014/main" id="{9F93ADA6-AFC2-454D-ABB3-D5A73FE105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54276" name="Slide Number Placeholder 3">
            <a:extLst>
              <a:ext uri="{FF2B5EF4-FFF2-40B4-BE49-F238E27FC236}">
                <a16:creationId xmlns:a16="http://schemas.microsoft.com/office/drawing/2014/main" id="{59E69570-C0A4-4434-832C-2E40760AAA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E88860-90D8-4FC3-BF72-8242A6E144EE}" type="slidenum">
              <a:rPr lang="en-GB" altLang="en-US">
                <a:latin typeface="Calibri" panose="020F0502020204030204" pitchFamily="34" charset="0"/>
              </a:rPr>
              <a:pPr/>
              <a:t>19</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B0E9D8B8-30B8-4FB9-AB0D-DECB998709AA}"/>
              </a:ext>
            </a:extLst>
          </p:cNvPr>
          <p:cNvSpPr>
            <a:spLocks noGrp="1" noRot="1" noChangeAspect="1" noTextEdit="1"/>
          </p:cNvSpPr>
          <p:nvPr>
            <p:ph type="sldImg"/>
          </p:nvPr>
        </p:nvSpPr>
        <p:spPr>
          <a:xfrm>
            <a:off x="938213" y="749300"/>
            <a:ext cx="5000625" cy="3751263"/>
          </a:xfrm>
          <a:ln/>
        </p:spPr>
      </p:sp>
      <p:sp>
        <p:nvSpPr>
          <p:cNvPr id="56323" name="Notes Placeholder 2">
            <a:extLst>
              <a:ext uri="{FF2B5EF4-FFF2-40B4-BE49-F238E27FC236}">
                <a16:creationId xmlns:a16="http://schemas.microsoft.com/office/drawing/2014/main" id="{86A4D081-0287-4F58-B734-A3D9BE99933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56324" name="Slide Number Placeholder 3">
            <a:extLst>
              <a:ext uri="{FF2B5EF4-FFF2-40B4-BE49-F238E27FC236}">
                <a16:creationId xmlns:a16="http://schemas.microsoft.com/office/drawing/2014/main" id="{DE369FEE-DE2D-4904-B29C-C63EE6BFF40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1B357CF-97A7-49C3-9DD0-471938A1F882}" type="slidenum">
              <a:rPr lang="en-GB" altLang="en-US">
                <a:latin typeface="Calibri" panose="020F0502020204030204" pitchFamily="34" charset="0"/>
              </a:rPr>
              <a:pPr/>
              <a:t>20</a:t>
            </a:fld>
            <a:endParaRPr lang="en-GB"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D55FBF8F-4A70-49F8-ABFB-4EA713D4FE87}"/>
              </a:ext>
            </a:extLst>
          </p:cNvPr>
          <p:cNvSpPr>
            <a:spLocks noGrp="1" noRot="1" noChangeAspect="1" noTextEdit="1"/>
          </p:cNvSpPr>
          <p:nvPr>
            <p:ph type="sldImg"/>
          </p:nvPr>
        </p:nvSpPr>
        <p:spPr>
          <a:xfrm>
            <a:off x="938213" y="749300"/>
            <a:ext cx="5000625" cy="3751263"/>
          </a:xfrm>
          <a:ln/>
        </p:spPr>
      </p:sp>
      <p:sp>
        <p:nvSpPr>
          <p:cNvPr id="59395" name="Notes Placeholder 2">
            <a:extLst>
              <a:ext uri="{FF2B5EF4-FFF2-40B4-BE49-F238E27FC236}">
                <a16:creationId xmlns:a16="http://schemas.microsoft.com/office/drawing/2014/main" id="{64A36AD4-823F-4922-817E-0C284FAF2BC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59396" name="Slide Number Placeholder 3">
            <a:extLst>
              <a:ext uri="{FF2B5EF4-FFF2-40B4-BE49-F238E27FC236}">
                <a16:creationId xmlns:a16="http://schemas.microsoft.com/office/drawing/2014/main" id="{CCB88BBF-A213-4117-A0C8-AC62E69F3A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9D190A-2C9F-4DBA-B829-DAC119C60DB6}" type="slidenum">
              <a:rPr lang="en-GB" altLang="en-US">
                <a:latin typeface="Calibri" panose="020F0502020204030204" pitchFamily="34" charset="0"/>
              </a:rPr>
              <a:pPr/>
              <a:t>22</a:t>
            </a:fld>
            <a:endParaRPr lang="en-GB"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FB4457BF-DD5A-4115-ABA2-55C28017B39B}"/>
              </a:ext>
            </a:extLst>
          </p:cNvPr>
          <p:cNvSpPr>
            <a:spLocks noGrp="1" noRot="1" noChangeAspect="1" noTextEdit="1"/>
          </p:cNvSpPr>
          <p:nvPr>
            <p:ph type="sldImg"/>
          </p:nvPr>
        </p:nvSpPr>
        <p:spPr>
          <a:xfrm>
            <a:off x="938213" y="749300"/>
            <a:ext cx="5000625" cy="3751263"/>
          </a:xfrm>
          <a:ln/>
        </p:spPr>
      </p:sp>
      <p:sp>
        <p:nvSpPr>
          <p:cNvPr id="61443" name="Notes Placeholder 2">
            <a:extLst>
              <a:ext uri="{FF2B5EF4-FFF2-40B4-BE49-F238E27FC236}">
                <a16:creationId xmlns:a16="http://schemas.microsoft.com/office/drawing/2014/main" id="{9BE1BE57-CBA3-4E72-A9DF-B94D8CA0428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61444" name="Slide Number Placeholder 3">
            <a:extLst>
              <a:ext uri="{FF2B5EF4-FFF2-40B4-BE49-F238E27FC236}">
                <a16:creationId xmlns:a16="http://schemas.microsoft.com/office/drawing/2014/main" id="{CD0C5781-0954-45BA-889A-6953A2B7BDF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AE6218-45AC-402F-8A72-9E6365E4B6A4}" type="slidenum">
              <a:rPr lang="en-GB" altLang="en-US">
                <a:latin typeface="Calibri" panose="020F0502020204030204" pitchFamily="34" charset="0"/>
              </a:rPr>
              <a:pPr/>
              <a:t>23</a:t>
            </a:fld>
            <a:endParaRPr lang="en-GB" altLang="en-US">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672526E6-A5D5-4E03-87AC-5129DAB98DE7}"/>
              </a:ext>
            </a:extLst>
          </p:cNvPr>
          <p:cNvSpPr>
            <a:spLocks noGrp="1" noRot="1" noChangeAspect="1" noTextEdit="1"/>
          </p:cNvSpPr>
          <p:nvPr>
            <p:ph type="sldImg"/>
          </p:nvPr>
        </p:nvSpPr>
        <p:spPr>
          <a:xfrm>
            <a:off x="938213" y="749300"/>
            <a:ext cx="5000625" cy="3751263"/>
          </a:xfrm>
          <a:ln/>
        </p:spPr>
      </p:sp>
      <p:sp>
        <p:nvSpPr>
          <p:cNvPr id="64515" name="Notes Placeholder 2">
            <a:extLst>
              <a:ext uri="{FF2B5EF4-FFF2-40B4-BE49-F238E27FC236}">
                <a16:creationId xmlns:a16="http://schemas.microsoft.com/office/drawing/2014/main" id="{9E3D6B39-8BCD-471C-A44D-C0498D63DEC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64516" name="Slide Number Placeholder 3">
            <a:extLst>
              <a:ext uri="{FF2B5EF4-FFF2-40B4-BE49-F238E27FC236}">
                <a16:creationId xmlns:a16="http://schemas.microsoft.com/office/drawing/2014/main" id="{589B2F5F-F31F-45FE-811D-76E2F08ADF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63226B-9CF6-4658-A0E8-776CB669AC9C}" type="slidenum">
              <a:rPr lang="en-GB" altLang="en-US">
                <a:latin typeface="Calibri" panose="020F0502020204030204" pitchFamily="34" charset="0"/>
              </a:rPr>
              <a:pPr/>
              <a:t>25</a:t>
            </a:fld>
            <a:endParaRPr lang="en-GB"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BDF62144-3676-479F-BBE1-C26B4836523D}"/>
              </a:ext>
            </a:extLst>
          </p:cNvPr>
          <p:cNvSpPr>
            <a:spLocks noGrp="1" noRot="1" noChangeAspect="1" noTextEdit="1"/>
          </p:cNvSpPr>
          <p:nvPr>
            <p:ph type="sldImg"/>
          </p:nvPr>
        </p:nvSpPr>
        <p:spPr>
          <a:xfrm>
            <a:off x="938213" y="749300"/>
            <a:ext cx="5000625" cy="3751263"/>
          </a:xfrm>
          <a:ln/>
        </p:spPr>
      </p:sp>
      <p:sp>
        <p:nvSpPr>
          <p:cNvPr id="67587" name="Notes Placeholder 2">
            <a:extLst>
              <a:ext uri="{FF2B5EF4-FFF2-40B4-BE49-F238E27FC236}">
                <a16:creationId xmlns:a16="http://schemas.microsoft.com/office/drawing/2014/main" id="{CB6DE364-CE7B-4663-BA6B-AAEC29FB99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67588" name="Slide Number Placeholder 3">
            <a:extLst>
              <a:ext uri="{FF2B5EF4-FFF2-40B4-BE49-F238E27FC236}">
                <a16:creationId xmlns:a16="http://schemas.microsoft.com/office/drawing/2014/main" id="{F5BA42DD-651C-4979-80F0-8E6A172B71A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5BCFA97-7019-4117-9E0D-D16F190E66FD}" type="slidenum">
              <a:rPr lang="en-GB" altLang="en-US">
                <a:latin typeface="Calibri" panose="020F0502020204030204" pitchFamily="34" charset="0"/>
              </a:rPr>
              <a:pPr/>
              <a:t>27</a:t>
            </a:fld>
            <a:endParaRPr lang="en-GB" altLang="en-US">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CB7A5037-05F0-46FB-9C03-BD705050DAA1}"/>
              </a:ext>
            </a:extLst>
          </p:cNvPr>
          <p:cNvSpPr>
            <a:spLocks noGrp="1" noRot="1" noChangeAspect="1" noTextEdit="1"/>
          </p:cNvSpPr>
          <p:nvPr>
            <p:ph type="sldImg"/>
          </p:nvPr>
        </p:nvSpPr>
        <p:spPr>
          <a:xfrm>
            <a:off x="938213" y="749300"/>
            <a:ext cx="5000625" cy="3751263"/>
          </a:xfrm>
          <a:ln/>
        </p:spPr>
      </p:sp>
      <p:sp>
        <p:nvSpPr>
          <p:cNvPr id="69635" name="Notes Placeholder 2">
            <a:extLst>
              <a:ext uri="{FF2B5EF4-FFF2-40B4-BE49-F238E27FC236}">
                <a16:creationId xmlns:a16="http://schemas.microsoft.com/office/drawing/2014/main" id="{CE108DAC-DCEB-428D-8FCF-382E2E75A52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b="1"/>
          </a:p>
        </p:txBody>
      </p:sp>
      <p:sp>
        <p:nvSpPr>
          <p:cNvPr id="69636" name="Slide Number Placeholder 3">
            <a:extLst>
              <a:ext uri="{FF2B5EF4-FFF2-40B4-BE49-F238E27FC236}">
                <a16:creationId xmlns:a16="http://schemas.microsoft.com/office/drawing/2014/main" id="{23F15E84-68C3-406B-A9ED-893AA81D85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16B9B41-7204-45FF-87FB-504D55EB34EE}" type="slidenum">
              <a:rPr lang="en-GB" altLang="en-US">
                <a:latin typeface="Calibri" panose="020F0502020204030204" pitchFamily="34" charset="0"/>
              </a:rPr>
              <a:pPr/>
              <a:t>28</a:t>
            </a:fld>
            <a:endParaRPr lang="en-GB" altLang="en-US">
              <a:latin typeface="Calibri" panose="020F050202020403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F9FCBFD7-499B-44F6-8352-2ABD85BB088A}"/>
              </a:ext>
            </a:extLst>
          </p:cNvPr>
          <p:cNvSpPr>
            <a:spLocks noGrp="1" noRot="1" noChangeAspect="1" noTextEdit="1"/>
          </p:cNvSpPr>
          <p:nvPr>
            <p:ph type="sldImg"/>
          </p:nvPr>
        </p:nvSpPr>
        <p:spPr>
          <a:xfrm>
            <a:off x="938213" y="749300"/>
            <a:ext cx="5000625" cy="3751263"/>
          </a:xfrm>
          <a:ln/>
        </p:spPr>
      </p:sp>
      <p:sp>
        <p:nvSpPr>
          <p:cNvPr id="71683" name="Notes Placeholder 2">
            <a:extLst>
              <a:ext uri="{FF2B5EF4-FFF2-40B4-BE49-F238E27FC236}">
                <a16:creationId xmlns:a16="http://schemas.microsoft.com/office/drawing/2014/main" id="{94B66708-A2BA-44E6-B722-1AF6C7CC866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71684" name="Slide Number Placeholder 3">
            <a:extLst>
              <a:ext uri="{FF2B5EF4-FFF2-40B4-BE49-F238E27FC236}">
                <a16:creationId xmlns:a16="http://schemas.microsoft.com/office/drawing/2014/main" id="{78AFBE8E-58C0-4779-BD0C-8F5FE6EDFA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39C41ED-273F-4C4A-BCA8-CA2FE17BEB9A}" type="slidenum">
              <a:rPr lang="en-GB" altLang="en-US">
                <a:latin typeface="Calibri" panose="020F0502020204030204" pitchFamily="34" charset="0"/>
              </a:rPr>
              <a:pPr/>
              <a:t>29</a:t>
            </a:fld>
            <a:endParaRPr lang="en-GB" altLang="en-US">
              <a:latin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40618F6F-E457-46BC-BFF0-54F85A8F9A81}"/>
              </a:ext>
            </a:extLst>
          </p:cNvPr>
          <p:cNvSpPr>
            <a:spLocks noGrp="1" noRot="1" noChangeAspect="1" noTextEdit="1"/>
          </p:cNvSpPr>
          <p:nvPr>
            <p:ph type="sldImg"/>
          </p:nvPr>
        </p:nvSpPr>
        <p:spPr>
          <a:xfrm>
            <a:off x="938213" y="749300"/>
            <a:ext cx="5000625" cy="3751263"/>
          </a:xfrm>
          <a:ln/>
        </p:spPr>
      </p:sp>
      <p:sp>
        <p:nvSpPr>
          <p:cNvPr id="73731" name="Notes Placeholder 2">
            <a:extLst>
              <a:ext uri="{FF2B5EF4-FFF2-40B4-BE49-F238E27FC236}">
                <a16:creationId xmlns:a16="http://schemas.microsoft.com/office/drawing/2014/main" id="{D6F4C394-1A4E-42E3-AD77-508126682C3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73732" name="Slide Number Placeholder 3">
            <a:extLst>
              <a:ext uri="{FF2B5EF4-FFF2-40B4-BE49-F238E27FC236}">
                <a16:creationId xmlns:a16="http://schemas.microsoft.com/office/drawing/2014/main" id="{5628D25F-34B4-44BA-8AF9-995BBC2B71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9DC059-2CFC-4104-BBE7-B582C9DC626A}" type="slidenum">
              <a:rPr lang="en-GB" altLang="en-US">
                <a:latin typeface="Calibri" panose="020F0502020204030204" pitchFamily="34" charset="0"/>
              </a:rPr>
              <a:pPr/>
              <a:t>30</a:t>
            </a:fld>
            <a:endParaRPr lang="en-GB" altLang="en-US">
              <a:latin typeface="Calibri" panose="020F050202020403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6E905ED6-9C76-41C6-86D8-B585C08D0AC9}"/>
              </a:ext>
            </a:extLst>
          </p:cNvPr>
          <p:cNvSpPr>
            <a:spLocks noGrp="1" noRot="1" noChangeAspect="1" noTextEdit="1"/>
          </p:cNvSpPr>
          <p:nvPr>
            <p:ph type="sldImg"/>
          </p:nvPr>
        </p:nvSpPr>
        <p:spPr>
          <a:xfrm>
            <a:off x="938213" y="749300"/>
            <a:ext cx="5000625" cy="3751263"/>
          </a:xfrm>
          <a:ln/>
        </p:spPr>
      </p:sp>
      <p:sp>
        <p:nvSpPr>
          <p:cNvPr id="75779" name="Notes Placeholder 2">
            <a:extLst>
              <a:ext uri="{FF2B5EF4-FFF2-40B4-BE49-F238E27FC236}">
                <a16:creationId xmlns:a16="http://schemas.microsoft.com/office/drawing/2014/main" id="{0B59921A-6263-4678-98E6-09725D81413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75780" name="Slide Number Placeholder 3">
            <a:extLst>
              <a:ext uri="{FF2B5EF4-FFF2-40B4-BE49-F238E27FC236}">
                <a16:creationId xmlns:a16="http://schemas.microsoft.com/office/drawing/2014/main" id="{CA386709-06DC-4E77-B348-555AE05C75D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E97783-EAF6-4ACC-A9EC-14FF2ABFE9F3}" type="slidenum">
              <a:rPr lang="en-GB" altLang="en-US">
                <a:latin typeface="Calibri" panose="020F0502020204030204" pitchFamily="34" charset="0"/>
              </a:rPr>
              <a:pPr/>
              <a:t>31</a:t>
            </a:fld>
            <a:endParaRPr lang="en-GB" altLang="en-US">
              <a:latin typeface="Calibri" panose="020F050202020403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71A712B9-5284-4A3F-B0D7-506C441246C4}"/>
              </a:ext>
            </a:extLst>
          </p:cNvPr>
          <p:cNvSpPr>
            <a:spLocks noGrp="1" noRot="1" noChangeAspect="1" noTextEdit="1"/>
          </p:cNvSpPr>
          <p:nvPr>
            <p:ph type="sldImg"/>
          </p:nvPr>
        </p:nvSpPr>
        <p:spPr>
          <a:xfrm>
            <a:off x="938213" y="749300"/>
            <a:ext cx="5000625" cy="3751263"/>
          </a:xfrm>
          <a:ln/>
        </p:spPr>
      </p:sp>
      <p:sp>
        <p:nvSpPr>
          <p:cNvPr id="77827" name="Notes Placeholder 2">
            <a:extLst>
              <a:ext uri="{FF2B5EF4-FFF2-40B4-BE49-F238E27FC236}">
                <a16:creationId xmlns:a16="http://schemas.microsoft.com/office/drawing/2014/main" id="{88050A51-D67B-4BCD-977D-30C1BBF929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77828" name="Slide Number Placeholder 3">
            <a:extLst>
              <a:ext uri="{FF2B5EF4-FFF2-40B4-BE49-F238E27FC236}">
                <a16:creationId xmlns:a16="http://schemas.microsoft.com/office/drawing/2014/main" id="{FC0B7F03-0C26-4923-9950-F953F24A6B3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5038">
              <a:defRPr>
                <a:solidFill>
                  <a:schemeClr val="tx1"/>
                </a:solidFill>
                <a:latin typeface="Arial" panose="020B0604020202020204" pitchFamily="34" charset="0"/>
                <a:cs typeface="Arial" panose="020B0604020202020204" pitchFamily="34" charset="0"/>
              </a:defRPr>
            </a:lvl1pPr>
            <a:lvl2pPr marL="742950" indent="-285750" defTabSz="935038">
              <a:defRPr>
                <a:solidFill>
                  <a:schemeClr val="tx1"/>
                </a:solidFill>
                <a:latin typeface="Arial" panose="020B0604020202020204" pitchFamily="34" charset="0"/>
                <a:cs typeface="Arial" panose="020B0604020202020204" pitchFamily="34" charset="0"/>
              </a:defRPr>
            </a:lvl2pPr>
            <a:lvl3pPr marL="1143000" indent="-228600" defTabSz="935038">
              <a:defRPr>
                <a:solidFill>
                  <a:schemeClr val="tx1"/>
                </a:solidFill>
                <a:latin typeface="Arial" panose="020B0604020202020204" pitchFamily="34" charset="0"/>
                <a:cs typeface="Arial" panose="020B0604020202020204" pitchFamily="34" charset="0"/>
              </a:defRPr>
            </a:lvl3pPr>
            <a:lvl4pPr marL="1600200" indent="-228600" defTabSz="935038">
              <a:defRPr>
                <a:solidFill>
                  <a:schemeClr val="tx1"/>
                </a:solidFill>
                <a:latin typeface="Arial" panose="020B0604020202020204" pitchFamily="34" charset="0"/>
                <a:cs typeface="Arial" panose="020B0604020202020204" pitchFamily="34" charset="0"/>
              </a:defRPr>
            </a:lvl4pPr>
            <a:lvl5pPr marL="2057400" indent="-228600" defTabSz="935038">
              <a:defRPr>
                <a:solidFill>
                  <a:schemeClr val="tx1"/>
                </a:solidFill>
                <a:latin typeface="Arial" panose="020B0604020202020204" pitchFamily="34" charset="0"/>
                <a:cs typeface="Arial" panose="020B0604020202020204" pitchFamily="34" charset="0"/>
              </a:defRPr>
            </a:lvl5pPr>
            <a:lvl6pPr marL="25146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50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844343-4FDF-40A7-A783-9653DC5913C3}" type="slidenum">
              <a:rPr lang="en-GB" altLang="en-US">
                <a:latin typeface="Calibri" panose="020F0502020204030204" pitchFamily="34" charset="0"/>
              </a:rPr>
              <a:pPr/>
              <a:t>32</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1CBB9505-64BA-4CC7-A273-2AA180581A23}" type="datetime1">
              <a:rPr lang="en-GB" altLang="en-US"/>
              <a:pPr>
                <a:defRPr/>
              </a:pPr>
              <a:t>16/11/2020</a:t>
            </a:fld>
            <a:endParaRPr lang="en-GB" alt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19D28ACD-4CF8-40A4-9B8E-5EE4939F25E7}" type="slidenum">
              <a:rPr lang="en-GB" altLang="en-US"/>
              <a:pPr>
                <a:defRPr/>
              </a:pPr>
              <a:t>‹#›</a:t>
            </a:fld>
            <a:endParaRPr lang="en-GB" altLang="en-US"/>
          </a:p>
        </p:txBody>
      </p:sp>
    </p:spTree>
    <p:extLst>
      <p:ext uri="{BB962C8B-B14F-4D97-AF65-F5344CB8AC3E}">
        <p14:creationId xmlns:p14="http://schemas.microsoft.com/office/powerpoint/2010/main" val="1569241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98E755C-679D-4DDE-886C-100FADD109C1}" type="datetime1">
              <a:rPr lang="en-GB" altLang="en-US"/>
              <a:pPr>
                <a:defRPr/>
              </a:pPr>
              <a:t>16/11/2020</a:t>
            </a:fld>
            <a:endParaRPr lang="en-GB" alt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0049374-A4E6-40BF-BA47-8C73D6A2BE4F}" type="slidenum">
              <a:rPr lang="en-GB" altLang="en-US"/>
              <a:pPr>
                <a:defRPr/>
              </a:pPr>
              <a:t>‹#›</a:t>
            </a:fld>
            <a:endParaRPr lang="en-GB" altLang="en-US"/>
          </a:p>
        </p:txBody>
      </p:sp>
    </p:spTree>
    <p:extLst>
      <p:ext uri="{BB962C8B-B14F-4D97-AF65-F5344CB8AC3E}">
        <p14:creationId xmlns:p14="http://schemas.microsoft.com/office/powerpoint/2010/main" val="552634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3A05526-8B03-40BF-9519-26FBEEF7A9F2}" type="datetime1">
              <a:rPr lang="en-GB" altLang="en-US"/>
              <a:pPr>
                <a:defRPr/>
              </a:pPr>
              <a:t>16/11/2020</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F44401B4-5826-41B1-80A6-31E58F07E2F3}" type="slidenum">
              <a:rPr lang="en-GB" altLang="en-US"/>
              <a:pPr>
                <a:defRPr/>
              </a:pPr>
              <a:t>‹#›</a:t>
            </a:fld>
            <a:endParaRPr lang="en-GB" altLang="en-US"/>
          </a:p>
        </p:txBody>
      </p:sp>
    </p:spTree>
    <p:extLst>
      <p:ext uri="{BB962C8B-B14F-4D97-AF65-F5344CB8AC3E}">
        <p14:creationId xmlns:p14="http://schemas.microsoft.com/office/powerpoint/2010/main" val="802374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B8076F8C-E999-416B-A20C-3EC41543A563}" type="datetime1">
              <a:rPr lang="en-GB" altLang="en-US"/>
              <a:pPr>
                <a:defRPr/>
              </a:pPr>
              <a:t>16/11/2020</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05291CE7-D0DB-41EF-8BF3-F4163A738439}" type="slidenum">
              <a:rPr lang="en-GB" altLang="en-US"/>
              <a:pPr>
                <a:defRPr/>
              </a:pPr>
              <a:t>‹#›</a:t>
            </a:fld>
            <a:endParaRPr lang="en-GB" altLang="en-US"/>
          </a:p>
        </p:txBody>
      </p:sp>
    </p:spTree>
    <p:extLst>
      <p:ext uri="{BB962C8B-B14F-4D97-AF65-F5344CB8AC3E}">
        <p14:creationId xmlns:p14="http://schemas.microsoft.com/office/powerpoint/2010/main" val="520790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FD64F504-9D71-449C-A37C-5D6987735494}" type="datetime1">
              <a:rPr lang="en-GB" altLang="en-US"/>
              <a:pPr>
                <a:defRPr/>
              </a:pPr>
              <a:t>16/11/2020</a:t>
            </a:fld>
            <a:endParaRPr lang="en-GB" altLang="en-US"/>
          </a:p>
        </p:txBody>
      </p:sp>
      <p:sp>
        <p:nvSpPr>
          <p:cNvPr id="8" name="Slide Number Placeholder 5"/>
          <p:cNvSpPr>
            <a:spLocks noGrp="1"/>
          </p:cNvSpPr>
          <p:nvPr>
            <p:ph type="sldNum" sz="quarter" idx="11"/>
          </p:nvPr>
        </p:nvSpPr>
        <p:spPr/>
        <p:txBody>
          <a:bodyPr/>
          <a:lstStyle>
            <a:lvl1pPr>
              <a:defRPr/>
            </a:lvl1pPr>
          </a:lstStyle>
          <a:p>
            <a:pPr>
              <a:defRPr/>
            </a:pPr>
            <a:fld id="{26FC9E32-AB4D-4A1E-804B-71363AC9065C}" type="slidenum">
              <a:rPr lang="en-GB" altLang="en-US"/>
              <a:pPr>
                <a:defRPr/>
              </a:pPr>
              <a:t>‹#›</a:t>
            </a:fld>
            <a:endParaRPr lang="en-GB" altLang="en-US"/>
          </a:p>
        </p:txBody>
      </p:sp>
    </p:spTree>
    <p:extLst>
      <p:ext uri="{BB962C8B-B14F-4D97-AF65-F5344CB8AC3E}">
        <p14:creationId xmlns:p14="http://schemas.microsoft.com/office/powerpoint/2010/main" val="3627742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EC62CB4-85FF-43A3-A419-9CBE4CCC5174}" type="datetime1">
              <a:rPr lang="en-GB" altLang="en-US"/>
              <a:pPr>
                <a:defRPr/>
              </a:pPr>
              <a:t>16/11/2020</a:t>
            </a:fld>
            <a:endParaRPr lang="en-GB" altLang="en-US"/>
          </a:p>
        </p:txBody>
      </p:sp>
      <p:sp>
        <p:nvSpPr>
          <p:cNvPr id="4" name="Slide Number Placeholder 5"/>
          <p:cNvSpPr>
            <a:spLocks noGrp="1"/>
          </p:cNvSpPr>
          <p:nvPr>
            <p:ph type="sldNum" sz="quarter" idx="11"/>
          </p:nvPr>
        </p:nvSpPr>
        <p:spPr/>
        <p:txBody>
          <a:bodyPr/>
          <a:lstStyle>
            <a:lvl1pPr>
              <a:defRPr/>
            </a:lvl1pPr>
          </a:lstStyle>
          <a:p>
            <a:pPr>
              <a:defRPr/>
            </a:pPr>
            <a:fld id="{4F8A19DD-2605-44AB-ADF4-66B128EF1881}" type="slidenum">
              <a:rPr lang="en-GB" altLang="en-US"/>
              <a:pPr>
                <a:defRPr/>
              </a:pPr>
              <a:t>‹#›</a:t>
            </a:fld>
            <a:endParaRPr lang="en-GB" altLang="en-US"/>
          </a:p>
        </p:txBody>
      </p:sp>
    </p:spTree>
    <p:extLst>
      <p:ext uri="{BB962C8B-B14F-4D97-AF65-F5344CB8AC3E}">
        <p14:creationId xmlns:p14="http://schemas.microsoft.com/office/powerpoint/2010/main" val="16760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C66BE8C5-450B-48FB-8164-3796DE2DCD4F}" type="datetime1">
              <a:rPr lang="en-GB" altLang="en-US"/>
              <a:pPr>
                <a:defRPr/>
              </a:pPr>
              <a:t>16/11/2020</a:t>
            </a:fld>
            <a:endParaRPr lang="en-GB" altLang="en-US"/>
          </a:p>
        </p:txBody>
      </p:sp>
      <p:sp>
        <p:nvSpPr>
          <p:cNvPr id="3" name="Slide Number Placeholder 5"/>
          <p:cNvSpPr>
            <a:spLocks noGrp="1"/>
          </p:cNvSpPr>
          <p:nvPr>
            <p:ph type="sldNum" sz="quarter" idx="11"/>
          </p:nvPr>
        </p:nvSpPr>
        <p:spPr/>
        <p:txBody>
          <a:bodyPr/>
          <a:lstStyle>
            <a:lvl1pPr>
              <a:defRPr/>
            </a:lvl1pPr>
          </a:lstStyle>
          <a:p>
            <a:pPr>
              <a:defRPr/>
            </a:pPr>
            <a:fld id="{83F4B5E7-E97A-45B4-BC90-E6CCFCA701CA}" type="slidenum">
              <a:rPr lang="en-GB" altLang="en-US"/>
              <a:pPr>
                <a:defRPr/>
              </a:pPr>
              <a:t>‹#›</a:t>
            </a:fld>
            <a:endParaRPr lang="en-GB" altLang="en-US"/>
          </a:p>
        </p:txBody>
      </p:sp>
    </p:spTree>
    <p:extLst>
      <p:ext uri="{BB962C8B-B14F-4D97-AF65-F5344CB8AC3E}">
        <p14:creationId xmlns:p14="http://schemas.microsoft.com/office/powerpoint/2010/main" val="502353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AB44604-6692-4EB0-AF2B-F83505995E40}" type="datetime1">
              <a:rPr lang="en-GB" altLang="en-US"/>
              <a:pPr>
                <a:defRPr/>
              </a:pPr>
              <a:t>16/11/2020</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F8348723-CD16-49E8-AD3D-B4FBF0147C37}" type="slidenum">
              <a:rPr lang="en-GB" altLang="en-US"/>
              <a:pPr>
                <a:defRPr/>
              </a:pPr>
              <a:t>‹#›</a:t>
            </a:fld>
            <a:endParaRPr lang="en-GB" altLang="en-US"/>
          </a:p>
        </p:txBody>
      </p:sp>
    </p:spTree>
    <p:extLst>
      <p:ext uri="{BB962C8B-B14F-4D97-AF65-F5344CB8AC3E}">
        <p14:creationId xmlns:p14="http://schemas.microsoft.com/office/powerpoint/2010/main" val="3535261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F94F14-8F87-4005-9785-B023A92BF275}" type="datetime1">
              <a:rPr lang="en-GB" altLang="en-US"/>
              <a:pPr>
                <a:defRPr/>
              </a:pPr>
              <a:t>16/11/2020</a:t>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4FCFB4A2-0805-4A46-A9F0-A7CE0AAA18AC}" type="slidenum">
              <a:rPr lang="en-GB" altLang="en-US"/>
              <a:pPr>
                <a:defRPr/>
              </a:pPr>
              <a:t>‹#›</a:t>
            </a:fld>
            <a:endParaRPr lang="en-GB" altLang="en-US"/>
          </a:p>
        </p:txBody>
      </p:sp>
    </p:spTree>
    <p:extLst>
      <p:ext uri="{BB962C8B-B14F-4D97-AF65-F5344CB8AC3E}">
        <p14:creationId xmlns:p14="http://schemas.microsoft.com/office/powerpoint/2010/main" val="320390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5B8989C8-7120-4A7C-8609-096B450BED80}" type="datetime1">
              <a:rPr lang="en-GB" altLang="en-US"/>
              <a:pPr>
                <a:defRPr/>
              </a:pPr>
              <a:t>16/11/2020</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1671D5BA-6E53-433A-A63F-D1A0752C086E}" type="slidenum">
              <a:rPr lang="en-GB" altLang="en-US"/>
              <a:pPr>
                <a:defRPr/>
              </a:pPr>
              <a:t>‹#›</a:t>
            </a:fld>
            <a:endParaRPr lang="en-GB" altLang="en-US"/>
          </a:p>
        </p:txBody>
      </p:sp>
    </p:spTree>
    <p:extLst>
      <p:ext uri="{BB962C8B-B14F-4D97-AF65-F5344CB8AC3E}">
        <p14:creationId xmlns:p14="http://schemas.microsoft.com/office/powerpoint/2010/main" val="3373932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9DFF4258-81C8-4CF1-8C9D-2EB9A2291074}" type="datetime1">
              <a:rPr lang="en-GB" altLang="en-US"/>
              <a:pPr>
                <a:defRPr/>
              </a:pPr>
              <a:t>16/11/2020</a:t>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84EB9AB8-E2C8-4CA9-818B-AAC98D3BED35}" type="slidenum">
              <a:rPr lang="en-GB" altLang="en-US"/>
              <a:pPr>
                <a:defRPr/>
              </a:pPr>
              <a:t>‹#›</a:t>
            </a:fld>
            <a:endParaRPr lang="en-GB" altLang="en-US"/>
          </a:p>
        </p:txBody>
      </p:sp>
    </p:spTree>
    <p:extLst>
      <p:ext uri="{BB962C8B-B14F-4D97-AF65-F5344CB8AC3E}">
        <p14:creationId xmlns:p14="http://schemas.microsoft.com/office/powerpoint/2010/main" val="2556586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71488"/>
            <a:ext cx="8229600" cy="747712"/>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226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2260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65996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3B7AA668-A6D9-4442-B1F7-297B3AB1337F}" type="datetime1">
              <a:rPr lang="en-GB" altLang="en-US"/>
              <a:pPr>
                <a:defRPr/>
              </a:pPr>
              <a:t>16/11/2020</a:t>
            </a:fld>
            <a:endParaRPr lang="en-GB" alt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08A77417-8AAA-49B9-9E7A-94A6D4254F85}"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30" r:id="rId1"/>
    <p:sldLayoutId id="2147483831"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2"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nidirect.gov.uk/articles/written-statement-employment-particula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ctrTitle"/>
          </p:nvPr>
        </p:nvSpPr>
        <p:spPr>
          <a:xfrm>
            <a:off x="684213" y="908050"/>
            <a:ext cx="7772400" cy="1512888"/>
          </a:xfrm>
        </p:spPr>
        <p:txBody>
          <a:bodyPr/>
          <a:lstStyle/>
          <a:p>
            <a:pPr eaLnBrk="1" hangingPunct="1">
              <a:defRPr/>
            </a:pPr>
            <a:r>
              <a:rPr lang="en-GB" altLang="en-US" dirty="0">
                <a:solidFill>
                  <a:srgbClr val="FFFF00"/>
                </a:solidFill>
                <a:effectLst>
                  <a:outerShdw blurRad="38100" dist="38100" dir="2700000" algn="tl">
                    <a:srgbClr val="000000">
                      <a:alpha val="43137"/>
                    </a:srgbClr>
                  </a:outerShdw>
                </a:effectLst>
              </a:rPr>
              <a:t>BMSW4005</a:t>
            </a:r>
          </a:p>
        </p:txBody>
      </p:sp>
      <p:sp>
        <p:nvSpPr>
          <p:cNvPr id="15362" name="Subtitle 4"/>
          <p:cNvSpPr>
            <a:spLocks noGrp="1"/>
          </p:cNvSpPr>
          <p:nvPr>
            <p:ph type="subTitle" idx="1"/>
          </p:nvPr>
        </p:nvSpPr>
        <p:spPr>
          <a:xfrm>
            <a:off x="1370013" y="2133600"/>
            <a:ext cx="6731000" cy="3363913"/>
          </a:xfrm>
        </p:spPr>
        <p:txBody>
          <a:bodyPr/>
          <a:lstStyle/>
          <a:p>
            <a:pPr eaLnBrk="1" hangingPunct="1">
              <a:defRPr/>
            </a:pPr>
            <a:r>
              <a:rPr lang="en-GB" altLang="en-US" dirty="0">
                <a:solidFill>
                  <a:srgbClr val="FFFF00"/>
                </a:solidFill>
                <a:effectLst>
                  <a:outerShdw blurRad="38100" dist="38100" dir="2700000" algn="tl">
                    <a:srgbClr val="000000">
                      <a:alpha val="43137"/>
                    </a:srgbClr>
                  </a:outerShdw>
                </a:effectLst>
              </a:rPr>
              <a:t>Professional Career Development</a:t>
            </a:r>
          </a:p>
          <a:p>
            <a:pPr eaLnBrk="1" hangingPunct="1">
              <a:defRPr/>
            </a:pPr>
            <a:r>
              <a:rPr lang="en-GB" altLang="en-US" dirty="0">
                <a:solidFill>
                  <a:schemeClr val="bg1"/>
                </a:solidFill>
                <a:effectLst>
                  <a:outerShdw blurRad="38100" dist="38100" dir="2700000" algn="tl">
                    <a:srgbClr val="000000">
                      <a:alpha val="43137"/>
                    </a:srgbClr>
                  </a:outerShdw>
                </a:effectLst>
              </a:rPr>
              <a:t>Week 7</a:t>
            </a:r>
          </a:p>
          <a:p>
            <a:pPr eaLnBrk="1" hangingPunct="1">
              <a:defRPr/>
            </a:pPr>
            <a:endParaRPr lang="en-GB" altLang="en-US" dirty="0">
              <a:solidFill>
                <a:schemeClr val="tx1"/>
              </a:solidFill>
            </a:endParaRPr>
          </a:p>
          <a:p>
            <a:pPr eaLnBrk="1" hangingPunct="1">
              <a:defRPr/>
            </a:pPr>
            <a:r>
              <a:rPr lang="en-GB" altLang="en-US" dirty="0">
                <a:solidFill>
                  <a:srgbClr val="FFFF00"/>
                </a:solidFill>
                <a:effectLst>
                  <a:outerShdw blurRad="38100" dist="38100" dir="2700000" algn="tl">
                    <a:srgbClr val="000000">
                      <a:alpha val="43137"/>
                    </a:srgbClr>
                  </a:outerShdw>
                </a:effectLst>
              </a:rPr>
              <a:t>Individual rights and responsibilities</a:t>
            </a:r>
            <a:r>
              <a:rPr lang="en-GB" altLang="en-US" dirty="0">
                <a:solidFill>
                  <a:schemeClr val="tx1"/>
                </a:solidFill>
              </a:rPr>
              <a:t> </a:t>
            </a:r>
          </a:p>
        </p:txBody>
      </p:sp>
      <p:sp>
        <p:nvSpPr>
          <p:cNvPr id="3" name="Date Placeholder 2"/>
          <p:cNvSpPr>
            <a:spLocks noGrp="1"/>
          </p:cNvSpPr>
          <p:nvPr>
            <p:ph type="dt" sz="quarter" idx="10"/>
          </p:nvPr>
        </p:nvSpPr>
        <p:spPr/>
        <p:txBody>
          <a:bodyPr/>
          <a:lstStyle/>
          <a:p>
            <a:pPr>
              <a:defRPr/>
            </a:pPr>
            <a:fld id="{5EC0FA7E-6D3B-48D7-9F80-6C4D37659D9C}" type="datetime1">
              <a:rPr lang="en-GB" altLang="en-US"/>
              <a:pPr>
                <a:defRPr/>
              </a:pPr>
              <a:t>16/11/2020</a:t>
            </a:fld>
            <a:endParaRPr lang="en-GB" altLang="en-US"/>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7897DA4-50ED-49B1-A304-75EC7D9C8D4F}"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nchor="t"/>
          <a:lstStyle/>
          <a:p>
            <a:r>
              <a:rPr lang="en-GB" altLang="en-US" sz="4000" b="1" dirty="0"/>
              <a:t>In this session….</a:t>
            </a:r>
          </a:p>
        </p:txBody>
      </p:sp>
      <p:sp>
        <p:nvSpPr>
          <p:cNvPr id="3" name="Content Placeholder 2"/>
          <p:cNvSpPr>
            <a:spLocks noGrp="1"/>
          </p:cNvSpPr>
          <p:nvPr>
            <p:ph idx="1"/>
          </p:nvPr>
        </p:nvSpPr>
        <p:spPr>
          <a:xfrm>
            <a:off x="449296" y="1556792"/>
            <a:ext cx="8229600" cy="3916362"/>
          </a:xfrm>
        </p:spPr>
        <p:txBody>
          <a:bodyPr/>
          <a:lstStyle/>
          <a:p>
            <a:pPr marL="0" indent="0">
              <a:buFont typeface="Arial" panose="020B0604020202020204" pitchFamily="34" charset="0"/>
              <a:buNone/>
              <a:defRPr/>
            </a:pPr>
            <a:r>
              <a:rPr lang="en-GB" altLang="en-US" dirty="0"/>
              <a:t>By the end of the session, you should be able to:</a:t>
            </a:r>
          </a:p>
          <a:p>
            <a:pPr marL="0" indent="0">
              <a:buFont typeface="Arial" panose="020B0604020202020204" pitchFamily="34" charset="0"/>
              <a:buNone/>
              <a:defRPr/>
            </a:pPr>
            <a:endParaRPr lang="en-GB" altLang="en-US" dirty="0"/>
          </a:p>
          <a:p>
            <a:r>
              <a:rPr lang="en-GB" altLang="en-US" dirty="0"/>
              <a:t>Understand the obligations of employers and employees</a:t>
            </a:r>
          </a:p>
          <a:p>
            <a:r>
              <a:rPr lang="en-GB" altLang="en-US" dirty="0"/>
              <a:t>Appreciate the importance of rules in the workplace</a:t>
            </a:r>
          </a:p>
          <a:p>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Date Placeholder 3">
            <a:extLst>
              <a:ext uri="{FF2B5EF4-FFF2-40B4-BE49-F238E27FC236}">
                <a16:creationId xmlns:a16="http://schemas.microsoft.com/office/drawing/2014/main" id="{CB02DABA-B7A6-4008-AF41-3EAC1BB35EE9}"/>
              </a:ext>
            </a:extLst>
          </p:cNvPr>
          <p:cNvSpPr txBox="1">
            <a:spLocks noGrp="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914BF9B1-BE92-431C-AEE7-9772321C3ECA}" type="datetime1">
              <a:rPr lang="en-GB" altLang="en-US" sz="1400">
                <a:latin typeface="Arial" panose="020B0604020202020204" pitchFamily="34" charset="0"/>
              </a:rPr>
              <a:pPr eaLnBrk="1" hangingPunct="1">
                <a:spcBef>
                  <a:spcPct val="0"/>
                </a:spcBef>
                <a:buFontTx/>
                <a:buNone/>
              </a:pPr>
              <a:t>16/11/2020</a:t>
            </a:fld>
            <a:endParaRPr lang="en-GB" altLang="en-US" sz="1400">
              <a:latin typeface="Arial" panose="020B0604020202020204" pitchFamily="34" charset="0"/>
            </a:endParaRPr>
          </a:p>
        </p:txBody>
      </p:sp>
      <p:sp>
        <p:nvSpPr>
          <p:cNvPr id="24579" name="Slide Number Placeholder 5">
            <a:extLst>
              <a:ext uri="{FF2B5EF4-FFF2-40B4-BE49-F238E27FC236}">
                <a16:creationId xmlns:a16="http://schemas.microsoft.com/office/drawing/2014/main" id="{21FA885D-C755-4D94-B49D-F948DBF72283}"/>
              </a:ext>
            </a:extLst>
          </p:cNvPr>
          <p:cNvSpPr txBox="1">
            <a:spLocks noGrp="1"/>
          </p:cNvSpPr>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C87454EF-40C0-42D1-82A4-DCE54000EFAB}" type="slidenum">
              <a:rPr lang="en-GB" altLang="en-US" sz="1400">
                <a:latin typeface="Arial" panose="020B0604020202020204" pitchFamily="34" charset="0"/>
              </a:rPr>
              <a:pPr algn="r" eaLnBrk="1" hangingPunct="1">
                <a:spcBef>
                  <a:spcPct val="0"/>
                </a:spcBef>
                <a:buFontTx/>
                <a:buNone/>
              </a:pPr>
              <a:t>3</a:t>
            </a:fld>
            <a:endParaRPr lang="en-GB" altLang="en-US" sz="1400">
              <a:latin typeface="Arial" panose="020B0604020202020204" pitchFamily="34" charset="0"/>
            </a:endParaRPr>
          </a:p>
        </p:txBody>
      </p:sp>
      <p:sp>
        <p:nvSpPr>
          <p:cNvPr id="24580" name="Rectangle 2">
            <a:extLst>
              <a:ext uri="{FF2B5EF4-FFF2-40B4-BE49-F238E27FC236}">
                <a16:creationId xmlns:a16="http://schemas.microsoft.com/office/drawing/2014/main" id="{8B096818-A170-4DF4-9C79-632F7940DD9E}"/>
              </a:ext>
            </a:extLst>
          </p:cNvPr>
          <p:cNvSpPr>
            <a:spLocks noGrp="1"/>
          </p:cNvSpPr>
          <p:nvPr>
            <p:ph type="title" idx="4294967295"/>
          </p:nvPr>
        </p:nvSpPr>
        <p:spPr/>
        <p:txBody>
          <a:bodyPr/>
          <a:lstStyle/>
          <a:p>
            <a:pPr eaLnBrk="1" hangingPunct="1"/>
            <a:r>
              <a:rPr lang="en-GB" altLang="en-US" sz="4000" b="1" dirty="0"/>
              <a:t>What is a contract?</a:t>
            </a:r>
          </a:p>
        </p:txBody>
      </p:sp>
      <p:sp>
        <p:nvSpPr>
          <p:cNvPr id="24581" name="Rectangle 3">
            <a:extLst>
              <a:ext uri="{FF2B5EF4-FFF2-40B4-BE49-F238E27FC236}">
                <a16:creationId xmlns:a16="http://schemas.microsoft.com/office/drawing/2014/main" id="{423A49C7-E7C8-4C19-8AC6-AEE3BFD84496}"/>
              </a:ext>
            </a:extLst>
          </p:cNvPr>
          <p:cNvSpPr>
            <a:spLocks noGrp="1"/>
          </p:cNvSpPr>
          <p:nvPr>
            <p:ph type="body" idx="4294967295"/>
          </p:nvPr>
        </p:nvSpPr>
        <p:spPr/>
        <p:txBody>
          <a:bodyPr/>
          <a:lstStyle/>
          <a:p>
            <a:pPr eaLnBrk="1" hangingPunct="1">
              <a:buFont typeface="Arial" panose="020B0604020202020204" pitchFamily="34" charset="0"/>
              <a:buNone/>
            </a:pPr>
            <a:r>
              <a:rPr lang="en-GB" altLang="en-US"/>
              <a:t>Legally binding agreement</a:t>
            </a:r>
          </a:p>
          <a:p>
            <a:pPr eaLnBrk="1" hangingPunct="1">
              <a:buFont typeface="Arial" panose="020B0604020202020204" pitchFamily="34" charset="0"/>
              <a:buNone/>
            </a:pPr>
            <a:endParaRPr lang="en-GB" altLang="en-US"/>
          </a:p>
          <a:p>
            <a:pPr eaLnBrk="1" hangingPunct="1"/>
            <a:r>
              <a:rPr lang="en-GB" altLang="en-US"/>
              <a:t>Offer</a:t>
            </a:r>
          </a:p>
          <a:p>
            <a:pPr eaLnBrk="1" hangingPunct="1"/>
            <a:r>
              <a:rPr lang="en-GB" altLang="en-US"/>
              <a:t>Acceptance</a:t>
            </a:r>
          </a:p>
          <a:p>
            <a:pPr eaLnBrk="1" hangingPunct="1"/>
            <a:r>
              <a:rPr lang="en-GB" altLang="en-US"/>
              <a:t>Consideration</a:t>
            </a:r>
          </a:p>
          <a:p>
            <a:pPr eaLnBrk="1" hangingPunct="1"/>
            <a:r>
              <a:rPr lang="en-GB" altLang="en-US"/>
              <a:t>Intention to create legal relations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94791316-1CB4-4B92-8C92-00C0C627C298}"/>
              </a:ext>
            </a:extLst>
          </p:cNvPr>
          <p:cNvSpPr>
            <a:spLocks noGrp="1"/>
          </p:cNvSpPr>
          <p:nvPr>
            <p:ph type="title"/>
          </p:nvPr>
        </p:nvSpPr>
        <p:spPr/>
        <p:txBody>
          <a:bodyPr/>
          <a:lstStyle/>
          <a:p>
            <a:r>
              <a:rPr lang="en-GB" altLang="en-US" b="1" dirty="0"/>
              <a:t>Question</a:t>
            </a:r>
          </a:p>
        </p:txBody>
      </p:sp>
      <p:sp>
        <p:nvSpPr>
          <p:cNvPr id="26627" name="Rectangle 3">
            <a:extLst>
              <a:ext uri="{FF2B5EF4-FFF2-40B4-BE49-F238E27FC236}">
                <a16:creationId xmlns:a16="http://schemas.microsoft.com/office/drawing/2014/main" id="{F57CF4DC-D29C-42D7-9B54-B048DA57CA9C}"/>
              </a:ext>
            </a:extLst>
          </p:cNvPr>
          <p:cNvSpPr>
            <a:spLocks noGrp="1"/>
          </p:cNvSpPr>
          <p:nvPr>
            <p:ph type="body" idx="1"/>
          </p:nvPr>
        </p:nvSpPr>
        <p:spPr/>
        <p:txBody>
          <a:bodyPr/>
          <a:lstStyle/>
          <a:p>
            <a:r>
              <a:rPr lang="en-GB" altLang="en-US"/>
              <a:t>What are the implications of this?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Date Placeholder 3">
            <a:extLst>
              <a:ext uri="{FF2B5EF4-FFF2-40B4-BE49-F238E27FC236}">
                <a16:creationId xmlns:a16="http://schemas.microsoft.com/office/drawing/2014/main" id="{9D70E417-2C33-48E3-A9DA-081F09C0403C}"/>
              </a:ext>
            </a:extLst>
          </p:cNvPr>
          <p:cNvSpPr txBox="1">
            <a:spLocks noGrp="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6A01C51B-877B-4DBC-A5C5-4A39B16D8488}" type="datetime1">
              <a:rPr lang="en-GB" altLang="en-US" sz="1400">
                <a:latin typeface="Arial" panose="020B0604020202020204" pitchFamily="34" charset="0"/>
              </a:rPr>
              <a:pPr eaLnBrk="1" hangingPunct="1">
                <a:spcBef>
                  <a:spcPct val="0"/>
                </a:spcBef>
                <a:buFontTx/>
                <a:buNone/>
              </a:pPr>
              <a:t>16/11/2020</a:t>
            </a:fld>
            <a:endParaRPr lang="en-GB" altLang="en-US" sz="1400">
              <a:latin typeface="Arial" panose="020B0604020202020204" pitchFamily="34" charset="0"/>
            </a:endParaRPr>
          </a:p>
        </p:txBody>
      </p:sp>
      <p:sp>
        <p:nvSpPr>
          <p:cNvPr id="27651" name="Slide Number Placeholder 5">
            <a:extLst>
              <a:ext uri="{FF2B5EF4-FFF2-40B4-BE49-F238E27FC236}">
                <a16:creationId xmlns:a16="http://schemas.microsoft.com/office/drawing/2014/main" id="{19708612-B863-494B-ABCF-E774BBAD720D}"/>
              </a:ext>
            </a:extLst>
          </p:cNvPr>
          <p:cNvSpPr txBox="1">
            <a:spLocks noGrp="1"/>
          </p:cNvSpPr>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A07CB218-B155-4838-8C66-E6D936B82B34}" type="slidenum">
              <a:rPr lang="en-GB" altLang="en-US" sz="1400">
                <a:latin typeface="Arial" panose="020B0604020202020204" pitchFamily="34" charset="0"/>
              </a:rPr>
              <a:pPr algn="r" eaLnBrk="1" hangingPunct="1">
                <a:spcBef>
                  <a:spcPct val="0"/>
                </a:spcBef>
                <a:buFontTx/>
                <a:buNone/>
              </a:pPr>
              <a:t>5</a:t>
            </a:fld>
            <a:endParaRPr lang="en-GB" altLang="en-US" sz="1400">
              <a:latin typeface="Arial" panose="020B0604020202020204" pitchFamily="34" charset="0"/>
            </a:endParaRPr>
          </a:p>
        </p:txBody>
      </p:sp>
      <p:sp>
        <p:nvSpPr>
          <p:cNvPr id="27652" name="Rectangle 2">
            <a:extLst>
              <a:ext uri="{FF2B5EF4-FFF2-40B4-BE49-F238E27FC236}">
                <a16:creationId xmlns:a16="http://schemas.microsoft.com/office/drawing/2014/main" id="{5E5CE960-9C39-4F5A-8046-9F918022F906}"/>
              </a:ext>
            </a:extLst>
          </p:cNvPr>
          <p:cNvSpPr>
            <a:spLocks noGrp="1"/>
          </p:cNvSpPr>
          <p:nvPr>
            <p:ph type="title" idx="4294967295"/>
          </p:nvPr>
        </p:nvSpPr>
        <p:spPr/>
        <p:txBody>
          <a:bodyPr/>
          <a:lstStyle/>
          <a:p>
            <a:pPr eaLnBrk="1" hangingPunct="1"/>
            <a:r>
              <a:rPr lang="en-GB" altLang="en-US" sz="4000" b="1" dirty="0"/>
              <a:t>Written statement</a:t>
            </a:r>
            <a:br>
              <a:rPr lang="en-GB" altLang="en-US" sz="4000" dirty="0"/>
            </a:br>
            <a:endParaRPr lang="en-GB" altLang="en-US" sz="4000" dirty="0"/>
          </a:p>
        </p:txBody>
      </p:sp>
      <p:sp>
        <p:nvSpPr>
          <p:cNvPr id="27653" name="Rectangle 3">
            <a:extLst>
              <a:ext uri="{FF2B5EF4-FFF2-40B4-BE49-F238E27FC236}">
                <a16:creationId xmlns:a16="http://schemas.microsoft.com/office/drawing/2014/main" id="{81C83C95-85B7-46D2-B1A8-F672843C106B}"/>
              </a:ext>
            </a:extLst>
          </p:cNvPr>
          <p:cNvSpPr>
            <a:spLocks noGrp="1"/>
          </p:cNvSpPr>
          <p:nvPr>
            <p:ph type="body" idx="4294967295"/>
          </p:nvPr>
        </p:nvSpPr>
        <p:spPr/>
        <p:txBody>
          <a:bodyPr/>
          <a:lstStyle/>
          <a:p>
            <a:pPr eaLnBrk="1" hangingPunct="1"/>
            <a:r>
              <a:rPr lang="en-GB" altLang="en-US" dirty="0"/>
              <a:t>Summary in writing of an employees main particulars of employment</a:t>
            </a:r>
          </a:p>
          <a:p>
            <a:pPr eaLnBrk="1" hangingPunct="1">
              <a:buFont typeface="Arial" panose="020B0604020202020204" pitchFamily="34" charset="0"/>
              <a:buNone/>
            </a:pPr>
            <a:endParaRPr lang="en-GB" altLang="en-US" dirty="0"/>
          </a:p>
          <a:p>
            <a:pPr eaLnBrk="1" hangingPunct="1"/>
            <a:r>
              <a:rPr lang="en-GB" altLang="en-US" dirty="0"/>
              <a:t>It is </a:t>
            </a:r>
            <a:r>
              <a:rPr lang="en-GB" altLang="en-US" b="1" i="1" dirty="0"/>
              <a:t>evidence</a:t>
            </a:r>
            <a:r>
              <a:rPr lang="en-GB" altLang="en-US" dirty="0"/>
              <a:t> of the contract of employment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Date Placeholder 3">
            <a:extLst>
              <a:ext uri="{FF2B5EF4-FFF2-40B4-BE49-F238E27FC236}">
                <a16:creationId xmlns:a16="http://schemas.microsoft.com/office/drawing/2014/main" id="{D929805F-4BC8-4C4E-A350-E92A6CF92351}"/>
              </a:ext>
            </a:extLst>
          </p:cNvPr>
          <p:cNvSpPr txBox="1">
            <a:spLocks noGrp="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6FD4743A-C448-41B4-817B-E40959DF39F5}" type="datetime1">
              <a:rPr lang="en-GB" altLang="en-US" sz="1400">
                <a:latin typeface="Arial" panose="020B0604020202020204" pitchFamily="34" charset="0"/>
              </a:rPr>
              <a:pPr eaLnBrk="1" hangingPunct="1">
                <a:spcBef>
                  <a:spcPct val="0"/>
                </a:spcBef>
                <a:buFontTx/>
                <a:buNone/>
              </a:pPr>
              <a:t>16/11/2020</a:t>
            </a:fld>
            <a:endParaRPr lang="en-GB" altLang="en-US" sz="1400">
              <a:latin typeface="Arial" panose="020B0604020202020204" pitchFamily="34" charset="0"/>
            </a:endParaRPr>
          </a:p>
        </p:txBody>
      </p:sp>
      <p:sp>
        <p:nvSpPr>
          <p:cNvPr id="29699" name="Slide Number Placeholder 5">
            <a:extLst>
              <a:ext uri="{FF2B5EF4-FFF2-40B4-BE49-F238E27FC236}">
                <a16:creationId xmlns:a16="http://schemas.microsoft.com/office/drawing/2014/main" id="{E9751F30-9590-4F0B-9367-526972E4B50E}"/>
              </a:ext>
            </a:extLst>
          </p:cNvPr>
          <p:cNvSpPr txBox="1">
            <a:spLocks noGrp="1"/>
          </p:cNvSpPr>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9535DCBA-F2F2-4B79-AABF-620E656B27B5}" type="slidenum">
              <a:rPr lang="en-GB" altLang="en-US" sz="1400">
                <a:latin typeface="Arial" panose="020B0604020202020204" pitchFamily="34" charset="0"/>
              </a:rPr>
              <a:pPr algn="r" eaLnBrk="1" hangingPunct="1">
                <a:spcBef>
                  <a:spcPct val="0"/>
                </a:spcBef>
                <a:buFontTx/>
                <a:buNone/>
              </a:pPr>
              <a:t>6</a:t>
            </a:fld>
            <a:endParaRPr lang="en-GB" altLang="en-US" sz="1400">
              <a:latin typeface="Arial" panose="020B0604020202020204" pitchFamily="34" charset="0"/>
            </a:endParaRPr>
          </a:p>
        </p:txBody>
      </p:sp>
      <p:sp>
        <p:nvSpPr>
          <p:cNvPr id="29700" name="Rectangle 2">
            <a:extLst>
              <a:ext uri="{FF2B5EF4-FFF2-40B4-BE49-F238E27FC236}">
                <a16:creationId xmlns:a16="http://schemas.microsoft.com/office/drawing/2014/main" id="{359CB803-77DB-4AE1-A7D6-ADE12C71C518}"/>
              </a:ext>
            </a:extLst>
          </p:cNvPr>
          <p:cNvSpPr>
            <a:spLocks noGrp="1"/>
          </p:cNvSpPr>
          <p:nvPr>
            <p:ph type="title" idx="4294967295"/>
          </p:nvPr>
        </p:nvSpPr>
        <p:spPr/>
        <p:txBody>
          <a:bodyPr/>
          <a:lstStyle/>
          <a:p>
            <a:pPr eaLnBrk="1" hangingPunct="1"/>
            <a:r>
              <a:rPr lang="en-GB" altLang="en-US" sz="4000" b="1" dirty="0"/>
              <a:t>Contents of a written statement</a:t>
            </a:r>
            <a:endParaRPr lang="en-US" altLang="en-US" sz="4000" b="1" dirty="0"/>
          </a:p>
        </p:txBody>
      </p:sp>
      <p:sp>
        <p:nvSpPr>
          <p:cNvPr id="29701" name="Rectangle 3">
            <a:extLst>
              <a:ext uri="{FF2B5EF4-FFF2-40B4-BE49-F238E27FC236}">
                <a16:creationId xmlns:a16="http://schemas.microsoft.com/office/drawing/2014/main" id="{599B5BE8-46BF-43F8-8254-44BD34F981E0}"/>
              </a:ext>
            </a:extLst>
          </p:cNvPr>
          <p:cNvSpPr>
            <a:spLocks noGrp="1"/>
          </p:cNvSpPr>
          <p:nvPr>
            <p:ph type="body" idx="4294967295"/>
          </p:nvPr>
        </p:nvSpPr>
        <p:spPr>
          <a:xfrm>
            <a:off x="476250" y="1417638"/>
            <a:ext cx="8229600" cy="3916362"/>
          </a:xfrm>
        </p:spPr>
        <p:txBody>
          <a:bodyPr/>
          <a:lstStyle/>
          <a:p>
            <a:pPr eaLnBrk="1" hangingPunct="1">
              <a:lnSpc>
                <a:spcPct val="90000"/>
              </a:lnSpc>
            </a:pPr>
            <a:r>
              <a:rPr lang="en-GB" altLang="en-US" sz="2800" dirty="0"/>
              <a:t>Names of employer and employee</a:t>
            </a:r>
          </a:p>
          <a:p>
            <a:pPr eaLnBrk="1" hangingPunct="1">
              <a:lnSpc>
                <a:spcPct val="90000"/>
              </a:lnSpc>
            </a:pPr>
            <a:r>
              <a:rPr lang="en-GB" altLang="en-US" sz="2800" dirty="0"/>
              <a:t>Date employment began</a:t>
            </a:r>
          </a:p>
          <a:p>
            <a:pPr eaLnBrk="1" hangingPunct="1">
              <a:lnSpc>
                <a:spcPct val="90000"/>
              </a:lnSpc>
            </a:pPr>
            <a:r>
              <a:rPr lang="en-GB" altLang="en-US" sz="2800" dirty="0"/>
              <a:t>Whether employment with another company counts towards this employment</a:t>
            </a:r>
          </a:p>
          <a:p>
            <a:pPr eaLnBrk="1" hangingPunct="1">
              <a:lnSpc>
                <a:spcPct val="90000"/>
              </a:lnSpc>
            </a:pPr>
            <a:r>
              <a:rPr lang="en-GB" altLang="en-US" sz="2800" dirty="0"/>
              <a:t>Salary and how paid</a:t>
            </a:r>
          </a:p>
          <a:p>
            <a:pPr eaLnBrk="1" hangingPunct="1">
              <a:lnSpc>
                <a:spcPct val="90000"/>
              </a:lnSpc>
            </a:pPr>
            <a:r>
              <a:rPr lang="en-GB" altLang="en-US" sz="2800" dirty="0"/>
              <a:t>Hours and overtime provisions</a:t>
            </a:r>
          </a:p>
          <a:p>
            <a:pPr eaLnBrk="1" hangingPunct="1">
              <a:lnSpc>
                <a:spcPct val="90000"/>
              </a:lnSpc>
            </a:pPr>
            <a:r>
              <a:rPr lang="en-GB" altLang="en-US" sz="2800" dirty="0"/>
              <a:t>Holiday entitlement and pay</a:t>
            </a:r>
          </a:p>
          <a:p>
            <a:pPr eaLnBrk="1" hangingPunct="1">
              <a:lnSpc>
                <a:spcPct val="90000"/>
              </a:lnSpc>
            </a:pPr>
            <a:r>
              <a:rPr lang="en-GB" altLang="en-US" sz="2800" dirty="0"/>
              <a:t>Sick pay and reporting arrangements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Date Placeholder 3">
            <a:extLst>
              <a:ext uri="{FF2B5EF4-FFF2-40B4-BE49-F238E27FC236}">
                <a16:creationId xmlns:a16="http://schemas.microsoft.com/office/drawing/2014/main" id="{7486ADA3-62EE-452A-BEF2-D2E44CC83A5E}"/>
              </a:ext>
            </a:extLst>
          </p:cNvPr>
          <p:cNvSpPr txBox="1">
            <a:spLocks noGrp="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D57A222E-C495-4F79-AE05-690B90638B3C}" type="datetime1">
              <a:rPr lang="en-GB" altLang="en-US" sz="1400">
                <a:latin typeface="Arial" panose="020B0604020202020204" pitchFamily="34" charset="0"/>
              </a:rPr>
              <a:pPr eaLnBrk="1" hangingPunct="1">
                <a:spcBef>
                  <a:spcPct val="0"/>
                </a:spcBef>
                <a:buFontTx/>
                <a:buNone/>
              </a:pPr>
              <a:t>16/11/2020</a:t>
            </a:fld>
            <a:endParaRPr lang="en-GB" altLang="en-US" sz="1400">
              <a:latin typeface="Arial" panose="020B0604020202020204" pitchFamily="34" charset="0"/>
            </a:endParaRPr>
          </a:p>
        </p:txBody>
      </p:sp>
      <p:sp>
        <p:nvSpPr>
          <p:cNvPr id="31747" name="Slide Number Placeholder 5">
            <a:extLst>
              <a:ext uri="{FF2B5EF4-FFF2-40B4-BE49-F238E27FC236}">
                <a16:creationId xmlns:a16="http://schemas.microsoft.com/office/drawing/2014/main" id="{027D79BC-D36E-4288-8C4B-B7E8ADB2CE54}"/>
              </a:ext>
            </a:extLst>
          </p:cNvPr>
          <p:cNvSpPr txBox="1">
            <a:spLocks noGrp="1"/>
          </p:cNvSpPr>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4151F49F-5925-45D4-B7E0-1B39D3C7264C}" type="slidenum">
              <a:rPr lang="en-GB" altLang="en-US" sz="1400">
                <a:latin typeface="Arial" panose="020B0604020202020204" pitchFamily="34" charset="0"/>
              </a:rPr>
              <a:pPr algn="r" eaLnBrk="1" hangingPunct="1">
                <a:spcBef>
                  <a:spcPct val="0"/>
                </a:spcBef>
                <a:buFontTx/>
                <a:buNone/>
              </a:pPr>
              <a:t>7</a:t>
            </a:fld>
            <a:endParaRPr lang="en-GB" altLang="en-US" sz="1400">
              <a:latin typeface="Arial" panose="020B0604020202020204" pitchFamily="34" charset="0"/>
            </a:endParaRPr>
          </a:p>
        </p:txBody>
      </p:sp>
      <p:sp>
        <p:nvSpPr>
          <p:cNvPr id="31748" name="Rectangle 2">
            <a:extLst>
              <a:ext uri="{FF2B5EF4-FFF2-40B4-BE49-F238E27FC236}">
                <a16:creationId xmlns:a16="http://schemas.microsoft.com/office/drawing/2014/main" id="{C48C4B53-3607-4181-B163-9A31B2F16126}"/>
              </a:ext>
            </a:extLst>
          </p:cNvPr>
          <p:cNvSpPr>
            <a:spLocks noGrp="1"/>
          </p:cNvSpPr>
          <p:nvPr>
            <p:ph type="title" idx="4294967295"/>
          </p:nvPr>
        </p:nvSpPr>
        <p:spPr/>
        <p:txBody>
          <a:bodyPr/>
          <a:lstStyle/>
          <a:p>
            <a:pPr eaLnBrk="1" hangingPunct="1"/>
            <a:r>
              <a:rPr lang="en-GB" altLang="en-US" sz="4000" b="1" dirty="0"/>
              <a:t>Contents of written statement</a:t>
            </a:r>
          </a:p>
        </p:txBody>
      </p:sp>
      <p:sp>
        <p:nvSpPr>
          <p:cNvPr id="31749" name="Rectangle 3">
            <a:extLst>
              <a:ext uri="{FF2B5EF4-FFF2-40B4-BE49-F238E27FC236}">
                <a16:creationId xmlns:a16="http://schemas.microsoft.com/office/drawing/2014/main" id="{C714125C-4964-44E4-9443-A4674C4751F8}"/>
              </a:ext>
            </a:extLst>
          </p:cNvPr>
          <p:cNvSpPr>
            <a:spLocks noGrp="1"/>
          </p:cNvSpPr>
          <p:nvPr>
            <p:ph type="body" idx="4294967295"/>
          </p:nvPr>
        </p:nvSpPr>
        <p:spPr>
          <a:xfrm>
            <a:off x="457200" y="1470818"/>
            <a:ext cx="8229600" cy="3916363"/>
          </a:xfrm>
        </p:spPr>
        <p:txBody>
          <a:bodyPr/>
          <a:lstStyle/>
          <a:p>
            <a:pPr eaLnBrk="1" hangingPunct="1"/>
            <a:r>
              <a:rPr lang="en-GB" altLang="en-US" sz="2800" dirty="0"/>
              <a:t>Pension schemes</a:t>
            </a:r>
          </a:p>
          <a:p>
            <a:pPr eaLnBrk="1" hangingPunct="1"/>
            <a:r>
              <a:rPr lang="en-GB" altLang="en-US" sz="2800" dirty="0"/>
              <a:t>Notice – both sides</a:t>
            </a:r>
          </a:p>
          <a:p>
            <a:pPr eaLnBrk="1" hangingPunct="1"/>
            <a:r>
              <a:rPr lang="en-GB" altLang="en-US" sz="2800" dirty="0"/>
              <a:t>If not permanent, how long </a:t>
            </a:r>
          </a:p>
          <a:p>
            <a:pPr eaLnBrk="1" hangingPunct="1"/>
            <a:r>
              <a:rPr lang="en-GB" altLang="en-US" sz="2800" dirty="0"/>
              <a:t>Location of work</a:t>
            </a:r>
          </a:p>
          <a:p>
            <a:pPr eaLnBrk="1" hangingPunct="1"/>
            <a:r>
              <a:rPr lang="en-GB" altLang="en-US" sz="2800" dirty="0"/>
              <a:t>Any collective agreements that affect employee</a:t>
            </a:r>
          </a:p>
          <a:p>
            <a:pPr eaLnBrk="1" hangingPunct="1"/>
            <a:r>
              <a:rPr lang="en-GB" altLang="en-US" sz="2800" dirty="0"/>
              <a:t>Discipline/grievance procedures</a:t>
            </a:r>
          </a:p>
          <a:p>
            <a:pPr eaLnBrk="1" hangingPunct="1"/>
            <a:r>
              <a:rPr lang="en-GB" altLang="en-US" sz="2800" dirty="0"/>
              <a:t>If expected to work outside UK for more than a month, how long and currency of pay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Date Placeholder 3">
            <a:extLst>
              <a:ext uri="{FF2B5EF4-FFF2-40B4-BE49-F238E27FC236}">
                <a16:creationId xmlns:a16="http://schemas.microsoft.com/office/drawing/2014/main" id="{08069C06-E989-4724-8DD9-8C5E0436C02D}"/>
              </a:ext>
            </a:extLst>
          </p:cNvPr>
          <p:cNvSpPr txBox="1">
            <a:spLocks noGrp="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49479EEF-471B-48A8-B9A7-2B29A6E23CD8}" type="datetime1">
              <a:rPr lang="en-GB" altLang="en-US" sz="1400">
                <a:latin typeface="Arial" panose="020B0604020202020204" pitchFamily="34" charset="0"/>
              </a:rPr>
              <a:pPr eaLnBrk="1" hangingPunct="1">
                <a:spcBef>
                  <a:spcPct val="0"/>
                </a:spcBef>
                <a:buFontTx/>
                <a:buNone/>
              </a:pPr>
              <a:t>16/11/2020</a:t>
            </a:fld>
            <a:endParaRPr lang="en-GB" altLang="en-US" sz="1400">
              <a:latin typeface="Arial" panose="020B0604020202020204" pitchFamily="34" charset="0"/>
            </a:endParaRPr>
          </a:p>
        </p:txBody>
      </p:sp>
      <p:sp>
        <p:nvSpPr>
          <p:cNvPr id="33795" name="Slide Number Placeholder 5">
            <a:extLst>
              <a:ext uri="{FF2B5EF4-FFF2-40B4-BE49-F238E27FC236}">
                <a16:creationId xmlns:a16="http://schemas.microsoft.com/office/drawing/2014/main" id="{0F7D0BCB-72A3-43FD-837A-13D56C0F0ED7}"/>
              </a:ext>
            </a:extLst>
          </p:cNvPr>
          <p:cNvSpPr txBox="1">
            <a:spLocks noGrp="1"/>
          </p:cNvSpPr>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FD06BA1E-AF90-4DBB-9AD7-08939AE0B420}" type="slidenum">
              <a:rPr lang="en-GB" altLang="en-US" sz="1400">
                <a:latin typeface="Arial" panose="020B0604020202020204" pitchFamily="34" charset="0"/>
              </a:rPr>
              <a:pPr algn="r" eaLnBrk="1" hangingPunct="1">
                <a:spcBef>
                  <a:spcPct val="0"/>
                </a:spcBef>
                <a:buFontTx/>
                <a:buNone/>
              </a:pPr>
              <a:t>8</a:t>
            </a:fld>
            <a:endParaRPr lang="en-GB" altLang="en-US" sz="1400">
              <a:latin typeface="Arial" panose="020B0604020202020204" pitchFamily="34" charset="0"/>
            </a:endParaRPr>
          </a:p>
        </p:txBody>
      </p:sp>
      <p:sp>
        <p:nvSpPr>
          <p:cNvPr id="33796" name="Rectangle 2">
            <a:extLst>
              <a:ext uri="{FF2B5EF4-FFF2-40B4-BE49-F238E27FC236}">
                <a16:creationId xmlns:a16="http://schemas.microsoft.com/office/drawing/2014/main" id="{76D5DAD2-CD84-4F25-841E-2C6465475CB6}"/>
              </a:ext>
            </a:extLst>
          </p:cNvPr>
          <p:cNvSpPr>
            <a:spLocks noGrp="1"/>
          </p:cNvSpPr>
          <p:nvPr>
            <p:ph type="title" idx="4294967295"/>
          </p:nvPr>
        </p:nvSpPr>
        <p:spPr/>
        <p:txBody>
          <a:bodyPr/>
          <a:lstStyle/>
          <a:p>
            <a:pPr eaLnBrk="1" hangingPunct="1"/>
            <a:r>
              <a:rPr lang="en-GB" altLang="en-US" sz="4000" b="1" dirty="0"/>
              <a:t>Employer’s obligations at work</a:t>
            </a:r>
          </a:p>
        </p:txBody>
      </p:sp>
      <p:sp>
        <p:nvSpPr>
          <p:cNvPr id="33797" name="Rectangle 3">
            <a:extLst>
              <a:ext uri="{FF2B5EF4-FFF2-40B4-BE49-F238E27FC236}">
                <a16:creationId xmlns:a16="http://schemas.microsoft.com/office/drawing/2014/main" id="{A8999846-2910-4C37-AFD9-380BF3DF0A73}"/>
              </a:ext>
            </a:extLst>
          </p:cNvPr>
          <p:cNvSpPr>
            <a:spLocks noGrp="1"/>
          </p:cNvSpPr>
          <p:nvPr>
            <p:ph type="body" idx="4294967295"/>
          </p:nvPr>
        </p:nvSpPr>
        <p:spPr/>
        <p:txBody>
          <a:bodyPr/>
          <a:lstStyle/>
          <a:p>
            <a:pPr eaLnBrk="1" hangingPunct="1">
              <a:buFontTx/>
              <a:buChar char="•"/>
            </a:pPr>
            <a:r>
              <a:rPr lang="en-GB" altLang="en-US" sz="2800" dirty="0"/>
              <a:t>Pay the employee</a:t>
            </a:r>
          </a:p>
          <a:p>
            <a:pPr eaLnBrk="1" hangingPunct="1"/>
            <a:r>
              <a:rPr lang="en-GB" altLang="en-US" sz="2800" dirty="0"/>
              <a:t>Give them work</a:t>
            </a:r>
          </a:p>
          <a:p>
            <a:pPr eaLnBrk="1" hangingPunct="1"/>
            <a:r>
              <a:rPr lang="en-GB" altLang="en-US" sz="2800" dirty="0"/>
              <a:t>Treat them with trust and confidence</a:t>
            </a:r>
          </a:p>
          <a:p>
            <a:pPr eaLnBrk="1" hangingPunct="1"/>
            <a:r>
              <a:rPr lang="en-GB" altLang="en-US" sz="2800" dirty="0"/>
              <a:t>Take reasonable care of their safety</a:t>
            </a:r>
          </a:p>
          <a:p>
            <a:pPr eaLnBrk="1" hangingPunct="1"/>
            <a:r>
              <a:rPr lang="en-GB" altLang="en-US" sz="2800" dirty="0"/>
              <a:t>Deal with grievances promptly</a:t>
            </a:r>
          </a:p>
          <a:p>
            <a:pPr eaLnBrk="1" hangingPunct="1"/>
            <a:r>
              <a:rPr lang="en-GB" altLang="en-US" sz="2800" dirty="0"/>
              <a:t>Reimburse work related expenses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Date Placeholder 3">
            <a:extLst>
              <a:ext uri="{FF2B5EF4-FFF2-40B4-BE49-F238E27FC236}">
                <a16:creationId xmlns:a16="http://schemas.microsoft.com/office/drawing/2014/main" id="{5A494BFB-10EF-49E6-90BF-44C4D62B36BE}"/>
              </a:ext>
            </a:extLst>
          </p:cNvPr>
          <p:cNvSpPr txBox="1">
            <a:spLocks noGrp="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303F9100-9955-49A7-AC0F-A24626AC0B83}" type="datetime1">
              <a:rPr lang="en-GB" altLang="en-US" sz="1400">
                <a:latin typeface="Arial" panose="020B0604020202020204" pitchFamily="34" charset="0"/>
              </a:rPr>
              <a:pPr eaLnBrk="1" hangingPunct="1">
                <a:spcBef>
                  <a:spcPct val="0"/>
                </a:spcBef>
                <a:buFontTx/>
                <a:buNone/>
              </a:pPr>
              <a:t>16/11/2020</a:t>
            </a:fld>
            <a:endParaRPr lang="en-GB" altLang="en-US" sz="1400">
              <a:latin typeface="Arial" panose="020B0604020202020204" pitchFamily="34" charset="0"/>
            </a:endParaRPr>
          </a:p>
        </p:txBody>
      </p:sp>
      <p:sp>
        <p:nvSpPr>
          <p:cNvPr id="34819" name="Slide Number Placeholder 5">
            <a:extLst>
              <a:ext uri="{FF2B5EF4-FFF2-40B4-BE49-F238E27FC236}">
                <a16:creationId xmlns:a16="http://schemas.microsoft.com/office/drawing/2014/main" id="{E626E035-71B3-43BD-B3C7-C6A71539A548}"/>
              </a:ext>
            </a:extLst>
          </p:cNvPr>
          <p:cNvSpPr txBox="1">
            <a:spLocks noGrp="1"/>
          </p:cNvSpPr>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13FCFC01-E307-4D83-89AC-A9D23E412DA9}" type="slidenum">
              <a:rPr lang="en-GB" altLang="en-US" sz="1400">
                <a:latin typeface="Arial" panose="020B0604020202020204" pitchFamily="34" charset="0"/>
              </a:rPr>
              <a:pPr algn="r" eaLnBrk="1" hangingPunct="1">
                <a:spcBef>
                  <a:spcPct val="0"/>
                </a:spcBef>
                <a:buFontTx/>
                <a:buNone/>
              </a:pPr>
              <a:t>9</a:t>
            </a:fld>
            <a:endParaRPr lang="en-GB" altLang="en-US" sz="1400">
              <a:latin typeface="Arial" panose="020B0604020202020204" pitchFamily="34" charset="0"/>
            </a:endParaRPr>
          </a:p>
        </p:txBody>
      </p:sp>
      <p:sp>
        <p:nvSpPr>
          <p:cNvPr id="34820" name="Rectangle 2">
            <a:extLst>
              <a:ext uri="{FF2B5EF4-FFF2-40B4-BE49-F238E27FC236}">
                <a16:creationId xmlns:a16="http://schemas.microsoft.com/office/drawing/2014/main" id="{8D55D5F2-7225-4475-B91A-51E3AFD094D1}"/>
              </a:ext>
            </a:extLst>
          </p:cNvPr>
          <p:cNvSpPr>
            <a:spLocks noGrp="1"/>
          </p:cNvSpPr>
          <p:nvPr>
            <p:ph type="title" idx="4294967295"/>
          </p:nvPr>
        </p:nvSpPr>
        <p:spPr/>
        <p:txBody>
          <a:bodyPr/>
          <a:lstStyle/>
          <a:p>
            <a:pPr eaLnBrk="1" hangingPunct="1"/>
            <a:r>
              <a:rPr lang="en-GB" altLang="en-US" sz="4000" b="1" dirty="0"/>
              <a:t>Employee’s obligations at work </a:t>
            </a:r>
          </a:p>
        </p:txBody>
      </p:sp>
      <p:sp>
        <p:nvSpPr>
          <p:cNvPr id="34821" name="Rectangle 3">
            <a:extLst>
              <a:ext uri="{FF2B5EF4-FFF2-40B4-BE49-F238E27FC236}">
                <a16:creationId xmlns:a16="http://schemas.microsoft.com/office/drawing/2014/main" id="{DCF69201-8333-4E97-8A28-1B4DE1707C3F}"/>
              </a:ext>
            </a:extLst>
          </p:cNvPr>
          <p:cNvSpPr>
            <a:spLocks noGrp="1"/>
          </p:cNvSpPr>
          <p:nvPr>
            <p:ph type="body" idx="4294967295"/>
          </p:nvPr>
        </p:nvSpPr>
        <p:spPr/>
        <p:txBody>
          <a:bodyPr/>
          <a:lstStyle/>
          <a:p>
            <a:pPr eaLnBrk="1" hangingPunct="1"/>
            <a:r>
              <a:rPr lang="en-GB" altLang="en-US" sz="2800" dirty="0"/>
              <a:t>Not to take bribes</a:t>
            </a:r>
          </a:p>
          <a:p>
            <a:pPr eaLnBrk="1" hangingPunct="1"/>
            <a:r>
              <a:rPr lang="en-GB" altLang="en-US" sz="2800" dirty="0"/>
              <a:t>Not to put hand in till</a:t>
            </a:r>
          </a:p>
          <a:p>
            <a:pPr eaLnBrk="1" hangingPunct="1"/>
            <a:r>
              <a:rPr lang="en-GB" altLang="en-US" sz="2800" dirty="0"/>
              <a:t>Not to make a secret profit</a:t>
            </a:r>
          </a:p>
          <a:p>
            <a:pPr eaLnBrk="1" hangingPunct="1"/>
            <a:r>
              <a:rPr lang="en-GB" altLang="en-US" sz="2800" dirty="0"/>
              <a:t>To reveal the misconduct of employees</a:t>
            </a:r>
          </a:p>
          <a:p>
            <a:pPr eaLnBrk="1" hangingPunct="1"/>
            <a:r>
              <a:rPr lang="en-GB" altLang="en-US" sz="2800" dirty="0"/>
              <a:t>Not to disclose trade secrets</a:t>
            </a:r>
          </a:p>
          <a:p>
            <a:pPr eaLnBrk="1" hangingPunct="1"/>
            <a:r>
              <a:rPr lang="en-GB" altLang="en-US" sz="2800" dirty="0"/>
              <a:t>Not to solicit customers before employment ends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Date Placeholder 3">
            <a:extLst>
              <a:ext uri="{FF2B5EF4-FFF2-40B4-BE49-F238E27FC236}">
                <a16:creationId xmlns:a16="http://schemas.microsoft.com/office/drawing/2014/main" id="{702C59DA-572D-40C0-A5D8-423D27A11AE4}"/>
              </a:ext>
            </a:extLst>
          </p:cNvPr>
          <p:cNvSpPr txBox="1">
            <a:spLocks noGrp="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3A6BC8CD-367C-4E86-85C0-307B177B7A9E}" type="datetime1">
              <a:rPr lang="en-GB" altLang="en-US" sz="1400">
                <a:latin typeface="Arial" panose="020B0604020202020204" pitchFamily="34" charset="0"/>
              </a:rPr>
              <a:pPr eaLnBrk="1" hangingPunct="1">
                <a:spcBef>
                  <a:spcPct val="0"/>
                </a:spcBef>
                <a:buFontTx/>
                <a:buNone/>
              </a:pPr>
              <a:t>16/11/2020</a:t>
            </a:fld>
            <a:endParaRPr lang="en-GB" altLang="en-US" sz="1400">
              <a:latin typeface="Arial" panose="020B0604020202020204" pitchFamily="34" charset="0"/>
            </a:endParaRPr>
          </a:p>
        </p:txBody>
      </p:sp>
      <p:sp>
        <p:nvSpPr>
          <p:cNvPr id="36867" name="Slide Number Placeholder 5">
            <a:extLst>
              <a:ext uri="{FF2B5EF4-FFF2-40B4-BE49-F238E27FC236}">
                <a16:creationId xmlns:a16="http://schemas.microsoft.com/office/drawing/2014/main" id="{D8922B46-020A-4887-A353-8296DADFD2BE}"/>
              </a:ext>
            </a:extLst>
          </p:cNvPr>
          <p:cNvSpPr txBox="1">
            <a:spLocks noGrp="1"/>
          </p:cNvSpPr>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69CCE42A-34BC-44DD-96FA-C83C76E6BE57}" type="slidenum">
              <a:rPr lang="en-GB" altLang="en-US" sz="1400">
                <a:latin typeface="Arial" panose="020B0604020202020204" pitchFamily="34" charset="0"/>
              </a:rPr>
              <a:pPr algn="r" eaLnBrk="1" hangingPunct="1">
                <a:spcBef>
                  <a:spcPct val="0"/>
                </a:spcBef>
                <a:buFontTx/>
                <a:buNone/>
              </a:pPr>
              <a:t>10</a:t>
            </a:fld>
            <a:endParaRPr lang="en-GB" altLang="en-US" sz="1400">
              <a:latin typeface="Arial" panose="020B0604020202020204" pitchFamily="34" charset="0"/>
            </a:endParaRPr>
          </a:p>
        </p:txBody>
      </p:sp>
      <p:sp>
        <p:nvSpPr>
          <p:cNvPr id="36868" name="Rectangle 2">
            <a:extLst>
              <a:ext uri="{FF2B5EF4-FFF2-40B4-BE49-F238E27FC236}">
                <a16:creationId xmlns:a16="http://schemas.microsoft.com/office/drawing/2014/main" id="{586C9181-DFF5-49EE-A67D-0D7539293286}"/>
              </a:ext>
            </a:extLst>
          </p:cNvPr>
          <p:cNvSpPr>
            <a:spLocks noGrp="1"/>
          </p:cNvSpPr>
          <p:nvPr>
            <p:ph type="title" idx="4294967295"/>
          </p:nvPr>
        </p:nvSpPr>
        <p:spPr/>
        <p:txBody>
          <a:bodyPr/>
          <a:lstStyle/>
          <a:p>
            <a:pPr eaLnBrk="1" hangingPunct="1"/>
            <a:r>
              <a:rPr lang="en-GB" altLang="en-US" sz="4000" b="1" dirty="0"/>
              <a:t>Employee’s </a:t>
            </a:r>
            <a:r>
              <a:rPr lang="en-US" altLang="en-US" sz="4000" b="1" dirty="0"/>
              <a:t>R</a:t>
            </a:r>
            <a:r>
              <a:rPr lang="en-GB" altLang="en-US" sz="4000" b="1" dirty="0" err="1"/>
              <a:t>ights</a:t>
            </a:r>
            <a:r>
              <a:rPr lang="en-GB" altLang="en-US" sz="4000" b="1" dirty="0"/>
              <a:t> at Work</a:t>
            </a:r>
          </a:p>
        </p:txBody>
      </p:sp>
      <p:sp>
        <p:nvSpPr>
          <p:cNvPr id="36869" name="Rectangle 3">
            <a:extLst>
              <a:ext uri="{FF2B5EF4-FFF2-40B4-BE49-F238E27FC236}">
                <a16:creationId xmlns:a16="http://schemas.microsoft.com/office/drawing/2014/main" id="{3F3B10AA-7A09-461E-A38E-B18DD5EF8AAC}"/>
              </a:ext>
            </a:extLst>
          </p:cNvPr>
          <p:cNvSpPr>
            <a:spLocks noGrp="1"/>
          </p:cNvSpPr>
          <p:nvPr>
            <p:ph type="body" idx="4294967295"/>
          </p:nvPr>
        </p:nvSpPr>
        <p:spPr>
          <a:xfrm>
            <a:off x="457200" y="1447471"/>
            <a:ext cx="8229600" cy="3916363"/>
          </a:xfrm>
        </p:spPr>
        <p:txBody>
          <a:bodyPr/>
          <a:lstStyle/>
          <a:p>
            <a:pPr eaLnBrk="1" hangingPunct="1"/>
            <a:r>
              <a:rPr lang="en-GB" altLang="en-US" sz="2800" dirty="0"/>
              <a:t>Unfair dismissal after two years service</a:t>
            </a:r>
          </a:p>
          <a:p>
            <a:pPr eaLnBrk="1" hangingPunct="1"/>
            <a:r>
              <a:rPr lang="en-GB" altLang="en-US" sz="2800" dirty="0"/>
              <a:t>Notice rights</a:t>
            </a:r>
          </a:p>
          <a:p>
            <a:pPr eaLnBrk="1" hangingPunct="1"/>
            <a:r>
              <a:rPr lang="en-GB" altLang="en-US" sz="2800" dirty="0"/>
              <a:t>Sick pay</a:t>
            </a:r>
          </a:p>
          <a:p>
            <a:pPr eaLnBrk="1" hangingPunct="1"/>
            <a:r>
              <a:rPr lang="en-GB" altLang="en-US" sz="2800" dirty="0"/>
              <a:t>Maternity pay</a:t>
            </a:r>
          </a:p>
          <a:p>
            <a:pPr eaLnBrk="1" hangingPunct="1"/>
            <a:r>
              <a:rPr lang="en-GB" altLang="en-US" sz="2800" dirty="0"/>
              <a:t>Wage protection insolvency</a:t>
            </a:r>
          </a:p>
          <a:p>
            <a:pPr eaLnBrk="1" hangingPunct="1"/>
            <a:r>
              <a:rPr lang="en-GB" altLang="en-US" sz="2800" dirty="0"/>
              <a:t>Redundancy payments</a:t>
            </a:r>
          </a:p>
          <a:p>
            <a:pPr eaLnBrk="1" hangingPunct="1"/>
            <a:r>
              <a:rPr lang="en-GB" altLang="en-US" sz="2800" dirty="0"/>
              <a:t>Protection from discrimination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Date Placeholder 3">
            <a:extLst>
              <a:ext uri="{FF2B5EF4-FFF2-40B4-BE49-F238E27FC236}">
                <a16:creationId xmlns:a16="http://schemas.microsoft.com/office/drawing/2014/main" id="{7AACF7DB-BF70-4386-AE31-AB3A28ECBC90}"/>
              </a:ext>
            </a:extLst>
          </p:cNvPr>
          <p:cNvSpPr txBox="1">
            <a:spLocks noGrp="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5DC67B5A-A860-4243-9647-55883320EE1A}" type="datetime1">
              <a:rPr lang="en-GB" altLang="en-US" sz="1400">
                <a:latin typeface="Arial" panose="020B0604020202020204" pitchFamily="34" charset="0"/>
              </a:rPr>
              <a:pPr eaLnBrk="1" hangingPunct="1">
                <a:spcBef>
                  <a:spcPct val="0"/>
                </a:spcBef>
                <a:buFontTx/>
                <a:buNone/>
              </a:pPr>
              <a:t>16/11/2020</a:t>
            </a:fld>
            <a:endParaRPr lang="en-GB" altLang="en-US" sz="1400">
              <a:latin typeface="Arial" panose="020B0604020202020204" pitchFamily="34" charset="0"/>
            </a:endParaRPr>
          </a:p>
        </p:txBody>
      </p:sp>
      <p:sp>
        <p:nvSpPr>
          <p:cNvPr id="38915" name="Slide Number Placeholder 5">
            <a:extLst>
              <a:ext uri="{FF2B5EF4-FFF2-40B4-BE49-F238E27FC236}">
                <a16:creationId xmlns:a16="http://schemas.microsoft.com/office/drawing/2014/main" id="{4E457986-1728-4380-ACB9-A628B0D6A5ED}"/>
              </a:ext>
            </a:extLst>
          </p:cNvPr>
          <p:cNvSpPr txBox="1">
            <a:spLocks noGrp="1"/>
          </p:cNvSpPr>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4C68D7F9-CA1E-471D-B3BC-F35AD760CF56}" type="slidenum">
              <a:rPr lang="en-GB" altLang="en-US" sz="1400">
                <a:latin typeface="Arial" panose="020B0604020202020204" pitchFamily="34" charset="0"/>
              </a:rPr>
              <a:pPr algn="r" eaLnBrk="1" hangingPunct="1">
                <a:spcBef>
                  <a:spcPct val="0"/>
                </a:spcBef>
                <a:buFontTx/>
                <a:buNone/>
              </a:pPr>
              <a:t>11</a:t>
            </a:fld>
            <a:endParaRPr lang="en-GB" altLang="en-US" sz="1400">
              <a:latin typeface="Arial" panose="020B0604020202020204" pitchFamily="34" charset="0"/>
            </a:endParaRPr>
          </a:p>
        </p:txBody>
      </p:sp>
      <p:sp>
        <p:nvSpPr>
          <p:cNvPr id="38916" name="Rectangle 2">
            <a:extLst>
              <a:ext uri="{FF2B5EF4-FFF2-40B4-BE49-F238E27FC236}">
                <a16:creationId xmlns:a16="http://schemas.microsoft.com/office/drawing/2014/main" id="{30CDB077-1EA0-4F1E-95CE-5F0DF088B714}"/>
              </a:ext>
            </a:extLst>
          </p:cNvPr>
          <p:cNvSpPr>
            <a:spLocks noGrp="1"/>
          </p:cNvSpPr>
          <p:nvPr>
            <p:ph type="title" idx="4294967295"/>
          </p:nvPr>
        </p:nvSpPr>
        <p:spPr/>
        <p:txBody>
          <a:bodyPr/>
          <a:lstStyle/>
          <a:p>
            <a:pPr eaLnBrk="1" hangingPunct="1"/>
            <a:r>
              <a:rPr lang="en-GB" altLang="en-US" sz="4000" b="1" dirty="0"/>
              <a:t>Breach of E</a:t>
            </a:r>
            <a:r>
              <a:rPr lang="en-US" altLang="en-US" sz="4000" b="1" dirty="0" err="1"/>
              <a:t>mployment</a:t>
            </a:r>
            <a:r>
              <a:rPr lang="en-GB" altLang="en-US" sz="4000" b="1" dirty="0"/>
              <a:t> terms</a:t>
            </a:r>
            <a:br>
              <a:rPr lang="en-GB" altLang="en-US" sz="4000" b="1" dirty="0"/>
            </a:br>
            <a:endParaRPr lang="en-GB" altLang="en-US" sz="4000" b="1" dirty="0"/>
          </a:p>
        </p:txBody>
      </p:sp>
      <p:sp>
        <p:nvSpPr>
          <p:cNvPr id="38917" name="Rectangle 3">
            <a:extLst>
              <a:ext uri="{FF2B5EF4-FFF2-40B4-BE49-F238E27FC236}">
                <a16:creationId xmlns:a16="http://schemas.microsoft.com/office/drawing/2014/main" id="{2AC8AAD3-49C8-4123-BA53-58C653A39375}"/>
              </a:ext>
            </a:extLst>
          </p:cNvPr>
          <p:cNvSpPr>
            <a:spLocks noGrp="1"/>
          </p:cNvSpPr>
          <p:nvPr>
            <p:ph type="body" idx="4294967295"/>
          </p:nvPr>
        </p:nvSpPr>
        <p:spPr>
          <a:xfrm>
            <a:off x="457200" y="1417638"/>
            <a:ext cx="8229600" cy="3916363"/>
          </a:xfrm>
        </p:spPr>
        <p:txBody>
          <a:bodyPr/>
          <a:lstStyle/>
          <a:p>
            <a:pPr eaLnBrk="1" hangingPunct="1">
              <a:buFont typeface="Arial" panose="020B0604020202020204" pitchFamily="34" charset="0"/>
              <a:buNone/>
            </a:pPr>
            <a:r>
              <a:rPr lang="en-GB" altLang="en-US" dirty="0"/>
              <a:t>Employer</a:t>
            </a:r>
          </a:p>
          <a:p>
            <a:pPr eaLnBrk="1" hangingPunct="1"/>
            <a:r>
              <a:rPr lang="en-GB" altLang="en-US" dirty="0"/>
              <a:t>Grounds for dismissal</a:t>
            </a:r>
          </a:p>
          <a:p>
            <a:pPr eaLnBrk="1" hangingPunct="1"/>
            <a:endParaRPr lang="en-GB" altLang="en-US" dirty="0"/>
          </a:p>
          <a:p>
            <a:pPr eaLnBrk="1" hangingPunct="1">
              <a:buFont typeface="Arial" panose="020B0604020202020204" pitchFamily="34" charset="0"/>
              <a:buNone/>
            </a:pPr>
            <a:r>
              <a:rPr lang="en-GB" altLang="en-US" dirty="0"/>
              <a:t>Employee</a:t>
            </a:r>
          </a:p>
          <a:p>
            <a:pPr eaLnBrk="1" hangingPunct="1"/>
            <a:r>
              <a:rPr lang="en-GB" altLang="en-US" dirty="0"/>
              <a:t>Remain in job and claim damages</a:t>
            </a:r>
          </a:p>
          <a:p>
            <a:pPr eaLnBrk="1" hangingPunct="1"/>
            <a:r>
              <a:rPr lang="en-GB" altLang="en-US" dirty="0"/>
              <a:t>Leave job and claim constructive dismissal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88E71EA0-B8D2-4D22-86E0-68AC66C94059}"/>
              </a:ext>
            </a:extLst>
          </p:cNvPr>
          <p:cNvSpPr>
            <a:spLocks noGrp="1"/>
          </p:cNvSpPr>
          <p:nvPr>
            <p:ph type="title"/>
          </p:nvPr>
        </p:nvSpPr>
        <p:spPr>
          <a:xfrm>
            <a:off x="420688" y="709613"/>
            <a:ext cx="8291512" cy="549275"/>
          </a:xfrm>
        </p:spPr>
        <p:txBody>
          <a:bodyPr/>
          <a:lstStyle/>
          <a:p>
            <a:pPr eaLnBrk="1" hangingPunct="1"/>
            <a:r>
              <a:rPr lang="en-US" altLang="en-US" sz="4800" b="1" dirty="0"/>
              <a:t>Rules</a:t>
            </a:r>
          </a:p>
        </p:txBody>
      </p:sp>
      <p:sp>
        <p:nvSpPr>
          <p:cNvPr id="39939" name="Rectangle 3">
            <a:extLst>
              <a:ext uri="{FF2B5EF4-FFF2-40B4-BE49-F238E27FC236}">
                <a16:creationId xmlns:a16="http://schemas.microsoft.com/office/drawing/2014/main" id="{759F2636-FDB2-498A-9D7D-B6FB0EF34F0F}"/>
              </a:ext>
            </a:extLst>
          </p:cNvPr>
          <p:cNvSpPr>
            <a:spLocks noGrp="1"/>
          </p:cNvSpPr>
          <p:nvPr>
            <p:ph type="body" sz="half" idx="1"/>
          </p:nvPr>
        </p:nvSpPr>
        <p:spPr>
          <a:xfrm>
            <a:off x="539750" y="1628775"/>
            <a:ext cx="8301038" cy="2790825"/>
          </a:xfrm>
        </p:spPr>
        <p:txBody>
          <a:bodyPr/>
          <a:lstStyle/>
          <a:p>
            <a:pPr marL="388938" indent="-388938" eaLnBrk="1" hangingPunct="1"/>
            <a:r>
              <a:rPr lang="en-US" altLang="en-US" sz="2600" dirty="0"/>
              <a:t>Every workplace has rules</a:t>
            </a:r>
          </a:p>
          <a:p>
            <a:pPr marL="388938" indent="-388938" eaLnBrk="1" hangingPunct="1"/>
            <a:r>
              <a:rPr lang="en-US" altLang="en-US" sz="2600" dirty="0"/>
              <a:t>Rules need to be clear and readily understood</a:t>
            </a:r>
          </a:p>
          <a:p>
            <a:pPr marL="388938" indent="-388938" eaLnBrk="1" hangingPunct="1"/>
            <a:r>
              <a:rPr lang="en-US" altLang="en-US" sz="2600" dirty="0"/>
              <a:t>Number of rules should be sufficient to cover all obvious and usual disciplinary matters</a:t>
            </a:r>
          </a:p>
          <a:p>
            <a:pPr marL="388938" indent="-388938" eaLnBrk="1" hangingPunct="1"/>
            <a:r>
              <a:rPr lang="en-US" altLang="en-US" sz="2600" dirty="0"/>
              <a:t>Helpful if rules are jointly determined</a:t>
            </a:r>
          </a:p>
          <a:p>
            <a:pPr marL="388938" indent="-388938" eaLnBrk="1" hangingPunct="1"/>
            <a:r>
              <a:rPr lang="en-US" altLang="en-US" sz="2600" dirty="0"/>
              <a:t>Easy access to rules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FAA6B874-B487-4B2F-A4BF-E58B54651D15}"/>
              </a:ext>
            </a:extLst>
          </p:cNvPr>
          <p:cNvSpPr>
            <a:spLocks noGrp="1"/>
          </p:cNvSpPr>
          <p:nvPr>
            <p:ph type="title"/>
          </p:nvPr>
        </p:nvSpPr>
        <p:spPr>
          <a:xfrm>
            <a:off x="420688" y="709613"/>
            <a:ext cx="8291512" cy="549275"/>
          </a:xfrm>
        </p:spPr>
        <p:txBody>
          <a:bodyPr/>
          <a:lstStyle/>
          <a:p>
            <a:pPr eaLnBrk="1" hangingPunct="1"/>
            <a:r>
              <a:rPr lang="en-US" altLang="en-US" sz="4800" b="1" dirty="0"/>
              <a:t>Ensuring Rules are Kept</a:t>
            </a:r>
          </a:p>
        </p:txBody>
      </p:sp>
      <p:sp>
        <p:nvSpPr>
          <p:cNvPr id="41987" name="Rectangle 3">
            <a:extLst>
              <a:ext uri="{FF2B5EF4-FFF2-40B4-BE49-F238E27FC236}">
                <a16:creationId xmlns:a16="http://schemas.microsoft.com/office/drawing/2014/main" id="{AC45C4DE-5591-4DB1-9CC8-FF3B5C8D29E1}"/>
              </a:ext>
            </a:extLst>
          </p:cNvPr>
          <p:cNvSpPr>
            <a:spLocks noGrp="1"/>
          </p:cNvSpPr>
          <p:nvPr>
            <p:ph type="body" sz="half" idx="1"/>
          </p:nvPr>
        </p:nvSpPr>
        <p:spPr>
          <a:xfrm>
            <a:off x="501650" y="1646238"/>
            <a:ext cx="8313738" cy="2870200"/>
          </a:xfrm>
        </p:spPr>
        <p:txBody>
          <a:bodyPr/>
          <a:lstStyle/>
          <a:p>
            <a:pPr marL="457200" indent="-457200" eaLnBrk="1" hangingPunct="1">
              <a:buFontTx/>
              <a:buAutoNum type="arabicPeriod"/>
            </a:pPr>
            <a:r>
              <a:rPr lang="en-US" altLang="en-US" sz="2600" dirty="0"/>
              <a:t>Provision of information</a:t>
            </a:r>
          </a:p>
          <a:p>
            <a:pPr marL="457200" indent="-457200" eaLnBrk="1" hangingPunct="1">
              <a:buFontTx/>
              <a:buAutoNum type="arabicPeriod"/>
            </a:pPr>
            <a:r>
              <a:rPr lang="en-US" altLang="en-US" sz="2600" dirty="0"/>
              <a:t>Induction</a:t>
            </a:r>
          </a:p>
          <a:p>
            <a:pPr marL="457200" indent="-457200" eaLnBrk="1" hangingPunct="1">
              <a:buFontTx/>
              <a:buAutoNum type="arabicPeriod"/>
            </a:pPr>
            <a:r>
              <a:rPr lang="en-US" altLang="en-US" sz="2600" dirty="0"/>
              <a:t>Placement or relocation</a:t>
            </a:r>
          </a:p>
          <a:p>
            <a:pPr marL="457200" indent="-457200" eaLnBrk="1" hangingPunct="1">
              <a:buFontTx/>
              <a:buAutoNum type="arabicPeriod"/>
            </a:pPr>
            <a:r>
              <a:rPr lang="en-US" altLang="en-US" sz="2600" dirty="0"/>
              <a:t>Training</a:t>
            </a:r>
          </a:p>
          <a:p>
            <a:pPr marL="457200" indent="-457200" eaLnBrk="1" hangingPunct="1">
              <a:buFontTx/>
              <a:buAutoNum type="arabicPeriod"/>
            </a:pPr>
            <a:r>
              <a:rPr lang="en-US" altLang="en-US" sz="2600" dirty="0"/>
              <a:t>Review</a:t>
            </a:r>
          </a:p>
          <a:p>
            <a:pPr marL="457200" indent="-457200" eaLnBrk="1" hangingPunct="1">
              <a:buFontTx/>
              <a:buAutoNum type="arabicPeriod"/>
            </a:pPr>
            <a:r>
              <a:rPr lang="en-US" altLang="en-US" sz="2600" dirty="0"/>
              <a:t>Penalties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0065C6D-49C8-439C-8384-EF059D90BE9C}"/>
              </a:ext>
            </a:extLst>
          </p:cNvPr>
          <p:cNvSpPr>
            <a:spLocks noGrp="1"/>
          </p:cNvSpPr>
          <p:nvPr>
            <p:ph type="title"/>
          </p:nvPr>
        </p:nvSpPr>
        <p:spPr/>
        <p:txBody>
          <a:bodyPr/>
          <a:lstStyle/>
          <a:p>
            <a:r>
              <a:rPr lang="en-GB" altLang="en-US" b="1" dirty="0"/>
              <a:t>Group Exercise</a:t>
            </a:r>
          </a:p>
        </p:txBody>
      </p:sp>
      <p:sp>
        <p:nvSpPr>
          <p:cNvPr id="40963" name="Rectangle 3">
            <a:extLst>
              <a:ext uri="{FF2B5EF4-FFF2-40B4-BE49-F238E27FC236}">
                <a16:creationId xmlns:a16="http://schemas.microsoft.com/office/drawing/2014/main" id="{BA2562DE-3101-4EC7-A3BA-9A03E1B6298B}"/>
              </a:ext>
            </a:extLst>
          </p:cNvPr>
          <p:cNvSpPr>
            <a:spLocks noGrp="1"/>
          </p:cNvSpPr>
          <p:nvPr>
            <p:ph type="body" idx="1"/>
          </p:nvPr>
        </p:nvSpPr>
        <p:spPr/>
        <p:txBody>
          <a:bodyPr/>
          <a:lstStyle/>
          <a:p>
            <a:r>
              <a:rPr lang="en-GB" altLang="en-US" dirty="0"/>
              <a:t>What do you think are the most common reasons for employers disciplining and/or dismissing employees?</a:t>
            </a:r>
          </a:p>
          <a:p>
            <a:r>
              <a:rPr lang="en-GB" altLang="en-US" dirty="0"/>
              <a:t>Prepare a list of at least 5 </a:t>
            </a:r>
            <a:r>
              <a:rPr lang="en-GB" altLang="en-US"/>
              <a:t>reasons.</a:t>
            </a:r>
          </a:p>
          <a:p>
            <a:r>
              <a:rPr lang="en-GB" altLang="en-US"/>
              <a:t>Be </a:t>
            </a:r>
            <a:r>
              <a:rPr lang="en-GB" altLang="en-US" dirty="0"/>
              <a:t>prepared to share your findings with the class.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7EE69599-9D4A-4AD7-BA99-1AA7DBFD38A1}"/>
              </a:ext>
            </a:extLst>
          </p:cNvPr>
          <p:cNvSpPr>
            <a:spLocks noGrp="1"/>
          </p:cNvSpPr>
          <p:nvPr>
            <p:ph type="title"/>
          </p:nvPr>
        </p:nvSpPr>
        <p:spPr>
          <a:xfrm>
            <a:off x="426244" y="476672"/>
            <a:ext cx="8291512" cy="549275"/>
          </a:xfrm>
        </p:spPr>
        <p:txBody>
          <a:bodyPr/>
          <a:lstStyle/>
          <a:p>
            <a:pPr eaLnBrk="1" hangingPunct="1"/>
            <a:r>
              <a:rPr lang="en-US" altLang="en-US" b="1" dirty="0"/>
              <a:t>Types of Penalties </a:t>
            </a:r>
          </a:p>
        </p:txBody>
      </p:sp>
      <p:sp>
        <p:nvSpPr>
          <p:cNvPr id="45059" name="Rectangle 3">
            <a:extLst>
              <a:ext uri="{FF2B5EF4-FFF2-40B4-BE49-F238E27FC236}">
                <a16:creationId xmlns:a16="http://schemas.microsoft.com/office/drawing/2014/main" id="{68FC556C-87C1-4B86-B3E9-9CF816EE52BB}"/>
              </a:ext>
            </a:extLst>
          </p:cNvPr>
          <p:cNvSpPr>
            <a:spLocks noGrp="1"/>
          </p:cNvSpPr>
          <p:nvPr>
            <p:ph type="body" sz="half" idx="1"/>
          </p:nvPr>
        </p:nvSpPr>
        <p:spPr>
          <a:xfrm>
            <a:off x="503238" y="1646238"/>
            <a:ext cx="8301037" cy="2870200"/>
          </a:xfrm>
        </p:spPr>
        <p:txBody>
          <a:bodyPr/>
          <a:lstStyle/>
          <a:p>
            <a:pPr marL="388938" indent="-388938" eaLnBrk="1" hangingPunct="1"/>
            <a:r>
              <a:rPr lang="en-US" altLang="en-US" sz="2600" dirty="0"/>
              <a:t>Rebuke (express sharp disapproval or criticism of someone because of their </a:t>
            </a:r>
            <a:r>
              <a:rPr lang="en-US" altLang="en-US" sz="2600" dirty="0" err="1"/>
              <a:t>behaviour</a:t>
            </a:r>
            <a:r>
              <a:rPr lang="en-US" altLang="en-US" sz="2600" dirty="0"/>
              <a:t> or actions)</a:t>
            </a:r>
          </a:p>
          <a:p>
            <a:pPr marL="388938" indent="-388938" eaLnBrk="1" hangingPunct="1"/>
            <a:r>
              <a:rPr lang="en-US" altLang="en-US" sz="2600" dirty="0"/>
              <a:t>Caution</a:t>
            </a:r>
          </a:p>
          <a:p>
            <a:pPr marL="388938" indent="-388938" eaLnBrk="1" hangingPunct="1"/>
            <a:r>
              <a:rPr lang="en-US" altLang="en-US" sz="2600" dirty="0"/>
              <a:t>Warnings</a:t>
            </a:r>
          </a:p>
          <a:p>
            <a:pPr marL="388938" indent="-388938" eaLnBrk="1" hangingPunct="1"/>
            <a:r>
              <a:rPr lang="en-US" altLang="en-US" sz="2600" dirty="0"/>
              <a:t>Disciplinary transfer </a:t>
            </a:r>
          </a:p>
          <a:p>
            <a:pPr marL="388938" indent="-388938" eaLnBrk="1" hangingPunct="1"/>
            <a:r>
              <a:rPr lang="en-US" altLang="en-US" sz="2600" dirty="0"/>
              <a:t>Demotion</a:t>
            </a:r>
          </a:p>
          <a:p>
            <a:pPr marL="388938" indent="-388938" eaLnBrk="1" hangingPunct="1"/>
            <a:r>
              <a:rPr lang="en-US" altLang="en-US" sz="2600" dirty="0"/>
              <a:t>Suspension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ED6D1E7F-83A9-48AB-8141-6CE100D2A9E4}"/>
              </a:ext>
            </a:extLst>
          </p:cNvPr>
          <p:cNvSpPr>
            <a:spLocks noGrp="1"/>
          </p:cNvSpPr>
          <p:nvPr>
            <p:ph type="title"/>
          </p:nvPr>
        </p:nvSpPr>
        <p:spPr>
          <a:xfrm>
            <a:off x="323528" y="332656"/>
            <a:ext cx="8291512" cy="549275"/>
          </a:xfrm>
        </p:spPr>
        <p:txBody>
          <a:bodyPr/>
          <a:lstStyle/>
          <a:p>
            <a:pPr eaLnBrk="1" hangingPunct="1"/>
            <a:r>
              <a:rPr lang="en-US" altLang="en-US" b="1" dirty="0"/>
              <a:t>Types of Offences </a:t>
            </a:r>
          </a:p>
        </p:txBody>
      </p:sp>
      <p:sp>
        <p:nvSpPr>
          <p:cNvPr id="47107" name="Rectangle 3">
            <a:extLst>
              <a:ext uri="{FF2B5EF4-FFF2-40B4-BE49-F238E27FC236}">
                <a16:creationId xmlns:a16="http://schemas.microsoft.com/office/drawing/2014/main" id="{99F151B3-9E85-42FE-AC5F-CD2C645AC575}"/>
              </a:ext>
            </a:extLst>
          </p:cNvPr>
          <p:cNvSpPr>
            <a:spLocks noGrp="1"/>
          </p:cNvSpPr>
          <p:nvPr>
            <p:ph type="body" sz="half" idx="1"/>
          </p:nvPr>
        </p:nvSpPr>
        <p:spPr>
          <a:xfrm>
            <a:off x="501650" y="1646238"/>
            <a:ext cx="8313738" cy="2870200"/>
          </a:xfrm>
        </p:spPr>
        <p:txBody>
          <a:bodyPr/>
          <a:lstStyle/>
          <a:p>
            <a:pPr marL="457200" indent="-457200" eaLnBrk="1" hangingPunct="1">
              <a:buFontTx/>
              <a:buAutoNum type="arabicPeriod"/>
            </a:pPr>
            <a:r>
              <a:rPr lang="en-US" altLang="en-US" sz="2600" dirty="0"/>
              <a:t>Negligence</a:t>
            </a:r>
          </a:p>
          <a:p>
            <a:pPr marL="457200" indent="-457200" eaLnBrk="1" hangingPunct="1">
              <a:buFontTx/>
              <a:buAutoNum type="arabicPeriod"/>
            </a:pPr>
            <a:r>
              <a:rPr lang="en-US" altLang="en-US" sz="2600" dirty="0"/>
              <a:t>Unreliability</a:t>
            </a:r>
          </a:p>
          <a:p>
            <a:pPr marL="457200" indent="-457200" eaLnBrk="1" hangingPunct="1">
              <a:buFontTx/>
              <a:buAutoNum type="arabicPeriod"/>
            </a:pPr>
            <a:r>
              <a:rPr lang="en-US" altLang="en-US" sz="2600" dirty="0"/>
              <a:t>Insubordination</a:t>
            </a:r>
          </a:p>
          <a:p>
            <a:pPr marL="457200" indent="-457200" eaLnBrk="1" hangingPunct="1">
              <a:buFontTx/>
              <a:buAutoNum type="arabicPeriod"/>
            </a:pPr>
            <a:r>
              <a:rPr lang="en-US" altLang="en-US" sz="2600" dirty="0"/>
              <a:t>Interfering with rights of others</a:t>
            </a:r>
          </a:p>
          <a:p>
            <a:pPr marL="457200" indent="-457200" eaLnBrk="1" hangingPunct="1">
              <a:buFontTx/>
              <a:buAutoNum type="arabicPeriod"/>
            </a:pPr>
            <a:r>
              <a:rPr lang="en-US" altLang="en-US" sz="2600" dirty="0"/>
              <a:t>Theft</a:t>
            </a:r>
          </a:p>
          <a:p>
            <a:pPr marL="457200" indent="-457200" eaLnBrk="1" hangingPunct="1">
              <a:buFontTx/>
              <a:buAutoNum type="arabicPeriod"/>
            </a:pPr>
            <a:r>
              <a:rPr lang="en-US" altLang="en-US" sz="2600" dirty="0"/>
              <a:t>Safety offences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A571DB-AEA2-4324-87F8-4BE0D9E7D993}"/>
              </a:ext>
            </a:extLst>
          </p:cNvPr>
          <p:cNvSpPr>
            <a:spLocks noGrp="1"/>
          </p:cNvSpPr>
          <p:nvPr>
            <p:ph type="dt" sz="quarter" idx="10"/>
          </p:nvPr>
        </p:nvSpPr>
        <p:spPr/>
        <p:txBody>
          <a:bodyPr/>
          <a:lstStyle/>
          <a:p>
            <a:pPr>
              <a:defRPr/>
            </a:pPr>
            <a:fld id="{25631B2F-B752-4535-A69A-CDB823A13B52}" type="datetime1">
              <a:rPr lang="en-GB"/>
              <a:pPr>
                <a:defRPr/>
              </a:pPr>
              <a:t>16/11/2020</a:t>
            </a:fld>
            <a:endParaRPr lang="en-GB"/>
          </a:p>
        </p:txBody>
      </p:sp>
      <p:sp>
        <p:nvSpPr>
          <p:cNvPr id="49155" name="Slide Number Placeholder 5">
            <a:extLst>
              <a:ext uri="{FF2B5EF4-FFF2-40B4-BE49-F238E27FC236}">
                <a16:creationId xmlns:a16="http://schemas.microsoft.com/office/drawing/2014/main" id="{7AE9E35C-84D5-44A6-AE0E-43DF7ACD1846}"/>
              </a:ext>
            </a:extLst>
          </p:cNvPr>
          <p:cNvSpPr>
            <a:spLocks noGrp="1" noChangeArrowheads="1"/>
          </p:cNvSpPr>
          <p:nvPr>
            <p:ph type="sldNum" sz="quarter" idx="11"/>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eaLnBrk="0" hangingPunct="0">
              <a:spcBef>
                <a:spcPct val="0"/>
              </a:spcBef>
              <a:buFontTx/>
              <a:buNone/>
            </a:pPr>
            <a:endParaRPr lang="en-GB" altLang="en-US" sz="1800" dirty="0">
              <a:solidFill>
                <a:srgbClr val="898989"/>
              </a:solidFill>
              <a:latin typeface="Calibri" panose="020F0502020204030204" pitchFamily="34" charset="0"/>
            </a:endParaRPr>
          </a:p>
        </p:txBody>
      </p:sp>
      <p:sp>
        <p:nvSpPr>
          <p:cNvPr id="49156" name="Rectangle 2">
            <a:extLst>
              <a:ext uri="{FF2B5EF4-FFF2-40B4-BE49-F238E27FC236}">
                <a16:creationId xmlns:a16="http://schemas.microsoft.com/office/drawing/2014/main" id="{24DFADB9-781F-4CF8-A305-57FF27433B98}"/>
              </a:ext>
            </a:extLst>
          </p:cNvPr>
          <p:cNvSpPr>
            <a:spLocks noGrp="1"/>
          </p:cNvSpPr>
          <p:nvPr>
            <p:ph type="title"/>
          </p:nvPr>
        </p:nvSpPr>
        <p:spPr>
          <a:xfrm>
            <a:off x="457200" y="277362"/>
            <a:ext cx="8229600" cy="549275"/>
          </a:xfrm>
        </p:spPr>
        <p:txBody>
          <a:bodyPr/>
          <a:lstStyle/>
          <a:p>
            <a:pPr eaLnBrk="1" hangingPunct="1"/>
            <a:r>
              <a:rPr lang="en-US" altLang="en-US" sz="3200" b="1" dirty="0"/>
              <a:t>Meaning of Grievance and Discipline</a:t>
            </a:r>
          </a:p>
        </p:txBody>
      </p:sp>
      <p:sp>
        <p:nvSpPr>
          <p:cNvPr id="413699" name="Rectangle 3">
            <a:extLst>
              <a:ext uri="{FF2B5EF4-FFF2-40B4-BE49-F238E27FC236}">
                <a16:creationId xmlns:a16="http://schemas.microsoft.com/office/drawing/2014/main" id="{9D9C7F6F-7417-43AE-AB04-1A23649EB367}"/>
              </a:ext>
            </a:extLst>
          </p:cNvPr>
          <p:cNvSpPr>
            <a:spLocks noGrp="1" noChangeArrowheads="1"/>
          </p:cNvSpPr>
          <p:nvPr>
            <p:ph type="body" idx="1"/>
          </p:nvPr>
        </p:nvSpPr>
        <p:spPr>
          <a:xfrm>
            <a:off x="457200" y="1196752"/>
            <a:ext cx="8229600" cy="3984625"/>
          </a:xfrm>
        </p:spPr>
        <p:txBody>
          <a:bodyPr rtlCol="0">
            <a:normAutofit fontScale="92500" lnSpcReduction="10000"/>
          </a:bodyPr>
          <a:lstStyle/>
          <a:p>
            <a:pPr marL="388938" indent="-388938" eaLnBrk="1" fontAlgn="auto" hangingPunct="1">
              <a:spcAft>
                <a:spcPts val="0"/>
              </a:spcAft>
              <a:defRPr/>
            </a:pPr>
            <a:r>
              <a:rPr lang="en-US" sz="2800" dirty="0"/>
              <a:t>Mutual expectations form the basis of the working relationship</a:t>
            </a:r>
          </a:p>
          <a:p>
            <a:pPr marL="388938" indent="-388938" eaLnBrk="1" fontAlgn="auto" hangingPunct="1">
              <a:spcAft>
                <a:spcPts val="0"/>
              </a:spcAft>
              <a:defRPr/>
            </a:pPr>
            <a:endParaRPr lang="en-US" sz="2800" dirty="0"/>
          </a:p>
          <a:p>
            <a:pPr marL="388938" indent="-388938" eaLnBrk="1" fontAlgn="auto" hangingPunct="1">
              <a:spcAft>
                <a:spcPts val="0"/>
              </a:spcAft>
              <a:defRPr/>
            </a:pPr>
            <a:r>
              <a:rPr lang="en-US" sz="2800" dirty="0"/>
              <a:t>When the working relationship goes wrong:</a:t>
            </a:r>
          </a:p>
          <a:p>
            <a:pPr lvl="1" eaLnBrk="1" fontAlgn="auto" hangingPunct="1">
              <a:spcAft>
                <a:spcPts val="0"/>
              </a:spcAft>
              <a:defRPr/>
            </a:pPr>
            <a:r>
              <a:rPr lang="en-US" dirty="0"/>
              <a:t>Employee dissatisfaction = grievance</a:t>
            </a:r>
          </a:p>
          <a:p>
            <a:pPr lvl="1" eaLnBrk="1" fontAlgn="auto" hangingPunct="1">
              <a:spcAft>
                <a:spcPts val="0"/>
              </a:spcAft>
              <a:defRPr/>
            </a:pPr>
            <a:r>
              <a:rPr lang="en-US" dirty="0"/>
              <a:t>Employer dissatisfaction = disciplinary</a:t>
            </a:r>
          </a:p>
          <a:p>
            <a:pPr lvl="1" eaLnBrk="1" fontAlgn="auto" hangingPunct="1">
              <a:spcAft>
                <a:spcPts val="0"/>
              </a:spcAft>
              <a:defRPr/>
            </a:pPr>
            <a:endParaRPr lang="en-US" dirty="0"/>
          </a:p>
          <a:p>
            <a:pPr marL="388938" indent="-388938" eaLnBrk="1" fontAlgn="auto" hangingPunct="1">
              <a:spcAft>
                <a:spcPts val="0"/>
              </a:spcAft>
              <a:defRPr/>
            </a:pPr>
            <a:r>
              <a:rPr lang="en-US" sz="2800" dirty="0"/>
              <a:t>Intended to avoid sanction of dismissal, but to provide the grounds for that if necessary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B6B15FCA-1220-4753-8ACE-5D69FAE80441}"/>
              </a:ext>
            </a:extLst>
          </p:cNvPr>
          <p:cNvSpPr>
            <a:spLocks noGrp="1"/>
          </p:cNvSpPr>
          <p:nvPr>
            <p:ph type="title"/>
          </p:nvPr>
        </p:nvSpPr>
        <p:spPr>
          <a:xfrm>
            <a:off x="426244" y="404664"/>
            <a:ext cx="8291512" cy="549275"/>
          </a:xfrm>
        </p:spPr>
        <p:txBody>
          <a:bodyPr/>
          <a:lstStyle/>
          <a:p>
            <a:pPr eaLnBrk="1" hangingPunct="1"/>
            <a:r>
              <a:rPr lang="en-US" altLang="en-US" sz="3000" b="1" dirty="0"/>
              <a:t>HR Role </a:t>
            </a:r>
          </a:p>
        </p:txBody>
      </p:sp>
      <p:sp>
        <p:nvSpPr>
          <p:cNvPr id="349187" name="Rectangle 3">
            <a:extLst>
              <a:ext uri="{FF2B5EF4-FFF2-40B4-BE49-F238E27FC236}">
                <a16:creationId xmlns:a16="http://schemas.microsoft.com/office/drawing/2014/main" id="{D8038F1B-82F7-4EE6-B28C-00BAF65528B7}"/>
              </a:ext>
            </a:extLst>
          </p:cNvPr>
          <p:cNvSpPr>
            <a:spLocks noGrp="1" noChangeArrowheads="1"/>
          </p:cNvSpPr>
          <p:nvPr>
            <p:ph type="body" sz="half" idx="1"/>
          </p:nvPr>
        </p:nvSpPr>
        <p:spPr>
          <a:xfrm>
            <a:off x="442118" y="1196752"/>
            <a:ext cx="8275638" cy="4392488"/>
          </a:xfrm>
        </p:spPr>
        <p:txBody>
          <a:bodyPr rtlCol="0">
            <a:normAutofit fontScale="25000" lnSpcReduction="20000"/>
          </a:bodyPr>
          <a:lstStyle/>
          <a:p>
            <a:pPr marL="388938" indent="-388938" eaLnBrk="1" fontAlgn="auto" hangingPunct="1">
              <a:spcAft>
                <a:spcPts val="0"/>
              </a:spcAft>
              <a:defRPr/>
            </a:pPr>
            <a:r>
              <a:rPr lang="en-US" sz="9600" dirty="0"/>
              <a:t>Facilitate and administer grievance and disciplinary issues</a:t>
            </a:r>
            <a:br>
              <a:rPr lang="en-US" sz="9600" dirty="0"/>
            </a:br>
            <a:endParaRPr lang="en-US" sz="9600" dirty="0"/>
          </a:p>
          <a:p>
            <a:pPr marL="388938" indent="-388938" eaLnBrk="1" fontAlgn="auto" hangingPunct="1">
              <a:spcAft>
                <a:spcPts val="0"/>
              </a:spcAft>
              <a:defRPr/>
            </a:pPr>
            <a:r>
              <a:rPr lang="en-US" sz="9600" dirty="0"/>
              <a:t>Devise and negotiate the procedural framework or organisational justice</a:t>
            </a:r>
            <a:br>
              <a:rPr lang="en-US" sz="9600" dirty="0"/>
            </a:br>
            <a:endParaRPr lang="en-US" sz="9600" dirty="0"/>
          </a:p>
          <a:p>
            <a:pPr marL="388938" indent="-388938" eaLnBrk="1" fontAlgn="auto" hangingPunct="1">
              <a:spcAft>
                <a:spcPts val="0"/>
              </a:spcAft>
              <a:defRPr/>
            </a:pPr>
            <a:r>
              <a:rPr lang="en-US" sz="9600" dirty="0"/>
              <a:t>Involved in interviews and problem-solving discussions</a:t>
            </a:r>
          </a:p>
          <a:p>
            <a:pPr marL="388938" indent="-388938" eaLnBrk="1" fontAlgn="auto" hangingPunct="1">
              <a:spcAft>
                <a:spcPts val="0"/>
              </a:spcAft>
              <a:defRPr/>
            </a:pPr>
            <a:r>
              <a:rPr lang="en-US" sz="9600" dirty="0"/>
              <a:t>Maintain viability of the whole process</a:t>
            </a:r>
            <a:br>
              <a:rPr lang="en-US" sz="9600" dirty="0"/>
            </a:br>
            <a:endParaRPr lang="en-US" sz="9600" dirty="0"/>
          </a:p>
          <a:p>
            <a:pPr marL="388938" indent="-388938" eaLnBrk="1" fontAlgn="auto" hangingPunct="1">
              <a:spcAft>
                <a:spcPts val="0"/>
              </a:spcAft>
              <a:defRPr/>
            </a:pPr>
            <a:r>
              <a:rPr lang="en-US" sz="9600" dirty="0"/>
              <a:t>Monitor and make sure grievances are not overlooked </a:t>
            </a:r>
            <a:br>
              <a:rPr lang="en-US" sz="9600" dirty="0"/>
            </a:br>
            <a:endParaRPr lang="en-US" sz="9600" dirty="0"/>
          </a:p>
          <a:p>
            <a:pPr marL="388938" indent="-388938" eaLnBrk="1" fontAlgn="auto" hangingPunct="1">
              <a:spcAft>
                <a:spcPts val="0"/>
              </a:spcAft>
              <a:defRPr/>
            </a:pPr>
            <a:r>
              <a:rPr lang="en-US" sz="9600" dirty="0"/>
              <a:t>Oversee disciplinary machinery</a:t>
            </a:r>
          </a:p>
          <a:p>
            <a:pPr marL="388938" indent="-388938" eaLnBrk="1" fontAlgn="auto" hangingPunct="1">
              <a:spcAft>
                <a:spcPts val="0"/>
              </a:spcAft>
              <a:defRPr/>
            </a:pPr>
            <a:endParaRPr lang="en-US" sz="2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364D6872-480A-44EB-BE5F-9FAF1375362F}"/>
              </a:ext>
            </a:extLst>
          </p:cNvPr>
          <p:cNvSpPr>
            <a:spLocks noGrp="1"/>
          </p:cNvSpPr>
          <p:nvPr>
            <p:ph type="title"/>
          </p:nvPr>
        </p:nvSpPr>
        <p:spPr>
          <a:xfrm>
            <a:off x="420688" y="241300"/>
            <a:ext cx="8291512" cy="549275"/>
          </a:xfrm>
        </p:spPr>
        <p:txBody>
          <a:bodyPr/>
          <a:lstStyle/>
          <a:p>
            <a:pPr eaLnBrk="1" hangingPunct="1"/>
            <a:r>
              <a:rPr lang="en-US" altLang="en-US" sz="3000" b="1" dirty="0"/>
              <a:t>Three Forms of Discipline </a:t>
            </a:r>
          </a:p>
        </p:txBody>
      </p:sp>
      <p:sp>
        <p:nvSpPr>
          <p:cNvPr id="53251" name="Text Box 4">
            <a:extLst>
              <a:ext uri="{FF2B5EF4-FFF2-40B4-BE49-F238E27FC236}">
                <a16:creationId xmlns:a16="http://schemas.microsoft.com/office/drawing/2014/main" id="{4E6100D8-4B1C-47E0-BCD4-C1384B73A1C7}"/>
              </a:ext>
            </a:extLst>
          </p:cNvPr>
          <p:cNvSpPr txBox="1">
            <a:spLocks noChangeArrowheads="1"/>
          </p:cNvSpPr>
          <p:nvPr/>
        </p:nvSpPr>
        <p:spPr bwMode="auto">
          <a:xfrm>
            <a:off x="298450" y="6078538"/>
            <a:ext cx="84375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latin typeface="Calibri" panose="020F0502020204030204" pitchFamily="34" charset="0"/>
              </a:rPr>
              <a:t> Three forms of discipline</a:t>
            </a:r>
          </a:p>
        </p:txBody>
      </p:sp>
      <p:pic>
        <p:nvPicPr>
          <p:cNvPr id="53252" name="Picture 9" descr="F:\Powerpoint\Pe_Uk\PE123-Torrington\Final_Files\GIF\ch25\C25NF001.gif">
            <a:extLst>
              <a:ext uri="{FF2B5EF4-FFF2-40B4-BE49-F238E27FC236}">
                <a16:creationId xmlns:a16="http://schemas.microsoft.com/office/drawing/2014/main" id="{1532D1D0-4271-4FFF-AE11-0A664744BF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9838" y="936625"/>
            <a:ext cx="6662737" cy="497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825B73B0-6378-4EC4-B7E8-7E3D9CF20C76}"/>
              </a:ext>
            </a:extLst>
          </p:cNvPr>
          <p:cNvSpPr>
            <a:spLocks noGrp="1"/>
          </p:cNvSpPr>
          <p:nvPr>
            <p:ph type="title"/>
          </p:nvPr>
        </p:nvSpPr>
        <p:spPr>
          <a:xfrm>
            <a:off x="457200" y="338306"/>
            <a:ext cx="8229600" cy="1015663"/>
          </a:xfrm>
        </p:spPr>
        <p:txBody>
          <a:bodyPr>
            <a:spAutoFit/>
          </a:bodyPr>
          <a:lstStyle/>
          <a:p>
            <a:pPr eaLnBrk="1" hangingPunct="1"/>
            <a:r>
              <a:rPr lang="en-GB" altLang="en-US" sz="3200" b="1" dirty="0"/>
              <a:t>Discipline – Principles of Natural Justice </a:t>
            </a:r>
            <a:br>
              <a:rPr lang="en-GB" altLang="en-US" sz="2800" dirty="0"/>
            </a:br>
            <a:endParaRPr lang="en-GB" altLang="en-US" sz="2800" dirty="0"/>
          </a:p>
        </p:txBody>
      </p:sp>
      <p:sp>
        <p:nvSpPr>
          <p:cNvPr id="55299" name="Content Placeholder 2">
            <a:extLst>
              <a:ext uri="{FF2B5EF4-FFF2-40B4-BE49-F238E27FC236}">
                <a16:creationId xmlns:a16="http://schemas.microsoft.com/office/drawing/2014/main" id="{B8B2E077-1595-47B0-9F81-077F2D5E9316}"/>
              </a:ext>
            </a:extLst>
          </p:cNvPr>
          <p:cNvSpPr>
            <a:spLocks noGrp="1"/>
          </p:cNvSpPr>
          <p:nvPr>
            <p:ph idx="1"/>
          </p:nvPr>
        </p:nvSpPr>
        <p:spPr>
          <a:xfrm>
            <a:off x="611560" y="1124744"/>
            <a:ext cx="8229600" cy="3916363"/>
          </a:xfrm>
        </p:spPr>
        <p:txBody>
          <a:bodyPr>
            <a:spAutoFit/>
          </a:bodyPr>
          <a:lstStyle/>
          <a:p>
            <a:pPr eaLnBrk="1" hangingPunct="1"/>
            <a:r>
              <a:rPr lang="en-GB" altLang="en-US" sz="2800" dirty="0"/>
              <a:t>Knowledge of the standards or behaviour expected</a:t>
            </a:r>
          </a:p>
          <a:p>
            <a:pPr eaLnBrk="1" hangingPunct="1"/>
            <a:r>
              <a:rPr lang="en-GB" altLang="en-US" sz="2800" dirty="0"/>
              <a:t>Knowledge of the alleged failure and nature of the allegation</a:t>
            </a:r>
          </a:p>
          <a:p>
            <a:pPr eaLnBrk="1" hangingPunct="1"/>
            <a:r>
              <a:rPr lang="en-GB" altLang="en-US" sz="2800" dirty="0"/>
              <a:t>An investigation to establish should precede any allegation</a:t>
            </a:r>
          </a:p>
          <a:p>
            <a:pPr eaLnBrk="1" hangingPunct="1"/>
            <a:r>
              <a:rPr lang="en-GB" altLang="en-US" sz="2800" dirty="0"/>
              <a:t>Opportunity to offer an explanation, to be heard and considered fairly</a:t>
            </a:r>
          </a:p>
        </p:txBody>
      </p:sp>
      <p:sp>
        <p:nvSpPr>
          <p:cNvPr id="4" name="Date Placeholder 3">
            <a:extLst>
              <a:ext uri="{FF2B5EF4-FFF2-40B4-BE49-F238E27FC236}">
                <a16:creationId xmlns:a16="http://schemas.microsoft.com/office/drawing/2014/main" id="{59BEBAD2-C627-482E-981E-867F16874A69}"/>
              </a:ext>
            </a:extLst>
          </p:cNvPr>
          <p:cNvSpPr>
            <a:spLocks noGrp="1"/>
          </p:cNvSpPr>
          <p:nvPr>
            <p:ph type="dt" sz="quarter" idx="10"/>
          </p:nvPr>
        </p:nvSpPr>
        <p:spPr/>
        <p:txBody>
          <a:bodyPr/>
          <a:lstStyle/>
          <a:p>
            <a:pPr>
              <a:defRPr/>
            </a:pPr>
            <a:fld id="{4BA3B87F-2E16-42B9-B9C1-647065680979}" type="datetime1">
              <a:rPr lang="en-GB"/>
              <a:pPr>
                <a:defRPr/>
              </a:pPr>
              <a:t>16/11/2020</a:t>
            </a:fld>
            <a:endParaRPr lang="en-GB"/>
          </a:p>
        </p:txBody>
      </p:sp>
      <p:sp>
        <p:nvSpPr>
          <p:cNvPr id="55301" name="Slide Number Placeholder 5">
            <a:extLst>
              <a:ext uri="{FF2B5EF4-FFF2-40B4-BE49-F238E27FC236}">
                <a16:creationId xmlns:a16="http://schemas.microsoft.com/office/drawing/2014/main" id="{65AE9D4E-E8A2-4781-B0F9-93BEA68E516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A00727C-B315-40F3-BA59-5F45FB6C6776}" type="slidenum">
              <a:rPr lang="en-GB" altLang="en-US" sz="1200">
                <a:solidFill>
                  <a:srgbClr val="898989"/>
                </a:solidFill>
                <a:latin typeface="Calibri" panose="020F0502020204030204" pitchFamily="34" charset="0"/>
              </a:rPr>
              <a:pPr>
                <a:spcBef>
                  <a:spcPct val="0"/>
                </a:spcBef>
                <a:buFontTx/>
                <a:buNone/>
              </a:pPr>
              <a:t>20</a:t>
            </a:fld>
            <a:endParaRPr lang="en-GB" altLang="en-US" sz="1200">
              <a:solidFill>
                <a:srgbClr val="898989"/>
              </a:solidFill>
              <a:latin typeface="Calibri" panose="020F050202020403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67CB4654-0CFA-4AF1-A39A-61A1297878E9}"/>
              </a:ext>
            </a:extLst>
          </p:cNvPr>
          <p:cNvSpPr>
            <a:spLocks noGrp="1"/>
          </p:cNvSpPr>
          <p:nvPr>
            <p:ph type="title"/>
          </p:nvPr>
        </p:nvSpPr>
        <p:spPr>
          <a:xfrm>
            <a:off x="465138" y="31750"/>
            <a:ext cx="8229600" cy="1143000"/>
          </a:xfrm>
        </p:spPr>
        <p:txBody>
          <a:bodyPr/>
          <a:lstStyle/>
          <a:p>
            <a:r>
              <a:rPr lang="en-GB" altLang="en-US" sz="3200" b="1" dirty="0"/>
              <a:t>Discipline – Principles of Natural Justice</a:t>
            </a:r>
          </a:p>
        </p:txBody>
      </p:sp>
      <p:sp>
        <p:nvSpPr>
          <p:cNvPr id="57347" name="Content Placeholder 2">
            <a:extLst>
              <a:ext uri="{FF2B5EF4-FFF2-40B4-BE49-F238E27FC236}">
                <a16:creationId xmlns:a16="http://schemas.microsoft.com/office/drawing/2014/main" id="{BB0FE91B-A1DF-465C-9895-5BC525F5A37A}"/>
              </a:ext>
            </a:extLst>
          </p:cNvPr>
          <p:cNvSpPr>
            <a:spLocks noGrp="1"/>
          </p:cNvSpPr>
          <p:nvPr>
            <p:ph idx="1"/>
          </p:nvPr>
        </p:nvSpPr>
        <p:spPr>
          <a:xfrm>
            <a:off x="473021" y="1157235"/>
            <a:ext cx="8229600" cy="3917032"/>
          </a:xfrm>
        </p:spPr>
        <p:txBody>
          <a:bodyPr/>
          <a:lstStyle/>
          <a:p>
            <a:pPr eaLnBrk="1" hangingPunct="1"/>
            <a:r>
              <a:rPr lang="en-GB" altLang="en-US" sz="2800" dirty="0"/>
              <a:t>Opportunity to be accompanied or represented</a:t>
            </a:r>
          </a:p>
          <a:p>
            <a:pPr eaLnBrk="1" hangingPunct="1"/>
            <a:r>
              <a:rPr lang="en-GB" altLang="en-US" sz="2800" dirty="0"/>
              <a:t>Penalty should be appropriate to the offence and take account of any mitigating factors</a:t>
            </a:r>
          </a:p>
          <a:p>
            <a:pPr eaLnBrk="1" hangingPunct="1"/>
            <a:r>
              <a:rPr lang="en-GB" altLang="en-US" sz="2800" dirty="0"/>
              <a:t>Opportunity and support to improve behaviour, except when misconduct goes to the root of the contract</a:t>
            </a:r>
          </a:p>
          <a:p>
            <a:pPr eaLnBrk="1" hangingPunct="1"/>
            <a:r>
              <a:rPr lang="en-GB" altLang="en-US" sz="2800" dirty="0"/>
              <a:t>Right of appeal to a higher authority</a:t>
            </a:r>
            <a:r>
              <a:rPr lang="en-GB" altLang="en-US" sz="2800" b="1" dirty="0"/>
              <a:t>.</a:t>
            </a:r>
          </a:p>
          <a:p>
            <a:endParaRPr lang="en-GB" altLang="en-US" dirty="0"/>
          </a:p>
        </p:txBody>
      </p:sp>
      <p:sp>
        <p:nvSpPr>
          <p:cNvPr id="4" name="Date Placeholder 3">
            <a:extLst>
              <a:ext uri="{FF2B5EF4-FFF2-40B4-BE49-F238E27FC236}">
                <a16:creationId xmlns:a16="http://schemas.microsoft.com/office/drawing/2014/main" id="{C234EFF1-7B41-4222-B83C-CEDFDB8C860F}"/>
              </a:ext>
            </a:extLst>
          </p:cNvPr>
          <p:cNvSpPr>
            <a:spLocks noGrp="1"/>
          </p:cNvSpPr>
          <p:nvPr>
            <p:ph type="dt" sz="quarter" idx="10"/>
          </p:nvPr>
        </p:nvSpPr>
        <p:spPr/>
        <p:txBody>
          <a:bodyPr/>
          <a:lstStyle/>
          <a:p>
            <a:pPr>
              <a:defRPr/>
            </a:pPr>
            <a:fld id="{DBDA923A-4984-4B34-88B2-4A8864C73B78}" type="datetime1">
              <a:rPr lang="en-GB"/>
              <a:pPr>
                <a:defRPr/>
              </a:pPr>
              <a:t>16/11/2020</a:t>
            </a:fld>
            <a:endParaRPr lang="en-GB" dirty="0"/>
          </a:p>
        </p:txBody>
      </p:sp>
      <p:sp>
        <p:nvSpPr>
          <p:cNvPr id="5" name="Slide Number Placeholder 4">
            <a:extLst>
              <a:ext uri="{FF2B5EF4-FFF2-40B4-BE49-F238E27FC236}">
                <a16:creationId xmlns:a16="http://schemas.microsoft.com/office/drawing/2014/main" id="{7B927145-8534-4C1E-9325-D8D7B2ABD522}"/>
              </a:ext>
            </a:extLst>
          </p:cNvPr>
          <p:cNvSpPr>
            <a:spLocks noGrp="1"/>
          </p:cNvSpPr>
          <p:nvPr>
            <p:ph type="sldNum" sz="quarter" idx="11"/>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86CE54-CE93-4F85-AA43-223838ECF4F5}" type="slidenum">
              <a:rPr lang="en-GB" altLang="en-US">
                <a:solidFill>
                  <a:srgbClr val="898989"/>
                </a:solidFill>
                <a:latin typeface="Myriad Pro"/>
              </a:rPr>
              <a:pPr/>
              <a:t>21</a:t>
            </a:fld>
            <a:endParaRPr lang="en-GB" altLang="en-US">
              <a:solidFill>
                <a:srgbClr val="898989"/>
              </a:solidFill>
              <a:latin typeface="Myriad Pro"/>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A3E605AC-F41F-4F97-A188-E4E418B3B25F}"/>
              </a:ext>
            </a:extLst>
          </p:cNvPr>
          <p:cNvSpPr>
            <a:spLocks noGrp="1"/>
          </p:cNvSpPr>
          <p:nvPr>
            <p:ph type="title"/>
          </p:nvPr>
        </p:nvSpPr>
        <p:spPr>
          <a:xfrm>
            <a:off x="473960" y="363922"/>
            <a:ext cx="8229600" cy="584775"/>
          </a:xfrm>
        </p:spPr>
        <p:txBody>
          <a:bodyPr>
            <a:spAutoFit/>
          </a:bodyPr>
          <a:lstStyle/>
          <a:p>
            <a:pPr eaLnBrk="1" hangingPunct="1"/>
            <a:r>
              <a:rPr lang="en-GB" altLang="en-US" sz="3200" b="1" dirty="0"/>
              <a:t>Disciplinary Rules and procedures</a:t>
            </a:r>
          </a:p>
        </p:txBody>
      </p:sp>
      <p:sp>
        <p:nvSpPr>
          <p:cNvPr id="58371" name="Content Placeholder 2">
            <a:extLst>
              <a:ext uri="{FF2B5EF4-FFF2-40B4-BE49-F238E27FC236}">
                <a16:creationId xmlns:a16="http://schemas.microsoft.com/office/drawing/2014/main" id="{FACB5DF1-6A61-45AD-B367-07508832C419}"/>
              </a:ext>
            </a:extLst>
          </p:cNvPr>
          <p:cNvSpPr>
            <a:spLocks noGrp="1"/>
          </p:cNvSpPr>
          <p:nvPr>
            <p:ph idx="1"/>
          </p:nvPr>
        </p:nvSpPr>
        <p:spPr>
          <a:xfrm>
            <a:off x="457200" y="1196752"/>
            <a:ext cx="8229600" cy="3917032"/>
          </a:xfrm>
        </p:spPr>
        <p:txBody>
          <a:bodyPr/>
          <a:lstStyle/>
          <a:p>
            <a:pPr eaLnBrk="1" hangingPunct="1"/>
            <a:r>
              <a:rPr lang="en-GB" altLang="en-US" sz="2400" dirty="0"/>
              <a:t>Disciplinary rules are intended to let employees know the standard of conduct expected of them, and to provide managers with the necessary authority to carry out their managerial and supervisory tasks</a:t>
            </a:r>
          </a:p>
          <a:p>
            <a:pPr eaLnBrk="1" hangingPunct="1"/>
            <a:endParaRPr lang="en-GB" altLang="en-US" sz="2400" dirty="0"/>
          </a:p>
          <a:p>
            <a:pPr eaLnBrk="1" hangingPunct="1"/>
            <a:r>
              <a:rPr lang="en-GB" altLang="en-US" sz="2400" dirty="0"/>
              <a:t>Disciplinary procedures lay down the procedural mechanisms through which the behaviour of employees can be brought into line with that behaviour expected of them</a:t>
            </a:r>
          </a:p>
        </p:txBody>
      </p:sp>
      <p:sp>
        <p:nvSpPr>
          <p:cNvPr id="4" name="Date Placeholder 3">
            <a:extLst>
              <a:ext uri="{FF2B5EF4-FFF2-40B4-BE49-F238E27FC236}">
                <a16:creationId xmlns:a16="http://schemas.microsoft.com/office/drawing/2014/main" id="{7FAADD38-2BD3-423F-8354-71DEC7A9B3E9}"/>
              </a:ext>
            </a:extLst>
          </p:cNvPr>
          <p:cNvSpPr>
            <a:spLocks noGrp="1"/>
          </p:cNvSpPr>
          <p:nvPr>
            <p:ph type="dt" sz="quarter" idx="10"/>
          </p:nvPr>
        </p:nvSpPr>
        <p:spPr/>
        <p:txBody>
          <a:bodyPr/>
          <a:lstStyle/>
          <a:p>
            <a:pPr>
              <a:defRPr/>
            </a:pPr>
            <a:fld id="{3588D9E5-E014-43F4-9E82-40E557CBD8DA}" type="datetime1">
              <a:rPr lang="en-GB"/>
              <a:pPr>
                <a:defRPr/>
              </a:pPr>
              <a:t>16/11/2020</a:t>
            </a:fld>
            <a:endParaRPr lang="en-GB"/>
          </a:p>
        </p:txBody>
      </p:sp>
      <p:sp>
        <p:nvSpPr>
          <p:cNvPr id="58373" name="Slide Number Placeholder 5">
            <a:extLst>
              <a:ext uri="{FF2B5EF4-FFF2-40B4-BE49-F238E27FC236}">
                <a16:creationId xmlns:a16="http://schemas.microsoft.com/office/drawing/2014/main" id="{4F55778E-76DD-4CB6-AD8E-0AC09325913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A5CBE45-A004-4B30-A7A8-35D2A4981B15}" type="slidenum">
              <a:rPr lang="en-GB" altLang="en-US" sz="1200">
                <a:solidFill>
                  <a:srgbClr val="898989"/>
                </a:solidFill>
                <a:latin typeface="Calibri" panose="020F0502020204030204" pitchFamily="34" charset="0"/>
              </a:rPr>
              <a:pPr>
                <a:spcBef>
                  <a:spcPct val="0"/>
                </a:spcBef>
                <a:buFontTx/>
                <a:buNone/>
              </a:pPr>
              <a:t>22</a:t>
            </a:fld>
            <a:endParaRPr lang="en-GB" altLang="en-US" sz="1200">
              <a:solidFill>
                <a:srgbClr val="898989"/>
              </a:solidFill>
              <a:latin typeface="Calibri" panose="020F050202020403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983615A-8B24-49A9-8F0F-25670D42B605}"/>
              </a:ext>
            </a:extLst>
          </p:cNvPr>
          <p:cNvSpPr>
            <a:spLocks noGrp="1"/>
          </p:cNvSpPr>
          <p:nvPr>
            <p:ph type="dt" sz="quarter" idx="10"/>
          </p:nvPr>
        </p:nvSpPr>
        <p:spPr/>
        <p:txBody>
          <a:bodyPr/>
          <a:lstStyle/>
          <a:p>
            <a:pPr>
              <a:defRPr/>
            </a:pPr>
            <a:fld id="{E517B1D5-97A7-43F3-96FB-CF66B4C1E3FD}" type="datetime1">
              <a:rPr lang="en-GB"/>
              <a:pPr>
                <a:defRPr/>
              </a:pPr>
              <a:t>16/11/2020</a:t>
            </a:fld>
            <a:endParaRPr lang="en-GB"/>
          </a:p>
        </p:txBody>
      </p:sp>
      <p:sp>
        <p:nvSpPr>
          <p:cNvPr id="60419" name="Slide Number Placeholder 5">
            <a:extLst>
              <a:ext uri="{FF2B5EF4-FFF2-40B4-BE49-F238E27FC236}">
                <a16:creationId xmlns:a16="http://schemas.microsoft.com/office/drawing/2014/main" id="{B6D71142-5B32-4F57-BAEB-D3FCE8EA2282}"/>
              </a:ext>
            </a:extLst>
          </p:cNvPr>
          <p:cNvSpPr>
            <a:spLocks noGrp="1" noChangeArrowheads="1"/>
          </p:cNvSpPr>
          <p:nvPr>
            <p:ph type="sldNum" sz="quarter" idx="11"/>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eaLnBrk="0" hangingPunct="0">
              <a:spcBef>
                <a:spcPct val="0"/>
              </a:spcBef>
              <a:buFontTx/>
              <a:buNone/>
            </a:pPr>
            <a:endParaRPr lang="en-GB" altLang="en-US" sz="1800" dirty="0">
              <a:solidFill>
                <a:srgbClr val="898989"/>
              </a:solidFill>
              <a:latin typeface="Calibri" panose="020F0502020204030204" pitchFamily="34" charset="0"/>
            </a:endParaRPr>
          </a:p>
        </p:txBody>
      </p:sp>
      <p:sp>
        <p:nvSpPr>
          <p:cNvPr id="60420" name="Title 1">
            <a:extLst>
              <a:ext uri="{FF2B5EF4-FFF2-40B4-BE49-F238E27FC236}">
                <a16:creationId xmlns:a16="http://schemas.microsoft.com/office/drawing/2014/main" id="{45E926EA-83A5-420A-A6FE-2F670E977434}"/>
              </a:ext>
            </a:extLst>
          </p:cNvPr>
          <p:cNvSpPr>
            <a:spLocks noGrp="1"/>
          </p:cNvSpPr>
          <p:nvPr>
            <p:ph type="title" idx="4294967295"/>
          </p:nvPr>
        </p:nvSpPr>
        <p:spPr>
          <a:xfrm>
            <a:off x="457200" y="298460"/>
            <a:ext cx="8229600" cy="1508105"/>
          </a:xfrm>
        </p:spPr>
        <p:txBody>
          <a:bodyPr>
            <a:spAutoFit/>
          </a:bodyPr>
          <a:lstStyle/>
          <a:p>
            <a:pPr eaLnBrk="1" hangingPunct="1"/>
            <a:r>
              <a:rPr lang="en-GB" altLang="en-US" sz="3200" b="1" dirty="0"/>
              <a:t>Disciplinary Rules - Drawing up rules and their consequences (ACAS)</a:t>
            </a:r>
            <a:br>
              <a:rPr lang="en-GB" altLang="en-US" sz="2800" i="1" dirty="0"/>
            </a:br>
            <a:endParaRPr lang="en-GB" altLang="en-US" sz="2800" dirty="0"/>
          </a:p>
        </p:txBody>
      </p:sp>
      <p:sp>
        <p:nvSpPr>
          <p:cNvPr id="60421" name="Content Placeholder 2">
            <a:extLst>
              <a:ext uri="{FF2B5EF4-FFF2-40B4-BE49-F238E27FC236}">
                <a16:creationId xmlns:a16="http://schemas.microsoft.com/office/drawing/2014/main" id="{E25A4E93-EC67-4394-9A91-88725C30169D}"/>
              </a:ext>
            </a:extLst>
          </p:cNvPr>
          <p:cNvSpPr>
            <a:spLocks noGrp="1"/>
          </p:cNvSpPr>
          <p:nvPr>
            <p:ph idx="4294967295"/>
          </p:nvPr>
        </p:nvSpPr>
        <p:spPr>
          <a:xfrm>
            <a:off x="342900" y="1604169"/>
            <a:ext cx="8458200" cy="3416320"/>
          </a:xfrm>
        </p:spPr>
        <p:txBody>
          <a:bodyPr>
            <a:spAutoFit/>
          </a:bodyPr>
          <a:lstStyle/>
          <a:p>
            <a:pPr marL="457200" indent="-457200" eaLnBrk="1" hangingPunct="1">
              <a:buAutoNum type="arabicPeriod"/>
            </a:pPr>
            <a:r>
              <a:rPr lang="en-GB" altLang="en-US" sz="2400" dirty="0"/>
              <a:t>Disciplinary rules and procedures need to be accepted as reasonable by those who are to be covered by them and by those who operate them. </a:t>
            </a:r>
          </a:p>
          <a:p>
            <a:pPr marL="457200" indent="-457200" eaLnBrk="1" hangingPunct="1">
              <a:buAutoNum type="arabicPeriod"/>
            </a:pPr>
            <a:endParaRPr lang="en-GB" altLang="en-US" sz="2400" dirty="0"/>
          </a:p>
          <a:p>
            <a:pPr marL="0" indent="0" eaLnBrk="1" hangingPunct="1">
              <a:buNone/>
            </a:pPr>
            <a:r>
              <a:rPr lang="en-GB" altLang="en-US" sz="2400" dirty="0"/>
              <a:t>2. Involvement of employees, unions and all levels of  </a:t>
            </a:r>
          </a:p>
          <a:p>
            <a:pPr marL="0" indent="0" eaLnBrk="1" hangingPunct="1">
              <a:buNone/>
            </a:pPr>
            <a:r>
              <a:rPr lang="en-GB" altLang="en-US" sz="2400" dirty="0"/>
              <a:t>   management in drafting new, or revising existing rules and </a:t>
            </a:r>
          </a:p>
          <a:p>
            <a:pPr marL="0" indent="0" eaLnBrk="1" hangingPunct="1">
              <a:buNone/>
            </a:pPr>
            <a:r>
              <a:rPr lang="en-GB" altLang="en-US" sz="2400" dirty="0"/>
              <a:t>   procedures is recommended.</a:t>
            </a:r>
          </a:p>
          <a:p>
            <a:pPr eaLnBrk="1" hangingPunct="1">
              <a:buFont typeface="Calibri" panose="020F0502020204030204" pitchFamily="34" charset="0"/>
              <a:buAutoNum type="arabicPeriod"/>
            </a:pPr>
            <a:endParaRPr lang="en-GB" altLang="en-US"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0BA47ABE-0FCD-45BC-87A0-44BB843201C4}"/>
              </a:ext>
            </a:extLst>
          </p:cNvPr>
          <p:cNvSpPr>
            <a:spLocks noGrp="1"/>
          </p:cNvSpPr>
          <p:nvPr>
            <p:ph type="title"/>
          </p:nvPr>
        </p:nvSpPr>
        <p:spPr/>
        <p:txBody>
          <a:bodyPr/>
          <a:lstStyle/>
          <a:p>
            <a:r>
              <a:rPr lang="en-GB" altLang="en-US" sz="3200" b="1" dirty="0"/>
              <a:t>Disciplinary Rules - Drawing up rules and their consequences (ACAS)</a:t>
            </a:r>
            <a:br>
              <a:rPr lang="en-GB" altLang="en-US" sz="3200" b="1" i="1" dirty="0"/>
            </a:br>
            <a:endParaRPr lang="en-GB" altLang="en-US" sz="3200" b="1" dirty="0"/>
          </a:p>
        </p:txBody>
      </p:sp>
      <p:sp>
        <p:nvSpPr>
          <p:cNvPr id="62467" name="Content Placeholder 2">
            <a:extLst>
              <a:ext uri="{FF2B5EF4-FFF2-40B4-BE49-F238E27FC236}">
                <a16:creationId xmlns:a16="http://schemas.microsoft.com/office/drawing/2014/main" id="{B0100A03-E858-43EE-BAD6-D16E95F19C15}"/>
              </a:ext>
            </a:extLst>
          </p:cNvPr>
          <p:cNvSpPr>
            <a:spLocks noGrp="1"/>
          </p:cNvSpPr>
          <p:nvPr>
            <p:ph idx="1"/>
          </p:nvPr>
        </p:nvSpPr>
        <p:spPr/>
        <p:txBody>
          <a:bodyPr/>
          <a:lstStyle/>
          <a:p>
            <a:r>
              <a:rPr lang="en-GB" altLang="en-US" sz="2400" dirty="0">
                <a:latin typeface="Calibri" panose="020F0502020204030204" pitchFamily="34" charset="0"/>
              </a:rPr>
              <a:t>Disciplinary rules should make it clear that failure to meet the standards laid down can lead to disciplinary action.</a:t>
            </a:r>
          </a:p>
          <a:p>
            <a:endParaRPr lang="en-GB" altLang="en-US" sz="2400" dirty="0"/>
          </a:p>
          <a:p>
            <a:r>
              <a:rPr lang="en-GB" altLang="en-US" sz="2400" dirty="0">
                <a:latin typeface="Calibri" panose="020F0502020204030204" pitchFamily="34" charset="0"/>
              </a:rPr>
              <a:t>Employees should be made aware of the likely consequences of breaking rules and given a clear indication of the type of conduct which may warrant summary dismissal. </a:t>
            </a:r>
          </a:p>
          <a:p>
            <a:endParaRPr lang="en-GB" altLang="en-US" sz="2400" dirty="0">
              <a:latin typeface="Calibri" panose="020F0502020204030204" pitchFamily="34" charset="0"/>
            </a:endParaRPr>
          </a:p>
          <a:p>
            <a:r>
              <a:rPr lang="en-GB" altLang="en-US" sz="2400" dirty="0">
                <a:latin typeface="Calibri" panose="020F0502020204030204" pitchFamily="34" charset="0"/>
              </a:rPr>
              <a:t>The dismissal sanction for first breaches of discipline should never be used except in cases of gross misconduct.</a:t>
            </a:r>
          </a:p>
          <a:p>
            <a:pPr>
              <a:buFont typeface="Arial" panose="020B0604020202020204" pitchFamily="34" charset="0"/>
              <a:buAutoNum type="arabicPeriod" startAt="6"/>
            </a:pPr>
            <a:endParaRPr lang="en-GB" altLang="en-US" sz="2400" dirty="0">
              <a:latin typeface="Calibri" panose="020F0502020204030204" pitchFamily="34" charset="0"/>
            </a:endParaRPr>
          </a:p>
          <a:p>
            <a:endParaRPr lang="en-GB" altLang="en-US" sz="2400" dirty="0">
              <a:latin typeface="Calibri" panose="020F0502020204030204" pitchFamily="34" charset="0"/>
            </a:endParaRPr>
          </a:p>
          <a:p>
            <a:endParaRPr lang="en-GB" altLang="en-US" dirty="0"/>
          </a:p>
          <a:p>
            <a:endParaRPr lang="en-GB" altLang="en-US" dirty="0"/>
          </a:p>
        </p:txBody>
      </p:sp>
      <p:sp>
        <p:nvSpPr>
          <p:cNvPr id="4" name="Date Placeholder 3">
            <a:extLst>
              <a:ext uri="{FF2B5EF4-FFF2-40B4-BE49-F238E27FC236}">
                <a16:creationId xmlns:a16="http://schemas.microsoft.com/office/drawing/2014/main" id="{F2B26DED-3286-4467-B5E0-29F1D62A8D16}"/>
              </a:ext>
            </a:extLst>
          </p:cNvPr>
          <p:cNvSpPr>
            <a:spLocks noGrp="1"/>
          </p:cNvSpPr>
          <p:nvPr>
            <p:ph type="dt" sz="quarter" idx="10"/>
          </p:nvPr>
        </p:nvSpPr>
        <p:spPr/>
        <p:txBody>
          <a:bodyPr/>
          <a:lstStyle/>
          <a:p>
            <a:pPr>
              <a:defRPr/>
            </a:pPr>
            <a:fld id="{9A919299-D21B-4A8D-B360-7B3A1EE6CBFA}" type="datetime1">
              <a:rPr lang="en-GB"/>
              <a:pPr>
                <a:defRPr/>
              </a:pPr>
              <a:t>16/11/2020</a:t>
            </a:fld>
            <a:endParaRPr lang="en-GB" dirty="0"/>
          </a:p>
        </p:txBody>
      </p:sp>
      <p:sp>
        <p:nvSpPr>
          <p:cNvPr id="5" name="Slide Number Placeholder 4">
            <a:extLst>
              <a:ext uri="{FF2B5EF4-FFF2-40B4-BE49-F238E27FC236}">
                <a16:creationId xmlns:a16="http://schemas.microsoft.com/office/drawing/2014/main" id="{575F03FE-5852-48FF-8291-E6D9514DF4CF}"/>
              </a:ext>
            </a:extLst>
          </p:cNvPr>
          <p:cNvSpPr>
            <a:spLocks noGrp="1"/>
          </p:cNvSpPr>
          <p:nvPr>
            <p:ph type="sldNum" sz="quarter" idx="11"/>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C65572-6D3D-41F0-AC5F-78E05CE1D1E5}" type="slidenum">
              <a:rPr lang="en-GB" altLang="en-US">
                <a:solidFill>
                  <a:srgbClr val="898989"/>
                </a:solidFill>
                <a:latin typeface="Myriad Pro"/>
              </a:rPr>
              <a:pPr/>
              <a:t>24</a:t>
            </a:fld>
            <a:endParaRPr lang="en-GB" altLang="en-US">
              <a:solidFill>
                <a:srgbClr val="898989"/>
              </a:solidFill>
              <a:latin typeface="Myriad Pro"/>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A6C765D-AA6A-43BA-871C-010D8089D8BC}"/>
              </a:ext>
            </a:extLst>
          </p:cNvPr>
          <p:cNvSpPr>
            <a:spLocks noGrp="1"/>
          </p:cNvSpPr>
          <p:nvPr>
            <p:ph type="dt" sz="quarter" idx="10"/>
          </p:nvPr>
        </p:nvSpPr>
        <p:spPr/>
        <p:txBody>
          <a:bodyPr/>
          <a:lstStyle/>
          <a:p>
            <a:pPr>
              <a:defRPr/>
            </a:pPr>
            <a:fld id="{87DBF11E-0005-47BF-9FBA-42AAA5FBF047}" type="datetime1">
              <a:rPr lang="en-GB"/>
              <a:pPr>
                <a:defRPr/>
              </a:pPr>
              <a:t>16/11/2020</a:t>
            </a:fld>
            <a:endParaRPr lang="en-GB"/>
          </a:p>
        </p:txBody>
      </p:sp>
      <p:sp>
        <p:nvSpPr>
          <p:cNvPr id="63491" name="Slide Number Placeholder 5">
            <a:extLst>
              <a:ext uri="{FF2B5EF4-FFF2-40B4-BE49-F238E27FC236}">
                <a16:creationId xmlns:a16="http://schemas.microsoft.com/office/drawing/2014/main" id="{1FFF22FC-9DE6-40F6-B966-5BDAA1F13AFF}"/>
              </a:ext>
            </a:extLst>
          </p:cNvPr>
          <p:cNvSpPr>
            <a:spLocks noGrp="1" noChangeArrowheads="1"/>
          </p:cNvSpPr>
          <p:nvPr>
            <p:ph type="sldNum" sz="quarter" idx="11"/>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eaLnBrk="0" hangingPunct="0">
              <a:spcBef>
                <a:spcPct val="0"/>
              </a:spcBef>
              <a:buFontTx/>
              <a:buNone/>
            </a:pPr>
            <a:fld id="{4BEF30A1-E724-45B7-9519-D496D2AD12CE}" type="slidenum">
              <a:rPr lang="en-GB" altLang="en-US" sz="1800">
                <a:solidFill>
                  <a:srgbClr val="898989"/>
                </a:solidFill>
                <a:latin typeface="Calibri" panose="020F0502020204030204" pitchFamily="34" charset="0"/>
              </a:rPr>
              <a:pPr algn="l" eaLnBrk="0" hangingPunct="0">
                <a:spcBef>
                  <a:spcPct val="0"/>
                </a:spcBef>
                <a:buFontTx/>
                <a:buNone/>
              </a:pPr>
              <a:t>25</a:t>
            </a:fld>
            <a:endParaRPr lang="en-GB" altLang="en-US" sz="1800">
              <a:solidFill>
                <a:srgbClr val="898989"/>
              </a:solidFill>
              <a:latin typeface="Calibri" panose="020F0502020204030204" pitchFamily="34" charset="0"/>
            </a:endParaRPr>
          </a:p>
        </p:txBody>
      </p:sp>
      <p:sp>
        <p:nvSpPr>
          <p:cNvPr id="63492" name="Title 1">
            <a:extLst>
              <a:ext uri="{FF2B5EF4-FFF2-40B4-BE49-F238E27FC236}">
                <a16:creationId xmlns:a16="http://schemas.microsoft.com/office/drawing/2014/main" id="{F89C1FB0-C8E7-43D9-B420-79A0D81017DE}"/>
              </a:ext>
            </a:extLst>
          </p:cNvPr>
          <p:cNvSpPr>
            <a:spLocks noGrp="1"/>
          </p:cNvSpPr>
          <p:nvPr>
            <p:ph type="title" idx="4294967295"/>
          </p:nvPr>
        </p:nvSpPr>
        <p:spPr>
          <a:xfrm>
            <a:off x="457196" y="353604"/>
            <a:ext cx="8229600" cy="584775"/>
          </a:xfrm>
        </p:spPr>
        <p:txBody>
          <a:bodyPr>
            <a:spAutoFit/>
          </a:bodyPr>
          <a:lstStyle/>
          <a:p>
            <a:pPr eaLnBrk="1" hangingPunct="1"/>
            <a:r>
              <a:rPr lang="en-GB" altLang="en-US" sz="3200" b="1" dirty="0"/>
              <a:t>Disciplinary Rules (Continued)</a:t>
            </a:r>
          </a:p>
        </p:txBody>
      </p:sp>
      <p:sp>
        <p:nvSpPr>
          <p:cNvPr id="47108" name="Content Placeholder 2">
            <a:extLst>
              <a:ext uri="{FF2B5EF4-FFF2-40B4-BE49-F238E27FC236}">
                <a16:creationId xmlns:a16="http://schemas.microsoft.com/office/drawing/2014/main" id="{028F8C76-904B-4050-B5BD-3FD1C089E252}"/>
              </a:ext>
            </a:extLst>
          </p:cNvPr>
          <p:cNvSpPr>
            <a:spLocks noGrp="1"/>
          </p:cNvSpPr>
          <p:nvPr>
            <p:ph idx="4294967295"/>
          </p:nvPr>
        </p:nvSpPr>
        <p:spPr>
          <a:xfrm>
            <a:off x="457196" y="1268760"/>
            <a:ext cx="8458200" cy="3982629"/>
          </a:xfrm>
        </p:spPr>
        <p:txBody>
          <a:bodyPr>
            <a:spAutoFit/>
          </a:bodyPr>
          <a:lstStyle/>
          <a:p>
            <a:pPr marL="0" indent="0" eaLnBrk="1" hangingPunct="1">
              <a:buFont typeface="Arial" panose="020B0604020202020204" pitchFamily="34" charset="0"/>
              <a:buNone/>
              <a:defRPr/>
            </a:pPr>
            <a:r>
              <a:rPr lang="en-GB" altLang="en-US" sz="2800" dirty="0"/>
              <a:t>The most common disciplinary offences in 2016 included:</a:t>
            </a:r>
          </a:p>
          <a:p>
            <a:pPr lvl="1" eaLnBrk="1" hangingPunct="1">
              <a:defRPr/>
            </a:pPr>
            <a:r>
              <a:rPr lang="en-GB" altLang="en-US" dirty="0"/>
              <a:t>Absenteeism</a:t>
            </a:r>
          </a:p>
          <a:p>
            <a:pPr lvl="1" eaLnBrk="1" hangingPunct="1">
              <a:defRPr/>
            </a:pPr>
            <a:r>
              <a:rPr lang="en-GB" altLang="en-US" dirty="0"/>
              <a:t>Performance</a:t>
            </a:r>
          </a:p>
          <a:p>
            <a:pPr lvl="1" eaLnBrk="1" hangingPunct="1">
              <a:defRPr/>
            </a:pPr>
            <a:r>
              <a:rPr lang="en-GB" altLang="en-US" dirty="0"/>
              <a:t>Timekeeping</a:t>
            </a:r>
          </a:p>
          <a:p>
            <a:pPr lvl="1" eaLnBrk="1" hangingPunct="1">
              <a:defRPr/>
            </a:pPr>
            <a:r>
              <a:rPr lang="en-GB" altLang="en-US" dirty="0"/>
              <a:t>Theft/fraud</a:t>
            </a:r>
          </a:p>
          <a:p>
            <a:pPr lvl="1" eaLnBrk="1" hangingPunct="1">
              <a:defRPr/>
            </a:pPr>
            <a:r>
              <a:rPr lang="en-GB" altLang="en-US" dirty="0"/>
              <a:t>Disobeying instructions</a:t>
            </a:r>
          </a:p>
          <a:p>
            <a:pPr marL="355600" indent="-355600" eaLnBrk="1" hangingPunct="1">
              <a:buFont typeface="Arial" panose="020B0604020202020204" pitchFamily="34" charset="0"/>
              <a:buNone/>
              <a:defRPr/>
            </a:pPr>
            <a:endParaRPr lang="en-GB" altLang="en-US" sz="2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49A8AA74-8D45-486E-8712-28BFF73970D5}"/>
              </a:ext>
            </a:extLst>
          </p:cNvPr>
          <p:cNvSpPr>
            <a:spLocks noGrp="1"/>
          </p:cNvSpPr>
          <p:nvPr>
            <p:ph type="title"/>
          </p:nvPr>
        </p:nvSpPr>
        <p:spPr/>
        <p:txBody>
          <a:bodyPr/>
          <a:lstStyle/>
          <a:p>
            <a:r>
              <a:rPr lang="en-GB" altLang="en-US" sz="3200" b="1" dirty="0"/>
              <a:t>Disciplinary Rules (Continued)</a:t>
            </a:r>
          </a:p>
        </p:txBody>
      </p:sp>
      <p:sp>
        <p:nvSpPr>
          <p:cNvPr id="65539" name="Content Placeholder 2">
            <a:extLst>
              <a:ext uri="{FF2B5EF4-FFF2-40B4-BE49-F238E27FC236}">
                <a16:creationId xmlns:a16="http://schemas.microsoft.com/office/drawing/2014/main" id="{BB8C2BC7-0D52-435E-8D0D-8D4AF91A0932}"/>
              </a:ext>
            </a:extLst>
          </p:cNvPr>
          <p:cNvSpPr>
            <a:spLocks noGrp="1"/>
          </p:cNvSpPr>
          <p:nvPr>
            <p:ph idx="1"/>
          </p:nvPr>
        </p:nvSpPr>
        <p:spPr/>
        <p:txBody>
          <a:bodyPr/>
          <a:lstStyle/>
          <a:p>
            <a:pPr lvl="1" eaLnBrk="1" hangingPunct="1"/>
            <a:r>
              <a:rPr lang="en-GB" altLang="en-US" dirty="0"/>
              <a:t>Aggression/abuse</a:t>
            </a:r>
          </a:p>
          <a:p>
            <a:pPr lvl="1" eaLnBrk="1" hangingPunct="1"/>
            <a:r>
              <a:rPr lang="en-GB" altLang="en-US" dirty="0"/>
              <a:t>Health and safety infringements</a:t>
            </a:r>
          </a:p>
          <a:p>
            <a:pPr lvl="1" eaLnBrk="1" hangingPunct="1"/>
            <a:r>
              <a:rPr lang="en-GB" altLang="en-US" dirty="0"/>
              <a:t>Alcohol/drug abuse</a:t>
            </a:r>
          </a:p>
          <a:p>
            <a:pPr lvl="1" eaLnBrk="1" hangingPunct="1"/>
            <a:r>
              <a:rPr lang="en-GB" altLang="en-US" dirty="0"/>
              <a:t>Assault</a:t>
            </a:r>
          </a:p>
          <a:p>
            <a:pPr lvl="1" eaLnBrk="1" hangingPunct="1"/>
            <a:r>
              <a:rPr lang="en-GB" altLang="en-US" dirty="0"/>
              <a:t>Sexual/racial harassment.</a:t>
            </a:r>
          </a:p>
          <a:p>
            <a:endParaRPr lang="en-GB" altLang="en-US" dirty="0"/>
          </a:p>
        </p:txBody>
      </p:sp>
      <p:sp>
        <p:nvSpPr>
          <p:cNvPr id="4" name="Date Placeholder 3">
            <a:extLst>
              <a:ext uri="{FF2B5EF4-FFF2-40B4-BE49-F238E27FC236}">
                <a16:creationId xmlns:a16="http://schemas.microsoft.com/office/drawing/2014/main" id="{269905CB-71F1-4F9E-B20D-FF5C565B0B20}"/>
              </a:ext>
            </a:extLst>
          </p:cNvPr>
          <p:cNvSpPr>
            <a:spLocks noGrp="1"/>
          </p:cNvSpPr>
          <p:nvPr>
            <p:ph type="dt" sz="quarter" idx="10"/>
          </p:nvPr>
        </p:nvSpPr>
        <p:spPr/>
        <p:txBody>
          <a:bodyPr/>
          <a:lstStyle/>
          <a:p>
            <a:pPr>
              <a:defRPr/>
            </a:pPr>
            <a:fld id="{8AFBE0C4-62FB-4CE1-8AA6-AD6B72C175D9}" type="datetime1">
              <a:rPr lang="en-GB"/>
              <a:pPr>
                <a:defRPr/>
              </a:pPr>
              <a:t>16/11/2020</a:t>
            </a:fld>
            <a:endParaRPr lang="en-GB" dirty="0"/>
          </a:p>
        </p:txBody>
      </p:sp>
      <p:sp>
        <p:nvSpPr>
          <p:cNvPr id="5" name="Slide Number Placeholder 4">
            <a:extLst>
              <a:ext uri="{FF2B5EF4-FFF2-40B4-BE49-F238E27FC236}">
                <a16:creationId xmlns:a16="http://schemas.microsoft.com/office/drawing/2014/main" id="{81FD4CAB-2FC8-43D1-BE4E-EAA4F545B64B}"/>
              </a:ext>
            </a:extLst>
          </p:cNvPr>
          <p:cNvSpPr>
            <a:spLocks noGrp="1"/>
          </p:cNvSpPr>
          <p:nvPr>
            <p:ph type="sldNum" sz="quarter" idx="11"/>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14B7AED-730F-4E36-8C96-CD9C2885B4C8}" type="slidenum">
              <a:rPr lang="en-GB" altLang="en-US">
                <a:solidFill>
                  <a:srgbClr val="898989"/>
                </a:solidFill>
                <a:latin typeface="Myriad Pro"/>
              </a:rPr>
              <a:pPr/>
              <a:t>26</a:t>
            </a:fld>
            <a:endParaRPr lang="en-GB" altLang="en-US">
              <a:solidFill>
                <a:srgbClr val="898989"/>
              </a:solidFill>
              <a:latin typeface="Myriad Pro"/>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9BF5681-BEBE-4E5C-8B7E-55EA2E721835}"/>
              </a:ext>
            </a:extLst>
          </p:cNvPr>
          <p:cNvSpPr>
            <a:spLocks noGrp="1"/>
          </p:cNvSpPr>
          <p:nvPr>
            <p:ph type="dt" sz="quarter" idx="10"/>
          </p:nvPr>
        </p:nvSpPr>
        <p:spPr/>
        <p:txBody>
          <a:bodyPr/>
          <a:lstStyle/>
          <a:p>
            <a:pPr>
              <a:defRPr/>
            </a:pPr>
            <a:fld id="{67D5B516-597C-4D48-B83D-8FEDACD83434}" type="datetime1">
              <a:rPr lang="en-GB"/>
              <a:pPr>
                <a:defRPr/>
              </a:pPr>
              <a:t>16/11/2020</a:t>
            </a:fld>
            <a:endParaRPr lang="en-GB"/>
          </a:p>
        </p:txBody>
      </p:sp>
      <p:sp>
        <p:nvSpPr>
          <p:cNvPr id="66563" name="Slide Number Placeholder 5">
            <a:extLst>
              <a:ext uri="{FF2B5EF4-FFF2-40B4-BE49-F238E27FC236}">
                <a16:creationId xmlns:a16="http://schemas.microsoft.com/office/drawing/2014/main" id="{C1361B3C-EC34-4EC6-9CF0-351BC7823D99}"/>
              </a:ext>
            </a:extLst>
          </p:cNvPr>
          <p:cNvSpPr>
            <a:spLocks noGrp="1" noChangeArrowheads="1"/>
          </p:cNvSpPr>
          <p:nvPr>
            <p:ph type="sldNum" sz="quarter" idx="11"/>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eaLnBrk="0" hangingPunct="0">
              <a:spcBef>
                <a:spcPct val="0"/>
              </a:spcBef>
              <a:buFontTx/>
              <a:buNone/>
            </a:pPr>
            <a:fld id="{0FE8672B-54A2-4AE4-B896-B7F52B55792F}" type="slidenum">
              <a:rPr lang="en-GB" altLang="en-US" sz="1800">
                <a:solidFill>
                  <a:srgbClr val="898989"/>
                </a:solidFill>
                <a:latin typeface="Calibri" panose="020F0502020204030204" pitchFamily="34" charset="0"/>
              </a:rPr>
              <a:pPr algn="l" eaLnBrk="0" hangingPunct="0">
                <a:spcBef>
                  <a:spcPct val="0"/>
                </a:spcBef>
                <a:buFontTx/>
                <a:buNone/>
              </a:pPr>
              <a:t>27</a:t>
            </a:fld>
            <a:endParaRPr lang="en-GB" altLang="en-US" sz="1800">
              <a:solidFill>
                <a:srgbClr val="898989"/>
              </a:solidFill>
              <a:latin typeface="Calibri" panose="020F0502020204030204" pitchFamily="34" charset="0"/>
            </a:endParaRPr>
          </a:p>
        </p:txBody>
      </p:sp>
      <p:sp>
        <p:nvSpPr>
          <p:cNvPr id="66564" name="Title 1">
            <a:extLst>
              <a:ext uri="{FF2B5EF4-FFF2-40B4-BE49-F238E27FC236}">
                <a16:creationId xmlns:a16="http://schemas.microsoft.com/office/drawing/2014/main" id="{375B15BA-6FB4-4A25-81E4-AC8EAF125FFD}"/>
              </a:ext>
            </a:extLst>
          </p:cNvPr>
          <p:cNvSpPr>
            <a:spLocks noGrp="1"/>
          </p:cNvSpPr>
          <p:nvPr>
            <p:ph type="title" idx="4294967295"/>
          </p:nvPr>
        </p:nvSpPr>
        <p:spPr>
          <a:xfrm>
            <a:off x="535781" y="318512"/>
            <a:ext cx="8072438" cy="584775"/>
          </a:xfrm>
        </p:spPr>
        <p:txBody>
          <a:bodyPr>
            <a:spAutoFit/>
          </a:bodyPr>
          <a:lstStyle/>
          <a:p>
            <a:pPr eaLnBrk="1" hangingPunct="1"/>
            <a:r>
              <a:rPr lang="en-GB" altLang="en-US" sz="3200" b="1" dirty="0"/>
              <a:t>Disciplinary Procedures</a:t>
            </a:r>
          </a:p>
        </p:txBody>
      </p:sp>
      <p:sp>
        <p:nvSpPr>
          <p:cNvPr id="166915" name="Content Placeholder 2">
            <a:extLst>
              <a:ext uri="{FF2B5EF4-FFF2-40B4-BE49-F238E27FC236}">
                <a16:creationId xmlns:a16="http://schemas.microsoft.com/office/drawing/2014/main" id="{14ED4219-096D-422A-B8B3-D8A233E8CD0C}"/>
              </a:ext>
            </a:extLst>
          </p:cNvPr>
          <p:cNvSpPr>
            <a:spLocks noGrp="1"/>
          </p:cNvSpPr>
          <p:nvPr>
            <p:ph idx="4294967295"/>
          </p:nvPr>
        </p:nvSpPr>
        <p:spPr>
          <a:xfrm>
            <a:off x="239204" y="980728"/>
            <a:ext cx="8458200" cy="4686300"/>
          </a:xfrm>
        </p:spPr>
        <p:txBody>
          <a:bodyPr rtlCol="0">
            <a:normAutofit/>
          </a:bodyPr>
          <a:lstStyle/>
          <a:p>
            <a:pPr marL="457200" lvl="1" indent="0" eaLnBrk="1" fontAlgn="auto" hangingPunct="1">
              <a:spcAft>
                <a:spcPts val="0"/>
              </a:spcAft>
              <a:buFont typeface="Arial" panose="020B0604020202020204" pitchFamily="34" charset="0"/>
              <a:buNone/>
              <a:defRPr/>
            </a:pPr>
            <a:endParaRPr lang="en-GB" sz="1800" b="1" dirty="0"/>
          </a:p>
          <a:p>
            <a:pPr lvl="1" eaLnBrk="1" fontAlgn="auto" hangingPunct="1">
              <a:spcAft>
                <a:spcPts val="0"/>
              </a:spcAft>
              <a:buFont typeface="Arial" panose="020B0604020202020204" pitchFamily="34" charset="0"/>
              <a:buChar char="•"/>
              <a:defRPr/>
            </a:pPr>
            <a:r>
              <a:rPr lang="en-GB" sz="2400" dirty="0"/>
              <a:t>The procedure:</a:t>
            </a:r>
          </a:p>
          <a:p>
            <a:pPr marL="914400" lvl="2" indent="0" eaLnBrk="1" fontAlgn="auto" hangingPunct="1">
              <a:spcAft>
                <a:spcPts val="0"/>
              </a:spcAft>
              <a:buFont typeface="Arial" panose="020B0604020202020204" pitchFamily="34" charset="0"/>
              <a:buNone/>
              <a:defRPr/>
            </a:pPr>
            <a:r>
              <a:rPr lang="en-GB" i="1" dirty="0"/>
              <a:t>Stage 1 </a:t>
            </a:r>
            <a:r>
              <a:rPr lang="en-GB" i="1" dirty="0">
                <a:cs typeface="Arial" charset="0"/>
              </a:rPr>
              <a:t>–</a:t>
            </a:r>
            <a:r>
              <a:rPr lang="en-GB" i="1" dirty="0"/>
              <a:t> Improvement note: unsatisfactory performance</a:t>
            </a:r>
          </a:p>
          <a:p>
            <a:pPr marL="914400" lvl="2" indent="0" eaLnBrk="1" fontAlgn="auto" hangingPunct="1">
              <a:spcAft>
                <a:spcPts val="0"/>
              </a:spcAft>
              <a:buFont typeface="Arial" panose="020B0604020202020204" pitchFamily="34" charset="0"/>
              <a:buNone/>
              <a:defRPr/>
            </a:pPr>
            <a:r>
              <a:rPr lang="en-GB" i="1" dirty="0"/>
              <a:t>Stage 1 – First warning: misconduct</a:t>
            </a:r>
          </a:p>
          <a:p>
            <a:pPr marL="914400" lvl="2" indent="0" eaLnBrk="1" fontAlgn="auto" hangingPunct="1">
              <a:spcAft>
                <a:spcPts val="0"/>
              </a:spcAft>
              <a:buFont typeface="Arial" panose="020B0604020202020204" pitchFamily="34" charset="0"/>
              <a:buNone/>
              <a:defRPr/>
            </a:pPr>
            <a:r>
              <a:rPr lang="en-GB" i="1" dirty="0"/>
              <a:t>Stage 2 – Final written warning</a:t>
            </a:r>
          </a:p>
          <a:p>
            <a:pPr marL="914400" lvl="2" indent="0" eaLnBrk="1" fontAlgn="auto" hangingPunct="1">
              <a:spcAft>
                <a:spcPts val="0"/>
              </a:spcAft>
              <a:buFont typeface="Arial" panose="020B0604020202020204" pitchFamily="34" charset="0"/>
              <a:buNone/>
              <a:defRPr/>
            </a:pPr>
            <a:r>
              <a:rPr lang="en-GB" i="1" dirty="0"/>
              <a:t>Stage 3 – Dismissal or other sanction</a:t>
            </a:r>
          </a:p>
          <a:p>
            <a:pPr lvl="1" eaLnBrk="1" fontAlgn="auto" hangingPunct="1">
              <a:spcAft>
                <a:spcPts val="0"/>
              </a:spcAft>
              <a:buFont typeface="Arial" panose="020B0604020202020204" pitchFamily="34" charset="0"/>
              <a:buChar char="•"/>
              <a:defRPr/>
            </a:pPr>
            <a:r>
              <a:rPr lang="en-GB" sz="2400" dirty="0"/>
              <a:t>Gross misconduct</a:t>
            </a:r>
          </a:p>
          <a:p>
            <a:pPr lvl="1" eaLnBrk="1" fontAlgn="auto" hangingPunct="1">
              <a:spcAft>
                <a:spcPts val="0"/>
              </a:spcAft>
              <a:buFont typeface="Arial" panose="020B0604020202020204" pitchFamily="34" charset="0"/>
              <a:buChar char="•"/>
              <a:defRPr/>
            </a:pPr>
            <a:r>
              <a:rPr lang="en-GB" sz="2400" dirty="0"/>
              <a:t>Appeals.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49FBC2FE-685F-4B17-A3CF-E7253F99A0CE}"/>
              </a:ext>
            </a:extLst>
          </p:cNvPr>
          <p:cNvSpPr>
            <a:spLocks noGrp="1"/>
          </p:cNvSpPr>
          <p:nvPr>
            <p:ph type="title"/>
          </p:nvPr>
        </p:nvSpPr>
        <p:spPr>
          <a:xfrm>
            <a:off x="457200" y="553750"/>
            <a:ext cx="8229600" cy="584775"/>
          </a:xfrm>
        </p:spPr>
        <p:txBody>
          <a:bodyPr>
            <a:spAutoFit/>
          </a:bodyPr>
          <a:lstStyle/>
          <a:p>
            <a:pPr eaLnBrk="1" hangingPunct="1"/>
            <a:r>
              <a:rPr lang="en-GB" altLang="en-US" sz="3200" b="1" dirty="0"/>
              <a:t>Handling Disciplinary Matters – 5 stages</a:t>
            </a:r>
          </a:p>
        </p:txBody>
      </p:sp>
      <p:sp>
        <p:nvSpPr>
          <p:cNvPr id="168963" name="Content Placeholder 2">
            <a:extLst>
              <a:ext uri="{FF2B5EF4-FFF2-40B4-BE49-F238E27FC236}">
                <a16:creationId xmlns:a16="http://schemas.microsoft.com/office/drawing/2014/main" id="{67B56F62-813A-4B13-9F26-7AAB61549335}"/>
              </a:ext>
            </a:extLst>
          </p:cNvPr>
          <p:cNvSpPr>
            <a:spLocks noGrp="1"/>
          </p:cNvSpPr>
          <p:nvPr>
            <p:ph idx="1"/>
          </p:nvPr>
        </p:nvSpPr>
        <p:spPr>
          <a:xfrm>
            <a:off x="457200" y="1600201"/>
            <a:ext cx="8229600" cy="2234458"/>
          </a:xfrm>
        </p:spPr>
        <p:txBody>
          <a:bodyPr rtlCol="0">
            <a:spAutoFit/>
          </a:bodyPr>
          <a:lstStyle/>
          <a:p>
            <a:pPr marL="457200" indent="-457200" eaLnBrk="1" fontAlgn="auto" hangingPunct="1">
              <a:spcAft>
                <a:spcPts val="0"/>
              </a:spcAft>
              <a:buFont typeface="+mj-lt"/>
              <a:buAutoNum type="arabicPeriod"/>
              <a:defRPr/>
            </a:pPr>
            <a:r>
              <a:rPr lang="en-GB" sz="2400" dirty="0"/>
              <a:t>counselling and informal action</a:t>
            </a:r>
          </a:p>
          <a:p>
            <a:pPr marL="457200" indent="-457200" eaLnBrk="1" fontAlgn="auto" hangingPunct="1">
              <a:spcAft>
                <a:spcPts val="0"/>
              </a:spcAft>
              <a:buFont typeface="+mj-lt"/>
              <a:buAutoNum type="arabicPeriod"/>
              <a:defRPr/>
            </a:pPr>
            <a:r>
              <a:rPr lang="en-GB" sz="2400" dirty="0"/>
              <a:t>conducting preliminary investigations</a:t>
            </a:r>
          </a:p>
          <a:p>
            <a:pPr marL="457200" indent="-457200" eaLnBrk="1" fontAlgn="auto" hangingPunct="1">
              <a:spcAft>
                <a:spcPts val="0"/>
              </a:spcAft>
              <a:buFont typeface="+mj-lt"/>
              <a:buAutoNum type="arabicPeriod"/>
              <a:defRPr/>
            </a:pPr>
            <a:r>
              <a:rPr lang="en-GB" sz="2400" dirty="0"/>
              <a:t>preparing for disciplinary hearings/interviews</a:t>
            </a:r>
          </a:p>
          <a:p>
            <a:pPr marL="457200" indent="-457200" eaLnBrk="1" fontAlgn="auto" hangingPunct="1">
              <a:spcAft>
                <a:spcPts val="0"/>
              </a:spcAft>
              <a:buFont typeface="+mj-lt"/>
              <a:buAutoNum type="arabicPeriod"/>
              <a:defRPr/>
            </a:pPr>
            <a:r>
              <a:rPr lang="en-GB" sz="2400" dirty="0"/>
              <a:t>conducting a disciplinary hearing or interview</a:t>
            </a:r>
          </a:p>
          <a:p>
            <a:pPr marL="457200" indent="-457200" eaLnBrk="1" fontAlgn="auto" hangingPunct="1">
              <a:spcAft>
                <a:spcPts val="0"/>
              </a:spcAft>
              <a:buFont typeface="+mj-lt"/>
              <a:buAutoNum type="arabicPeriod"/>
              <a:defRPr/>
            </a:pPr>
            <a:r>
              <a:rPr lang="en-GB" sz="2400" dirty="0"/>
              <a:t>selecting an appropriate penalty.</a:t>
            </a:r>
          </a:p>
        </p:txBody>
      </p:sp>
      <p:sp>
        <p:nvSpPr>
          <p:cNvPr id="4" name="Date Placeholder 3">
            <a:extLst>
              <a:ext uri="{FF2B5EF4-FFF2-40B4-BE49-F238E27FC236}">
                <a16:creationId xmlns:a16="http://schemas.microsoft.com/office/drawing/2014/main" id="{701F2578-056A-43C1-AB98-966C50954057}"/>
              </a:ext>
            </a:extLst>
          </p:cNvPr>
          <p:cNvSpPr>
            <a:spLocks noGrp="1"/>
          </p:cNvSpPr>
          <p:nvPr>
            <p:ph type="dt" sz="quarter" idx="10"/>
          </p:nvPr>
        </p:nvSpPr>
        <p:spPr/>
        <p:txBody>
          <a:bodyPr/>
          <a:lstStyle/>
          <a:p>
            <a:pPr>
              <a:defRPr/>
            </a:pPr>
            <a:fld id="{6FA3B258-97A0-436E-BD70-DE5AE02B13B8}" type="datetime1">
              <a:rPr lang="en-GB"/>
              <a:pPr>
                <a:defRPr/>
              </a:pPr>
              <a:t>16/11/2020</a:t>
            </a:fld>
            <a:endParaRPr lang="en-GB"/>
          </a:p>
        </p:txBody>
      </p:sp>
      <p:sp>
        <p:nvSpPr>
          <p:cNvPr id="68613" name="Slide Number Placeholder 5">
            <a:extLst>
              <a:ext uri="{FF2B5EF4-FFF2-40B4-BE49-F238E27FC236}">
                <a16:creationId xmlns:a16="http://schemas.microsoft.com/office/drawing/2014/main" id="{C7030BA5-B958-4895-8E2B-30E420F3CA89}"/>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A09A3E0-C23E-436A-8C09-1FD7F5F274EC}" type="slidenum">
              <a:rPr lang="en-GB" altLang="en-US" sz="1200">
                <a:solidFill>
                  <a:srgbClr val="898989"/>
                </a:solidFill>
                <a:latin typeface="Calibri" panose="020F0502020204030204" pitchFamily="34" charset="0"/>
              </a:rPr>
              <a:pPr>
                <a:spcBef>
                  <a:spcPct val="0"/>
                </a:spcBef>
                <a:buFontTx/>
                <a:buNone/>
              </a:pPr>
              <a:t>28</a:t>
            </a:fld>
            <a:endParaRPr lang="en-GB" altLang="en-US" sz="1200">
              <a:solidFill>
                <a:srgbClr val="898989"/>
              </a:solidFill>
              <a:latin typeface="Calibri" panose="020F050202020403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2DBCB599-74FA-4764-88E8-8BA9DB3E1364}"/>
              </a:ext>
            </a:extLst>
          </p:cNvPr>
          <p:cNvSpPr>
            <a:spLocks noGrp="1"/>
          </p:cNvSpPr>
          <p:nvPr>
            <p:ph type="title"/>
          </p:nvPr>
        </p:nvSpPr>
        <p:spPr>
          <a:xfrm>
            <a:off x="420688" y="249238"/>
            <a:ext cx="8291512" cy="549275"/>
          </a:xfrm>
        </p:spPr>
        <p:txBody>
          <a:bodyPr/>
          <a:lstStyle/>
          <a:p>
            <a:pPr eaLnBrk="1" hangingPunct="1"/>
            <a:r>
              <a:rPr lang="en-US" altLang="en-US" sz="3200" b="1" dirty="0"/>
              <a:t>Outline Disciplinary Procedure (1 of 2)</a:t>
            </a:r>
          </a:p>
        </p:txBody>
      </p:sp>
      <p:sp>
        <p:nvSpPr>
          <p:cNvPr id="70659" name="Text Box 4">
            <a:extLst>
              <a:ext uri="{FF2B5EF4-FFF2-40B4-BE49-F238E27FC236}">
                <a16:creationId xmlns:a16="http://schemas.microsoft.com/office/drawing/2014/main" id="{60F74055-7C78-42CD-9658-3C4701024341}"/>
              </a:ext>
            </a:extLst>
          </p:cNvPr>
          <p:cNvSpPr txBox="1">
            <a:spLocks noChangeArrowheads="1"/>
          </p:cNvSpPr>
          <p:nvPr/>
        </p:nvSpPr>
        <p:spPr bwMode="auto">
          <a:xfrm>
            <a:off x="298450" y="6065838"/>
            <a:ext cx="84375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200">
                <a:latin typeface="Calibri" panose="020F0502020204030204" pitchFamily="34" charset="0"/>
              </a:rPr>
              <a:t>Figure 22.4</a:t>
            </a:r>
            <a:r>
              <a:rPr lang="en-GB" altLang="en-US" sz="1800" b="1">
                <a:latin typeface="Calibri" panose="020F0502020204030204" pitchFamily="34" charset="0"/>
              </a:rPr>
              <a:t> </a:t>
            </a:r>
            <a:r>
              <a:rPr lang="en-GB" altLang="en-US" sz="1800">
                <a:latin typeface="Calibri" panose="020F0502020204030204" pitchFamily="34" charset="0"/>
              </a:rPr>
              <a:t> Outline disciplinary procedure</a:t>
            </a:r>
          </a:p>
        </p:txBody>
      </p:sp>
      <p:pic>
        <p:nvPicPr>
          <p:cNvPr id="70660" name="Picture 10" descr="F:\Powerpoint\Pe_Uk\PE123-Torrington\Final_Files\GIF\ch25\C25NF004A.gif">
            <a:extLst>
              <a:ext uri="{FF2B5EF4-FFF2-40B4-BE49-F238E27FC236}">
                <a16:creationId xmlns:a16="http://schemas.microsoft.com/office/drawing/2014/main" id="{5F74461F-4063-4C24-ABE5-FF46A126D4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500" y="1143000"/>
            <a:ext cx="6477000" cy="474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8BC2C64C-89FB-465B-9B4E-3CC26717318D}"/>
              </a:ext>
            </a:extLst>
          </p:cNvPr>
          <p:cNvSpPr>
            <a:spLocks noGrp="1"/>
          </p:cNvSpPr>
          <p:nvPr>
            <p:ph type="title"/>
          </p:nvPr>
        </p:nvSpPr>
        <p:spPr>
          <a:xfrm>
            <a:off x="420688" y="250825"/>
            <a:ext cx="8291512" cy="549275"/>
          </a:xfrm>
        </p:spPr>
        <p:txBody>
          <a:bodyPr/>
          <a:lstStyle/>
          <a:p>
            <a:pPr eaLnBrk="1" hangingPunct="1"/>
            <a:r>
              <a:rPr lang="en-US" altLang="en-US" sz="3200" b="1" dirty="0"/>
              <a:t>Outline Disciplinary Procedure (2 of 2)</a:t>
            </a:r>
          </a:p>
        </p:txBody>
      </p:sp>
      <p:pic>
        <p:nvPicPr>
          <p:cNvPr id="72707" name="Picture 10" descr="F:\Powerpoint\Pe_Uk\PE123-Torrington\Final_Files\GIF\ch25\C25NF004B.gif">
            <a:extLst>
              <a:ext uri="{FF2B5EF4-FFF2-40B4-BE49-F238E27FC236}">
                <a16:creationId xmlns:a16="http://schemas.microsoft.com/office/drawing/2014/main" id="{DB0CB255-3A54-4284-A119-20A205B07C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2963" y="1487488"/>
            <a:ext cx="7456487"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8" name="Text Box 11">
            <a:extLst>
              <a:ext uri="{FF2B5EF4-FFF2-40B4-BE49-F238E27FC236}">
                <a16:creationId xmlns:a16="http://schemas.microsoft.com/office/drawing/2014/main" id="{1635C244-6D13-44F5-9482-F20D195530D9}"/>
              </a:ext>
            </a:extLst>
          </p:cNvPr>
          <p:cNvSpPr txBox="1">
            <a:spLocks noChangeArrowheads="1"/>
          </p:cNvSpPr>
          <p:nvPr/>
        </p:nvSpPr>
        <p:spPr bwMode="auto">
          <a:xfrm>
            <a:off x="298450" y="6065838"/>
            <a:ext cx="84375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200">
                <a:latin typeface="Calibri" panose="020F0502020204030204" pitchFamily="34" charset="0"/>
              </a:rPr>
              <a:t>Figure 25.4</a:t>
            </a:r>
            <a:r>
              <a:rPr lang="en-GB" altLang="en-US" sz="1800" b="1">
                <a:latin typeface="Calibri" panose="020F0502020204030204" pitchFamily="34" charset="0"/>
              </a:rPr>
              <a:t> </a:t>
            </a:r>
            <a:r>
              <a:rPr lang="en-GB" altLang="en-US" sz="1800">
                <a:latin typeface="Calibri" panose="020F0502020204030204" pitchFamily="34" charset="0"/>
              </a:rPr>
              <a:t> Outline disciplinary procedure (Continued)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35F34C53-D64A-4FBD-8DE8-5D4727A967BC}"/>
              </a:ext>
            </a:extLst>
          </p:cNvPr>
          <p:cNvSpPr>
            <a:spLocks noGrp="1"/>
          </p:cNvSpPr>
          <p:nvPr>
            <p:ph type="title"/>
          </p:nvPr>
        </p:nvSpPr>
        <p:spPr>
          <a:xfrm>
            <a:off x="420688" y="712788"/>
            <a:ext cx="8291512" cy="549275"/>
          </a:xfrm>
        </p:spPr>
        <p:txBody>
          <a:bodyPr/>
          <a:lstStyle/>
          <a:p>
            <a:pPr eaLnBrk="1" hangingPunct="1"/>
            <a:r>
              <a:rPr lang="en-US" altLang="en-US" sz="3000" b="1" dirty="0"/>
              <a:t>Features of a Grievance Procedure</a:t>
            </a:r>
          </a:p>
        </p:txBody>
      </p:sp>
      <p:sp>
        <p:nvSpPr>
          <p:cNvPr id="74755" name="Rectangle 3">
            <a:extLst>
              <a:ext uri="{FF2B5EF4-FFF2-40B4-BE49-F238E27FC236}">
                <a16:creationId xmlns:a16="http://schemas.microsoft.com/office/drawing/2014/main" id="{912E670C-C1C8-481B-B117-0C51FEE5C70C}"/>
              </a:ext>
            </a:extLst>
          </p:cNvPr>
          <p:cNvSpPr>
            <a:spLocks noGrp="1"/>
          </p:cNvSpPr>
          <p:nvPr>
            <p:ph type="body" sz="half" idx="1"/>
          </p:nvPr>
        </p:nvSpPr>
        <p:spPr>
          <a:xfrm>
            <a:off x="501650" y="1646238"/>
            <a:ext cx="8077200" cy="3108325"/>
          </a:xfrm>
        </p:spPr>
        <p:txBody>
          <a:bodyPr/>
          <a:lstStyle/>
          <a:p>
            <a:pPr marL="457200" indent="-457200" eaLnBrk="1" hangingPunct="1">
              <a:buFontTx/>
              <a:buAutoNum type="arabicPeriod"/>
            </a:pPr>
            <a:r>
              <a:rPr lang="en-US" altLang="en-US" sz="2600"/>
              <a:t>Fairness</a:t>
            </a:r>
            <a:br>
              <a:rPr lang="en-US" altLang="en-US" sz="2600"/>
            </a:br>
            <a:endParaRPr lang="en-US" altLang="en-US" sz="2600"/>
          </a:p>
          <a:p>
            <a:pPr marL="457200" indent="-457200" eaLnBrk="1" hangingPunct="1">
              <a:buFontTx/>
              <a:buAutoNum type="arabicPeriod"/>
            </a:pPr>
            <a:r>
              <a:rPr lang="en-US" altLang="en-US" sz="2600"/>
              <a:t>Representation</a:t>
            </a:r>
            <a:br>
              <a:rPr lang="en-US" altLang="en-US" sz="2600"/>
            </a:br>
            <a:endParaRPr lang="en-US" altLang="en-US" sz="2600"/>
          </a:p>
          <a:p>
            <a:pPr marL="457200" indent="-457200" eaLnBrk="1" hangingPunct="1">
              <a:buFontTx/>
              <a:buAutoNum type="arabicPeriod"/>
            </a:pPr>
            <a:r>
              <a:rPr lang="en-US" altLang="en-US" sz="2600"/>
              <a:t>Procedural steps</a:t>
            </a:r>
            <a:br>
              <a:rPr lang="en-US" altLang="en-US" sz="2600"/>
            </a:br>
            <a:endParaRPr lang="en-US" altLang="en-US" sz="2600"/>
          </a:p>
          <a:p>
            <a:pPr marL="457200" indent="-457200" eaLnBrk="1" hangingPunct="1">
              <a:buFontTx/>
              <a:buAutoNum type="arabicPeriod"/>
            </a:pPr>
            <a:r>
              <a:rPr lang="en-US" altLang="en-US" sz="2600"/>
              <a:t>Promptness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91D58248-2903-429F-89F3-B469D77BDE12}"/>
              </a:ext>
            </a:extLst>
          </p:cNvPr>
          <p:cNvSpPr>
            <a:spLocks noGrp="1"/>
          </p:cNvSpPr>
          <p:nvPr>
            <p:ph type="title"/>
          </p:nvPr>
        </p:nvSpPr>
        <p:spPr>
          <a:xfrm>
            <a:off x="420688" y="238125"/>
            <a:ext cx="8291512" cy="549275"/>
          </a:xfrm>
        </p:spPr>
        <p:txBody>
          <a:bodyPr/>
          <a:lstStyle/>
          <a:p>
            <a:pPr eaLnBrk="1" hangingPunct="1"/>
            <a:r>
              <a:rPr lang="en-US" altLang="en-US" sz="3000" b="1" dirty="0"/>
              <a:t>Outline Grievance Procedure</a:t>
            </a:r>
          </a:p>
        </p:txBody>
      </p:sp>
      <p:sp>
        <p:nvSpPr>
          <p:cNvPr id="76803" name="Text Box 4">
            <a:extLst>
              <a:ext uri="{FF2B5EF4-FFF2-40B4-BE49-F238E27FC236}">
                <a16:creationId xmlns:a16="http://schemas.microsoft.com/office/drawing/2014/main" id="{536E0616-D09B-4DEA-8B05-E1A9A30A5A50}"/>
              </a:ext>
            </a:extLst>
          </p:cNvPr>
          <p:cNvSpPr txBox="1">
            <a:spLocks noChangeArrowheads="1"/>
          </p:cNvSpPr>
          <p:nvPr/>
        </p:nvSpPr>
        <p:spPr bwMode="auto">
          <a:xfrm>
            <a:off x="300038" y="6078538"/>
            <a:ext cx="84375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200">
                <a:latin typeface="Calibri" panose="020F0502020204030204" pitchFamily="34" charset="0"/>
              </a:rPr>
              <a:t>Figure 22.3</a:t>
            </a:r>
            <a:r>
              <a:rPr lang="en-GB" altLang="en-US" sz="1800">
                <a:latin typeface="Calibri" panose="020F0502020204030204" pitchFamily="34" charset="0"/>
              </a:rPr>
              <a:t>  Outline grievance procedure</a:t>
            </a:r>
          </a:p>
        </p:txBody>
      </p:sp>
      <p:pic>
        <p:nvPicPr>
          <p:cNvPr id="76804" name="Picture 9" descr="F:\Powerpoint\Pe_Uk\PE123-Torrington\Final_Files\GIF\ch25\C25NF003.gif">
            <a:extLst>
              <a:ext uri="{FF2B5EF4-FFF2-40B4-BE49-F238E27FC236}">
                <a16:creationId xmlns:a16="http://schemas.microsoft.com/office/drawing/2014/main" id="{08BD64B5-DD09-48AD-83D6-23EC503B86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3225" y="925513"/>
            <a:ext cx="5794375" cy="501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5DC92322-1F28-495B-8EC7-7E5CE1892C7A}"/>
              </a:ext>
            </a:extLst>
          </p:cNvPr>
          <p:cNvSpPr>
            <a:spLocks noGrp="1"/>
          </p:cNvSpPr>
          <p:nvPr>
            <p:ph type="title"/>
          </p:nvPr>
        </p:nvSpPr>
        <p:spPr/>
        <p:txBody>
          <a:bodyPr/>
          <a:lstStyle/>
          <a:p>
            <a:r>
              <a:rPr lang="en-GB" altLang="en-US" b="1" dirty="0"/>
              <a:t>Session Outcome</a:t>
            </a:r>
          </a:p>
        </p:txBody>
      </p:sp>
      <p:sp>
        <p:nvSpPr>
          <p:cNvPr id="78851" name="Rectangle 3">
            <a:extLst>
              <a:ext uri="{FF2B5EF4-FFF2-40B4-BE49-F238E27FC236}">
                <a16:creationId xmlns:a16="http://schemas.microsoft.com/office/drawing/2014/main" id="{2E65CB5E-AEB9-4AC7-BFFA-8A4E883909F4}"/>
              </a:ext>
            </a:extLst>
          </p:cNvPr>
          <p:cNvSpPr>
            <a:spLocks noGrp="1"/>
          </p:cNvSpPr>
          <p:nvPr>
            <p:ph type="body" idx="1"/>
          </p:nvPr>
        </p:nvSpPr>
        <p:spPr/>
        <p:txBody>
          <a:bodyPr/>
          <a:lstStyle/>
          <a:p>
            <a:pPr>
              <a:buFont typeface="Arial" panose="020B0604020202020204" pitchFamily="34" charset="0"/>
              <a:buNone/>
            </a:pPr>
            <a:r>
              <a:rPr lang="en-GB" altLang="en-US" dirty="0"/>
              <a:t>By the end of the session, you should be able to</a:t>
            </a:r>
          </a:p>
          <a:p>
            <a:r>
              <a:rPr lang="en-GB" altLang="en-US" dirty="0"/>
              <a:t>Understand the obligations of employers and employees</a:t>
            </a:r>
          </a:p>
          <a:p>
            <a:r>
              <a:rPr lang="en-GB" altLang="en-US" dirty="0"/>
              <a:t>Appreciate the importance of rules in the workplace</a:t>
            </a:r>
          </a:p>
        </p:txBody>
      </p:sp>
      <p:sp>
        <p:nvSpPr>
          <p:cNvPr id="2" name="Date Placeholder 1">
            <a:extLst>
              <a:ext uri="{FF2B5EF4-FFF2-40B4-BE49-F238E27FC236}">
                <a16:creationId xmlns:a16="http://schemas.microsoft.com/office/drawing/2014/main" id="{42871EDB-A47E-4DE2-BE9B-2AE14DD1FEF3}"/>
              </a:ext>
            </a:extLst>
          </p:cNvPr>
          <p:cNvSpPr>
            <a:spLocks noGrp="1"/>
          </p:cNvSpPr>
          <p:nvPr>
            <p:ph type="dt" sz="quarter" idx="10"/>
          </p:nvPr>
        </p:nvSpPr>
        <p:spPr/>
        <p:txBody>
          <a:bodyPr/>
          <a:lstStyle/>
          <a:p>
            <a:pPr>
              <a:defRPr/>
            </a:pPr>
            <a:fld id="{4CF58012-2B0C-4B86-8E07-854AAF78CCC3}" type="datetime1">
              <a:rPr lang="en-GB"/>
              <a:pPr>
                <a:defRPr/>
              </a:pPr>
              <a:t>16/11/2020</a:t>
            </a:fld>
            <a:endParaRPr lang="en-GB" dirty="0"/>
          </a:p>
        </p:txBody>
      </p:sp>
      <p:sp>
        <p:nvSpPr>
          <p:cNvPr id="3" name="Slide Number Placeholder 2">
            <a:extLst>
              <a:ext uri="{FF2B5EF4-FFF2-40B4-BE49-F238E27FC236}">
                <a16:creationId xmlns:a16="http://schemas.microsoft.com/office/drawing/2014/main" id="{13A9C3D9-219D-4D13-9208-EAAE94A54366}"/>
              </a:ext>
            </a:extLst>
          </p:cNvPr>
          <p:cNvSpPr>
            <a:spLocks noGrp="1"/>
          </p:cNvSpPr>
          <p:nvPr>
            <p:ph type="sldNum" sz="quarter" idx="11"/>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D045D5-FA7A-4E2B-86A8-341D8C602441}" type="slidenum">
              <a:rPr lang="en-GB" altLang="en-US">
                <a:solidFill>
                  <a:srgbClr val="898989"/>
                </a:solidFill>
                <a:latin typeface="Myriad Pro"/>
              </a:rPr>
              <a:pPr/>
              <a:t>33</a:t>
            </a:fld>
            <a:endParaRPr lang="en-GB" altLang="en-US">
              <a:solidFill>
                <a:srgbClr val="898989"/>
              </a:solidFill>
              <a:latin typeface="Myriad Pro"/>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274638"/>
            <a:ext cx="8229600" cy="706437"/>
          </a:xfrm>
        </p:spPr>
        <p:txBody>
          <a:bodyPr anchor="t"/>
          <a:lstStyle/>
          <a:p>
            <a:r>
              <a:rPr lang="en-GB" altLang="en-US" sz="3200" b="1" dirty="0"/>
              <a:t>Summary</a:t>
            </a:r>
          </a:p>
        </p:txBody>
      </p:sp>
      <p:pic>
        <p:nvPicPr>
          <p:cNvPr id="26627" name="Picture 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150" y="989013"/>
            <a:ext cx="5791200" cy="422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CDB8-6391-48BF-AF5D-A61EE1B56314}"/>
              </a:ext>
            </a:extLst>
          </p:cNvPr>
          <p:cNvSpPr>
            <a:spLocks noGrp="1"/>
          </p:cNvSpPr>
          <p:nvPr>
            <p:ph type="title"/>
          </p:nvPr>
        </p:nvSpPr>
        <p:spPr>
          <a:xfrm>
            <a:off x="457200" y="29997"/>
            <a:ext cx="8229600" cy="1143000"/>
          </a:xfrm>
        </p:spPr>
        <p:txBody>
          <a:bodyPr/>
          <a:lstStyle/>
          <a:p>
            <a:r>
              <a:rPr lang="en-US" b="1" dirty="0"/>
              <a:t>References</a:t>
            </a:r>
            <a:endParaRPr lang="en-GB" b="1" dirty="0"/>
          </a:p>
        </p:txBody>
      </p:sp>
      <p:sp>
        <p:nvSpPr>
          <p:cNvPr id="3" name="Content Placeholder 2">
            <a:extLst>
              <a:ext uri="{FF2B5EF4-FFF2-40B4-BE49-F238E27FC236}">
                <a16:creationId xmlns:a16="http://schemas.microsoft.com/office/drawing/2014/main" id="{113258D7-D569-41EA-8AAE-2D543B231495}"/>
              </a:ext>
            </a:extLst>
          </p:cNvPr>
          <p:cNvSpPr>
            <a:spLocks noGrp="1"/>
          </p:cNvSpPr>
          <p:nvPr>
            <p:ph idx="1"/>
          </p:nvPr>
        </p:nvSpPr>
        <p:spPr>
          <a:xfrm>
            <a:off x="457200" y="1394205"/>
            <a:ext cx="8229600" cy="3917032"/>
          </a:xfrm>
        </p:spPr>
        <p:txBody>
          <a:bodyPr/>
          <a:lstStyle/>
          <a:p>
            <a:r>
              <a:rPr lang="en-US" sz="2400" dirty="0" err="1">
                <a:cs typeface="Arial" panose="020B0604020202020204" pitchFamily="34" charset="0"/>
              </a:rPr>
              <a:t>NIDirect</a:t>
            </a:r>
            <a:r>
              <a:rPr lang="en-US" sz="2400" dirty="0">
                <a:cs typeface="Arial" panose="020B0604020202020204" pitchFamily="34" charset="0"/>
              </a:rPr>
              <a:t>. (n.d.) ‘Written statement of employment particulars.’ </a:t>
            </a:r>
            <a:r>
              <a:rPr lang="en-GB" sz="2400" dirty="0">
                <a:hlinkClick r:id="rId2"/>
              </a:rPr>
              <a:t>https://www.nidirect.gov.uk/articles/written-statement-employment-particulars</a:t>
            </a:r>
            <a:endParaRPr lang="en-GB" sz="2400" dirty="0"/>
          </a:p>
          <a:p>
            <a:endParaRPr lang="en-GB" sz="2400" dirty="0"/>
          </a:p>
          <a:p>
            <a:pPr marL="0" indent="0">
              <a:buNone/>
            </a:pPr>
            <a:endParaRPr lang="en-GB" dirty="0"/>
          </a:p>
        </p:txBody>
      </p:sp>
      <p:sp>
        <p:nvSpPr>
          <p:cNvPr id="4" name="Date Placeholder 3">
            <a:extLst>
              <a:ext uri="{FF2B5EF4-FFF2-40B4-BE49-F238E27FC236}">
                <a16:creationId xmlns:a16="http://schemas.microsoft.com/office/drawing/2014/main" id="{FD5F4C27-3343-46A3-9B2F-89C310AA4037}"/>
              </a:ext>
            </a:extLst>
          </p:cNvPr>
          <p:cNvSpPr>
            <a:spLocks noGrp="1"/>
          </p:cNvSpPr>
          <p:nvPr>
            <p:ph type="dt" sz="half" idx="10"/>
          </p:nvPr>
        </p:nvSpPr>
        <p:spPr/>
        <p:txBody>
          <a:bodyPr/>
          <a:lstStyle/>
          <a:p>
            <a:pPr>
              <a:defRPr/>
            </a:pPr>
            <a:fld id="{398E755C-679D-4DDE-886C-100FADD109C1}" type="datetime1">
              <a:rPr lang="en-GB" altLang="en-US" smtClean="0"/>
              <a:pPr>
                <a:defRPr/>
              </a:pPr>
              <a:t>16/11/2020</a:t>
            </a:fld>
            <a:endParaRPr lang="en-GB" altLang="en-US"/>
          </a:p>
        </p:txBody>
      </p:sp>
      <p:sp>
        <p:nvSpPr>
          <p:cNvPr id="5" name="Slide Number Placeholder 4">
            <a:extLst>
              <a:ext uri="{FF2B5EF4-FFF2-40B4-BE49-F238E27FC236}">
                <a16:creationId xmlns:a16="http://schemas.microsoft.com/office/drawing/2014/main" id="{4F43F728-C2D7-44B2-BE92-2BE57783A2B0}"/>
              </a:ext>
            </a:extLst>
          </p:cNvPr>
          <p:cNvSpPr>
            <a:spLocks noGrp="1"/>
          </p:cNvSpPr>
          <p:nvPr>
            <p:ph type="sldNum" sz="quarter" idx="12"/>
          </p:nvPr>
        </p:nvSpPr>
        <p:spPr/>
        <p:txBody>
          <a:bodyPr/>
          <a:lstStyle/>
          <a:p>
            <a:pPr>
              <a:defRPr/>
            </a:pPr>
            <a:fld id="{90049374-A4E6-40BF-BA47-8C73D6A2BE4F}" type="slidenum">
              <a:rPr lang="en-GB" altLang="en-US" smtClean="0"/>
              <a:pPr>
                <a:defRPr/>
              </a:pPr>
              <a:t>35</a:t>
            </a:fld>
            <a:endParaRPr lang="en-GB" altLang="en-US"/>
          </a:p>
        </p:txBody>
      </p:sp>
    </p:spTree>
    <p:extLst>
      <p:ext uri="{BB962C8B-B14F-4D97-AF65-F5344CB8AC3E}">
        <p14:creationId xmlns:p14="http://schemas.microsoft.com/office/powerpoint/2010/main" val="32469427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475</TotalTime>
  <Words>1102</Words>
  <Application>Microsoft Office PowerPoint</Application>
  <PresentationFormat>On-screen Show (4:3)</PresentationFormat>
  <Paragraphs>255</Paragraphs>
  <Slides>35</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Myriad Pro</vt:lpstr>
      <vt:lpstr>Verdana</vt:lpstr>
      <vt:lpstr>20140311PresentationUWTSDTemplate</vt:lpstr>
      <vt:lpstr>BMSW4005</vt:lpstr>
      <vt:lpstr>In this session….</vt:lpstr>
      <vt:lpstr>What is a contract?</vt:lpstr>
      <vt:lpstr>Question</vt:lpstr>
      <vt:lpstr>Written statement </vt:lpstr>
      <vt:lpstr>Contents of a written statement</vt:lpstr>
      <vt:lpstr>Contents of written statement</vt:lpstr>
      <vt:lpstr>Employer’s obligations at work</vt:lpstr>
      <vt:lpstr>Employee’s obligations at work </vt:lpstr>
      <vt:lpstr>Employee’s Rights at Work</vt:lpstr>
      <vt:lpstr>Breach of Employment terms </vt:lpstr>
      <vt:lpstr>Rules</vt:lpstr>
      <vt:lpstr>Ensuring Rules are Kept</vt:lpstr>
      <vt:lpstr>Group Exercise</vt:lpstr>
      <vt:lpstr>Types of Penalties </vt:lpstr>
      <vt:lpstr>Types of Offences </vt:lpstr>
      <vt:lpstr>Meaning of Grievance and Discipline</vt:lpstr>
      <vt:lpstr>HR Role </vt:lpstr>
      <vt:lpstr>Three Forms of Discipline </vt:lpstr>
      <vt:lpstr>Discipline – Principles of Natural Justice  </vt:lpstr>
      <vt:lpstr>Discipline – Principles of Natural Justice</vt:lpstr>
      <vt:lpstr>Disciplinary Rules and procedures</vt:lpstr>
      <vt:lpstr>Disciplinary Rules - Drawing up rules and their consequences (ACAS) </vt:lpstr>
      <vt:lpstr>Disciplinary Rules - Drawing up rules and their consequences (ACAS) </vt:lpstr>
      <vt:lpstr>Disciplinary Rules (Continued)</vt:lpstr>
      <vt:lpstr>Disciplinary Rules (Continued)</vt:lpstr>
      <vt:lpstr>Disciplinary Procedures</vt:lpstr>
      <vt:lpstr>Handling Disciplinary Matters – 5 stages</vt:lpstr>
      <vt:lpstr>Outline Disciplinary Procedure (1 of 2)</vt:lpstr>
      <vt:lpstr>Outline Disciplinary Procedure (2 of 2)</vt:lpstr>
      <vt:lpstr>Features of a Grievance Procedure</vt:lpstr>
      <vt:lpstr>Outline Grievance Procedure</vt:lpstr>
      <vt:lpstr>Session Outcome</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67</cp:revision>
  <cp:lastPrinted>2019-11-11T16:32:52Z</cp:lastPrinted>
  <dcterms:created xsi:type="dcterms:W3CDTF">2002-10-07T19:43:58Z</dcterms:created>
  <dcterms:modified xsi:type="dcterms:W3CDTF">2020-11-16T20:43:24Z</dcterms:modified>
</cp:coreProperties>
</file>