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8" autoAdjust="0"/>
    <p:restoredTop sz="94660"/>
  </p:normalViewPr>
  <p:slideViewPr>
    <p:cSldViewPr snapToGrid="0">
      <p:cViewPr>
        <p:scale>
          <a:sx n="73" d="100"/>
          <a:sy n="73" d="100"/>
        </p:scale>
        <p:origin x="16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6/11/2026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6/11/2026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6/11/2026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6/11/2026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6/11/2026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6/11/2026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6/11/2026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800" dirty="0"/>
              <a:t>Isaac's Development </a:t>
            </a:r>
            <a:r>
              <a:rPr lang="en-US" sz="4800" dirty="0" smtClean="0"/>
              <a:t>and Bowlby's </a:t>
            </a:r>
            <a:r>
              <a:rPr lang="en-US" sz="4800" dirty="0"/>
              <a:t>Attachment Theory</a:t>
            </a:r>
            <a:br>
              <a:rPr lang="en-US" sz="4800" dirty="0"/>
            </a:br>
            <a:endParaRPr lang="en-US" sz="4800" dirty="0"/>
          </a:p>
        </p:txBody>
      </p:sp>
      <p:sp>
        <p:nvSpPr>
          <p:cNvPr id="3" name="Subtitle 2"/>
          <p:cNvSpPr>
            <a:spLocks noGrp="1"/>
          </p:cNvSpPr>
          <p:nvPr>
            <p:ph type="subTitle" idx="1"/>
          </p:nvPr>
        </p:nvSpPr>
        <p:spPr/>
        <p:txBody>
          <a:bodyPr>
            <a:normAutofit fontScale="70000" lnSpcReduction="20000"/>
          </a:bodyPr>
          <a:lstStyle/>
          <a:p>
            <a:r>
              <a:rPr lang="en-US" dirty="0" smtClean="0"/>
              <a:t>Student Name: </a:t>
            </a:r>
            <a:r>
              <a:rPr lang="en-US" dirty="0" err="1" smtClean="0"/>
              <a:t>asma</a:t>
            </a:r>
            <a:r>
              <a:rPr lang="en-US" dirty="0" smtClean="0"/>
              <a:t> Ali</a:t>
            </a:r>
          </a:p>
          <a:p>
            <a:r>
              <a:rPr lang="en-US" dirty="0" smtClean="0"/>
              <a:t>Student ID: 2504707</a:t>
            </a:r>
          </a:p>
          <a:p>
            <a:r>
              <a:rPr lang="en-US" dirty="0" smtClean="0"/>
              <a:t>Date: 15</a:t>
            </a:r>
            <a:r>
              <a:rPr lang="en-US" baseline="30000" dirty="0" smtClean="0"/>
              <a:t>th</a:t>
            </a:r>
            <a:r>
              <a:rPr lang="en-US" dirty="0" smtClean="0"/>
              <a:t> June, 2026 </a:t>
            </a:r>
            <a:endParaRPr lang="en-US" dirty="0"/>
          </a:p>
        </p:txBody>
      </p:sp>
    </p:spTree>
    <p:extLst>
      <p:ext uri="{BB962C8B-B14F-4D97-AF65-F5344CB8AC3E}">
        <p14:creationId xmlns:p14="http://schemas.microsoft.com/office/powerpoint/2010/main" val="3098088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32709" y="2124890"/>
            <a:ext cx="7611291" cy="3693319"/>
          </a:xfrm>
          <a:prstGeom prst="rect">
            <a:avLst/>
          </a:prstGeom>
        </p:spPr>
        <p:txBody>
          <a:bodyPr wrap="square">
            <a:spAutoFit/>
          </a:bodyPr>
          <a:lstStyle/>
          <a:p>
            <a:r>
              <a:rPr lang="en-US" sz="2000" b="1" dirty="0" smtClean="0"/>
              <a:t>Introduction:</a:t>
            </a:r>
          </a:p>
          <a:p>
            <a:endParaRPr lang="en-US" dirty="0"/>
          </a:p>
          <a:p>
            <a:r>
              <a:rPr lang="en-US" dirty="0" smtClean="0"/>
              <a:t>Isaac </a:t>
            </a:r>
            <a:r>
              <a:rPr lang="en-US" dirty="0"/>
              <a:t>is a 4-year-old boy who attends a Children's Centre in London. It has been noted that he is a shy child, becomes anxious on separation from his mother, suffers from language delay and finds it hard to participate in group activities. His mother says that he has difficulty sleeping and needs constant supervision for playing alone.</a:t>
            </a:r>
          </a:p>
          <a:p>
            <a:endParaRPr lang="en-US" dirty="0"/>
          </a:p>
          <a:p>
            <a:r>
              <a:rPr lang="en-US" dirty="0"/>
              <a:t>In this case study, I will be applying the concepts of Bowlby's Attachment Theory to explain how the experiences of Isaac's childhood could have affected his psychological development and well-being.</a:t>
            </a:r>
          </a:p>
        </p:txBody>
      </p:sp>
    </p:spTree>
    <p:extLst>
      <p:ext uri="{BB962C8B-B14F-4D97-AF65-F5344CB8AC3E}">
        <p14:creationId xmlns:p14="http://schemas.microsoft.com/office/powerpoint/2010/main" val="3853914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19200" y="335846"/>
            <a:ext cx="7924800" cy="5632311"/>
          </a:xfrm>
          <a:prstGeom prst="rect">
            <a:avLst/>
          </a:prstGeom>
        </p:spPr>
        <p:txBody>
          <a:bodyPr wrap="square">
            <a:spAutoFit/>
          </a:bodyPr>
          <a:lstStyle/>
          <a:p>
            <a:r>
              <a:rPr lang="en-US" sz="2000" b="1" dirty="0"/>
              <a:t>Bowlby’s Attachment </a:t>
            </a:r>
            <a:r>
              <a:rPr lang="en-US" sz="2000" b="1" dirty="0" smtClean="0"/>
              <a:t>Theory:</a:t>
            </a:r>
            <a:endParaRPr lang="en-US" sz="2000" b="1" dirty="0"/>
          </a:p>
          <a:p>
            <a:endParaRPr lang="en-US" dirty="0"/>
          </a:p>
          <a:p>
            <a:r>
              <a:rPr lang="en-US" dirty="0"/>
              <a:t>According to John Bowlby, children have a biological drive to attach themselves emotionally to their primary caretakers due to the benefits of attachment for survival.</a:t>
            </a:r>
          </a:p>
          <a:p>
            <a:endParaRPr lang="en-US" dirty="0"/>
          </a:p>
          <a:p>
            <a:r>
              <a:rPr lang="en-US" dirty="0"/>
              <a:t>Important terms to know include:</a:t>
            </a:r>
          </a:p>
          <a:p>
            <a:endParaRPr lang="en-US" dirty="0"/>
          </a:p>
          <a:p>
            <a:r>
              <a:rPr lang="en-US" dirty="0"/>
              <a:t>• Attachment</a:t>
            </a:r>
          </a:p>
          <a:p>
            <a:r>
              <a:rPr lang="en-US" dirty="0"/>
              <a:t>• Secure attachment</a:t>
            </a:r>
          </a:p>
          <a:p>
            <a:r>
              <a:rPr lang="en-US" dirty="0"/>
              <a:t>• Insecure attachment</a:t>
            </a:r>
          </a:p>
          <a:p>
            <a:r>
              <a:rPr lang="en-US" dirty="0"/>
              <a:t>• Internal Working Model</a:t>
            </a:r>
          </a:p>
          <a:p>
            <a:r>
              <a:rPr lang="en-US" dirty="0"/>
              <a:t>• Monotropy</a:t>
            </a:r>
          </a:p>
          <a:p>
            <a:r>
              <a:rPr lang="en-US" dirty="0"/>
              <a:t>• Sensitive period</a:t>
            </a:r>
          </a:p>
          <a:p>
            <a:endParaRPr lang="en-US" dirty="0"/>
          </a:p>
          <a:p>
            <a:r>
              <a:rPr lang="en-US" dirty="0"/>
              <a:t>Attachment is necessary for the development of emotions, whereas lack or disruption of such attachment can increase susceptibility to emotional problems.</a:t>
            </a:r>
          </a:p>
          <a:p>
            <a:endParaRPr lang="en-US" dirty="0"/>
          </a:p>
          <a:p>
            <a:r>
              <a:rPr lang="en-US" dirty="0"/>
              <a:t>(Bowlby, 1969)</a:t>
            </a:r>
          </a:p>
        </p:txBody>
      </p:sp>
    </p:spTree>
    <p:extLst>
      <p:ext uri="{BB962C8B-B14F-4D97-AF65-F5344CB8AC3E}">
        <p14:creationId xmlns:p14="http://schemas.microsoft.com/office/powerpoint/2010/main" val="261546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79565" y="197346"/>
            <a:ext cx="9805851" cy="5909310"/>
          </a:xfrm>
          <a:prstGeom prst="rect">
            <a:avLst/>
          </a:prstGeom>
        </p:spPr>
        <p:txBody>
          <a:bodyPr wrap="square">
            <a:spAutoFit/>
          </a:bodyPr>
          <a:lstStyle/>
          <a:p>
            <a:r>
              <a:rPr lang="en-US" sz="2000" b="1" dirty="0"/>
              <a:t>Importance of Attachment Theory in Early Childhood </a:t>
            </a:r>
            <a:r>
              <a:rPr lang="en-US" sz="2000" b="1" dirty="0" smtClean="0"/>
              <a:t>Development:</a:t>
            </a:r>
            <a:endParaRPr lang="en-US" sz="2000" b="1" dirty="0"/>
          </a:p>
          <a:p>
            <a:endParaRPr lang="en-US" dirty="0"/>
          </a:p>
          <a:p>
            <a:r>
              <a:rPr lang="en-US" dirty="0"/>
              <a:t>The attachment bond affects:</a:t>
            </a:r>
          </a:p>
          <a:p>
            <a:endParaRPr lang="en-US" dirty="0"/>
          </a:p>
          <a:p>
            <a:r>
              <a:rPr lang="en-US" dirty="0"/>
              <a:t>• Security of emotions</a:t>
            </a:r>
          </a:p>
          <a:p>
            <a:r>
              <a:rPr lang="en-US" dirty="0"/>
              <a:t>• Ability to be adventurous</a:t>
            </a:r>
          </a:p>
          <a:p>
            <a:r>
              <a:rPr lang="en-US" dirty="0"/>
              <a:t>• Peer relations</a:t>
            </a:r>
          </a:p>
          <a:p>
            <a:r>
              <a:rPr lang="en-US" dirty="0"/>
              <a:t>• Language acquisition</a:t>
            </a:r>
          </a:p>
          <a:p>
            <a:r>
              <a:rPr lang="en-US" dirty="0"/>
              <a:t>• Psychological well-being in the future</a:t>
            </a:r>
          </a:p>
          <a:p>
            <a:endParaRPr lang="en-US" dirty="0"/>
          </a:p>
          <a:p>
            <a:r>
              <a:rPr lang="en-US" dirty="0"/>
              <a:t>Kids who are attached securely tend to be more resilient, confident, and able to make good peer relations.</a:t>
            </a:r>
          </a:p>
          <a:p>
            <a:endParaRPr lang="en-US" dirty="0"/>
          </a:p>
          <a:p>
            <a:r>
              <a:rPr lang="en-US" dirty="0"/>
              <a:t>(Ainsworth et al., 1978)</a:t>
            </a:r>
          </a:p>
          <a:p>
            <a:endParaRPr lang="en-US" dirty="0"/>
          </a:p>
          <a:p>
            <a:r>
              <a:rPr lang="en-US" dirty="0"/>
              <a:t>Why is this theory applicable to Isaac?</a:t>
            </a:r>
          </a:p>
          <a:p>
            <a:endParaRPr lang="en-US" dirty="0"/>
          </a:p>
          <a:p>
            <a:r>
              <a:rPr lang="en-US" dirty="0"/>
              <a:t>• Separation anxiety</a:t>
            </a:r>
          </a:p>
          <a:p>
            <a:r>
              <a:rPr lang="en-US" dirty="0"/>
              <a:t>• Clingy behavior</a:t>
            </a:r>
          </a:p>
          <a:p>
            <a:r>
              <a:rPr lang="en-US" dirty="0"/>
              <a:t>• Inability to engage in independent play</a:t>
            </a:r>
          </a:p>
          <a:p>
            <a:r>
              <a:rPr lang="en-US" dirty="0"/>
              <a:t>• Socially withdrawn</a:t>
            </a:r>
          </a:p>
        </p:txBody>
      </p:sp>
    </p:spTree>
    <p:extLst>
      <p:ext uri="{BB962C8B-B14F-4D97-AF65-F5344CB8AC3E}">
        <p14:creationId xmlns:p14="http://schemas.microsoft.com/office/powerpoint/2010/main" val="1044167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3440" y="461116"/>
            <a:ext cx="8839200" cy="6186309"/>
          </a:xfrm>
          <a:prstGeom prst="rect">
            <a:avLst/>
          </a:prstGeom>
        </p:spPr>
        <p:txBody>
          <a:bodyPr wrap="square">
            <a:spAutoFit/>
          </a:bodyPr>
          <a:lstStyle/>
          <a:p>
            <a:r>
              <a:rPr lang="en-US" sz="2000" b="1" dirty="0"/>
              <a:t>Attachment Theory and </a:t>
            </a:r>
            <a:r>
              <a:rPr lang="en-US" sz="2000" b="1" dirty="0" smtClean="0"/>
              <a:t>Isaac:</a:t>
            </a:r>
            <a:endParaRPr lang="en-US" sz="2000" b="1" dirty="0"/>
          </a:p>
          <a:p>
            <a:endParaRPr lang="en-US" dirty="0"/>
          </a:p>
          <a:p>
            <a:r>
              <a:rPr lang="en-US" dirty="0"/>
              <a:t>The experience of Isaac might have had an impact on attachment.</a:t>
            </a:r>
          </a:p>
          <a:p>
            <a:endParaRPr lang="en-US" dirty="0"/>
          </a:p>
          <a:p>
            <a:r>
              <a:rPr lang="en-US" dirty="0"/>
              <a:t>Postnatal depression of the mother could result in low emotional responsiveness.</a:t>
            </a:r>
          </a:p>
          <a:p>
            <a:endParaRPr lang="en-US" dirty="0"/>
          </a:p>
          <a:p>
            <a:r>
              <a:rPr lang="en-US" dirty="0"/>
              <a:t>Difficulties with child care routines could have led to limited chances of establishing attachments.</a:t>
            </a:r>
          </a:p>
          <a:p>
            <a:endParaRPr lang="en-US" dirty="0"/>
          </a:p>
          <a:p>
            <a:r>
              <a:rPr lang="en-US" dirty="0"/>
              <a:t>Moving house recently might have caused stress.</a:t>
            </a:r>
          </a:p>
          <a:p>
            <a:endParaRPr lang="en-US" dirty="0"/>
          </a:p>
          <a:p>
            <a:r>
              <a:rPr lang="en-US" dirty="0"/>
              <a:t>In summary, these experiences would lead to insecure attachment resulting in:</a:t>
            </a:r>
          </a:p>
          <a:p>
            <a:endParaRPr lang="en-US" dirty="0"/>
          </a:p>
          <a:p>
            <a:r>
              <a:rPr lang="en-US" dirty="0"/>
              <a:t>• Separation anxiety</a:t>
            </a:r>
          </a:p>
          <a:p>
            <a:r>
              <a:rPr lang="en-US" dirty="0"/>
              <a:t>• Dependency on the mother</a:t>
            </a:r>
          </a:p>
          <a:p>
            <a:r>
              <a:rPr lang="en-US" dirty="0"/>
              <a:t>• Low self-confidence</a:t>
            </a:r>
          </a:p>
          <a:p>
            <a:r>
              <a:rPr lang="en-US" dirty="0"/>
              <a:t>• Withdrawing from peers</a:t>
            </a:r>
          </a:p>
          <a:p>
            <a:endParaRPr lang="en-US" dirty="0"/>
          </a:p>
          <a:p>
            <a:r>
              <a:rPr lang="en-US" dirty="0"/>
              <a:t>Bowlby (1969); Murray et al. (1996)</a:t>
            </a:r>
          </a:p>
          <a:p>
            <a:endParaRPr lang="en-US" dirty="0"/>
          </a:p>
        </p:txBody>
      </p:sp>
    </p:spTree>
    <p:extLst>
      <p:ext uri="{BB962C8B-B14F-4D97-AF65-F5344CB8AC3E}">
        <p14:creationId xmlns:p14="http://schemas.microsoft.com/office/powerpoint/2010/main" val="667303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49234" y="335846"/>
            <a:ext cx="8194766" cy="5078313"/>
          </a:xfrm>
          <a:prstGeom prst="rect">
            <a:avLst/>
          </a:prstGeom>
        </p:spPr>
        <p:txBody>
          <a:bodyPr wrap="square">
            <a:spAutoFit/>
          </a:bodyPr>
          <a:lstStyle/>
          <a:p>
            <a:r>
              <a:rPr lang="en-US" sz="2000" b="1" dirty="0"/>
              <a:t>Socialization and Language </a:t>
            </a:r>
            <a:r>
              <a:rPr lang="en-US" sz="2000" b="1" dirty="0" smtClean="0"/>
              <a:t>Development:</a:t>
            </a:r>
            <a:endParaRPr lang="en-US" sz="2000" b="1" dirty="0"/>
          </a:p>
          <a:p>
            <a:endParaRPr lang="en-US" dirty="0"/>
          </a:p>
          <a:p>
            <a:r>
              <a:rPr lang="en-US" dirty="0"/>
              <a:t>According to attachment theory, secure attachment provides a platform for exploration and communication.</a:t>
            </a:r>
          </a:p>
          <a:p>
            <a:endParaRPr lang="en-US" dirty="0"/>
          </a:p>
          <a:p>
            <a:r>
              <a:rPr lang="en-US" dirty="0"/>
              <a:t>Social isolation in Isaac's case limits the chances of:</a:t>
            </a:r>
          </a:p>
          <a:p>
            <a:endParaRPr lang="en-US" dirty="0"/>
          </a:p>
          <a:p>
            <a:r>
              <a:rPr lang="en-US" dirty="0"/>
              <a:t>• Practice of language skills</a:t>
            </a:r>
          </a:p>
          <a:p>
            <a:r>
              <a:rPr lang="en-US" dirty="0"/>
              <a:t>• Learning from peers</a:t>
            </a:r>
          </a:p>
          <a:p>
            <a:r>
              <a:rPr lang="en-US" dirty="0"/>
              <a:t>• Communicating socially</a:t>
            </a:r>
          </a:p>
          <a:p>
            <a:endParaRPr lang="en-US" dirty="0"/>
          </a:p>
          <a:p>
            <a:r>
              <a:rPr lang="en-US" dirty="0"/>
              <a:t>Isaac's reluctance to join games and activities could further inhibit his language and social growth.</a:t>
            </a:r>
          </a:p>
          <a:p>
            <a:endParaRPr lang="en-US" dirty="0"/>
          </a:p>
          <a:p>
            <a:r>
              <a:rPr lang="en-US" dirty="0"/>
              <a:t>Studies have shown that sensitive caregiver-child interactions promote language learning.</a:t>
            </a:r>
          </a:p>
          <a:p>
            <a:endParaRPr lang="en-US" dirty="0"/>
          </a:p>
          <a:p>
            <a:r>
              <a:rPr lang="en-US" dirty="0"/>
              <a:t>(Hoff, 2006</a:t>
            </a:r>
            <a:r>
              <a:rPr lang="en-US" dirty="0" smtClean="0"/>
              <a:t>)</a:t>
            </a:r>
            <a:endParaRPr lang="en-US" dirty="0"/>
          </a:p>
        </p:txBody>
      </p:sp>
    </p:spTree>
    <p:extLst>
      <p:ext uri="{BB962C8B-B14F-4D97-AF65-F5344CB8AC3E}">
        <p14:creationId xmlns:p14="http://schemas.microsoft.com/office/powerpoint/2010/main" val="2039230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1154" y="696686"/>
            <a:ext cx="8072846" cy="5909310"/>
          </a:xfrm>
          <a:prstGeom prst="rect">
            <a:avLst/>
          </a:prstGeom>
        </p:spPr>
        <p:txBody>
          <a:bodyPr wrap="square">
            <a:spAutoFit/>
          </a:bodyPr>
          <a:lstStyle/>
          <a:p>
            <a:r>
              <a:rPr lang="en-US" sz="2000" b="1" dirty="0"/>
              <a:t>Factors of Nature and </a:t>
            </a:r>
            <a:r>
              <a:rPr lang="en-US" sz="2000" b="1" dirty="0" smtClean="0"/>
              <a:t>Nurture:</a:t>
            </a:r>
            <a:endParaRPr lang="en-US" sz="2000" b="1" dirty="0"/>
          </a:p>
          <a:p>
            <a:r>
              <a:rPr lang="en-US" dirty="0"/>
              <a:t>Nature</a:t>
            </a:r>
          </a:p>
          <a:p>
            <a:endParaRPr lang="en-US" dirty="0"/>
          </a:p>
          <a:p>
            <a:r>
              <a:rPr lang="en-US" dirty="0"/>
              <a:t>• Temperament can determine how Isaac handles stress.</a:t>
            </a:r>
          </a:p>
          <a:p>
            <a:r>
              <a:rPr lang="en-US" dirty="0"/>
              <a:t>• Brain development in early childhood impacts emotional control.</a:t>
            </a:r>
          </a:p>
          <a:p>
            <a:r>
              <a:rPr lang="en-US" dirty="0"/>
              <a:t>• There may be genetic tendencies towards anxiety.</a:t>
            </a:r>
          </a:p>
          <a:p>
            <a:endParaRPr lang="en-US" dirty="0"/>
          </a:p>
          <a:p>
            <a:r>
              <a:rPr lang="en-US" dirty="0"/>
              <a:t>(Kagan, 1994)</a:t>
            </a:r>
          </a:p>
          <a:p>
            <a:endParaRPr lang="en-US" dirty="0"/>
          </a:p>
          <a:p>
            <a:r>
              <a:rPr lang="en-US" dirty="0"/>
              <a:t>Nurture</a:t>
            </a:r>
          </a:p>
          <a:p>
            <a:endParaRPr lang="en-US" dirty="0"/>
          </a:p>
          <a:p>
            <a:r>
              <a:rPr lang="en-US" dirty="0"/>
              <a:t>• Mother's state of mind</a:t>
            </a:r>
          </a:p>
          <a:p>
            <a:r>
              <a:rPr lang="en-US" dirty="0"/>
              <a:t>• Disruptions to childcare</a:t>
            </a:r>
          </a:p>
          <a:p>
            <a:r>
              <a:rPr lang="en-US" dirty="0"/>
              <a:t>• Re-location and lack of social support</a:t>
            </a:r>
          </a:p>
          <a:p>
            <a:r>
              <a:rPr lang="en-US" dirty="0"/>
              <a:t>• Lack of peer interaction</a:t>
            </a:r>
          </a:p>
          <a:p>
            <a:endParaRPr lang="en-US" dirty="0"/>
          </a:p>
          <a:p>
            <a:r>
              <a:rPr lang="en-US" dirty="0"/>
              <a:t>Environmental factors might have greatly impacted Isaac's development.</a:t>
            </a:r>
          </a:p>
          <a:p>
            <a:endParaRPr lang="en-US" dirty="0"/>
          </a:p>
          <a:p>
            <a:r>
              <a:rPr lang="en-US" dirty="0"/>
              <a:t>(Bronfenbrenner, 1979)</a:t>
            </a:r>
          </a:p>
          <a:p>
            <a:endParaRPr lang="en-US" dirty="0"/>
          </a:p>
        </p:txBody>
      </p:sp>
    </p:spTree>
    <p:extLst>
      <p:ext uri="{BB962C8B-B14F-4D97-AF65-F5344CB8AC3E}">
        <p14:creationId xmlns:p14="http://schemas.microsoft.com/office/powerpoint/2010/main" val="3816834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3806" y="339634"/>
            <a:ext cx="9779725" cy="6247864"/>
          </a:xfrm>
          <a:prstGeom prst="rect">
            <a:avLst/>
          </a:prstGeom>
        </p:spPr>
        <p:txBody>
          <a:bodyPr wrap="square">
            <a:spAutoFit/>
          </a:bodyPr>
          <a:lstStyle/>
          <a:p>
            <a:r>
              <a:rPr lang="en-US" sz="2000" b="1" dirty="0"/>
              <a:t>Support Plan – Attachment-based Approaches</a:t>
            </a:r>
          </a:p>
          <a:p>
            <a:r>
              <a:rPr lang="en-US" sz="2000" b="1" dirty="0"/>
              <a:t>Key Person Approach</a:t>
            </a:r>
          </a:p>
          <a:p>
            <a:endParaRPr lang="en-US" dirty="0"/>
          </a:p>
          <a:p>
            <a:r>
              <a:rPr lang="en-US" dirty="0"/>
              <a:t>Appoint a key worker who will establish trust and security.</a:t>
            </a:r>
          </a:p>
          <a:p>
            <a:endParaRPr lang="en-US" dirty="0"/>
          </a:p>
          <a:p>
            <a:r>
              <a:rPr lang="en-US" dirty="0"/>
              <a:t>Routines</a:t>
            </a:r>
          </a:p>
          <a:p>
            <a:endParaRPr lang="en-US" dirty="0"/>
          </a:p>
          <a:p>
            <a:r>
              <a:rPr lang="en-US" dirty="0"/>
              <a:t>Implement predictable routines using visual timetables and smooth transitions.</a:t>
            </a:r>
          </a:p>
          <a:p>
            <a:endParaRPr lang="en-US" dirty="0"/>
          </a:p>
          <a:p>
            <a:r>
              <a:rPr lang="en-US" dirty="0"/>
              <a:t>Gradual Separation</a:t>
            </a:r>
          </a:p>
          <a:p>
            <a:endParaRPr lang="en-US" dirty="0"/>
          </a:p>
          <a:p>
            <a:r>
              <a:rPr lang="en-US" dirty="0"/>
              <a:t>Familiarize Isaac with brief periods away from mother and promote increasing independence.</a:t>
            </a:r>
          </a:p>
          <a:p>
            <a:endParaRPr lang="en-US" dirty="0"/>
          </a:p>
          <a:p>
            <a:r>
              <a:rPr lang="en-US" dirty="0"/>
              <a:t>Emotional Coaching</a:t>
            </a:r>
          </a:p>
          <a:p>
            <a:endParaRPr lang="en-US" dirty="0"/>
          </a:p>
          <a:p>
            <a:r>
              <a:rPr lang="en-US" dirty="0"/>
              <a:t>Coach Isaac in recognizing his emotions and expressing them through conversation and play activities.</a:t>
            </a:r>
          </a:p>
          <a:p>
            <a:endParaRPr lang="en-US" dirty="0"/>
          </a:p>
          <a:p>
            <a:r>
              <a:rPr lang="en-US" dirty="0"/>
              <a:t>These approaches align with Bowlby’s attachment theory.</a:t>
            </a:r>
          </a:p>
          <a:p>
            <a:endParaRPr lang="en-US" dirty="0"/>
          </a:p>
          <a:p>
            <a:r>
              <a:rPr lang="en-US" dirty="0"/>
              <a:t>(Bowlby, 1969</a:t>
            </a:r>
            <a:r>
              <a:rPr lang="en-US" dirty="0" smtClean="0"/>
              <a:t>)</a:t>
            </a:r>
            <a:endParaRPr lang="en-US" dirty="0"/>
          </a:p>
        </p:txBody>
      </p:sp>
    </p:spTree>
    <p:extLst>
      <p:ext uri="{BB962C8B-B14F-4D97-AF65-F5344CB8AC3E}">
        <p14:creationId xmlns:p14="http://schemas.microsoft.com/office/powerpoint/2010/main" val="2549053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10491" y="383177"/>
            <a:ext cx="9265920" cy="6463308"/>
          </a:xfrm>
          <a:prstGeom prst="rect">
            <a:avLst/>
          </a:prstGeom>
        </p:spPr>
        <p:txBody>
          <a:bodyPr wrap="square">
            <a:spAutoFit/>
          </a:bodyPr>
          <a:lstStyle/>
          <a:p>
            <a:r>
              <a:rPr lang="en-US" sz="2000" b="1" dirty="0"/>
              <a:t>Support Plan – Communication and Multiagency Support</a:t>
            </a:r>
          </a:p>
          <a:p>
            <a:r>
              <a:rPr lang="en-US" sz="2000" b="1" dirty="0"/>
              <a:t>Language-Rich </a:t>
            </a:r>
            <a:r>
              <a:rPr lang="en-US" sz="2000" b="1" dirty="0" smtClean="0"/>
              <a:t>Environment:</a:t>
            </a:r>
            <a:endParaRPr lang="en-US" sz="2000" b="1" dirty="0"/>
          </a:p>
          <a:p>
            <a:endParaRPr lang="en-US" dirty="0"/>
          </a:p>
          <a:p>
            <a:r>
              <a:rPr lang="en-US" dirty="0"/>
              <a:t>• Story-telling</a:t>
            </a:r>
          </a:p>
          <a:p>
            <a:r>
              <a:rPr lang="en-US" dirty="0"/>
              <a:t>• Group discussions</a:t>
            </a:r>
          </a:p>
          <a:p>
            <a:r>
              <a:rPr lang="en-US" dirty="0"/>
              <a:t>• Interactive play</a:t>
            </a:r>
          </a:p>
          <a:p>
            <a:endParaRPr lang="en-US" dirty="0"/>
          </a:p>
          <a:p>
            <a:r>
              <a:rPr lang="en-US" dirty="0"/>
              <a:t>Parental Support</a:t>
            </a:r>
          </a:p>
          <a:p>
            <a:endParaRPr lang="en-US" dirty="0"/>
          </a:p>
          <a:p>
            <a:r>
              <a:rPr lang="en-US" dirty="0"/>
              <a:t>• Parenting courses</a:t>
            </a:r>
          </a:p>
          <a:p>
            <a:r>
              <a:rPr lang="en-US" dirty="0"/>
              <a:t>• Maternal well-being services</a:t>
            </a:r>
          </a:p>
          <a:p>
            <a:r>
              <a:rPr lang="en-US" dirty="0"/>
              <a:t>• Opportunities to build confidence</a:t>
            </a:r>
          </a:p>
          <a:p>
            <a:endParaRPr lang="en-US" dirty="0"/>
          </a:p>
          <a:p>
            <a:r>
              <a:rPr lang="en-US" dirty="0"/>
              <a:t>Multiagency Working</a:t>
            </a:r>
          </a:p>
          <a:p>
            <a:endParaRPr lang="en-US" dirty="0"/>
          </a:p>
          <a:p>
            <a:r>
              <a:rPr lang="en-US" dirty="0"/>
              <a:t>• Health Visitor</a:t>
            </a:r>
          </a:p>
          <a:p>
            <a:r>
              <a:rPr lang="en-US" dirty="0"/>
              <a:t>• Speech &amp; Language Therapy</a:t>
            </a:r>
          </a:p>
          <a:p>
            <a:r>
              <a:rPr lang="en-US" dirty="0"/>
              <a:t>• Early Help Services</a:t>
            </a:r>
          </a:p>
          <a:p>
            <a:r>
              <a:rPr lang="en-US" dirty="0"/>
              <a:t>• Family Services</a:t>
            </a:r>
          </a:p>
          <a:p>
            <a:endParaRPr lang="en-US" dirty="0"/>
          </a:p>
          <a:p>
            <a:r>
              <a:rPr lang="en-US" dirty="0"/>
              <a:t>Interventions that help meet both the needs of Isaac and his family members.</a:t>
            </a:r>
          </a:p>
          <a:p>
            <a:endParaRPr lang="en-US" dirty="0"/>
          </a:p>
          <a:p>
            <a:r>
              <a:rPr lang="en-US" dirty="0"/>
              <a:t>(Department for Education, 2024)</a:t>
            </a:r>
          </a:p>
        </p:txBody>
      </p:sp>
    </p:spTree>
    <p:extLst>
      <p:ext uri="{BB962C8B-B14F-4D97-AF65-F5344CB8AC3E}">
        <p14:creationId xmlns:p14="http://schemas.microsoft.com/office/powerpoint/2010/main" val="471820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5429" y="862149"/>
            <a:ext cx="10685417" cy="5355312"/>
          </a:xfrm>
          <a:prstGeom prst="rect">
            <a:avLst/>
          </a:prstGeom>
        </p:spPr>
        <p:txBody>
          <a:bodyPr wrap="square">
            <a:spAutoFit/>
          </a:bodyPr>
          <a:lstStyle/>
          <a:p>
            <a:r>
              <a:rPr lang="en-US" sz="2000" b="1" dirty="0"/>
              <a:t>Evaluation of Bowlby's </a:t>
            </a:r>
            <a:r>
              <a:rPr lang="en-US" sz="2000" b="1" dirty="0" err="1"/>
              <a:t>Theoritical</a:t>
            </a:r>
            <a:r>
              <a:rPr lang="en-US" sz="2000" b="1" dirty="0"/>
              <a:t> Perspective on </a:t>
            </a:r>
            <a:r>
              <a:rPr lang="en-US" sz="2000" b="1" dirty="0" smtClean="0"/>
              <a:t>Attachment:</a:t>
            </a:r>
            <a:endParaRPr lang="en-US" sz="2000" b="1" dirty="0"/>
          </a:p>
          <a:p>
            <a:r>
              <a:rPr lang="en-US" dirty="0" err="1" smtClean="0"/>
              <a:t>Strenghts</a:t>
            </a:r>
            <a:endParaRPr lang="en-US" dirty="0"/>
          </a:p>
          <a:p>
            <a:endParaRPr lang="en-US" dirty="0"/>
          </a:p>
          <a:p>
            <a:r>
              <a:rPr lang="en-US" dirty="0"/>
              <a:t>• Well-supported by research evidence on the role of attachment.</a:t>
            </a:r>
          </a:p>
          <a:p>
            <a:r>
              <a:rPr lang="en-US" dirty="0"/>
              <a:t>• Very applicable to practice in the early years field.</a:t>
            </a:r>
          </a:p>
          <a:p>
            <a:r>
              <a:rPr lang="en-US" dirty="0"/>
              <a:t>• Useful for understanding emotions and social development.</a:t>
            </a:r>
          </a:p>
          <a:p>
            <a:endParaRPr lang="en-US" dirty="0"/>
          </a:p>
          <a:p>
            <a:r>
              <a:rPr lang="en-US" dirty="0"/>
              <a:t>Weaknesses</a:t>
            </a:r>
          </a:p>
          <a:p>
            <a:endParaRPr lang="en-US" dirty="0"/>
          </a:p>
          <a:p>
            <a:r>
              <a:rPr lang="en-US" dirty="0"/>
              <a:t>• Too much focus on the mother-infant bond.</a:t>
            </a:r>
          </a:p>
          <a:p>
            <a:r>
              <a:rPr lang="en-US" dirty="0"/>
              <a:t>• Might neglect other factors in family and culture.</a:t>
            </a:r>
          </a:p>
          <a:p>
            <a:r>
              <a:rPr lang="en-US" dirty="0"/>
              <a:t>• Fails to explain variations between individuals.</a:t>
            </a:r>
          </a:p>
          <a:p>
            <a:endParaRPr lang="en-US" dirty="0"/>
          </a:p>
          <a:p>
            <a:r>
              <a:rPr lang="en-US" dirty="0"/>
              <a:t>Cultural Perspectives</a:t>
            </a:r>
          </a:p>
          <a:p>
            <a:endParaRPr lang="en-US" dirty="0"/>
          </a:p>
          <a:p>
            <a:r>
              <a:rPr lang="en-US" dirty="0"/>
              <a:t>Attachment patterns are varied within different societies. Multicultural practitioners in London must be aware that one caregiving approach does not fit all.</a:t>
            </a:r>
          </a:p>
          <a:p>
            <a:endParaRPr lang="en-US" dirty="0"/>
          </a:p>
          <a:p>
            <a:r>
              <a:rPr lang="en-US" dirty="0"/>
              <a:t>(van </a:t>
            </a:r>
            <a:r>
              <a:rPr lang="en-US" dirty="0" err="1"/>
              <a:t>IJzendoorn</a:t>
            </a:r>
            <a:r>
              <a:rPr lang="en-US" dirty="0"/>
              <a:t> and </a:t>
            </a:r>
            <a:r>
              <a:rPr lang="en-US" dirty="0" err="1"/>
              <a:t>Sagi</a:t>
            </a:r>
            <a:r>
              <a:rPr lang="en-US" dirty="0"/>
              <a:t>-Schwartz, 2008)</a:t>
            </a:r>
          </a:p>
        </p:txBody>
      </p:sp>
    </p:spTree>
    <p:extLst>
      <p:ext uri="{BB962C8B-B14F-4D97-AF65-F5344CB8AC3E}">
        <p14:creationId xmlns:p14="http://schemas.microsoft.com/office/powerpoint/2010/main" val="168668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05691" y="1402081"/>
            <a:ext cx="8238309" cy="3170099"/>
          </a:xfrm>
          <a:prstGeom prst="rect">
            <a:avLst/>
          </a:prstGeom>
        </p:spPr>
        <p:txBody>
          <a:bodyPr wrap="square">
            <a:spAutoFit/>
          </a:bodyPr>
          <a:lstStyle/>
          <a:p>
            <a:r>
              <a:rPr lang="en-US" sz="2000" b="1" dirty="0" smtClean="0"/>
              <a:t>Conclusion:</a:t>
            </a:r>
            <a:endParaRPr lang="en-US" sz="2000" b="1" dirty="0"/>
          </a:p>
          <a:p>
            <a:endParaRPr lang="en-US" dirty="0"/>
          </a:p>
          <a:p>
            <a:r>
              <a:rPr lang="en-US" dirty="0"/>
              <a:t>The Attachment Theory proposed by Bowlby is helpful in comprehending Isaac's problems.</a:t>
            </a:r>
          </a:p>
          <a:p>
            <a:endParaRPr lang="en-US" dirty="0"/>
          </a:p>
          <a:p>
            <a:r>
              <a:rPr lang="en-US" dirty="0"/>
              <a:t>Maternal depression and interference with normal childcare and social change may have led to insecure attachment, poor emotional health, and social development in Isaac.</a:t>
            </a:r>
          </a:p>
          <a:p>
            <a:endParaRPr lang="en-US" dirty="0"/>
          </a:p>
          <a:p>
            <a:r>
              <a:rPr lang="en-US" dirty="0"/>
              <a:t>With an attachment-based approach and the cooperation of different agencies, children can be made resilient and confident.</a:t>
            </a:r>
          </a:p>
        </p:txBody>
      </p:sp>
    </p:spTree>
    <p:extLst>
      <p:ext uri="{BB962C8B-B14F-4D97-AF65-F5344CB8AC3E}">
        <p14:creationId xmlns:p14="http://schemas.microsoft.com/office/powerpoint/2010/main" val="4289382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1886" y="58847"/>
            <a:ext cx="8752114" cy="5909310"/>
          </a:xfrm>
          <a:prstGeom prst="rect">
            <a:avLst/>
          </a:prstGeom>
        </p:spPr>
        <p:txBody>
          <a:bodyPr wrap="square">
            <a:spAutoFit/>
          </a:bodyPr>
          <a:lstStyle/>
          <a:p>
            <a:r>
              <a:rPr lang="en-US" sz="2000" b="1" dirty="0" smtClean="0"/>
              <a:t>References:</a:t>
            </a:r>
            <a:endParaRPr lang="en-US" sz="2000" b="1" dirty="0"/>
          </a:p>
          <a:p>
            <a:endParaRPr lang="en-US" dirty="0" smtClean="0"/>
          </a:p>
          <a:p>
            <a:r>
              <a:rPr lang="en-US" dirty="0" smtClean="0"/>
              <a:t>1. Ainsworth</a:t>
            </a:r>
            <a:r>
              <a:rPr lang="en-US" dirty="0"/>
              <a:t>, M.D.S., </a:t>
            </a:r>
            <a:r>
              <a:rPr lang="en-US" dirty="0" err="1"/>
              <a:t>Blehar</a:t>
            </a:r>
            <a:r>
              <a:rPr lang="en-US" dirty="0"/>
              <a:t>, M.C., Waters, E. and Wall, S. (1978) Patterns of </a:t>
            </a:r>
            <a:endParaRPr lang="en-US" dirty="0" smtClean="0"/>
          </a:p>
          <a:p>
            <a:r>
              <a:rPr lang="en-US" dirty="0" smtClean="0"/>
              <a:t>2. Attachment</a:t>
            </a:r>
            <a:r>
              <a:rPr lang="en-US" dirty="0"/>
              <a:t>. Hillsdale, NJ: Erlbaum.</a:t>
            </a:r>
          </a:p>
          <a:p>
            <a:r>
              <a:rPr lang="en-US" dirty="0" smtClean="0"/>
              <a:t>3. Bowlby</a:t>
            </a:r>
            <a:r>
              <a:rPr lang="en-US" dirty="0"/>
              <a:t>, J. (1969) Attachment and Loss: Volume 1: Attachment. London: Hogarth Press.</a:t>
            </a:r>
          </a:p>
          <a:p>
            <a:r>
              <a:rPr lang="en-US" dirty="0" smtClean="0"/>
              <a:t>4. Bronfenbrenner</a:t>
            </a:r>
            <a:r>
              <a:rPr lang="en-US" dirty="0"/>
              <a:t>, U. (1979) The Ecology of Human Development. Cambridge, MA: Harvard University Press.</a:t>
            </a:r>
          </a:p>
          <a:p>
            <a:r>
              <a:rPr lang="en-US" dirty="0" smtClean="0"/>
              <a:t>5. Department </a:t>
            </a:r>
            <a:r>
              <a:rPr lang="en-US" dirty="0"/>
              <a:t>for Education (2024) Working Together to Safeguard Children. London: </a:t>
            </a:r>
            <a:r>
              <a:rPr lang="en-US" dirty="0" err="1"/>
              <a:t>DfE</a:t>
            </a:r>
            <a:r>
              <a:rPr lang="en-US" dirty="0"/>
              <a:t>.</a:t>
            </a:r>
          </a:p>
          <a:p>
            <a:r>
              <a:rPr lang="en-US" dirty="0" smtClean="0"/>
              <a:t>6. Hoff</a:t>
            </a:r>
            <a:r>
              <a:rPr lang="en-US" dirty="0"/>
              <a:t>, E. (2006) 'How social contexts support and shape language development', Developmental Review, 26(1), pp. 55–88.</a:t>
            </a:r>
          </a:p>
          <a:p>
            <a:r>
              <a:rPr lang="en-US" dirty="0" smtClean="0"/>
              <a:t>7. Kagan</a:t>
            </a:r>
            <a:r>
              <a:rPr lang="en-US" dirty="0"/>
              <a:t>, J. (1994) Galen's Prophecy: Temperament in Human Nature. New York: Basic Books.</a:t>
            </a:r>
          </a:p>
          <a:p>
            <a:r>
              <a:rPr lang="en-US" dirty="0" smtClean="0"/>
              <a:t>8. Murray</a:t>
            </a:r>
            <a:r>
              <a:rPr lang="en-US" dirty="0"/>
              <a:t>, L., Fiori-Cowley, A., Hooper, R. and Cooper, P. (1996) 'The impact of postnatal depression and associated adversity on early mother-infant interactions and later infant outcome', Child Development, 67(5), pp. 2512–2526.</a:t>
            </a:r>
          </a:p>
          <a:p>
            <a:r>
              <a:rPr lang="en-US" dirty="0" smtClean="0"/>
              <a:t>9. van </a:t>
            </a:r>
            <a:r>
              <a:rPr lang="en-US" dirty="0" err="1"/>
              <a:t>IJzendoorn</a:t>
            </a:r>
            <a:r>
              <a:rPr lang="en-US" dirty="0"/>
              <a:t>, M.H. and </a:t>
            </a:r>
            <a:r>
              <a:rPr lang="en-US" dirty="0" err="1"/>
              <a:t>Sagi</a:t>
            </a:r>
            <a:r>
              <a:rPr lang="en-US" dirty="0"/>
              <a:t>-Schwartz, A. (2008) 'Cross-cultural patterns of attachment', in Cassidy, J. and Shaver, P.R. (eds.) Handbook of Attachment. 2nd </a:t>
            </a:r>
            <a:r>
              <a:rPr lang="en-US" dirty="0" err="1"/>
              <a:t>edn</a:t>
            </a:r>
            <a:r>
              <a:rPr lang="en-US" dirty="0"/>
              <a:t>. New York: Guilford Press.</a:t>
            </a:r>
          </a:p>
        </p:txBody>
      </p:sp>
    </p:spTree>
    <p:extLst>
      <p:ext uri="{BB962C8B-B14F-4D97-AF65-F5344CB8AC3E}">
        <p14:creationId xmlns:p14="http://schemas.microsoft.com/office/powerpoint/2010/main" val="9221458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4171</TotalTime>
  <Words>1079</Words>
  <Application>Microsoft Office PowerPoint</Application>
  <PresentationFormat>Widescreen</PresentationFormat>
  <Paragraphs>176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Isaac's Development and Bowlby's Attachment Theory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az mir</dc:creator>
  <cp:lastModifiedBy>Naqi</cp:lastModifiedBy>
  <cp:revision>4</cp:revision>
  <dcterms:created xsi:type="dcterms:W3CDTF">2026-06-12T00:45:21Z</dcterms:created>
  <dcterms:modified xsi:type="dcterms:W3CDTF">2026-06-14T22:16:35Z</dcterms:modified>
</cp:coreProperties>
</file>