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7" r:id="rId4"/>
    <p:sldId id="394" r:id="rId5"/>
    <p:sldId id="395" r:id="rId6"/>
    <p:sldId id="396" r:id="rId7"/>
    <p:sldId id="402" r:id="rId8"/>
    <p:sldId id="398" r:id="rId9"/>
    <p:sldId id="399" r:id="rId10"/>
    <p:sldId id="400" r:id="rId11"/>
    <p:sldId id="40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F6F354-7C54-4529-9864-2E456F090AF0}" v="225" dt="2026-07-19T21:08:18.7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64" d="100"/>
          <a:sy n="64" d="100"/>
        </p:scale>
        <p:origin x="954"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ia Azimi" userId="abb0e303fcd96cb7" providerId="LiveId" clId="{4521A7F2-AC5A-4E9F-82AF-E7E8040963FC}"/>
    <pc:docChg chg="custSel modSld">
      <pc:chgData name="Nazia Azimi" userId="abb0e303fcd96cb7" providerId="LiveId" clId="{4521A7F2-AC5A-4E9F-82AF-E7E8040963FC}" dt="2026-07-19T21:08:18.718" v="550" actId="14100"/>
      <pc:docMkLst>
        <pc:docMk/>
      </pc:docMkLst>
      <pc:sldChg chg="addSp modSp mod">
        <pc:chgData name="Nazia Azimi" userId="abb0e303fcd96cb7" providerId="LiveId" clId="{4521A7F2-AC5A-4E9F-82AF-E7E8040963FC}" dt="2026-07-19T17:45:32.023" v="61" actId="14100"/>
        <pc:sldMkLst>
          <pc:docMk/>
          <pc:sldMk cId="0" sldId="364"/>
        </pc:sldMkLst>
        <pc:spChg chg="mod">
          <ac:chgData name="Nazia Azimi" userId="abb0e303fcd96cb7" providerId="LiveId" clId="{4521A7F2-AC5A-4E9F-82AF-E7E8040963FC}" dt="2026-07-19T17:45:32.023" v="61" actId="14100"/>
          <ac:spMkLst>
            <pc:docMk/>
            <pc:sldMk cId="0" sldId="364"/>
            <ac:spMk id="6148" creationId="{CE5AE962-C88D-3F0C-B15E-30348E09C8AE}"/>
          </ac:spMkLst>
        </pc:spChg>
        <pc:picChg chg="add mod">
          <ac:chgData name="Nazia Azimi" userId="abb0e303fcd96cb7" providerId="LiveId" clId="{4521A7F2-AC5A-4E9F-82AF-E7E8040963FC}" dt="2026-07-19T17:45:22.667" v="60" actId="14100"/>
          <ac:picMkLst>
            <pc:docMk/>
            <pc:sldMk cId="0" sldId="364"/>
            <ac:picMk id="3" creationId="{644B5C4C-C19B-22D8-0882-199C348D5E5C}"/>
          </ac:picMkLst>
        </pc:picChg>
      </pc:sldChg>
      <pc:sldChg chg="modSp mod">
        <pc:chgData name="Nazia Azimi" userId="abb0e303fcd96cb7" providerId="LiveId" clId="{4521A7F2-AC5A-4E9F-82AF-E7E8040963FC}" dt="2026-06-30T20:51:50.989" v="50" actId="14100"/>
        <pc:sldMkLst>
          <pc:docMk/>
          <pc:sldMk cId="1287151132" sldId="383"/>
        </pc:sldMkLst>
        <pc:spChg chg="mod">
          <ac:chgData name="Nazia Azimi" userId="abb0e303fcd96cb7" providerId="LiveId" clId="{4521A7F2-AC5A-4E9F-82AF-E7E8040963FC}" dt="2026-06-30T20:51:43.705" v="48" actId="14100"/>
          <ac:spMkLst>
            <pc:docMk/>
            <pc:sldMk cId="1287151132" sldId="383"/>
            <ac:spMk id="2" creationId="{7A5DAAE8-78AF-37D0-1EA1-6BE7641CF449}"/>
          </ac:spMkLst>
        </pc:spChg>
        <pc:spChg chg="mod">
          <ac:chgData name="Nazia Azimi" userId="abb0e303fcd96cb7" providerId="LiveId" clId="{4521A7F2-AC5A-4E9F-82AF-E7E8040963FC}" dt="2026-06-30T20:51:50.989" v="50" actId="14100"/>
          <ac:spMkLst>
            <pc:docMk/>
            <pc:sldMk cId="1287151132" sldId="383"/>
            <ac:spMk id="3" creationId="{327D09FF-04AE-863D-9637-E0C72C8D8B8E}"/>
          </ac:spMkLst>
        </pc:spChg>
      </pc:sldChg>
      <pc:sldChg chg="modSp">
        <pc:chgData name="Nazia Azimi" userId="abb0e303fcd96cb7" providerId="LiveId" clId="{4521A7F2-AC5A-4E9F-82AF-E7E8040963FC}" dt="2026-07-19T21:03:34.930" v="544" actId="207"/>
        <pc:sldMkLst>
          <pc:docMk/>
          <pc:sldMk cId="0" sldId="387"/>
        </pc:sldMkLst>
        <pc:spChg chg="mod">
          <ac:chgData name="Nazia Azimi" userId="abb0e303fcd96cb7" providerId="LiveId" clId="{4521A7F2-AC5A-4E9F-82AF-E7E8040963FC}" dt="2026-07-19T21:03:34.930" v="544" actId="207"/>
          <ac:spMkLst>
            <pc:docMk/>
            <pc:sldMk cId="0" sldId="387"/>
            <ac:spMk id="2" creationId="{A2FCF950-4012-15F0-B279-1361A6BD7D3F}"/>
          </ac:spMkLst>
        </pc:spChg>
      </pc:sldChg>
      <pc:sldChg chg="modSp mod">
        <pc:chgData name="Nazia Azimi" userId="abb0e303fcd96cb7" providerId="LiveId" clId="{4521A7F2-AC5A-4E9F-82AF-E7E8040963FC}" dt="2026-07-19T21:00:40.231" v="529" actId="255"/>
        <pc:sldMkLst>
          <pc:docMk/>
          <pc:sldMk cId="0" sldId="394"/>
        </pc:sldMkLst>
        <pc:spChg chg="mod">
          <ac:chgData name="Nazia Azimi" userId="abb0e303fcd96cb7" providerId="LiveId" clId="{4521A7F2-AC5A-4E9F-82AF-E7E8040963FC}" dt="2026-07-19T21:00:40.231" v="529" actId="255"/>
          <ac:spMkLst>
            <pc:docMk/>
            <pc:sldMk cId="0" sldId="394"/>
            <ac:spMk id="5" creationId="{028FA0CD-6774-EDEB-7901-7CC84D67FB82}"/>
          </ac:spMkLst>
        </pc:spChg>
        <pc:spChg chg="mod">
          <ac:chgData name="Nazia Azimi" userId="abb0e303fcd96cb7" providerId="LiveId" clId="{4521A7F2-AC5A-4E9F-82AF-E7E8040963FC}" dt="2026-07-19T17:48:48.304" v="71" actId="20577"/>
          <ac:spMkLst>
            <pc:docMk/>
            <pc:sldMk cId="0" sldId="394"/>
            <ac:spMk id="9218" creationId="{1C5FB738-49DC-34AE-A0B2-E0926CAB7A9B}"/>
          </ac:spMkLst>
        </pc:spChg>
      </pc:sldChg>
      <pc:sldChg chg="modSp mod">
        <pc:chgData name="Nazia Azimi" userId="abb0e303fcd96cb7" providerId="LiveId" clId="{4521A7F2-AC5A-4E9F-82AF-E7E8040963FC}" dt="2026-07-19T18:50:14.719" v="319" actId="12"/>
        <pc:sldMkLst>
          <pc:docMk/>
          <pc:sldMk cId="0" sldId="395"/>
        </pc:sldMkLst>
        <pc:spChg chg="mod">
          <ac:chgData name="Nazia Azimi" userId="abb0e303fcd96cb7" providerId="LiveId" clId="{4521A7F2-AC5A-4E9F-82AF-E7E8040963FC}" dt="2026-07-19T18:41:29.405" v="288" actId="14100"/>
          <ac:spMkLst>
            <pc:docMk/>
            <pc:sldMk cId="0" sldId="395"/>
            <ac:spMk id="2" creationId="{1FE8F138-5F23-B989-7BFD-71F5C33065F6}"/>
          </ac:spMkLst>
        </pc:spChg>
        <pc:spChg chg="mod">
          <ac:chgData name="Nazia Azimi" userId="abb0e303fcd96cb7" providerId="LiveId" clId="{4521A7F2-AC5A-4E9F-82AF-E7E8040963FC}" dt="2026-07-19T18:50:14.719" v="319" actId="12"/>
          <ac:spMkLst>
            <pc:docMk/>
            <pc:sldMk cId="0" sldId="395"/>
            <ac:spMk id="10" creationId="{E32E3400-4CF7-D76F-91E6-1E97593C4D9A}"/>
          </ac:spMkLst>
        </pc:spChg>
      </pc:sldChg>
      <pc:sldChg chg="modSp mod">
        <pc:chgData name="Nazia Azimi" userId="abb0e303fcd96cb7" providerId="LiveId" clId="{4521A7F2-AC5A-4E9F-82AF-E7E8040963FC}" dt="2026-07-19T21:08:18.718" v="550" actId="14100"/>
        <pc:sldMkLst>
          <pc:docMk/>
          <pc:sldMk cId="1663974967" sldId="396"/>
        </pc:sldMkLst>
        <pc:spChg chg="mod">
          <ac:chgData name="Nazia Azimi" userId="abb0e303fcd96cb7" providerId="LiveId" clId="{4521A7F2-AC5A-4E9F-82AF-E7E8040963FC}" dt="2026-07-19T18:59:42.443" v="353" actId="20577"/>
          <ac:spMkLst>
            <pc:docMk/>
            <pc:sldMk cId="1663974967" sldId="396"/>
            <ac:spMk id="2" creationId="{F7A33847-0493-6DAA-A30C-328C54DCD8B6}"/>
          </ac:spMkLst>
        </pc:spChg>
        <pc:spChg chg="mod">
          <ac:chgData name="Nazia Azimi" userId="abb0e303fcd96cb7" providerId="LiveId" clId="{4521A7F2-AC5A-4E9F-82AF-E7E8040963FC}" dt="2026-07-19T21:08:18.718" v="550" actId="14100"/>
          <ac:spMkLst>
            <pc:docMk/>
            <pc:sldMk cId="1663974967" sldId="396"/>
            <ac:spMk id="3" creationId="{857BFAFA-1A27-74B0-A7A9-13BBFEBEE86C}"/>
          </ac:spMkLst>
        </pc:spChg>
      </pc:sldChg>
      <pc:sldChg chg="modSp">
        <pc:chgData name="Nazia Azimi" userId="abb0e303fcd96cb7" providerId="LiveId" clId="{4521A7F2-AC5A-4E9F-82AF-E7E8040963FC}" dt="2026-07-19T20:27:24.446" v="414" actId="207"/>
        <pc:sldMkLst>
          <pc:docMk/>
          <pc:sldMk cId="0" sldId="398"/>
        </pc:sldMkLst>
        <pc:spChg chg="mod">
          <ac:chgData name="Nazia Azimi" userId="abb0e303fcd96cb7" providerId="LiveId" clId="{4521A7F2-AC5A-4E9F-82AF-E7E8040963FC}" dt="2026-07-19T20:27:24.446" v="414" actId="207"/>
          <ac:spMkLst>
            <pc:docMk/>
            <pc:sldMk cId="0" sldId="398"/>
            <ac:spMk id="12291" creationId="{DA8DF68F-34C4-285F-B4A1-B6E08AE08A8B}"/>
          </ac:spMkLst>
        </pc:spChg>
      </pc:sldChg>
      <pc:sldChg chg="modSp">
        <pc:chgData name="Nazia Azimi" userId="abb0e303fcd96cb7" providerId="LiveId" clId="{4521A7F2-AC5A-4E9F-82AF-E7E8040963FC}" dt="2026-07-19T20:37:42.248" v="444" actId="20577"/>
        <pc:sldMkLst>
          <pc:docMk/>
          <pc:sldMk cId="0" sldId="399"/>
        </pc:sldMkLst>
        <pc:spChg chg="mod">
          <ac:chgData name="Nazia Azimi" userId="abb0e303fcd96cb7" providerId="LiveId" clId="{4521A7F2-AC5A-4E9F-82AF-E7E8040963FC}" dt="2026-07-19T20:32:24.763" v="423" actId="14100"/>
          <ac:spMkLst>
            <pc:docMk/>
            <pc:sldMk cId="0" sldId="399"/>
            <ac:spMk id="12290" creationId="{0BAAAF84-50A1-E0F8-EF89-8F44E2FA1ACC}"/>
          </ac:spMkLst>
        </pc:spChg>
        <pc:spChg chg="mod">
          <ac:chgData name="Nazia Azimi" userId="abb0e303fcd96cb7" providerId="LiveId" clId="{4521A7F2-AC5A-4E9F-82AF-E7E8040963FC}" dt="2026-07-19T20:37:42.248" v="444" actId="20577"/>
          <ac:spMkLst>
            <pc:docMk/>
            <pc:sldMk cId="0" sldId="399"/>
            <ac:spMk id="12291" creationId="{DA8DF68F-34C4-285F-B4A1-B6E08AE08A8B}"/>
          </ac:spMkLst>
        </pc:spChg>
      </pc:sldChg>
      <pc:sldChg chg="modSp mod">
        <pc:chgData name="Nazia Azimi" userId="abb0e303fcd96cb7" providerId="LiveId" clId="{4521A7F2-AC5A-4E9F-82AF-E7E8040963FC}" dt="2026-07-19T20:47:56.083" v="477" actId="207"/>
        <pc:sldMkLst>
          <pc:docMk/>
          <pc:sldMk cId="0" sldId="400"/>
        </pc:sldMkLst>
        <pc:spChg chg="mod">
          <ac:chgData name="Nazia Azimi" userId="abb0e303fcd96cb7" providerId="LiveId" clId="{4521A7F2-AC5A-4E9F-82AF-E7E8040963FC}" dt="2026-07-19T20:39:15.996" v="456" actId="120"/>
          <ac:spMkLst>
            <pc:docMk/>
            <pc:sldMk cId="0" sldId="400"/>
            <ac:spMk id="13314" creationId="{3D80977B-0105-4BDE-DF54-D9B0E773C891}"/>
          </ac:spMkLst>
        </pc:spChg>
        <pc:spChg chg="mod">
          <ac:chgData name="Nazia Azimi" userId="abb0e303fcd96cb7" providerId="LiveId" clId="{4521A7F2-AC5A-4E9F-82AF-E7E8040963FC}" dt="2026-07-19T20:47:56.083" v="477" actId="207"/>
          <ac:spMkLst>
            <pc:docMk/>
            <pc:sldMk cId="0" sldId="400"/>
            <ac:spMk id="13315" creationId="{50070DAB-396E-DF77-4036-1E44F9E2CD8C}"/>
          </ac:spMkLst>
        </pc:spChg>
      </pc:sldChg>
      <pc:sldChg chg="addSp modSp mod">
        <pc:chgData name="Nazia Azimi" userId="abb0e303fcd96cb7" providerId="LiveId" clId="{4521A7F2-AC5A-4E9F-82AF-E7E8040963FC}" dt="2026-07-19T20:52:54.747" v="495" actId="14100"/>
        <pc:sldMkLst>
          <pc:docMk/>
          <pc:sldMk cId="0" sldId="401"/>
        </pc:sldMkLst>
        <pc:spChg chg="mod">
          <ac:chgData name="Nazia Azimi" userId="abb0e303fcd96cb7" providerId="LiveId" clId="{4521A7F2-AC5A-4E9F-82AF-E7E8040963FC}" dt="2026-07-19T20:51:40.480" v="484" actId="255"/>
          <ac:spMkLst>
            <pc:docMk/>
            <pc:sldMk cId="0" sldId="401"/>
            <ac:spMk id="24578" creationId="{F1F1B1DC-7524-466F-108D-97F2CBD9A0D7}"/>
          </ac:spMkLst>
        </pc:spChg>
        <pc:spChg chg="mod">
          <ac:chgData name="Nazia Azimi" userId="abb0e303fcd96cb7" providerId="LiveId" clId="{4521A7F2-AC5A-4E9F-82AF-E7E8040963FC}" dt="2026-07-19T20:52:07.159" v="490" actId="14100"/>
          <ac:spMkLst>
            <pc:docMk/>
            <pc:sldMk cId="0" sldId="401"/>
            <ac:spMk id="24579" creationId="{9DA94A0E-9E48-D7D8-5E7E-B16D6C64C35A}"/>
          </ac:spMkLst>
        </pc:spChg>
        <pc:picChg chg="add mod">
          <ac:chgData name="Nazia Azimi" userId="abb0e303fcd96cb7" providerId="LiveId" clId="{4521A7F2-AC5A-4E9F-82AF-E7E8040963FC}" dt="2026-07-19T20:52:54.747" v="495" actId="14100"/>
          <ac:picMkLst>
            <pc:docMk/>
            <pc:sldMk cId="0" sldId="401"/>
            <ac:picMk id="3" creationId="{914EC035-507B-593B-8F73-934E7B85869C}"/>
          </ac:picMkLst>
        </pc:picChg>
      </pc:sldChg>
      <pc:sldChg chg="addSp delSp modSp mod modClrScheme chgLayout">
        <pc:chgData name="Nazia Azimi" userId="abb0e303fcd96cb7" providerId="LiveId" clId="{4521A7F2-AC5A-4E9F-82AF-E7E8040963FC}" dt="2026-07-19T20:20:40.145" v="402" actId="20577"/>
        <pc:sldMkLst>
          <pc:docMk/>
          <pc:sldMk cId="1557286457" sldId="402"/>
        </pc:sldMkLst>
        <pc:spChg chg="mod ord">
          <ac:chgData name="Nazia Azimi" userId="abb0e303fcd96cb7" providerId="LiveId" clId="{4521A7F2-AC5A-4E9F-82AF-E7E8040963FC}" dt="2026-07-19T20:14:24.281" v="384" actId="26606"/>
          <ac:spMkLst>
            <pc:docMk/>
            <pc:sldMk cId="1557286457" sldId="402"/>
            <ac:spMk id="2" creationId="{C2E158EF-D71F-2BDF-B057-3B59AB77B65C}"/>
          </ac:spMkLst>
        </pc:spChg>
        <pc:spChg chg="mod ord">
          <ac:chgData name="Nazia Azimi" userId="abb0e303fcd96cb7" providerId="LiveId" clId="{4521A7F2-AC5A-4E9F-82AF-E7E8040963FC}" dt="2026-07-19T20:14:24.281" v="384" actId="26606"/>
          <ac:spMkLst>
            <pc:docMk/>
            <pc:sldMk cId="1557286457" sldId="402"/>
            <ac:spMk id="3" creationId="{D269A12E-089F-65A6-1AAB-F01DB5F08F07}"/>
          </ac:spMkLst>
        </pc:spChg>
        <pc:spChg chg="mod ord">
          <ac:chgData name="Nazia Azimi" userId="abb0e303fcd96cb7" providerId="LiveId" clId="{4521A7F2-AC5A-4E9F-82AF-E7E8040963FC}" dt="2026-07-19T20:14:24.281" v="384" actId="26606"/>
          <ac:spMkLst>
            <pc:docMk/>
            <pc:sldMk cId="1557286457" sldId="402"/>
            <ac:spMk id="4" creationId="{43505478-C626-3663-665D-AC19DC80AA4E}"/>
          </ac:spMkLst>
        </pc:spChg>
        <pc:spChg chg="mod ord">
          <ac:chgData name="Nazia Azimi" userId="abb0e303fcd96cb7" providerId="LiveId" clId="{4521A7F2-AC5A-4E9F-82AF-E7E8040963FC}" dt="2026-07-19T20:14:24.281" v="384" actId="26606"/>
          <ac:spMkLst>
            <pc:docMk/>
            <pc:sldMk cId="1557286457" sldId="402"/>
            <ac:spMk id="5" creationId="{C64B2B4C-291A-E39F-7662-184F83BAF735}"/>
          </ac:spMkLst>
        </pc:spChg>
        <pc:spChg chg="add del mod">
          <ac:chgData name="Nazia Azimi" userId="abb0e303fcd96cb7" providerId="LiveId" clId="{4521A7F2-AC5A-4E9F-82AF-E7E8040963FC}" dt="2026-07-19T20:15:02.911" v="385" actId="21"/>
          <ac:spMkLst>
            <pc:docMk/>
            <pc:sldMk cId="1557286457" sldId="402"/>
            <ac:spMk id="10" creationId="{3CDA598A-F420-4346-92CF-DF01B538BE67}"/>
          </ac:spMkLst>
        </pc:spChg>
        <pc:spChg chg="add del mod">
          <ac:chgData name="Nazia Azimi" userId="abb0e303fcd96cb7" providerId="LiveId" clId="{4521A7F2-AC5A-4E9F-82AF-E7E8040963FC}" dt="2026-07-19T20:15:17.841" v="386" actId="21"/>
          <ac:spMkLst>
            <pc:docMk/>
            <pc:sldMk cId="1557286457" sldId="402"/>
            <ac:spMk id="12" creationId="{9B07BC7E-AF4E-2D41-C8DF-230A32E2B413}"/>
          </ac:spMkLst>
        </pc:spChg>
        <pc:spChg chg="add mod">
          <ac:chgData name="Nazia Azimi" userId="abb0e303fcd96cb7" providerId="LiveId" clId="{4521A7F2-AC5A-4E9F-82AF-E7E8040963FC}" dt="2026-07-19T20:20:40.145" v="402" actId="20577"/>
          <ac:spMkLst>
            <pc:docMk/>
            <pc:sldMk cId="1557286457" sldId="402"/>
            <ac:spMk id="14" creationId="{AF8161A6-3AB4-50E7-50A7-F30C267F7F72}"/>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19/07/2026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19/07/2026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19/07/2026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england.nhs.uk/long-read/patient-safety-incident-response-framework/?utm_source=chatgpt.co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england.nhs.uk/long-read/patient-safety-incident-response-framework/?utm_source=chatgpt.com" TargetMode="External"/><Relationship Id="rId2" Type="http://schemas.openxmlformats.org/officeDocument/2006/relationships/hyperlink" Target="https://www.nmc.org.uk/standards/standards-for-nurses/standards-of-proficiency-for-registered-nurses/?utm_source=chatgpt.co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unknowncystic.com/2012/05/"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214203" y="1049311"/>
            <a:ext cx="9803567" cy="4467252"/>
          </a:xfrm>
        </p:spPr>
        <p:txBody>
          <a:bodyPr/>
          <a:lstStyle/>
          <a:p>
            <a:pPr marL="0" indent="0" algn="just">
              <a:buNone/>
            </a:pPr>
            <a:endParaRPr lang="en-GB" altLang="en-US" dirty="0">
              <a:latin typeface="Times New Roman" panose="02020603050405020304" pitchFamily="18" charset="0"/>
              <a:cs typeface="Times New Roman" panose="02020603050405020304" pitchFamily="18" charset="0"/>
            </a:endParaRPr>
          </a:p>
          <a:p>
            <a:pPr algn="just"/>
            <a:r>
              <a:rPr lang="en-GB" altLang="en-US" dirty="0">
                <a:latin typeface="Times New Roman" panose="02020603050405020304" pitchFamily="18" charset="0"/>
                <a:cs typeface="Times New Roman" panose="02020603050405020304" pitchFamily="18" charset="0"/>
              </a:rPr>
              <a:t>  Module Title: </a:t>
            </a:r>
            <a:r>
              <a:rPr lang="en-GB" altLang="en-US" b="1" i="1" dirty="0">
                <a:latin typeface="Times New Roman" panose="02020603050405020304" pitchFamily="18" charset="0"/>
                <a:cs typeface="Times New Roman" panose="02020603050405020304" pitchFamily="18" charset="0"/>
              </a:rPr>
              <a:t>Professional Career Development within H&amp;SC</a:t>
            </a:r>
          </a:p>
          <a:p>
            <a:pPr algn="just"/>
            <a:r>
              <a:rPr lang="en-GB" altLang="en-US" u="sng" dirty="0">
                <a:latin typeface="Times New Roman" panose="02020603050405020304" pitchFamily="18" charset="0"/>
                <a:cs typeface="Times New Roman" panose="02020603050405020304" pitchFamily="18" charset="0"/>
              </a:rPr>
              <a:t>Module Number</a:t>
            </a:r>
            <a:r>
              <a:rPr lang="en-GB" altLang="en-US" dirty="0">
                <a:latin typeface="Times New Roman" panose="02020603050405020304" pitchFamily="18" charset="0"/>
                <a:cs typeface="Times New Roman" panose="02020603050405020304" pitchFamily="18" charset="0"/>
              </a:rPr>
              <a:t>: </a:t>
            </a:r>
            <a:r>
              <a:rPr lang="en-GB" altLang="en-US" b="1" i="1" dirty="0">
                <a:latin typeface="Times New Roman" panose="02020603050405020304" pitchFamily="18" charset="0"/>
                <a:cs typeface="Times New Roman" panose="02020603050405020304" pitchFamily="18" charset="0"/>
              </a:rPr>
              <a:t>LCHS 4009 (LON)</a:t>
            </a:r>
          </a:p>
          <a:p>
            <a:pPr algn="just"/>
            <a:r>
              <a:rPr lang="en-GB" altLang="en-US" u="sng" dirty="0">
                <a:latin typeface="Times New Roman" panose="02020603050405020304" pitchFamily="18" charset="0"/>
                <a:cs typeface="Times New Roman" panose="02020603050405020304" pitchFamily="18" charset="0"/>
              </a:rPr>
              <a:t>Assignment No</a:t>
            </a:r>
            <a:r>
              <a:rPr lang="en-GB" altLang="en-US" b="1" i="1" dirty="0">
                <a:latin typeface="Times New Roman" panose="02020603050405020304" pitchFamily="18" charset="0"/>
                <a:cs typeface="Times New Roman" panose="02020603050405020304" pitchFamily="18" charset="0"/>
              </a:rPr>
              <a:t>: ASSIGNMENT 1</a:t>
            </a:r>
          </a:p>
          <a:p>
            <a:pPr algn="just"/>
            <a:r>
              <a:rPr lang="en-GB" altLang="en-US" u="sng" dirty="0">
                <a:latin typeface="Times New Roman" panose="02020603050405020304" pitchFamily="18" charset="0"/>
                <a:cs typeface="Times New Roman" panose="02020603050405020304" pitchFamily="18" charset="0"/>
              </a:rPr>
              <a:t>Student Name</a:t>
            </a:r>
            <a:r>
              <a:rPr lang="en-GB" altLang="en-US" b="1" i="1" dirty="0">
                <a:latin typeface="Times New Roman" panose="02020603050405020304" pitchFamily="18" charset="0"/>
                <a:cs typeface="Times New Roman" panose="02020603050405020304" pitchFamily="18" charset="0"/>
              </a:rPr>
              <a:t>: NAZIA AZIMI </a:t>
            </a:r>
          </a:p>
          <a:p>
            <a:pPr algn="just"/>
            <a:r>
              <a:rPr lang="en-GB" altLang="en-US" u="sng" dirty="0">
                <a:latin typeface="Times New Roman" panose="02020603050405020304" pitchFamily="18" charset="0"/>
                <a:cs typeface="Times New Roman" panose="02020603050405020304" pitchFamily="18" charset="0"/>
              </a:rPr>
              <a:t>Student ID</a:t>
            </a:r>
            <a:r>
              <a:rPr lang="en-GB" altLang="en-US" dirty="0">
                <a:latin typeface="Times New Roman" panose="02020603050405020304" pitchFamily="18" charset="0"/>
                <a:cs typeface="Times New Roman" panose="02020603050405020304" pitchFamily="18" charset="0"/>
              </a:rPr>
              <a:t>:       </a:t>
            </a:r>
            <a:r>
              <a:rPr lang="en-GB" altLang="en-US" b="1" dirty="0">
                <a:latin typeface="Times New Roman" panose="02020603050405020304" pitchFamily="18" charset="0"/>
                <a:cs typeface="Times New Roman" panose="02020603050405020304" pitchFamily="18" charset="0"/>
              </a:rPr>
              <a:t>2511889</a:t>
            </a:r>
            <a:endParaRPr lang="en-GB" altLang="en-US" b="1" i="1" dirty="0">
              <a:latin typeface="Times New Roman" panose="02020603050405020304" pitchFamily="18" charset="0"/>
              <a:cs typeface="Times New Roman" panose="02020603050405020304" pitchFamily="18" charset="0"/>
            </a:endParaRPr>
          </a:p>
          <a:p>
            <a:pPr algn="just"/>
            <a:r>
              <a:rPr lang="en-GB" altLang="en-US" u="sng" dirty="0">
                <a:latin typeface="Times New Roman" panose="02020603050405020304" pitchFamily="18" charset="0"/>
                <a:cs typeface="Times New Roman" panose="02020603050405020304" pitchFamily="18" charset="0"/>
              </a:rPr>
              <a:t>Lecturer’s Name</a:t>
            </a:r>
            <a:r>
              <a:rPr lang="en-GB" altLang="en-US" b="1" i="1" dirty="0">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Odette Jack (Module Leader) </a:t>
            </a:r>
            <a:endParaRPr lang="en-GB" altLang="en-US" b="1" i="1" dirty="0">
              <a:latin typeface="Times New Roman" panose="02020603050405020304" pitchFamily="18" charset="0"/>
              <a:cs typeface="Times New Roman" panose="02020603050405020304" pitchFamily="18" charset="0"/>
            </a:endParaRPr>
          </a:p>
        </p:txBody>
      </p:sp>
      <p:pic>
        <p:nvPicPr>
          <p:cNvPr id="3" name="Picture 2" descr="UWTSD logo | Discover Dylan Thomas">
            <a:extLst>
              <a:ext uri="{FF2B5EF4-FFF2-40B4-BE49-F238E27FC236}">
                <a16:creationId xmlns:a16="http://schemas.microsoft.com/office/drawing/2014/main" id="{644B5C4C-C19B-22D8-0882-199C348D5E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4852" y="114299"/>
            <a:ext cx="3477717" cy="122713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a:xfrm>
            <a:off x="609600" y="749508"/>
            <a:ext cx="10972800" cy="1124262"/>
          </a:xfrm>
        </p:spPr>
        <p:txBody>
          <a:bodyPr/>
          <a:lstStyle/>
          <a:p>
            <a:r>
              <a:rPr lang="en-GB" b="1" dirty="0">
                <a:latin typeface="Times New Roman" panose="02020603050405020304" pitchFamily="18" charset="0"/>
                <a:cs typeface="Times New Roman" panose="02020603050405020304" pitchFamily="18" charset="0"/>
              </a:rPr>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a:xfrm>
            <a:off x="609600" y="2638269"/>
            <a:ext cx="10972800" cy="1753849"/>
          </a:xfrm>
        </p:spPr>
        <p:txBody>
          <a:bodyPr/>
          <a:lstStyle/>
          <a:p>
            <a:pPr marL="0" indent="0">
              <a:buNone/>
            </a:pPr>
            <a:r>
              <a:rPr lang="en-GB" dirty="0">
                <a:latin typeface="Times New Roman" panose="02020603050405020304" pitchFamily="18" charset="0"/>
                <a:cs typeface="Times New Roman" panose="02020603050405020304" pitchFamily="18" charset="0"/>
              </a:rPr>
              <a:t>I confirm that I have not presented any AI generated text as my own work. I acknowledge the use of Grammar. </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19/07/2026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334433" y="1052515"/>
            <a:ext cx="11537777" cy="4464050"/>
          </a:xfrm>
        </p:spPr>
        <p:txBody>
          <a:bodyPr/>
          <a:lstStyle/>
          <a:p>
            <a:pPr marL="0" indent="0">
              <a:buNone/>
              <a:defRPr/>
            </a:pPr>
            <a:r>
              <a:rPr lang="en-GB" sz="2800" b="1" i="1" dirty="0"/>
              <a:t>Briefly</a:t>
            </a:r>
          </a:p>
          <a:p>
            <a:pPr>
              <a:buFont typeface="Wingdings" panose="05000000000000000000" pitchFamily="2" charset="2"/>
              <a:buChar char="§"/>
              <a:defRPr/>
            </a:pPr>
            <a:r>
              <a:rPr lang="en-GB" sz="2800" dirty="0"/>
              <a:t>This presentation will explain the importance of </a:t>
            </a:r>
            <a:r>
              <a:rPr lang="en-GB" sz="2800" b="1" dirty="0"/>
              <a:t>reflection</a:t>
            </a:r>
            <a:r>
              <a:rPr lang="en-GB" sz="2800" dirty="0"/>
              <a:t> as a key skill in health and social care. It will describe how reflective practice supports safe and effective care, improves outcomes for service users, and benefits patients, staff, and organisations. The presentation will also provide a practical workplace example of reflection, discuss how this skill supports my future career and professional development, and conclude with the key points and supporting evidence from current health and social care guidance. </a:t>
            </a:r>
            <a:r>
              <a:rPr lang="en-GB" sz="2800" dirty="0">
                <a:solidFill>
                  <a:schemeClr val="bg1"/>
                </a:solidFill>
              </a:rPr>
              <a:t>i</a:t>
            </a:r>
            <a:endParaRPr lang="en-GB" b="1" dirty="0">
              <a:solidFill>
                <a:schemeClr val="bg1"/>
              </a:solidFill>
            </a:endParaRPr>
          </a:p>
          <a:p>
            <a:pPr>
              <a:defRPr/>
            </a:pPr>
            <a:endParaRPr lang="en-GB"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2800" b="1" dirty="0"/>
              <a:t>My chosen skill </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334433" y="928315"/>
            <a:ext cx="11342915" cy="5247590"/>
          </a:xfrm>
          <a:prstGeom prst="rect">
            <a:avLst/>
          </a:prstGeom>
          <a:noFill/>
        </p:spPr>
        <p:txBody>
          <a:bodyPr wrap="square">
            <a:spAutoFit/>
          </a:bodyPr>
          <a:lstStyle/>
          <a:p>
            <a:pPr marL="800100" lvl="1" indent="-342900">
              <a:buFont typeface="Wingdings" panose="05000000000000000000" pitchFamily="2" charset="2"/>
              <a:buChar char="§"/>
            </a:pPr>
            <a:r>
              <a:rPr lang="en-GB" sz="2800" b="1" dirty="0"/>
              <a:t>Reflection</a:t>
            </a:r>
          </a:p>
          <a:p>
            <a:pPr lvl="1"/>
            <a:endParaRPr lang="en-GB" sz="2800" b="1" dirty="0"/>
          </a:p>
          <a:p>
            <a:pPr lvl="0" algn="just"/>
            <a:r>
              <a:rPr lang="en-GB" sz="2400" dirty="0"/>
              <a:t>Reflection is thinking critically about experiences to improve future practice.</a:t>
            </a:r>
          </a:p>
          <a:p>
            <a:pPr lvl="0" algn="just"/>
            <a:r>
              <a:rPr lang="en-GB" sz="2400" dirty="0"/>
              <a:t>It involves evaluating actions, identifying strengths and weaknesses, and planning improvements.</a:t>
            </a:r>
          </a:p>
          <a:p>
            <a:pPr lvl="0"/>
            <a:r>
              <a:rPr lang="en-GB" sz="2400" dirty="0"/>
              <a:t>Reflection promotes continuous learning and professional development.</a:t>
            </a:r>
          </a:p>
          <a:p>
            <a:pPr lvl="0"/>
            <a:r>
              <a:rPr lang="en-GB" sz="2400" dirty="0"/>
              <a:t>It also contributes to </a:t>
            </a:r>
            <a:r>
              <a:rPr lang="en-GB" sz="2400" b="1" dirty="0"/>
              <a:t>good quality outcomes for service users</a:t>
            </a:r>
            <a:r>
              <a:rPr lang="en-GB" sz="2400" dirty="0"/>
              <a:t> by ensuring care is person-centred, evidence-based, and continuously improved. Reflective practitioners are more likely to adapt their care to meet individual needs, listen to feedback, and make informed decisions that improve health outcomes and patient satisfaction.</a:t>
            </a:r>
            <a:r>
              <a:rPr lang="en-GB" sz="2400" dirty="0">
                <a:solidFill>
                  <a:schemeClr val="bg1"/>
                </a:solidFill>
              </a:rPr>
              <a:t> I</a:t>
            </a:r>
            <a:endParaRPr lang="en-GB" sz="2400" dirty="0"/>
          </a:p>
          <a:p>
            <a:pPr lvl="0" algn="r"/>
            <a:r>
              <a:rPr lang="en-GB" sz="2400" dirty="0">
                <a:solidFill>
                  <a:schemeClr val="bg1"/>
                </a:solidFill>
              </a:rPr>
              <a:t> </a:t>
            </a:r>
            <a:r>
              <a:rPr lang="en-GB" sz="2000" dirty="0">
                <a:hlinkClick r:id="rId2"/>
              </a:rPr>
              <a:t>NHS England</a:t>
            </a:r>
            <a:r>
              <a:rPr lang="en-GB" sz="2000" dirty="0"/>
              <a:t> (2025)</a:t>
            </a:r>
            <a:endParaRPr lang="en-GB" sz="2000" dirty="0">
              <a:solidFill>
                <a:schemeClr val="bg1"/>
              </a:solidFill>
            </a:endParaRPr>
          </a:p>
          <a:p>
            <a:pPr lvl="1"/>
            <a:endParaRPr lang="en-GB" sz="2000" b="1" dirty="0"/>
          </a:p>
          <a:p>
            <a:pPr marL="742950" lvl="1" indent="-285750">
              <a:buFont typeface="Arial" panose="020B0604020202020204" pitchFamily="34" charset="0"/>
              <a:buChar char="•"/>
            </a:pPr>
            <a:endParaRPr lang="en-GB"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114299"/>
            <a:ext cx="9206974" cy="433582"/>
          </a:xfrm>
        </p:spPr>
        <p:txBody>
          <a:bodyPr/>
          <a:lstStyle/>
          <a:p>
            <a:r>
              <a:rPr lang="en-GB" sz="2800" b="1" dirty="0"/>
              <a:t>Importance of Reflection  in professional practice</a:t>
            </a: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609600" y="547881"/>
            <a:ext cx="10657114" cy="5778505"/>
          </a:xfrm>
          <a:prstGeom prst="rect">
            <a:avLst/>
          </a:prstGeom>
          <a:noFill/>
        </p:spPr>
        <p:txBody>
          <a:bodyPr wrap="square">
            <a:spAutoFit/>
          </a:bodyPr>
          <a:lstStyle/>
          <a:p>
            <a:r>
              <a:rPr lang="en-GB" b="1" dirty="0"/>
              <a:t>Reflection</a:t>
            </a:r>
            <a:r>
              <a:rPr lang="en-GB" dirty="0"/>
              <a:t> is a key skill for people working in health and social care because it helps them learn from their experiences, improve their practice, and provide safe, person-centred care. Healthcare professionals use reflection to evaluate their actions, identify strengths and areas for improvement, and apply lessons learned to future situations. This supports continuous professional development and helps maintain high standards of care.</a:t>
            </a:r>
          </a:p>
          <a:p>
            <a:r>
              <a:rPr lang="en-GB" b="1" dirty="0"/>
              <a:t>Reflection supports safe and effective care</a:t>
            </a:r>
            <a:r>
              <a:rPr lang="en-GB" dirty="0"/>
              <a:t> by encouraging staff to identify mistakes, recognise risks, and improve decision- making. For example, if a medication error or communication breakdown occurs during a shift, reflecting on the incident can help staff understand what went wrong and introduce changes to prevent it from happening again. Reflection also improves communication, teamwork, and clinical judgement, which are all essential for patient safety.</a:t>
            </a:r>
          </a:p>
          <a:p>
            <a:pPr marL="285750" indent="-285750">
              <a:buFont typeface="Wingdings" panose="05000000000000000000" pitchFamily="2" charset="2"/>
              <a:buChar char="§"/>
            </a:pPr>
            <a:r>
              <a:rPr lang="en-GB" b="1" dirty="0"/>
              <a:t>Reflection benefits different groups in several ways:</a:t>
            </a:r>
          </a:p>
          <a:p>
            <a:pPr lvl="0"/>
            <a:r>
              <a:rPr lang="en-GB" b="1" dirty="0"/>
              <a:t>Service users/patients:</a:t>
            </a:r>
            <a:r>
              <a:rPr lang="en-GB" dirty="0"/>
              <a:t> Receive safer, higher-quality, and more compassionate care, with fewer errors and better health outcomes. </a:t>
            </a:r>
          </a:p>
          <a:p>
            <a:pPr lvl="0"/>
            <a:r>
              <a:rPr lang="en-GB" b="1" dirty="0"/>
              <a:t>Staff and colleagues:</a:t>
            </a:r>
            <a:r>
              <a:rPr lang="en-GB" dirty="0"/>
              <a:t> Improve their knowledge, confidence, communication, teamwork, and professional competence while learning from experience and supporting one another. </a:t>
            </a:r>
          </a:p>
          <a:p>
            <a:pPr lvl="0"/>
            <a:r>
              <a:rPr lang="en-GB" b="1" dirty="0"/>
              <a:t>The organisation:</a:t>
            </a:r>
            <a:r>
              <a:rPr lang="en-GB" dirty="0"/>
              <a:t> Benefits from improved quality of care, fewer complaints and incidents, better compliance with professional standards, and a culture of continuous improvement.              </a:t>
            </a:r>
          </a:p>
          <a:p>
            <a:pPr algn="r"/>
            <a:r>
              <a:rPr lang="en-GB" sz="1400" dirty="0"/>
              <a:t>Health and Care Professions Council (2023).</a:t>
            </a:r>
          </a:p>
          <a:p>
            <a:endParaRPr lang="en-GB" sz="1600" dirty="0"/>
          </a:p>
          <a:p>
            <a:endParaRPr lang="en-GB" sz="1050" i="1" dirty="0"/>
          </a:p>
          <a:p>
            <a:endParaRPr lang="en-GB" sz="1100" dirty="0"/>
          </a:p>
          <a:p>
            <a:pPr marL="800100" lvl="1" indent="-342900">
              <a:buFont typeface="Arial" panose="020B0604020202020204" pitchFamily="34" charset="0"/>
              <a:buChar char="•"/>
            </a:pPr>
            <a:endParaRPr lang="en-GB"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GB" sz="2800" b="1" dirty="0"/>
              <a:t>Model or framework linked to Reflection </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1132799"/>
            <a:ext cx="11332028" cy="4503503"/>
          </a:xfrm>
        </p:spPr>
        <p:txBody>
          <a:bodyPr/>
          <a:lstStyle/>
          <a:p>
            <a:pPr algn="just"/>
            <a:r>
              <a:rPr lang="en-GB" sz="2400" dirty="0"/>
              <a:t>Reflection is closely linked to professional standards. It enables practitioners to continually improve their knowledge and skills while ensuring that patients receive safe, compassionate, and effective care. Reflective practice is therefore an essential responsibility for anyone working in health and social care.</a:t>
            </a:r>
            <a:endParaRPr lang="en-GB" sz="2400" i="1" dirty="0"/>
          </a:p>
          <a:p>
            <a:r>
              <a:rPr lang="en-GB" sz="2400" b="1" dirty="0"/>
              <a:t>Gibbs' Reflective Cycle (1988)</a:t>
            </a:r>
            <a:endParaRPr lang="en-GB" sz="1400" dirty="0"/>
          </a:p>
          <a:p>
            <a:pPr lvl="0"/>
            <a:r>
              <a:rPr lang="en-GB" sz="2400" dirty="0"/>
              <a:t>Description</a:t>
            </a:r>
          </a:p>
          <a:p>
            <a:pPr lvl="0"/>
            <a:r>
              <a:rPr lang="en-GB" sz="2400" dirty="0"/>
              <a:t>Feelings</a:t>
            </a:r>
          </a:p>
          <a:p>
            <a:pPr lvl="0"/>
            <a:r>
              <a:rPr lang="en-GB" sz="2400" dirty="0"/>
              <a:t>Evaluation</a:t>
            </a:r>
          </a:p>
          <a:p>
            <a:pPr lvl="0"/>
            <a:r>
              <a:rPr lang="en-GB" sz="2400" dirty="0"/>
              <a:t>Analysis  </a:t>
            </a:r>
            <a:r>
              <a:rPr lang="en-GB" sz="2400" dirty="0">
                <a:solidFill>
                  <a:schemeClr val="bg1"/>
                </a:solidFill>
              </a:rPr>
              <a:t>I           </a:t>
            </a:r>
          </a:p>
          <a:p>
            <a:pPr lvl="0"/>
            <a:r>
              <a:rPr lang="en-GB" sz="2400" dirty="0"/>
              <a:t>Conclusion</a:t>
            </a:r>
          </a:p>
          <a:p>
            <a:r>
              <a:rPr lang="en-GB" sz="2400" dirty="0"/>
              <a:t>Action Plan </a:t>
            </a:r>
            <a:endParaRPr lang="en-GB" sz="2400" i="1" dirty="0"/>
          </a:p>
          <a:p>
            <a:endParaRPr lang="en-GB" sz="24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2400" b="1"/>
              <a:t>Practical Example of Reflection in Health and Social Care</a:t>
            </a:r>
            <a:br>
              <a:rPr lang="en-GB" sz="2400"/>
            </a:br>
            <a:br>
              <a:rPr lang="en-GB" sz="2400"/>
            </a:br>
            <a:endParaRPr lang="en-GB" sz="2400" b="1"/>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sz="half" idx="2"/>
          </p:nvPr>
        </p:nvSpPr>
        <p:spPr>
          <a:xfrm>
            <a:off x="609600" y="2174876"/>
            <a:ext cx="5386917" cy="3414365"/>
          </a:xfrm>
        </p:spPr>
        <p:txBody>
          <a:bodyPr wrap="square" anchor="t">
            <a:normAutofit/>
          </a:bodyPr>
          <a:lstStyle/>
          <a:p>
            <a:pPr marL="0" indent="0">
              <a:buNone/>
            </a:pPr>
            <a:endParaRPr lang="en-GB"/>
          </a:p>
          <a:p>
            <a:pPr marL="0" indent="0">
              <a:buNone/>
            </a:pPr>
            <a:endParaRPr lang="en-GB"/>
          </a:p>
        </p:txBody>
      </p:sp>
      <p:sp>
        <p:nvSpPr>
          <p:cNvPr id="14" name="Content Placeholder 5">
            <a:extLst>
              <a:ext uri="{FF2B5EF4-FFF2-40B4-BE49-F238E27FC236}">
                <a16:creationId xmlns:a16="http://schemas.microsoft.com/office/drawing/2014/main" id="{AF8161A6-3AB4-50E7-50A7-F30C267F7F72}"/>
              </a:ext>
            </a:extLst>
          </p:cNvPr>
          <p:cNvSpPr>
            <a:spLocks noGrp="1"/>
          </p:cNvSpPr>
          <p:nvPr>
            <p:ph sz="quarter" idx="4"/>
          </p:nvPr>
        </p:nvSpPr>
        <p:spPr>
          <a:xfrm>
            <a:off x="334434" y="749508"/>
            <a:ext cx="11247968" cy="4839733"/>
          </a:xfrm>
        </p:spPr>
        <p:txBody>
          <a:bodyPr/>
          <a:lstStyle/>
          <a:p>
            <a:r>
              <a:rPr lang="en-GB" dirty="0"/>
              <a:t>A </a:t>
            </a:r>
            <a:r>
              <a:rPr lang="en-GB" b="1" dirty="0"/>
              <a:t>Care Assistant</a:t>
            </a:r>
            <a:r>
              <a:rPr lang="en-GB" dirty="0"/>
              <a:t> working in a </a:t>
            </a:r>
            <a:r>
              <a:rPr lang="en-GB" b="1" dirty="0"/>
              <a:t>care home</a:t>
            </a:r>
            <a:r>
              <a:rPr lang="en-GB" dirty="0"/>
              <a:t>.</a:t>
            </a:r>
          </a:p>
          <a:p>
            <a:r>
              <a:rPr lang="en-GB" b="1" dirty="0"/>
              <a:t>Situation:</a:t>
            </a:r>
            <a:br>
              <a:rPr lang="en-GB" dirty="0"/>
            </a:br>
            <a:r>
              <a:rPr lang="en-GB" dirty="0"/>
              <a:t>A resident with dementia becomes distressed during personal care and refuses assistance with washing and dressing.</a:t>
            </a:r>
          </a:p>
          <a:p>
            <a:r>
              <a:rPr lang="en-GB" b="1" dirty="0"/>
              <a:t>How would I use reflection?</a:t>
            </a:r>
            <a:br>
              <a:rPr lang="en-GB" dirty="0"/>
            </a:br>
            <a:r>
              <a:rPr lang="en-GB" dirty="0"/>
              <a:t>After the incident, the care assistant reflects on what happened by considering why the resident became upset, whether their communication approach was appropriate, and if the resident's preferences or routine were fully considered. They discuss the situation with colleagues and review the resident's care plan to identify better ways to support the individual. </a:t>
            </a:r>
            <a:r>
              <a:rPr lang="en-GB" dirty="0">
                <a:solidFill>
                  <a:schemeClr val="bg1"/>
                </a:solidFill>
              </a:rPr>
              <a:t>I</a:t>
            </a:r>
          </a:p>
          <a:p>
            <a:endParaRPr lang="en-GB" dirty="0">
              <a:solidFill>
                <a:schemeClr val="bg1"/>
              </a:solidFill>
            </a:endParaRPr>
          </a:p>
          <a:p>
            <a:pPr marL="0" indent="0" algn="r">
              <a:buNone/>
            </a:pPr>
            <a:r>
              <a:rPr lang="en-GB" dirty="0"/>
              <a:t>Health and Care Professions Council (2024) </a:t>
            </a:r>
            <a:endParaRPr lang="en-US" dirty="0">
              <a:solidFill>
                <a:schemeClr val="bg1"/>
              </a:solidFill>
            </a:endParaRP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GB" sz="2800" b="1" dirty="0"/>
              <a:t>How does this skill support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334433" y="1094282"/>
            <a:ext cx="11498339" cy="4314938"/>
          </a:xfrm>
        </p:spPr>
        <p:txBody>
          <a:bodyPr/>
          <a:lstStyle/>
          <a:p>
            <a:pPr algn="just"/>
            <a:r>
              <a:rPr lang="en-GB" sz="2400" dirty="0"/>
              <a:t>In my future role in health and social care, reflection will help me make better decisions, communicate more effectively with colleagues and service users, and adapt my practice to meet individual needs. It will also support my continuing professional development and help me meet professional standards throughout my career.</a:t>
            </a:r>
          </a:p>
          <a:p>
            <a:pPr algn="just"/>
            <a:r>
              <a:rPr lang="en-GB" sz="2400" dirty="0"/>
              <a:t>I believe reflection is one of my strengths because I am willing to think about my experiences and identify what I can improve. However, I would like to develop this skill further by becoming more confident in using reflective models, such as Gibbs' Reflective Cycle, and by seeking regular feedback from colleagues and supervisors to improve my practice. </a:t>
            </a:r>
            <a:r>
              <a:rPr lang="en-GB" sz="2400" dirty="0">
                <a:solidFill>
                  <a:schemeClr val="bg1"/>
                </a:solidFill>
              </a:rPr>
              <a:t>i</a:t>
            </a:r>
          </a:p>
          <a:p>
            <a:pPr marL="0" indent="0">
              <a:buNone/>
            </a:pP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209863" y="136524"/>
            <a:ext cx="11372538" cy="1197601"/>
          </a:xfrm>
        </p:spPr>
        <p:txBody>
          <a:bodyPr/>
          <a:lstStyle/>
          <a:p>
            <a:r>
              <a:rPr lang="en-GB" altLang="en-US" b="1" dirty="0"/>
              <a:t>Conclusion</a:t>
            </a:r>
            <a:endParaRPr lang="en-GB" altLang="en-US"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854439" y="1543988"/>
            <a:ext cx="10727961" cy="3162924"/>
          </a:xfrm>
        </p:spPr>
        <p:txBody>
          <a:bodyPr/>
          <a:lstStyle/>
          <a:p>
            <a:pPr marL="0" indent="0" algn="just">
              <a:buNone/>
            </a:pPr>
            <a:r>
              <a:rPr lang="en-GB" sz="2400" dirty="0"/>
              <a:t>Reflection is an essential skill in health and social care because it helps professionals learn from experience, improve their practice, and provide safe high-quality, person-centred care. It supports better decision-making, communication, teamwork, and continuous professional development, leading to improved outcomes for service users. By using reflection regularly, health and social care workers can identify areas for improvement, reduce the risk of errors, and enhance the quality of care they provide. </a:t>
            </a:r>
            <a:r>
              <a:rPr lang="en-GB" sz="2400" dirty="0">
                <a:solidFill>
                  <a:schemeClr val="bg1"/>
                </a:solidFill>
              </a:rPr>
              <a:t>I</a:t>
            </a:r>
            <a:r>
              <a:rPr lang="en-GB" sz="2400" dirty="0"/>
              <a:t> </a:t>
            </a: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pPr algn="l"/>
            <a:r>
              <a:rPr lang="en-GB" altLang="en-US" b="1" dirty="0">
                <a:solidFill>
                  <a:srgbClr val="000000"/>
                </a:solidFill>
              </a:rPr>
              <a:t>References </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494675" y="1274164"/>
            <a:ext cx="11087725" cy="4107305"/>
          </a:xfrm>
        </p:spPr>
        <p:txBody>
          <a:bodyPr/>
          <a:lstStyle/>
          <a:p>
            <a:pPr lvl="0"/>
            <a:r>
              <a:rPr lang="en-GB" sz="2400" dirty="0"/>
              <a:t>Gibbs, G. (1988) </a:t>
            </a:r>
            <a:r>
              <a:rPr lang="en-GB" sz="2400" i="1" dirty="0"/>
              <a:t>Learning by Doing: A Guide to Teaching and Learning Methods</a:t>
            </a:r>
            <a:r>
              <a:rPr lang="en-GB" sz="2400" dirty="0"/>
              <a:t>. Oxford: Oxford Polytechnic.</a:t>
            </a:r>
          </a:p>
          <a:p>
            <a:pPr lvl="0"/>
            <a:r>
              <a:rPr lang="en-GB" sz="2400" dirty="0"/>
              <a:t>Nursing and Midwifery Council (2018). </a:t>
            </a:r>
            <a:r>
              <a:rPr lang="en-GB" sz="2400" i="1" dirty="0"/>
              <a:t>The Code: Professional standards of practice and behaviour for nurses, midwives and nursing associates.</a:t>
            </a:r>
            <a:r>
              <a:rPr lang="en-GB" sz="2400" dirty="0"/>
              <a:t> </a:t>
            </a:r>
          </a:p>
          <a:p>
            <a:pPr lvl="0"/>
            <a:r>
              <a:rPr lang="en-GB" sz="2400" dirty="0"/>
              <a:t>Health and Care Professions Council (2023). </a:t>
            </a:r>
            <a:r>
              <a:rPr lang="en-GB" sz="2400" i="1" dirty="0"/>
              <a:t>Standards of Proficiency</a:t>
            </a:r>
            <a:r>
              <a:rPr lang="en-GB" sz="2400" dirty="0"/>
              <a:t> – requires registrants to reflect on and improve their practice. </a:t>
            </a:r>
          </a:p>
          <a:p>
            <a:r>
              <a:rPr lang="en-GB" sz="2400" dirty="0">
                <a:hlinkClick r:id="rId2"/>
              </a:rPr>
              <a:t>Nursing and Midwifery Council</a:t>
            </a:r>
            <a:r>
              <a:rPr lang="en-GB" sz="2400" dirty="0"/>
              <a:t> (2024) </a:t>
            </a:r>
            <a:r>
              <a:rPr lang="en-GB" sz="2400" i="1" dirty="0"/>
              <a:t>Standards of Proficiency for Registered Nurses</a:t>
            </a:r>
            <a:r>
              <a:rPr lang="en-GB" sz="2400" dirty="0"/>
              <a:t>. London: Nursing and Midwifery Council. </a:t>
            </a:r>
          </a:p>
          <a:p>
            <a:r>
              <a:rPr lang="en-GB" sz="2400" dirty="0">
                <a:hlinkClick r:id="rId3"/>
              </a:rPr>
              <a:t>NHS England</a:t>
            </a:r>
            <a:r>
              <a:rPr lang="en-GB" sz="2400" dirty="0"/>
              <a:t> (2025) </a:t>
            </a:r>
            <a:r>
              <a:rPr lang="en-GB" sz="2400" i="1" dirty="0"/>
              <a:t>Patient Safety Incident Response Framework (PSIRF)</a:t>
            </a:r>
            <a:r>
              <a:rPr lang="en-GB" sz="2400" dirty="0"/>
              <a:t>. Available at NHS England.   </a:t>
            </a:r>
            <a:r>
              <a:rPr lang="en-GB" sz="2400" dirty="0">
                <a:solidFill>
                  <a:schemeClr val="bg1"/>
                </a:solidFill>
              </a:rPr>
              <a:t>i</a:t>
            </a:r>
          </a:p>
          <a:p>
            <a:pPr lvl="0"/>
            <a:endParaRPr lang="en-GB" sz="2400" dirty="0"/>
          </a:p>
          <a:p>
            <a:pPr marL="0" indent="0">
              <a:buNone/>
            </a:pPr>
            <a:endParaRPr lang="en-GB" altLang="en-US"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F1F1B1DC-7524-466F-108D-97F2CBD9A0D7}"/>
              </a:ext>
            </a:extLst>
          </p:cNvPr>
          <p:cNvSpPr>
            <a:spLocks noGrp="1"/>
          </p:cNvSpPr>
          <p:nvPr>
            <p:ph type="title"/>
          </p:nvPr>
        </p:nvSpPr>
        <p:spPr>
          <a:xfrm>
            <a:off x="1981200" y="-1"/>
            <a:ext cx="8229600" cy="809469"/>
          </a:xfrm>
        </p:spPr>
        <p:txBody>
          <a:bodyPr/>
          <a:lstStyle/>
          <a:p>
            <a:r>
              <a:rPr lang="en-GB" altLang="en-US" sz="3200" b="1" dirty="0"/>
              <a:t>Questions ???</a:t>
            </a:r>
          </a:p>
        </p:txBody>
      </p:sp>
      <p:sp>
        <p:nvSpPr>
          <p:cNvPr id="24579" name="Content Placeholder 2">
            <a:extLst>
              <a:ext uri="{FF2B5EF4-FFF2-40B4-BE49-F238E27FC236}">
                <a16:creationId xmlns:a16="http://schemas.microsoft.com/office/drawing/2014/main" id="{9DA94A0E-9E48-D7D8-5E7E-B16D6C64C35A}"/>
              </a:ext>
            </a:extLst>
          </p:cNvPr>
          <p:cNvSpPr>
            <a:spLocks noGrp="1"/>
          </p:cNvSpPr>
          <p:nvPr>
            <p:ph idx="1"/>
          </p:nvPr>
        </p:nvSpPr>
        <p:spPr>
          <a:xfrm>
            <a:off x="509666" y="1028543"/>
            <a:ext cx="11072733" cy="4487838"/>
          </a:xfrm>
        </p:spPr>
        <p:txBody>
          <a:bodyPr/>
          <a:lstStyle/>
          <a:p>
            <a:endParaRPr lang="en-GB" sz="1600" dirty="0">
              <a:solidFill>
                <a:srgbClr val="FF0000"/>
              </a:solidFill>
            </a:endParaRPr>
          </a:p>
          <a:p>
            <a:endParaRPr lang="en-GB" altLang="en-US" sz="1600" dirty="0">
              <a:solidFill>
                <a:srgbClr val="000000"/>
              </a:solidFill>
              <a:latin typeface="Arial" panose="020B0604020202020204" pitchFamily="34" charset="0"/>
              <a:cs typeface="Arial" panose="020B0604020202020204" pitchFamily="34" charset="0"/>
            </a:endParaRPr>
          </a:p>
          <a:p>
            <a:pPr marL="0" indent="0">
              <a:lnSpc>
                <a:spcPct val="106000"/>
              </a:lnSpc>
              <a:spcAft>
                <a:spcPts val="50"/>
              </a:spcAft>
              <a:buNone/>
              <a:defRPr/>
            </a:pPr>
            <a:endParaRPr lang="en-GB" altLang="en-US" sz="1600" dirty="0">
              <a:solidFill>
                <a:srgbClr val="000000"/>
              </a:solidFill>
              <a:latin typeface="Arial" panose="020B0604020202020204" pitchFamily="34" charset="0"/>
              <a:cs typeface="Arial" panose="020B0604020202020204" pitchFamily="34" charset="0"/>
            </a:endParaRPr>
          </a:p>
          <a:p>
            <a:pPr marL="0" indent="0">
              <a:defRPr/>
            </a:pPr>
            <a:endParaRPr lang="en-GB" altLang="en-US" sz="1600" dirty="0"/>
          </a:p>
        </p:txBody>
      </p:sp>
      <p:sp>
        <p:nvSpPr>
          <p:cNvPr id="4" name="Date Placeholder 3">
            <a:extLst>
              <a:ext uri="{FF2B5EF4-FFF2-40B4-BE49-F238E27FC236}">
                <a16:creationId xmlns:a16="http://schemas.microsoft.com/office/drawing/2014/main" id="{26DB4582-1AF2-DB59-6548-14A4DD1C26C5}"/>
              </a:ext>
            </a:extLst>
          </p:cNvPr>
          <p:cNvSpPr>
            <a:spLocks noGrp="1"/>
          </p:cNvSpPr>
          <p:nvPr>
            <p:ph type="dt" sz="quarter" idx="10"/>
          </p:nvPr>
        </p:nvSpPr>
        <p:spPr/>
        <p:txBody>
          <a:bodyPr/>
          <a:lstStyle/>
          <a:p>
            <a:pPr>
              <a:defRPr/>
            </a:pPr>
            <a:fld id="{0A1E2FF9-6E22-43E1-87D6-E523A978B113}" type="datetime1">
              <a:rPr lang="en-GB" altLang="en-US" smtClean="0"/>
              <a:pPr>
                <a:defRPr/>
              </a:pPr>
              <a:t>19/07/2026</a:t>
            </a:fld>
            <a:endParaRPr lang="en-GB" altLang="en-US"/>
          </a:p>
        </p:txBody>
      </p:sp>
      <p:sp>
        <p:nvSpPr>
          <p:cNvPr id="24581" name="Slide Number Placeholder 4">
            <a:extLst>
              <a:ext uri="{FF2B5EF4-FFF2-40B4-BE49-F238E27FC236}">
                <a16:creationId xmlns:a16="http://schemas.microsoft.com/office/drawing/2014/main" id="{C23C9BE2-4A5A-5F9B-95D5-19117653A7D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82DD170-93EC-1F4D-960C-FC68072EBE52}" type="slidenum">
              <a:rPr lang="en-GB" altLang="en-US" sz="1200">
                <a:solidFill>
                  <a:srgbClr val="898989"/>
                </a:solidFill>
              </a:rPr>
              <a:pPr>
                <a:spcBef>
                  <a:spcPct val="0"/>
                </a:spcBef>
                <a:buFontTx/>
                <a:buNone/>
              </a:pPr>
              <a:t>11</a:t>
            </a:fld>
            <a:endParaRPr lang="en-GB" altLang="en-US" sz="1200">
              <a:solidFill>
                <a:srgbClr val="898989"/>
              </a:solidFill>
            </a:endParaRPr>
          </a:p>
        </p:txBody>
      </p:sp>
      <p:pic>
        <p:nvPicPr>
          <p:cNvPr id="3" name="Picture 2" descr="A magnifying glass over questions&#10;&#10;AI-generated content may be incorrect.">
            <a:extLst>
              <a:ext uri="{FF2B5EF4-FFF2-40B4-BE49-F238E27FC236}">
                <a16:creationId xmlns:a16="http://schemas.microsoft.com/office/drawing/2014/main" id="{914EC035-507B-593B-8F73-934E7B85869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29193" y="1097740"/>
            <a:ext cx="10043410" cy="4163808"/>
          </a:xfrm>
          <a:prstGeom prst="rect">
            <a:avLst/>
          </a:prstGeom>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384</TotalTime>
  <Words>1030</Words>
  <Application>Microsoft Office PowerPoint</Application>
  <PresentationFormat>Widescreen</PresentationFormat>
  <Paragraphs>81</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Myriad Pro</vt:lpstr>
      <vt:lpstr>Times New Roman</vt:lpstr>
      <vt:lpstr>Wingdings</vt:lpstr>
      <vt:lpstr>20140311PresentationUWTSDTemplate</vt:lpstr>
      <vt:lpstr>PowerPoint Presentation</vt:lpstr>
      <vt:lpstr>Acknowledge use of AI</vt:lpstr>
      <vt:lpstr>Introduction</vt:lpstr>
      <vt:lpstr>My chosen skill </vt:lpstr>
      <vt:lpstr>Importance of Reflection  in professional practice</vt:lpstr>
      <vt:lpstr>Model or framework linked to Reflection </vt:lpstr>
      <vt:lpstr>Practical Example of Reflection in Health and Social Care  </vt:lpstr>
      <vt:lpstr>How does this skill support my future career? </vt:lpstr>
      <vt:lpstr>Conclusion</vt:lpstr>
      <vt:lpstr>References </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Nazia Azimi</cp:lastModifiedBy>
  <cp:revision>25</cp:revision>
  <dcterms:created xsi:type="dcterms:W3CDTF">2025-02-21T18:28:54Z</dcterms:created>
  <dcterms:modified xsi:type="dcterms:W3CDTF">2026-07-19T21:08:19Z</dcterms:modified>
</cp:coreProperties>
</file>