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3"/>
  </p:handout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>
      <p:cViewPr varScale="1">
        <p:scale>
          <a:sx n="86" d="100"/>
          <a:sy n="86" d="100"/>
        </p:scale>
        <p:origin x="104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Sources and Treatment of Random Errors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Random errors in measurements are caused by unpredictable variations in the measurement system. (Some sources call these </a:t>
            </a:r>
            <a:r>
              <a:rPr lang="en-GB" i="1" dirty="0" smtClean="0"/>
              <a:t>precision errors</a:t>
            </a:r>
            <a:r>
              <a:rPr lang="en-GB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Typical sources include:</a:t>
            </a:r>
          </a:p>
          <a:p>
            <a:pPr lvl="1"/>
            <a:r>
              <a:rPr lang="en-GB" dirty="0"/>
              <a:t>Measurements taken by human observation of an analogue meter, especially where this involves interpolation between scale points</a:t>
            </a:r>
          </a:p>
          <a:p>
            <a:pPr lvl="1"/>
            <a:r>
              <a:rPr lang="en-GB" dirty="0" smtClean="0"/>
              <a:t>Electrical </a:t>
            </a:r>
            <a:r>
              <a:rPr lang="en-GB" dirty="0"/>
              <a:t>Noise</a:t>
            </a:r>
          </a:p>
          <a:p>
            <a:pPr lvl="1"/>
            <a:r>
              <a:rPr lang="en-GB" dirty="0"/>
              <a:t>Random environmental changes, for example, sudden draft of air</a:t>
            </a:r>
          </a:p>
        </p:txBody>
      </p:sp>
    </p:spTree>
    <p:extLst>
      <p:ext uri="{BB962C8B-B14F-4D97-AF65-F5344CB8AC3E}">
        <p14:creationId xmlns:p14="http://schemas.microsoft.com/office/powerpoint/2010/main" val="3770537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2"/>
            <a:ext cx="8229600" cy="353032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Random errors are usually observed as small perturbations of the measurement either side of the correct value</a:t>
            </a:r>
          </a:p>
          <a:p>
            <a:r>
              <a:rPr lang="en-GB" dirty="0" smtClean="0"/>
              <a:t>+</a:t>
            </a:r>
            <a:r>
              <a:rPr lang="en-GB" dirty="0" err="1" smtClean="0"/>
              <a:t>ve</a:t>
            </a:r>
            <a:r>
              <a:rPr lang="en-GB" dirty="0" smtClean="0"/>
              <a:t> and –</a:t>
            </a:r>
            <a:r>
              <a:rPr lang="en-GB" dirty="0" err="1" smtClean="0"/>
              <a:t>ve</a:t>
            </a:r>
            <a:r>
              <a:rPr lang="en-GB" dirty="0" smtClean="0"/>
              <a:t> errors occur in approximately equal numbers for a series of measurements made of the same constant quantity.</a:t>
            </a:r>
          </a:p>
          <a:p>
            <a:r>
              <a:rPr lang="en-GB" dirty="0" smtClean="0"/>
              <a:t>Therefore, random errors can be (almost) removed by calculating the average of a number of repeated measurements.</a:t>
            </a:r>
            <a:r>
              <a:rPr lang="en-GB" baseline="30000" dirty="0" smtClean="0">
                <a:latin typeface="Calibri" panose="020F0502020204030204" pitchFamily="34" charset="0"/>
                <a:cs typeface="Calibri" panose="020F0502020204030204" pitchFamily="34" charset="0"/>
              </a:rPr>
              <a:t>†</a:t>
            </a:r>
          </a:p>
          <a:p>
            <a:endParaRPr lang="en-GB" baseline="30000" dirty="0"/>
          </a:p>
        </p:txBody>
      </p:sp>
      <p:sp>
        <p:nvSpPr>
          <p:cNvPr id="4" name="TextBox 3"/>
          <p:cNvSpPr txBox="1"/>
          <p:nvPr/>
        </p:nvSpPr>
        <p:spPr>
          <a:xfrm>
            <a:off x="882462" y="4941168"/>
            <a:ext cx="7379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aseline="30000" dirty="0" smtClean="0">
                <a:latin typeface="Calibri" panose="020F0502020204030204" pitchFamily="34" charset="0"/>
                <a:cs typeface="Calibri" panose="020F0502020204030204" pitchFamily="34" charset="0"/>
              </a:rPr>
              <a:t>†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Only possible in certain circumstances – quantity measured must be static. This process </a:t>
            </a:r>
            <a:r>
              <a:rPr lang="en-GB" i="1" dirty="0" smtClean="0">
                <a:latin typeface="Calibri" panose="020F0502020204030204" pitchFamily="34" charset="0"/>
                <a:cs typeface="Calibri" panose="020F0502020204030204" pitchFamily="34" charset="0"/>
              </a:rPr>
              <a:t>can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 be done automatically by the instrument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787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While averaging over a large number of measurements substantially reduces the magnitude of random errors, it would be incorrect to assume that this totally eliminates random errors. – would need an infinite number of measurements to average.</a:t>
            </a:r>
          </a:p>
          <a:p>
            <a:r>
              <a:rPr lang="en-GB" dirty="0" smtClean="0"/>
              <a:t>In practice, we cannot average over an infinite number of measurements, so we can only reduce the random error to a small non zero value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114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Random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degree of confidence that the calculated mean value is close to the correct value can be indicated by the standard deviation or variance of the data. – More on this later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747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Induced Measurement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Further errors can also be created within a measurement system when electrical signals from transducers are corrupted by induced noise.</a:t>
            </a:r>
          </a:p>
          <a:p>
            <a:r>
              <a:rPr lang="en-GB" dirty="0" smtClean="0"/>
              <a:t>This induced noise arises within the circuit itself </a:t>
            </a:r>
            <a:r>
              <a:rPr lang="en-GB" i="1" dirty="0" smtClean="0"/>
              <a:t>and</a:t>
            </a:r>
            <a:r>
              <a:rPr lang="en-GB" dirty="0" smtClean="0"/>
              <a:t>  in the transmission of signals to remote places.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02515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Induced Measurement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designing an instrument, it is important to minimise induced noise.</a:t>
            </a:r>
          </a:p>
          <a:p>
            <a:pPr lvl="1"/>
            <a:r>
              <a:rPr lang="en-GB" dirty="0" smtClean="0"/>
              <a:t>Not always possible to eliminate it completely</a:t>
            </a:r>
          </a:p>
          <a:p>
            <a:pPr lvl="1"/>
            <a:r>
              <a:rPr lang="en-GB" dirty="0" smtClean="0"/>
              <a:t>Signal processing is usually required to remove any noise that remains.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86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Induced Measurement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Noise voltages can be serial or common mode.</a:t>
            </a:r>
          </a:p>
          <a:p>
            <a:pPr lvl="1"/>
            <a:r>
              <a:rPr lang="en-GB" dirty="0" smtClean="0"/>
              <a:t>Serial: acting in series with the transducer output</a:t>
            </a:r>
          </a:p>
          <a:p>
            <a:pPr lvl="1"/>
            <a:r>
              <a:rPr lang="en-GB" dirty="0" smtClean="0"/>
              <a:t>Common mode: raises both sides of transducer by same level. (less serious than serial)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9718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External sources of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Induced noise from external sources arises for a number of reasons including proximity to:</a:t>
            </a:r>
          </a:p>
          <a:p>
            <a:pPr lvl="1"/>
            <a:r>
              <a:rPr lang="en-GB" dirty="0" smtClean="0"/>
              <a:t>Mains powered equipment and cables – causes noise at the mains frequency</a:t>
            </a:r>
          </a:p>
          <a:p>
            <a:pPr lvl="1"/>
            <a:r>
              <a:rPr lang="en-GB" dirty="0" smtClean="0"/>
              <a:t>Fluorescent lighting circuits – causes noise at twice the mains frequency</a:t>
            </a:r>
          </a:p>
          <a:p>
            <a:pPr lvl="1"/>
            <a:r>
              <a:rPr lang="en-GB" dirty="0" smtClean="0"/>
              <a:t>Equipment operating at audio or radio frequencies – causes noise at corresponding frequency</a:t>
            </a:r>
          </a:p>
          <a:p>
            <a:pPr lvl="1"/>
            <a:r>
              <a:rPr lang="en-GB" dirty="0" smtClean="0"/>
              <a:t>Switching of nearby DC and AC circuits and corona discharge (sparks) – causes spikes and transients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304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Coupling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This is the primary mechanism by which external devices interfere with measurement systems.</a:t>
            </a:r>
          </a:p>
          <a:p>
            <a:r>
              <a:rPr lang="en-GB" dirty="0" smtClean="0"/>
              <a:t>If signal carrying cable is close to current carrying cables a significant mutual inductance </a:t>
            </a:r>
            <a:r>
              <a:rPr lang="en-GB" i="1" dirty="0" smtClean="0"/>
              <a:t>M</a:t>
            </a:r>
            <a:r>
              <a:rPr lang="en-GB" dirty="0" smtClean="0"/>
              <a:t> can exist between them.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4057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Coupling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8229600" cy="2476871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This mutual inductance </a:t>
                </a:r>
                <a:r>
                  <a:rPr lang="en-GB" i="1" dirty="0" smtClean="0"/>
                  <a:t>M</a:t>
                </a:r>
                <a:r>
                  <a:rPr lang="en-GB" dirty="0" smtClean="0"/>
                  <a:t> can generate a series mode noise voltage of several millivolts given by: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𝑀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𝑑𝐼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en-GB" i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8229600" cy="2476871"/>
              </a:xfrm>
              <a:blipFill>
                <a:blip r:embed="rId2"/>
                <a:stretch>
                  <a:fillRect l="-1704" t="-5172" r="-2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" name="Group 6"/>
          <p:cNvGrpSpPr/>
          <p:nvPr/>
        </p:nvGrpSpPr>
        <p:grpSpPr>
          <a:xfrm>
            <a:off x="1691680" y="4077072"/>
            <a:ext cx="5975320" cy="1656184"/>
            <a:chOff x="1691680" y="4077072"/>
            <a:chExt cx="5975320" cy="165618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91680" y="4077072"/>
              <a:ext cx="5975320" cy="1656184"/>
            </a:xfrm>
            <a:prstGeom prst="rect">
              <a:avLst/>
            </a:prstGeom>
          </p:spPr>
        </p:pic>
        <p:cxnSp>
          <p:nvCxnSpPr>
            <p:cNvPr id="6" name="Straight Arrow Connector 5"/>
            <p:cNvCxnSpPr/>
            <p:nvPr/>
          </p:nvCxnSpPr>
          <p:spPr>
            <a:xfrm>
              <a:off x="3851920" y="4509120"/>
              <a:ext cx="93610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344778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Capacitive Coupling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Capacitive coupling, or electrostatic coupling, can also occur between the signal wires in a measurement circuit and a nearby mains-carrying conductor.</a:t>
            </a:r>
          </a:p>
          <a:p>
            <a:r>
              <a:rPr lang="en-GB" dirty="0" smtClean="0"/>
              <a:t>The magnitude of the capacitance between each signal wire and the mains conductor is represented by the quantities C1 &amp; C2.</a:t>
            </a:r>
          </a:p>
          <a:p>
            <a:r>
              <a:rPr lang="en-GB" dirty="0" smtClean="0"/>
              <a:t>In addition a capacitance can also exist between the signal wires and earth (C3 &amp; C4)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79904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Coupling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1"/>
          </a:xfrm>
        </p:spPr>
        <p:txBody>
          <a:bodyPr/>
          <a:lstStyle/>
          <a:p>
            <a:r>
              <a:rPr lang="en-GB" dirty="0" smtClean="0"/>
              <a:t>Series mode noise voltage is zero only if C1=C2 and C3=C4. –Unlikely in practice</a:t>
            </a:r>
          </a:p>
          <a:p>
            <a:r>
              <a:rPr lang="en-GB" dirty="0" smtClean="0"/>
              <a:t>Some series mode noise voltage will be induced by capacitive coupling usually exists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5241" y="3861048"/>
            <a:ext cx="5833517" cy="266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1817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Noise due to Multiple Earths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 far as possible, measurement circuits are isolated from earth, but leakage paths often exist between the measurement circuit signal wires and earth at the sensor end </a:t>
            </a:r>
            <a:r>
              <a:rPr lang="en-GB" i="1" dirty="0" smtClean="0"/>
              <a:t>and </a:t>
            </a:r>
            <a:r>
              <a:rPr lang="en-GB" dirty="0" smtClean="0"/>
              <a:t>at the instrument end.</a:t>
            </a:r>
          </a:p>
          <a:p>
            <a:r>
              <a:rPr lang="en-GB" dirty="0" smtClean="0"/>
              <a:t>This doesn’t cause a problem as long as the earth potential at both ends is the same.</a:t>
            </a:r>
          </a:p>
        </p:txBody>
      </p:sp>
    </p:spTree>
    <p:extLst>
      <p:ext uri="{BB962C8B-B14F-4D97-AF65-F5344CB8AC3E}">
        <p14:creationId xmlns:p14="http://schemas.microsoft.com/office/powerpoint/2010/main" val="1947776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Noise due to Multiple Earths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It is common to find machinery and equipment carrying large currents are connected to the same earth plane as a measurement instrument.</a:t>
            </a:r>
          </a:p>
          <a:p>
            <a:r>
              <a:rPr lang="en-GB" dirty="0" smtClean="0"/>
              <a:t>This can cause the potential to vary between different points on the earth plane.</a:t>
            </a:r>
          </a:p>
          <a:p>
            <a:r>
              <a:rPr lang="en-GB" dirty="0" smtClean="0"/>
              <a:t>This situation known as </a:t>
            </a:r>
            <a:r>
              <a:rPr lang="en-GB" i="1" dirty="0" smtClean="0"/>
              <a:t>multiple earths</a:t>
            </a:r>
            <a:r>
              <a:rPr lang="en-GB" dirty="0" smtClean="0"/>
              <a:t>, can cause a series mode noise voltage in the measurement circuit.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9402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Noise in the Form of Voltage Transients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motors and other electrical equipment (AC &amp; DC) are switched on and off, large changes of power consumption suddenly occur in the electricity supply system. </a:t>
            </a:r>
          </a:p>
          <a:p>
            <a:r>
              <a:rPr lang="en-GB" dirty="0" smtClean="0"/>
              <a:t>This can cause voltage transients or spikes in measurement circuits connected to that supply.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9656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Noise in the Form of Voltage Transients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noise voltages are of a large magnitude but short time duration.</a:t>
            </a:r>
          </a:p>
          <a:p>
            <a:r>
              <a:rPr lang="en-GB" i="1" dirty="0" smtClean="0"/>
              <a:t>Corona discharge</a:t>
            </a:r>
            <a:r>
              <a:rPr lang="en-GB" dirty="0" smtClean="0"/>
              <a:t> can also cause voltage transients on the mains power supply.</a:t>
            </a:r>
          </a:p>
          <a:p>
            <a:r>
              <a:rPr lang="en-GB" dirty="0" smtClean="0"/>
              <a:t>This occurs when air near high voltage DC circuits becomes ionized and discharges to earth at random times.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149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Thermoelectric Potentials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Whenever two dissimilar metals are connected together a thermoelectric potential (</a:t>
            </a:r>
            <a:r>
              <a:rPr lang="en-GB" i="1" dirty="0" smtClean="0"/>
              <a:t>Thermal </a:t>
            </a:r>
            <a:r>
              <a:rPr lang="en-GB" i="1" dirty="0" err="1" smtClean="0"/>
              <a:t>emf</a:t>
            </a:r>
            <a:r>
              <a:rPr lang="en-GB" i="1" dirty="0" smtClean="0"/>
              <a:t> </a:t>
            </a:r>
            <a:r>
              <a:rPr lang="en-GB" dirty="0" smtClean="0"/>
              <a:t>) is generated according to the temperature of the joint.</a:t>
            </a:r>
          </a:p>
          <a:p>
            <a:r>
              <a:rPr lang="en-GB" dirty="0" smtClean="0"/>
              <a:t>These thermoelectric potentials are only a few millivolts so the effect is only significant when the output voltage of a measurement system are of a similar amplitude.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906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Thermoelectric Potentials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Switching circuits used to select thermocouples attached at different locations in a process. Dissimilar metals within relay contacts at different temperatures generating thermoelectric potentials of similar magnitude to thermocouple voltages.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7339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Shot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Shot noise occurs in transistors, integrated circuits and other semiconductor devices.</a:t>
            </a:r>
          </a:p>
          <a:p>
            <a:r>
              <a:rPr lang="en-GB" dirty="0" smtClean="0"/>
              <a:t>It consists of random fluctuations in the rate of transfer of carriers across junctions within the device.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8000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Electrochemical Potential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are potentials that arise within measurements systems due to electrochemical action.</a:t>
            </a:r>
          </a:p>
          <a:p>
            <a:r>
              <a:rPr lang="en-GB" dirty="0" smtClean="0"/>
              <a:t>Poorly soldered joints are a common source.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6418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Techniques for Reducing Induced Measurement Noise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Prevention is better than cure.  </a:t>
            </a:r>
          </a:p>
          <a:p>
            <a:r>
              <a:rPr lang="en-GB" dirty="0" smtClean="0"/>
              <a:t>There is a lot we can do to reduce the level of measurement noise by taking appropriate steps when designing the measurement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9546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Location and Design of Signal Wires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Both the mutual inductance and capacitance between signal wires and other cables are inversely proportional to the square of the distance between them.</a:t>
            </a:r>
          </a:p>
          <a:p>
            <a:r>
              <a:rPr lang="en-GB" dirty="0" smtClean="0"/>
              <a:t>We can minimise inductive and capacitive coupling by positioning the wires as far away from possible noise sources as possible.</a:t>
            </a:r>
          </a:p>
          <a:p>
            <a:r>
              <a:rPr lang="en-GB" dirty="0" smtClean="0"/>
              <a:t>Separation of 0.3m minimum, 1m preferable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10727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Location and Design of Signal Wires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84784"/>
            <a:ext cx="4474840" cy="3930683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Inductive coupling is also substantially reduced if each pair of signal wires is twisted together along its length.  This ensures the voltage induced on each wire is the same.</a:t>
            </a:r>
          </a:p>
          <a:p>
            <a:r>
              <a:rPr lang="en-GB" dirty="0" smtClean="0"/>
              <a:t>We can remove the common mode voltage noise using a difference amplifier</a:t>
            </a:r>
          </a:p>
          <a:p>
            <a:r>
              <a:rPr lang="en-GB" dirty="0" smtClean="0"/>
              <a:t>This design is known as </a:t>
            </a:r>
            <a:r>
              <a:rPr lang="en-GB" i="1" dirty="0" smtClean="0"/>
              <a:t>twisted pair.</a:t>
            </a:r>
            <a:endParaRPr lang="en-GB" i="1" dirty="0"/>
          </a:p>
        </p:txBody>
      </p:sp>
      <p:pic>
        <p:nvPicPr>
          <p:cNvPr id="1026" name="Picture 2" descr="Pin on Innovation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7" t="8742" r="2576" b="6011"/>
          <a:stretch/>
        </p:blipFill>
        <p:spPr bwMode="auto">
          <a:xfrm>
            <a:off x="4716016" y="1844824"/>
            <a:ext cx="439248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7993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Earthing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Noise due to multiple earths can be avoided by good </a:t>
            </a:r>
            <a:r>
              <a:rPr lang="en-GB" dirty="0" err="1" smtClean="0"/>
              <a:t>earthing</a:t>
            </a:r>
            <a:r>
              <a:rPr lang="en-GB" dirty="0" smtClean="0"/>
              <a:t> practices.  </a:t>
            </a:r>
          </a:p>
          <a:p>
            <a:r>
              <a:rPr lang="en-GB" dirty="0" smtClean="0"/>
              <a:t>In particular, this means keeping earths for signal wires and high-current equipment entirely separate.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3235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Earthing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Recommended practice is to use four completely isolated earths</a:t>
            </a:r>
          </a:p>
          <a:p>
            <a:pPr lvl="1"/>
            <a:r>
              <a:rPr lang="en-GB" dirty="0" smtClean="0"/>
              <a:t>Power Earth: provides a path for fault currents due to power faults</a:t>
            </a:r>
          </a:p>
          <a:p>
            <a:pPr lvl="1"/>
            <a:r>
              <a:rPr lang="en-GB" dirty="0" smtClean="0"/>
              <a:t>Logic Earth: provides a common line for all logic potentials</a:t>
            </a:r>
          </a:p>
          <a:p>
            <a:pPr lvl="1"/>
            <a:r>
              <a:rPr lang="en-GB" dirty="0" smtClean="0"/>
              <a:t>Analogue Earth (ground): provides a common reference for all analogue signals</a:t>
            </a:r>
          </a:p>
          <a:p>
            <a:pPr lvl="1"/>
            <a:r>
              <a:rPr lang="en-GB" dirty="0" smtClean="0"/>
              <a:t>Safety Earth: Connected to all metal parts of equipment to protect personnel should power lines come into contact with metal enclosures.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7115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Shielding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Shielding consists of enclosing the signal wires in an earthed, metal shield that is itself isolated electrically from the signal wires.</a:t>
            </a:r>
          </a:p>
          <a:p>
            <a:r>
              <a:rPr lang="en-GB" dirty="0" smtClean="0"/>
              <a:t>The shield should only be connected at one point, preferably the signal source end.</a:t>
            </a:r>
          </a:p>
          <a:p>
            <a:r>
              <a:rPr lang="en-GB" dirty="0" smtClean="0"/>
              <a:t>A shield consisting of braided metal eliminated 85% of noise due to capacitive coupling while a lapped foil shield eliminates noise almost entirely.</a:t>
            </a:r>
          </a:p>
          <a:p>
            <a:r>
              <a:rPr lang="en-GB" dirty="0" smtClean="0"/>
              <a:t>The wires inside are normally formed as a twisted pair to protect against induced noise due to </a:t>
            </a:r>
            <a:r>
              <a:rPr lang="en-GB" smtClean="0"/>
              <a:t>nearby electromagnetic fields.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8336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a12fe08c-d961-42b5-8243-a968499d8e5e"/>
    <ds:schemaRef ds:uri="http://purl.org/dc/terms/"/>
    <ds:schemaRef ds:uri="http://schemas.microsoft.com/office/infopath/2007/PartnerControls"/>
    <ds:schemaRef ds:uri="bc2bc07b-b850-40fa-bc7b-300a8ce20a1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898CD77-FB59-4F03-96A5-E9C4F11842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127</TotalTime>
  <Words>1318</Words>
  <Application>Microsoft Office PowerPoint</Application>
  <PresentationFormat>On-screen Show (4:3)</PresentationFormat>
  <Paragraphs>100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Cambria Math</vt:lpstr>
      <vt:lpstr>Myriad Pro</vt:lpstr>
      <vt:lpstr>20140311PresentationUWTSDTemplate</vt:lpstr>
      <vt:lpstr>Sources and Treatment of Random Errors</vt:lpstr>
      <vt:lpstr>Random Errors</vt:lpstr>
      <vt:lpstr>Random Errors</vt:lpstr>
      <vt:lpstr>Random Errors</vt:lpstr>
      <vt:lpstr>Random Errors</vt:lpstr>
      <vt:lpstr>Random Errors</vt:lpstr>
      <vt:lpstr>Induced Measurement Noise</vt:lpstr>
      <vt:lpstr>Induced Measurement Noise</vt:lpstr>
      <vt:lpstr>Induced Measurement Noise</vt:lpstr>
      <vt:lpstr>External sources of noise</vt:lpstr>
      <vt:lpstr>Inductive Coupling</vt:lpstr>
      <vt:lpstr>Inductive Coupling</vt:lpstr>
      <vt:lpstr>Capacitive Coupling</vt:lpstr>
      <vt:lpstr>Capacitive Coupling</vt:lpstr>
      <vt:lpstr>Noise due to Multiple Earths</vt:lpstr>
      <vt:lpstr>Noise due to Multiple Earths</vt:lpstr>
      <vt:lpstr>Noise in the Form of Voltage Transients</vt:lpstr>
      <vt:lpstr>Noise in the Form of Voltage Transients</vt:lpstr>
      <vt:lpstr>Thermoelectric Potentials</vt:lpstr>
      <vt:lpstr>Thermoelectric Potentials</vt:lpstr>
      <vt:lpstr>Shot Noise</vt:lpstr>
      <vt:lpstr>Electrochemical Potential</vt:lpstr>
      <vt:lpstr>Techniques for Reducing Induced Measurement Noise</vt:lpstr>
      <vt:lpstr>Location and Design of Signal Wires</vt:lpstr>
      <vt:lpstr>Location and Design of Signal Wires</vt:lpstr>
      <vt:lpstr>Earthing</vt:lpstr>
      <vt:lpstr>Earthing</vt:lpstr>
      <vt:lpstr>Shielding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Sources and Treatment of Random Errors</dc:title>
  <dc:creator>Stephen Mosey</dc:creator>
  <cp:lastModifiedBy>Stephen Mosey</cp:lastModifiedBy>
  <cp:revision>15</cp:revision>
  <dcterms:created xsi:type="dcterms:W3CDTF">2020-11-18T06:52:13Z</dcterms:created>
  <dcterms:modified xsi:type="dcterms:W3CDTF">2020-11-18T08:59:47Z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