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2"/>
  </p:notesMasterIdLst>
  <p:sldIdLst>
    <p:sldId id="256" r:id="rId2"/>
    <p:sldId id="257" r:id="rId3"/>
    <p:sldId id="259" r:id="rId4"/>
    <p:sldId id="262" r:id="rId5"/>
    <p:sldId id="261" r:id="rId6"/>
    <p:sldId id="260" r:id="rId7"/>
    <p:sldId id="264" r:id="rId8"/>
    <p:sldId id="263"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36" autoAdjust="0"/>
  </p:normalViewPr>
  <p:slideViewPr>
    <p:cSldViewPr snapToGrid="0">
      <p:cViewPr varScale="1">
        <p:scale>
          <a:sx n="62" d="100"/>
          <a:sy n="62" d="100"/>
        </p:scale>
        <p:origin x="10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F92CA9-9349-41A1-812A-FA8C522EEC23}"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8AD069-A8D9-4F09-BFC6-AC52F936F512}" type="slidenum">
              <a:rPr lang="en-GB" smtClean="0"/>
              <a:t>‹#›</a:t>
            </a:fld>
            <a:endParaRPr lang="en-GB"/>
          </a:p>
        </p:txBody>
      </p:sp>
    </p:spTree>
    <p:extLst>
      <p:ext uri="{BB962C8B-B14F-4D97-AF65-F5344CB8AC3E}">
        <p14:creationId xmlns:p14="http://schemas.microsoft.com/office/powerpoint/2010/main" val="1234400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Hello</a:t>
            </a:r>
            <a:r>
              <a:rPr lang="en-US" baseline="0" dirty="0" smtClean="0"/>
              <a:t> everyone,</a:t>
            </a:r>
            <a:r>
              <a:rPr lang="en-US" dirty="0" smtClean="0"/>
              <a:t> I</a:t>
            </a:r>
            <a:r>
              <a:rPr lang="en-US" baseline="0" dirty="0" smtClean="0"/>
              <a:t> a</a:t>
            </a:r>
            <a:r>
              <a:rPr lang="en-US" dirty="0" smtClean="0"/>
              <a:t>m </a:t>
            </a:r>
            <a:r>
              <a:rPr lang="en-US" dirty="0" err="1" smtClean="0"/>
              <a:t>Aysha</a:t>
            </a:r>
            <a:r>
              <a:rPr lang="en-US" baseline="0" dirty="0" smtClean="0"/>
              <a:t> Bi</a:t>
            </a:r>
            <a:r>
              <a:rPr lang="en-US" dirty="0" smtClean="0"/>
              <a:t>, and today I'll speak about my research on the NHS App as a digital innovation in UK health and social care.</a:t>
            </a:r>
          </a:p>
          <a:p>
            <a:r>
              <a:rPr lang="en-US" dirty="0" smtClean="0"/>
              <a:t>This presentation is an overview of my written report for Component 1, where I evaluated the adoption of the NHS App and its impact on patients, healthcare personnel, service delivery, and the community at large. The NHS App, which aspires to improve patient participation, accessibility, and efficiency in healthcare services, is one of the most significant digital improvements the NHS has witnessed in the past ten years.</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1</a:t>
            </a:fld>
            <a:endParaRPr lang="en-GB"/>
          </a:p>
        </p:txBody>
      </p:sp>
    </p:spTree>
    <p:extLst>
      <p:ext uri="{BB962C8B-B14F-4D97-AF65-F5344CB8AC3E}">
        <p14:creationId xmlns:p14="http://schemas.microsoft.com/office/powerpoint/2010/main" val="182469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Healthcare systems around the world are quickly becoming digital. The UK's aging population and rising rate of chronic illnesses are putting pressure on healthcare resources.</a:t>
            </a:r>
            <a:r>
              <a:rPr lang="en-US" baseline="0" dirty="0" smtClean="0"/>
              <a:t> </a:t>
            </a:r>
            <a:r>
              <a:rPr lang="en-US" dirty="0" smtClean="0"/>
              <a:t>Digital health technology, such as telemedicine, electronic health records, and mobile health apps, </a:t>
            </a:r>
            <a:r>
              <a:rPr lang="en-US" dirty="0" smtClean="0"/>
              <a:t>is </a:t>
            </a:r>
            <a:r>
              <a:rPr lang="en-US" dirty="0" smtClean="0"/>
              <a:t>being used to boost patient access and productivity.</a:t>
            </a:r>
          </a:p>
          <a:p>
            <a:r>
              <a:rPr lang="en-US" dirty="0" smtClean="0"/>
              <a:t>The importance of digital innovation in transforming healthcare delivery and improving patient outcomes was highlighted in the </a:t>
            </a:r>
            <a:r>
              <a:rPr lang="en-US" dirty="0" err="1" smtClean="0"/>
              <a:t>Topol</a:t>
            </a:r>
            <a:r>
              <a:rPr lang="en-US" dirty="0" smtClean="0"/>
              <a:t> Review.</a:t>
            </a:r>
          </a:p>
          <a:p>
            <a:r>
              <a:rPr lang="en-US" dirty="0" smtClean="0"/>
              <a:t>The NHS App is a significant example of this shift.</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2</a:t>
            </a:fld>
            <a:endParaRPr lang="en-GB"/>
          </a:p>
        </p:txBody>
      </p:sp>
    </p:spTree>
    <p:extLst>
      <p:ext uri="{BB962C8B-B14F-4D97-AF65-F5344CB8AC3E}">
        <p14:creationId xmlns:p14="http://schemas.microsoft.com/office/powerpoint/2010/main" val="4060257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NHS App was introduced in 2019 as part of the UK government's strategy to digitize healthcare services and is considered a very impactful digital innovation in the last ten years. Patients can use the app directly from their smartphones to order repeat medications, make appointments, and review health information. During the COVID-19 pandemic, vaccination certificates and health messaging became extremely important. According to NHS England, it is one of the most widely used digital health platforms in the UK, with over 39 million users.</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3</a:t>
            </a:fld>
            <a:endParaRPr lang="en-GB"/>
          </a:p>
        </p:txBody>
      </p:sp>
    </p:spTree>
    <p:extLst>
      <p:ext uri="{BB962C8B-B14F-4D97-AF65-F5344CB8AC3E}">
        <p14:creationId xmlns:p14="http://schemas.microsoft.com/office/powerpoint/2010/main" val="50438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NHS App has had a significant impact on the healthcare workforce. One of the key benefits is the removal of administrative tasks like making appointments and requesting prescriptions. These processes are now controlled digitally. However, there are disadvantages to digital transformation as well. Healthcare workers need to learn new digital skills, and some employees may initially be against technological advancements. The </a:t>
            </a:r>
            <a:r>
              <a:rPr lang="en-US" dirty="0" err="1" smtClean="0"/>
              <a:t>Topol</a:t>
            </a:r>
            <a:r>
              <a:rPr lang="en-US" dirty="0" smtClean="0"/>
              <a:t> Review </a:t>
            </a:r>
            <a:r>
              <a:rPr lang="en-US" dirty="0" err="1" smtClean="0"/>
              <a:t>emphasises</a:t>
            </a:r>
            <a:r>
              <a:rPr lang="en-US" dirty="0" smtClean="0"/>
              <a:t> that workforce training and the development of digital skills are essential for enabling digital transformation in healthcare.</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4</a:t>
            </a:fld>
            <a:endParaRPr lang="en-GB"/>
          </a:p>
        </p:txBody>
      </p:sp>
    </p:spTree>
    <p:extLst>
      <p:ext uri="{BB962C8B-B14F-4D97-AF65-F5344CB8AC3E}">
        <p14:creationId xmlns:p14="http://schemas.microsoft.com/office/powerpoint/2010/main" val="1716093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NHS App has transformed care delivery by digitizing routine administrative processes. Patients can now manage appointments and prescriptions online without contacting GP receptionists. This eases the burden on the phone systems and administrative staff of GP offices. However, it can be challenging and costly to integrate digital platforms with the present hospital IT systems. Strong organizational support and infrastructure are essential for digital </a:t>
            </a:r>
            <a:r>
              <a:rPr lang="en-US" dirty="0" smtClean="0"/>
              <a:t>transformation.</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5</a:t>
            </a:fld>
            <a:endParaRPr lang="en-GB"/>
          </a:p>
        </p:txBody>
      </p:sp>
    </p:spTree>
    <p:extLst>
      <p:ext uri="{BB962C8B-B14F-4D97-AF65-F5344CB8AC3E}">
        <p14:creationId xmlns:p14="http://schemas.microsoft.com/office/powerpoint/2010/main" val="171669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 patients, the NHS App offers several advantages. First off, it improves access to healthcare services by allowing patients to manage appointments and drugs via their mobile devices. By granting patients access to their medical records and greater control over their care, it also promotes patient empowerment. Research suggests that digital access to health information may improve patient involvement and self-management of chronic illness. </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6</a:t>
            </a:fld>
            <a:endParaRPr lang="en-GB"/>
          </a:p>
        </p:txBody>
      </p:sp>
    </p:spTree>
    <p:extLst>
      <p:ext uri="{BB962C8B-B14F-4D97-AF65-F5344CB8AC3E}">
        <p14:creationId xmlns:p14="http://schemas.microsoft.com/office/powerpoint/2010/main" val="2474211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Despite its benefits, the NHS App has problems with digital inequality. Not everyone has access to a cellphone or a reliable internet connection. Older adults and those with limited digital literacy may find it challenging to access digital healthcare services. Millions of </a:t>
            </a:r>
            <a:r>
              <a:rPr lang="en-US" dirty="0" smtClean="0"/>
              <a:t>people </a:t>
            </a:r>
            <a:r>
              <a:rPr lang="en-US" dirty="0" smtClean="0"/>
              <a:t>in the UK are still unable to access the internet, according to the Office for National Statistics. Therefore, healthcare providers must ensure that digital technologies complement traditional services rather than take their place.</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7</a:t>
            </a:fld>
            <a:endParaRPr lang="en-GB" dirty="0"/>
          </a:p>
        </p:txBody>
      </p:sp>
    </p:spTree>
    <p:extLst>
      <p:ext uri="{BB962C8B-B14F-4D97-AF65-F5344CB8AC3E}">
        <p14:creationId xmlns:p14="http://schemas.microsoft.com/office/powerpoint/2010/main" val="188352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Local public health initiatives have profited from the NHS App. During the COVID-19 pandemic, the app made vaccination statistics and national health communication easier. Using digital tools, family members and caregivers can help patients schedule visits and take their medications. However, access may be troubled in rural or underdeveloped areas due to differences in digital infrastructure. Future digital healthcare initiatives should collaborate with communities and patients to ensure inclusive design.</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8</a:t>
            </a:fld>
            <a:endParaRPr lang="en-GB"/>
          </a:p>
        </p:txBody>
      </p:sp>
    </p:spTree>
    <p:extLst>
      <p:ext uri="{BB962C8B-B14F-4D97-AF65-F5344CB8AC3E}">
        <p14:creationId xmlns:p14="http://schemas.microsoft.com/office/powerpoint/2010/main" val="1321354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summary, an important digital innovation introduced in UK healthcare is the NHS App in last ten years. It has allowed patients to take charge of their health, made services work better, and opened up more options for care. However, there are some problems with digital transformation, especially when it comes to workers adjusting and some people being left out of the technology. Healthcare companies should keep offering different ways for patients to access care, focus on improving digital skills, and continue upgrading their digital systems to make the most of digital health technology.</a:t>
            </a:r>
            <a:endParaRPr lang="en-GB" dirty="0"/>
          </a:p>
        </p:txBody>
      </p:sp>
      <p:sp>
        <p:nvSpPr>
          <p:cNvPr id="4" name="Slide Number Placeholder 3"/>
          <p:cNvSpPr>
            <a:spLocks noGrp="1"/>
          </p:cNvSpPr>
          <p:nvPr>
            <p:ph type="sldNum" sz="quarter" idx="10"/>
          </p:nvPr>
        </p:nvSpPr>
        <p:spPr/>
        <p:txBody>
          <a:bodyPr/>
          <a:lstStyle/>
          <a:p>
            <a:fld id="{B98AD069-A8D9-4F09-BFC6-AC52F936F512}" type="slidenum">
              <a:rPr lang="en-GB" smtClean="0"/>
              <a:t>9</a:t>
            </a:fld>
            <a:endParaRPr lang="en-GB"/>
          </a:p>
        </p:txBody>
      </p:sp>
    </p:spTree>
    <p:extLst>
      <p:ext uri="{BB962C8B-B14F-4D97-AF65-F5344CB8AC3E}">
        <p14:creationId xmlns:p14="http://schemas.microsoft.com/office/powerpoint/2010/main" val="264474978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E052499-6B48-462F-A2B9-A5827A1CF456}"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36367B0-D26A-49EC-BD4E-D080AD671B53}" type="slidenum">
              <a:rPr lang="en-GB" smtClean="0"/>
              <a:t>‹#›</a:t>
            </a:fld>
            <a:endParaRPr lang="en-GB"/>
          </a:p>
        </p:txBody>
      </p:sp>
    </p:spTree>
    <p:extLst>
      <p:ext uri="{BB962C8B-B14F-4D97-AF65-F5344CB8AC3E}">
        <p14:creationId xmlns:p14="http://schemas.microsoft.com/office/powerpoint/2010/main" val="4035376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052499-6B48-462F-A2B9-A5827A1CF456}"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1350090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8593667" y="6272784"/>
            <a:ext cx="2644309" cy="365125"/>
          </a:xfrm>
        </p:spPr>
        <p:txBody>
          <a:bodyPr/>
          <a:lstStyle/>
          <a:p>
            <a:fld id="{EE052499-6B48-462F-A2B9-A5827A1CF456}" type="datetimeFigureOut">
              <a:rPr lang="en-GB" smtClean="0"/>
              <a:t>07/03/2026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36367B0-D26A-49EC-BD4E-D080AD671B53}" type="slidenum">
              <a:rPr lang="en-GB" smtClean="0"/>
              <a:t>‹#›</a:t>
            </a:fld>
            <a:endParaRPr lang="en-GB"/>
          </a:p>
        </p:txBody>
      </p:sp>
    </p:spTree>
    <p:extLst>
      <p:ext uri="{BB962C8B-B14F-4D97-AF65-F5344CB8AC3E}">
        <p14:creationId xmlns:p14="http://schemas.microsoft.com/office/powerpoint/2010/main" val="3207829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E052499-6B48-462F-A2B9-A5827A1CF456}"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4261250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E052499-6B48-462F-A2B9-A5827A1CF456}"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3997850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E052499-6B48-462F-A2B9-A5827A1CF456}"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84038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052499-6B48-462F-A2B9-A5827A1CF456}"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3584822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E052499-6B48-462F-A2B9-A5827A1CF456}"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1738943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E052499-6B48-462F-A2B9-A5827A1CF456}" type="datetimeFigureOut">
              <a:rPr lang="en-GB" smtClean="0"/>
              <a:t>07/03/2026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366357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052499-6B48-462F-A2B9-A5827A1CF456}"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2566425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052499-6B48-462F-A2B9-A5827A1CF456}"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367B0-D26A-49EC-BD4E-D080AD671B53}" type="slidenum">
              <a:rPr lang="en-GB" smtClean="0"/>
              <a:t>‹#›</a:t>
            </a:fld>
            <a:endParaRPr lang="en-GB"/>
          </a:p>
        </p:txBody>
      </p:sp>
    </p:spTree>
    <p:extLst>
      <p:ext uri="{BB962C8B-B14F-4D97-AF65-F5344CB8AC3E}">
        <p14:creationId xmlns:p14="http://schemas.microsoft.com/office/powerpoint/2010/main" val="405964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E052499-6B48-462F-A2B9-A5827A1CF456}" type="datetimeFigureOut">
              <a:rPr lang="en-GB" smtClean="0"/>
              <a:t>07/03/2026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36367B0-D26A-49EC-BD4E-D080AD671B53}" type="slidenum">
              <a:rPr lang="en-GB" smtClean="0"/>
              <a:t>‹#›</a:t>
            </a:fld>
            <a:endParaRPr lang="en-GB"/>
          </a:p>
        </p:txBody>
      </p:sp>
    </p:spTree>
    <p:extLst>
      <p:ext uri="{BB962C8B-B14F-4D97-AF65-F5344CB8AC3E}">
        <p14:creationId xmlns:p14="http://schemas.microsoft.com/office/powerpoint/2010/main" val="350687223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2025/12/record-numbers-using-nhs-app-to-manage-health/" TargetMode="External"/><Relationship Id="rId2" Type="http://schemas.openxmlformats.org/officeDocument/2006/relationships/hyperlink" Target="https://digital.nhs.uk/services/nhs-app" TargetMode="External"/><Relationship Id="rId1" Type="http://schemas.openxmlformats.org/officeDocument/2006/relationships/slideLayout" Target="../slideLayouts/slideLayout2.xml"/><Relationship Id="rId4" Type="http://schemas.openxmlformats.org/officeDocument/2006/relationships/hyperlink" Target="https://topol.hee.nhs.uk/wp-content/uploads/HEE-Topol-Review-20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6000" b="1" dirty="0"/>
              <a:t>Digital Transformation in UK Healthcare: The NHS App</a:t>
            </a:r>
            <a:r>
              <a:rPr lang="en-US" sz="6000" dirty="0"/>
              <a:t/>
            </a:r>
            <a:br>
              <a:rPr lang="en-US" sz="6000" dirty="0"/>
            </a:br>
            <a:endParaRPr lang="en-GB" sz="6000" dirty="0"/>
          </a:p>
        </p:txBody>
      </p:sp>
      <p:sp>
        <p:nvSpPr>
          <p:cNvPr id="3" name="Subtitle 2"/>
          <p:cNvSpPr>
            <a:spLocks noGrp="1"/>
          </p:cNvSpPr>
          <p:nvPr>
            <p:ph type="subTitle" idx="1"/>
          </p:nvPr>
        </p:nvSpPr>
        <p:spPr>
          <a:xfrm>
            <a:off x="1051560" y="4541520"/>
            <a:ext cx="8198843" cy="2316480"/>
          </a:xfrm>
        </p:spPr>
        <p:txBody>
          <a:bodyPr>
            <a:noAutofit/>
          </a:bodyPr>
          <a:lstStyle/>
          <a:p>
            <a:r>
              <a:rPr lang="en-US" sz="1800" b="1" dirty="0"/>
              <a:t>Student </a:t>
            </a:r>
            <a:r>
              <a:rPr lang="en-US" sz="1800" b="1" dirty="0" smtClean="0"/>
              <a:t>Name: </a:t>
            </a:r>
            <a:r>
              <a:rPr lang="en-US" sz="1800" b="1" dirty="0" err="1" smtClean="0"/>
              <a:t>Aysha</a:t>
            </a:r>
            <a:r>
              <a:rPr lang="en-US" sz="1800" b="1" dirty="0" smtClean="0"/>
              <a:t> Bi</a:t>
            </a:r>
          </a:p>
          <a:p>
            <a:r>
              <a:rPr lang="en-US" sz="1800" b="1" dirty="0" smtClean="0"/>
              <a:t>Student Number: 2318967</a:t>
            </a:r>
          </a:p>
          <a:p>
            <a:r>
              <a:rPr lang="en-US" sz="1800" b="1" dirty="0" smtClean="0"/>
              <a:t>Module</a:t>
            </a:r>
            <a:r>
              <a:rPr lang="en-US" sz="1800" b="1" dirty="0"/>
              <a:t>: Digital Transformation in Health and Care </a:t>
            </a:r>
            <a:r>
              <a:rPr lang="en-US" sz="1800" b="1" dirty="0" smtClean="0"/>
              <a:t>Professions</a:t>
            </a:r>
          </a:p>
          <a:p>
            <a:r>
              <a:rPr lang="en-US" sz="1800" b="1" dirty="0" smtClean="0"/>
              <a:t>Module </a:t>
            </a:r>
            <a:r>
              <a:rPr lang="en-US" sz="1800" b="1" dirty="0"/>
              <a:t>Code: </a:t>
            </a:r>
            <a:r>
              <a:rPr lang="en-US" sz="1800" b="1" dirty="0" smtClean="0"/>
              <a:t>BMHP6026</a:t>
            </a:r>
          </a:p>
          <a:p>
            <a:r>
              <a:rPr lang="en-US" sz="1800" b="1" dirty="0" smtClean="0"/>
              <a:t>Assignment Title: </a:t>
            </a:r>
            <a:r>
              <a:rPr lang="it-IT" sz="1800" b="1" dirty="0"/>
              <a:t>Component 2: Viva Voce (Oral Presentation)</a:t>
            </a:r>
            <a:endParaRPr lang="en-US" sz="1800" b="1" dirty="0" smtClean="0"/>
          </a:p>
          <a:p>
            <a:r>
              <a:rPr lang="en-US" sz="1800" b="1" dirty="0" smtClean="0"/>
              <a:t>Submission Date: 09 March 2026</a:t>
            </a:r>
            <a:endParaRPr lang="en-GB" sz="1800" b="1" dirty="0"/>
          </a:p>
        </p:txBody>
      </p:sp>
    </p:spTree>
    <p:extLst>
      <p:ext uri="{BB962C8B-B14F-4D97-AF65-F5344CB8AC3E}">
        <p14:creationId xmlns:p14="http://schemas.microsoft.com/office/powerpoint/2010/main" val="3296715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755232"/>
          </a:xfrm>
        </p:spPr>
        <p:txBody>
          <a:bodyPr>
            <a:normAutofit/>
          </a:bodyPr>
          <a:lstStyle/>
          <a:p>
            <a:r>
              <a:rPr lang="en-GB" sz="4800" dirty="0"/>
              <a:t>Introduction to Digital Transformation</a:t>
            </a:r>
          </a:p>
        </p:txBody>
      </p:sp>
      <p:sp>
        <p:nvSpPr>
          <p:cNvPr id="3" name="Content Placeholder 2"/>
          <p:cNvSpPr>
            <a:spLocks noGrp="1"/>
          </p:cNvSpPr>
          <p:nvPr>
            <p:ph idx="1"/>
          </p:nvPr>
        </p:nvSpPr>
        <p:spPr>
          <a:xfrm>
            <a:off x="1069848" y="1464589"/>
            <a:ext cx="6291847" cy="5393411"/>
          </a:xfrm>
        </p:spPr>
        <p:txBody>
          <a:bodyPr>
            <a:noAutofit/>
          </a:bodyPr>
          <a:lstStyle/>
          <a:p>
            <a:pPr marL="0" indent="0">
              <a:buNone/>
            </a:pPr>
            <a:r>
              <a:rPr lang="en-US" sz="2700" dirty="0"/>
              <a:t>The Digital Revolution in Healthcare</a:t>
            </a:r>
          </a:p>
          <a:p>
            <a:r>
              <a:rPr lang="en-US" sz="2700" dirty="0" smtClean="0"/>
              <a:t>An </a:t>
            </a:r>
            <a:r>
              <a:rPr lang="en-US" sz="2700" dirty="0"/>
              <a:t>increase in the demand for NHS </a:t>
            </a:r>
            <a:r>
              <a:rPr lang="en-US" sz="2700" dirty="0" smtClean="0"/>
              <a:t>services (NHS England, 2026)</a:t>
            </a:r>
            <a:endParaRPr lang="en-US" sz="2700" dirty="0"/>
          </a:p>
          <a:p>
            <a:r>
              <a:rPr lang="en-US" sz="2700" dirty="0" smtClean="0"/>
              <a:t>A </a:t>
            </a:r>
            <a:r>
              <a:rPr lang="en-US" sz="2700" dirty="0"/>
              <a:t>shortage of employees and rising costs</a:t>
            </a:r>
          </a:p>
          <a:p>
            <a:r>
              <a:rPr lang="en-US" sz="2700" dirty="0" smtClean="0"/>
              <a:t>The </a:t>
            </a:r>
            <a:r>
              <a:rPr lang="en-US" sz="2700" dirty="0"/>
              <a:t>need for improved access to healthcare</a:t>
            </a:r>
          </a:p>
          <a:p>
            <a:r>
              <a:rPr lang="en-US" sz="2700" dirty="0" smtClean="0"/>
              <a:t>Digital </a:t>
            </a:r>
            <a:r>
              <a:rPr lang="en-US" sz="2700" dirty="0"/>
              <a:t>tools that boost output and patient participation</a:t>
            </a:r>
          </a:p>
          <a:p>
            <a:pPr marL="0" indent="0">
              <a:buNone/>
            </a:pPr>
            <a:r>
              <a:rPr lang="en-US" sz="2700" dirty="0" smtClean="0"/>
              <a:t>Digital </a:t>
            </a:r>
            <a:r>
              <a:rPr lang="en-US" sz="2700" dirty="0"/>
              <a:t>health technology is a key component of NHS modernization </a:t>
            </a:r>
            <a:r>
              <a:rPr lang="en-US" sz="2700" dirty="0" smtClean="0"/>
              <a:t>initiatives (</a:t>
            </a:r>
            <a:r>
              <a:rPr lang="en-US" sz="2700" dirty="0" err="1" smtClean="0"/>
              <a:t>Topol</a:t>
            </a:r>
            <a:r>
              <a:rPr lang="en-US" sz="2700" dirty="0" smtClean="0"/>
              <a:t>, 2019).</a:t>
            </a:r>
            <a:endParaRPr lang="en-GB" sz="2700" dirty="0"/>
          </a:p>
        </p:txBody>
      </p:sp>
      <p:pic>
        <p:nvPicPr>
          <p:cNvPr id="4" name="Picture 3"/>
          <p:cNvPicPr>
            <a:picLocks noChangeAspect="1"/>
          </p:cNvPicPr>
          <p:nvPr/>
        </p:nvPicPr>
        <p:blipFill>
          <a:blip r:embed="rId3"/>
          <a:stretch>
            <a:fillRect/>
          </a:stretch>
        </p:blipFill>
        <p:spPr>
          <a:xfrm>
            <a:off x="7541607" y="1666067"/>
            <a:ext cx="4650393" cy="3076414"/>
          </a:xfrm>
          <a:prstGeom prst="rect">
            <a:avLst/>
          </a:prstGeom>
        </p:spPr>
      </p:pic>
      <p:sp>
        <p:nvSpPr>
          <p:cNvPr id="5" name="Rectangle 4"/>
          <p:cNvSpPr/>
          <p:nvPr/>
        </p:nvSpPr>
        <p:spPr>
          <a:xfrm>
            <a:off x="7888637" y="4914768"/>
            <a:ext cx="4060556"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1: Digital Health Ecosystem</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348998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935954"/>
          </a:xfrm>
        </p:spPr>
        <p:txBody>
          <a:bodyPr/>
          <a:lstStyle/>
          <a:p>
            <a:r>
              <a:rPr lang="en-US" dirty="0"/>
              <a:t>What is the NHS App?</a:t>
            </a:r>
            <a:endParaRPr lang="en-GB" dirty="0"/>
          </a:p>
        </p:txBody>
      </p:sp>
      <p:sp>
        <p:nvSpPr>
          <p:cNvPr id="3" name="Content Placeholder 2"/>
          <p:cNvSpPr>
            <a:spLocks noGrp="1"/>
          </p:cNvSpPr>
          <p:nvPr>
            <p:ph idx="1"/>
          </p:nvPr>
        </p:nvSpPr>
        <p:spPr>
          <a:xfrm>
            <a:off x="1069848" y="1420586"/>
            <a:ext cx="6082066" cy="5437414"/>
          </a:xfrm>
        </p:spPr>
        <p:txBody>
          <a:bodyPr>
            <a:noAutofit/>
          </a:bodyPr>
          <a:lstStyle/>
          <a:p>
            <a:pPr marL="0" indent="0">
              <a:buNone/>
            </a:pPr>
            <a:r>
              <a:rPr lang="en-US" sz="2600" dirty="0"/>
              <a:t>The </a:t>
            </a:r>
            <a:r>
              <a:rPr lang="en-US" sz="2600" dirty="0" smtClean="0"/>
              <a:t>NHS App was launched in 2019, and it </a:t>
            </a:r>
            <a:r>
              <a:rPr lang="en-US" sz="2600" dirty="0"/>
              <a:t>includes the following features:</a:t>
            </a:r>
          </a:p>
          <a:p>
            <a:r>
              <a:rPr lang="en-US" sz="2600" dirty="0"/>
              <a:t>Scheduling </a:t>
            </a:r>
            <a:r>
              <a:rPr lang="en-US" sz="2600" dirty="0" smtClean="0"/>
              <a:t>GP's </a:t>
            </a:r>
            <a:r>
              <a:rPr lang="en-US" sz="2600" dirty="0"/>
              <a:t>appointments</a:t>
            </a:r>
          </a:p>
          <a:p>
            <a:r>
              <a:rPr lang="en-US" sz="2600" dirty="0"/>
              <a:t>Ordering prescription drugs </a:t>
            </a:r>
            <a:r>
              <a:rPr lang="en-US" sz="2600" dirty="0" smtClean="0"/>
              <a:t>regularly</a:t>
            </a:r>
            <a:endParaRPr lang="en-US" sz="2600" dirty="0"/>
          </a:p>
          <a:p>
            <a:r>
              <a:rPr lang="en-US" sz="2600" dirty="0"/>
              <a:t>Analyzing medical </a:t>
            </a:r>
            <a:r>
              <a:rPr lang="en-US" sz="2600" dirty="0" smtClean="0"/>
              <a:t>records</a:t>
            </a:r>
            <a:endParaRPr lang="en-US" sz="2600" dirty="0"/>
          </a:p>
          <a:p>
            <a:r>
              <a:rPr lang="en-US" sz="2600" dirty="0" smtClean="0"/>
              <a:t>Verified </a:t>
            </a:r>
            <a:r>
              <a:rPr lang="en-US" sz="2600" dirty="0"/>
              <a:t>the COVID-19 vaccination </a:t>
            </a:r>
            <a:r>
              <a:rPr lang="en-US" sz="2600" dirty="0" smtClean="0"/>
              <a:t>status (Davies et al., 2021)</a:t>
            </a:r>
            <a:endParaRPr lang="en-US" sz="2600" dirty="0"/>
          </a:p>
          <a:p>
            <a:r>
              <a:rPr lang="en-US" sz="2600" dirty="0" smtClean="0"/>
              <a:t>Receiving </a:t>
            </a:r>
            <a:r>
              <a:rPr lang="en-US" sz="2600" dirty="0"/>
              <a:t>advice and support on health</a:t>
            </a:r>
          </a:p>
          <a:p>
            <a:pPr marL="0" indent="0">
              <a:buNone/>
            </a:pPr>
            <a:r>
              <a:rPr lang="en-US" sz="2600" dirty="0" smtClean="0"/>
              <a:t>Registered users with this app are over 39 million (NHS England, 2025).</a:t>
            </a:r>
            <a:endParaRPr lang="en-GB" sz="2600" dirty="0"/>
          </a:p>
        </p:txBody>
      </p:sp>
      <p:pic>
        <p:nvPicPr>
          <p:cNvPr id="4" name="Picture 3"/>
          <p:cNvPicPr>
            <a:picLocks noChangeAspect="1"/>
          </p:cNvPicPr>
          <p:nvPr/>
        </p:nvPicPr>
        <p:blipFill>
          <a:blip r:embed="rId3"/>
          <a:stretch>
            <a:fillRect/>
          </a:stretch>
        </p:blipFill>
        <p:spPr>
          <a:xfrm>
            <a:off x="7401768" y="1420585"/>
            <a:ext cx="4777794" cy="3167743"/>
          </a:xfrm>
          <a:prstGeom prst="rect">
            <a:avLst/>
          </a:prstGeom>
        </p:spPr>
      </p:pic>
      <p:sp>
        <p:nvSpPr>
          <p:cNvPr id="5" name="Rectangle 4"/>
          <p:cNvSpPr/>
          <p:nvPr/>
        </p:nvSpPr>
        <p:spPr>
          <a:xfrm>
            <a:off x="8054403" y="4697791"/>
            <a:ext cx="3472523"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2: NHS App Interface</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077099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894717"/>
          </a:xfrm>
        </p:spPr>
        <p:txBody>
          <a:bodyPr/>
          <a:lstStyle/>
          <a:p>
            <a:r>
              <a:rPr lang="en-GB" dirty="0"/>
              <a:t>Effect on Healthcare Employees</a:t>
            </a:r>
          </a:p>
        </p:txBody>
      </p:sp>
      <p:sp>
        <p:nvSpPr>
          <p:cNvPr id="3" name="Content Placeholder 2"/>
          <p:cNvSpPr>
            <a:spLocks noGrp="1"/>
          </p:cNvSpPr>
          <p:nvPr>
            <p:ph idx="1"/>
          </p:nvPr>
        </p:nvSpPr>
        <p:spPr>
          <a:xfrm>
            <a:off x="1069848" y="1565329"/>
            <a:ext cx="6183359" cy="5292671"/>
          </a:xfrm>
        </p:spPr>
        <p:txBody>
          <a:bodyPr>
            <a:noAutofit/>
          </a:bodyPr>
          <a:lstStyle/>
          <a:p>
            <a:pPr marL="0" indent="0">
              <a:buNone/>
            </a:pPr>
            <a:r>
              <a:rPr lang="en-US" sz="2600" dirty="0"/>
              <a:t>Benefits to the Workforce:</a:t>
            </a:r>
          </a:p>
          <a:p>
            <a:r>
              <a:rPr lang="en-US" sz="2600" dirty="0" smtClean="0"/>
              <a:t>A </a:t>
            </a:r>
            <a:r>
              <a:rPr lang="en-US" sz="2600" dirty="0"/>
              <a:t>reduction in the administrative load</a:t>
            </a:r>
          </a:p>
          <a:p>
            <a:r>
              <a:rPr lang="en-US" sz="2600" dirty="0" smtClean="0"/>
              <a:t>Improved </a:t>
            </a:r>
            <a:r>
              <a:rPr lang="en-US" sz="2600" dirty="0"/>
              <a:t>communication with patients</a:t>
            </a:r>
          </a:p>
          <a:p>
            <a:r>
              <a:rPr lang="en-US" sz="2600" dirty="0" smtClean="0"/>
              <a:t>Effectiveness of digital documentation</a:t>
            </a:r>
            <a:endParaRPr lang="en-US" sz="2600" dirty="0"/>
          </a:p>
          <a:p>
            <a:pPr marL="0" indent="0">
              <a:buNone/>
            </a:pPr>
            <a:r>
              <a:rPr lang="en-US" sz="2600" dirty="0" smtClean="0"/>
              <a:t>Drawbacks:</a:t>
            </a:r>
            <a:endParaRPr lang="en-US" sz="2600" dirty="0"/>
          </a:p>
          <a:p>
            <a:r>
              <a:rPr lang="en-US" sz="2600" dirty="0" smtClean="0"/>
              <a:t>More </a:t>
            </a:r>
            <a:r>
              <a:rPr lang="en-US" sz="2600" dirty="0"/>
              <a:t>work </a:t>
            </a:r>
            <a:r>
              <a:rPr lang="en-US" sz="2600" dirty="0" smtClean="0"/>
              <a:t>is </a:t>
            </a:r>
            <a:r>
              <a:rPr lang="en-US" sz="2600" dirty="0"/>
              <a:t>done digitally</a:t>
            </a:r>
          </a:p>
          <a:p>
            <a:r>
              <a:rPr lang="en-US" sz="2600" dirty="0" smtClean="0"/>
              <a:t>Digital </a:t>
            </a:r>
            <a:r>
              <a:rPr lang="en-US" sz="2600" dirty="0"/>
              <a:t>skills and training are </a:t>
            </a:r>
            <a:r>
              <a:rPr lang="en-US" sz="2600" dirty="0" smtClean="0"/>
              <a:t>essential</a:t>
            </a:r>
            <a:endParaRPr lang="en-US" sz="2600" dirty="0"/>
          </a:p>
          <a:p>
            <a:r>
              <a:rPr lang="en-US" sz="2600" dirty="0" smtClean="0"/>
              <a:t>Resistance </a:t>
            </a:r>
            <a:r>
              <a:rPr lang="en-US" sz="2600" dirty="0"/>
              <a:t>to the </a:t>
            </a:r>
            <a:r>
              <a:rPr lang="en-US" sz="2600" dirty="0" smtClean="0"/>
              <a:t>technological upgradation</a:t>
            </a:r>
            <a:endParaRPr lang="en-GB" sz="2600" dirty="0"/>
          </a:p>
        </p:txBody>
      </p:sp>
      <p:pic>
        <p:nvPicPr>
          <p:cNvPr id="5" name="Picture 4"/>
          <p:cNvPicPr>
            <a:picLocks noChangeAspect="1"/>
          </p:cNvPicPr>
          <p:nvPr/>
        </p:nvPicPr>
        <p:blipFill>
          <a:blip r:embed="rId3"/>
          <a:stretch>
            <a:fillRect/>
          </a:stretch>
        </p:blipFill>
        <p:spPr>
          <a:xfrm>
            <a:off x="7829954" y="1869643"/>
            <a:ext cx="4367486" cy="3058817"/>
          </a:xfrm>
          <a:prstGeom prst="rect">
            <a:avLst/>
          </a:prstGeom>
        </p:spPr>
      </p:pic>
      <p:sp>
        <p:nvSpPr>
          <p:cNvPr id="6" name="Rectangle 5"/>
          <p:cNvSpPr/>
          <p:nvPr/>
        </p:nvSpPr>
        <p:spPr>
          <a:xfrm>
            <a:off x="7829954" y="5164838"/>
            <a:ext cx="4362046"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3: A doctor using a digital device</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471495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770731"/>
          </a:xfrm>
        </p:spPr>
        <p:txBody>
          <a:bodyPr>
            <a:normAutofit fontScale="90000"/>
          </a:bodyPr>
          <a:lstStyle/>
          <a:p>
            <a:r>
              <a:rPr lang="en-US" dirty="0"/>
              <a:t>Effect on the Provision of Services</a:t>
            </a:r>
            <a:endParaRPr lang="en-GB" dirty="0"/>
          </a:p>
        </p:txBody>
      </p:sp>
      <p:sp>
        <p:nvSpPr>
          <p:cNvPr id="3" name="Content Placeholder 2"/>
          <p:cNvSpPr>
            <a:spLocks noGrp="1"/>
          </p:cNvSpPr>
          <p:nvPr>
            <p:ph idx="1"/>
          </p:nvPr>
        </p:nvSpPr>
        <p:spPr>
          <a:xfrm>
            <a:off x="1069848" y="1408486"/>
            <a:ext cx="5687413" cy="5449514"/>
          </a:xfrm>
        </p:spPr>
        <p:txBody>
          <a:bodyPr>
            <a:noAutofit/>
          </a:bodyPr>
          <a:lstStyle/>
          <a:p>
            <a:pPr marL="0" indent="0">
              <a:buNone/>
            </a:pPr>
            <a:r>
              <a:rPr lang="en-US" sz="2500" dirty="0"/>
              <a:t>Advantages of Modifications in Service Delivery</a:t>
            </a:r>
          </a:p>
          <a:p>
            <a:r>
              <a:rPr lang="en-US" sz="2500" dirty="0" smtClean="0"/>
              <a:t>Faster </a:t>
            </a:r>
            <a:r>
              <a:rPr lang="en-US" sz="2500" dirty="0"/>
              <a:t>scheduling</a:t>
            </a:r>
          </a:p>
          <a:p>
            <a:r>
              <a:rPr lang="en-US" sz="2500" dirty="0" smtClean="0"/>
              <a:t>A </a:t>
            </a:r>
            <a:r>
              <a:rPr lang="en-US" sz="2500" dirty="0"/>
              <a:t>decline in the quantity of calls to general practitioner </a:t>
            </a:r>
            <a:r>
              <a:rPr lang="en-US" sz="2500" dirty="0" smtClean="0"/>
              <a:t>offices (NHS </a:t>
            </a:r>
            <a:r>
              <a:rPr lang="en-US" sz="2500" dirty="0"/>
              <a:t>Digital, </a:t>
            </a:r>
            <a:r>
              <a:rPr lang="en-US" sz="2500" dirty="0" smtClean="0"/>
              <a:t>2026)</a:t>
            </a:r>
            <a:endParaRPr lang="en-US" sz="2500" dirty="0"/>
          </a:p>
          <a:p>
            <a:r>
              <a:rPr lang="en-US" sz="2500" dirty="0" smtClean="0"/>
              <a:t>Improved </a:t>
            </a:r>
            <a:r>
              <a:rPr lang="en-US" sz="2500" dirty="0"/>
              <a:t>information access</a:t>
            </a:r>
          </a:p>
          <a:p>
            <a:pPr marL="0" indent="0">
              <a:buNone/>
            </a:pPr>
            <a:r>
              <a:rPr lang="en-US" sz="2500" dirty="0" smtClean="0"/>
              <a:t>Obstacles</a:t>
            </a:r>
            <a:endParaRPr lang="en-US" sz="2500" dirty="0"/>
          </a:p>
          <a:p>
            <a:r>
              <a:rPr lang="en-US" sz="2500" dirty="0" smtClean="0"/>
              <a:t>Integration </a:t>
            </a:r>
            <a:r>
              <a:rPr lang="en-US" sz="2500" dirty="0"/>
              <a:t>with the existing IT system </a:t>
            </a:r>
            <a:r>
              <a:rPr lang="en-US" sz="2500" dirty="0" smtClean="0"/>
              <a:t>(</a:t>
            </a:r>
            <a:r>
              <a:rPr lang="en-US" sz="2500" dirty="0" err="1" smtClean="0"/>
              <a:t>Wachter</a:t>
            </a:r>
            <a:r>
              <a:rPr lang="en-US" sz="2500" dirty="0"/>
              <a:t>, </a:t>
            </a:r>
            <a:r>
              <a:rPr lang="en-US" sz="2500" dirty="0" smtClean="0"/>
              <a:t>2016)</a:t>
            </a:r>
            <a:endParaRPr lang="en-US" sz="2500" dirty="0"/>
          </a:p>
          <a:p>
            <a:r>
              <a:rPr lang="en-US" sz="2500" dirty="0" smtClean="0"/>
              <a:t>Implementation-related </a:t>
            </a:r>
            <a:r>
              <a:rPr lang="en-US" sz="2500" dirty="0"/>
              <a:t>costs</a:t>
            </a:r>
          </a:p>
          <a:p>
            <a:r>
              <a:rPr lang="en-US" sz="2500" dirty="0" smtClean="0"/>
              <a:t>Issues </a:t>
            </a:r>
            <a:r>
              <a:rPr lang="en-US" sz="2500" dirty="0"/>
              <a:t>with technical reliability</a:t>
            </a:r>
            <a:endParaRPr lang="en-GB" sz="2500" dirty="0"/>
          </a:p>
        </p:txBody>
      </p:sp>
      <p:pic>
        <p:nvPicPr>
          <p:cNvPr id="5" name="Picture 4"/>
          <p:cNvPicPr>
            <a:picLocks noChangeAspect="1"/>
          </p:cNvPicPr>
          <p:nvPr/>
        </p:nvPicPr>
        <p:blipFill>
          <a:blip r:embed="rId3"/>
          <a:stretch>
            <a:fillRect/>
          </a:stretch>
        </p:blipFill>
        <p:spPr>
          <a:xfrm>
            <a:off x="7064321" y="1751308"/>
            <a:ext cx="4479331" cy="3938022"/>
          </a:xfrm>
          <a:prstGeom prst="rect">
            <a:avLst/>
          </a:prstGeom>
        </p:spPr>
      </p:pic>
      <p:sp>
        <p:nvSpPr>
          <p:cNvPr id="6" name="Rectangle 5"/>
          <p:cNvSpPr/>
          <p:nvPr/>
        </p:nvSpPr>
        <p:spPr>
          <a:xfrm>
            <a:off x="7540164" y="5689330"/>
            <a:ext cx="4362046"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4: Telemedicine in Healthcare</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43354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770731"/>
          </a:xfrm>
        </p:spPr>
        <p:txBody>
          <a:bodyPr>
            <a:normAutofit/>
          </a:bodyPr>
          <a:lstStyle/>
          <a:p>
            <a:r>
              <a:rPr lang="en-US" sz="4800" dirty="0"/>
              <a:t>Effects on Service Users and Patients</a:t>
            </a:r>
            <a:endParaRPr lang="en-GB" sz="4800" dirty="0"/>
          </a:p>
        </p:txBody>
      </p:sp>
      <p:sp>
        <p:nvSpPr>
          <p:cNvPr id="3" name="Content Placeholder 2"/>
          <p:cNvSpPr>
            <a:spLocks noGrp="1"/>
          </p:cNvSpPr>
          <p:nvPr>
            <p:ph idx="1"/>
          </p:nvPr>
        </p:nvSpPr>
        <p:spPr>
          <a:xfrm>
            <a:off x="1069848" y="1410346"/>
            <a:ext cx="5485935" cy="5447654"/>
          </a:xfrm>
        </p:spPr>
        <p:txBody>
          <a:bodyPr>
            <a:noAutofit/>
          </a:bodyPr>
          <a:lstStyle/>
          <a:p>
            <a:pPr marL="0" indent="0">
              <a:buNone/>
            </a:pPr>
            <a:r>
              <a:rPr lang="en-US" sz="3400" dirty="0"/>
              <a:t>Benefits for </a:t>
            </a:r>
            <a:r>
              <a:rPr lang="en-US" sz="3400" dirty="0" smtClean="0"/>
              <a:t>Patients</a:t>
            </a:r>
            <a:endParaRPr lang="en-US" sz="3400" dirty="0"/>
          </a:p>
          <a:p>
            <a:r>
              <a:rPr lang="en-US" sz="3400" dirty="0" smtClean="0"/>
              <a:t>Improved </a:t>
            </a:r>
            <a:r>
              <a:rPr lang="en-US" sz="3400" dirty="0"/>
              <a:t>access to healthcare</a:t>
            </a:r>
          </a:p>
          <a:p>
            <a:r>
              <a:rPr lang="en-US" sz="3400" dirty="0" smtClean="0"/>
              <a:t>More </a:t>
            </a:r>
            <a:r>
              <a:rPr lang="en-US" sz="3400" dirty="0"/>
              <a:t>usefulness and time savings</a:t>
            </a:r>
          </a:p>
          <a:p>
            <a:r>
              <a:rPr lang="en-US" sz="3400" dirty="0" smtClean="0"/>
              <a:t>Better </a:t>
            </a:r>
            <a:r>
              <a:rPr lang="en-US" sz="3400" dirty="0"/>
              <a:t>self-care for long-term </a:t>
            </a:r>
            <a:r>
              <a:rPr lang="en-US" sz="3400" dirty="0" smtClean="0"/>
              <a:t>conditions (</a:t>
            </a:r>
            <a:r>
              <a:rPr lang="en-US" sz="3400" dirty="0" err="1" smtClean="0"/>
              <a:t>Topol</a:t>
            </a:r>
            <a:r>
              <a:rPr lang="en-US" sz="3400" dirty="0" smtClean="0"/>
              <a:t>, 2019)</a:t>
            </a:r>
            <a:endParaRPr lang="en-US" sz="3400" dirty="0"/>
          </a:p>
          <a:p>
            <a:r>
              <a:rPr lang="en-US" sz="3400" dirty="0" smtClean="0"/>
              <a:t>Acquiring </a:t>
            </a:r>
            <a:r>
              <a:rPr lang="en-US" sz="3400" dirty="0"/>
              <a:t>individual medical records</a:t>
            </a:r>
            <a:endParaRPr lang="en-GB" sz="3400" dirty="0"/>
          </a:p>
        </p:txBody>
      </p:sp>
      <p:pic>
        <p:nvPicPr>
          <p:cNvPr id="5" name="Picture 4"/>
          <p:cNvPicPr>
            <a:picLocks noChangeAspect="1"/>
          </p:cNvPicPr>
          <p:nvPr/>
        </p:nvPicPr>
        <p:blipFill>
          <a:blip r:embed="rId3"/>
          <a:stretch>
            <a:fillRect/>
          </a:stretch>
        </p:blipFill>
        <p:spPr>
          <a:xfrm>
            <a:off x="6683804" y="1543373"/>
            <a:ext cx="5508195" cy="3802612"/>
          </a:xfrm>
          <a:prstGeom prst="rect">
            <a:avLst/>
          </a:prstGeom>
        </p:spPr>
      </p:pic>
      <p:sp>
        <p:nvSpPr>
          <p:cNvPr id="6" name="Rectangle 5"/>
          <p:cNvSpPr/>
          <p:nvPr/>
        </p:nvSpPr>
        <p:spPr>
          <a:xfrm>
            <a:off x="7256878" y="5521299"/>
            <a:ext cx="4362046"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5: A patient using smartphone</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596823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365" y="329650"/>
            <a:ext cx="10058400" cy="677741"/>
          </a:xfrm>
        </p:spPr>
        <p:txBody>
          <a:bodyPr>
            <a:normAutofit fontScale="90000"/>
          </a:bodyPr>
          <a:lstStyle/>
          <a:p>
            <a:r>
              <a:rPr lang="en-GB" dirty="0" smtClean="0"/>
              <a:t>Challenges for patients</a:t>
            </a:r>
            <a:endParaRPr lang="en-GB" dirty="0"/>
          </a:p>
        </p:txBody>
      </p:sp>
      <p:sp>
        <p:nvSpPr>
          <p:cNvPr id="3" name="Content Placeholder 2"/>
          <p:cNvSpPr>
            <a:spLocks noGrp="1"/>
          </p:cNvSpPr>
          <p:nvPr>
            <p:ph idx="1"/>
          </p:nvPr>
        </p:nvSpPr>
        <p:spPr>
          <a:xfrm>
            <a:off x="961360" y="4742480"/>
            <a:ext cx="10290410" cy="2115520"/>
          </a:xfrm>
        </p:spPr>
        <p:txBody>
          <a:bodyPr>
            <a:noAutofit/>
          </a:bodyPr>
          <a:lstStyle/>
          <a:p>
            <a:pPr marL="0" indent="0">
              <a:buNone/>
            </a:pPr>
            <a:r>
              <a:rPr lang="en-US" dirty="0"/>
              <a:t>The following issues are related to the digital divide:</a:t>
            </a:r>
          </a:p>
          <a:p>
            <a:r>
              <a:rPr lang="en-US" dirty="0" smtClean="0"/>
              <a:t>Inadequate </a:t>
            </a:r>
            <a:r>
              <a:rPr lang="en-US" dirty="0"/>
              <a:t>digital literacy</a:t>
            </a:r>
          </a:p>
          <a:p>
            <a:r>
              <a:rPr lang="en-US" dirty="0" smtClean="0"/>
              <a:t>Elderly </a:t>
            </a:r>
            <a:r>
              <a:rPr lang="en-US" dirty="0"/>
              <a:t>persons who struggle with technology </a:t>
            </a:r>
          </a:p>
          <a:p>
            <a:r>
              <a:rPr lang="en-US" dirty="0" smtClean="0"/>
              <a:t>Inability </a:t>
            </a:r>
            <a:r>
              <a:rPr lang="en-US" dirty="0"/>
              <a:t>to access the internet</a:t>
            </a:r>
          </a:p>
          <a:p>
            <a:pPr marL="0" indent="0">
              <a:buNone/>
            </a:pPr>
            <a:r>
              <a:rPr lang="en-US" dirty="0"/>
              <a:t>Risk: Digital </a:t>
            </a:r>
            <a:r>
              <a:rPr lang="en-US" dirty="0" smtClean="0"/>
              <a:t>elimination </a:t>
            </a:r>
            <a:r>
              <a:rPr lang="en-US" dirty="0"/>
              <a:t>and health inequalities</a:t>
            </a:r>
            <a:endParaRPr lang="en-GB" dirty="0"/>
          </a:p>
        </p:txBody>
      </p:sp>
      <p:pic>
        <p:nvPicPr>
          <p:cNvPr id="4" name="Picture 3"/>
          <p:cNvPicPr>
            <a:picLocks noChangeAspect="1"/>
          </p:cNvPicPr>
          <p:nvPr/>
        </p:nvPicPr>
        <p:blipFill>
          <a:blip r:embed="rId3"/>
          <a:stretch>
            <a:fillRect/>
          </a:stretch>
        </p:blipFill>
        <p:spPr>
          <a:xfrm>
            <a:off x="1870936" y="1250014"/>
            <a:ext cx="7334250" cy="3038475"/>
          </a:xfrm>
          <a:prstGeom prst="rect">
            <a:avLst/>
          </a:prstGeom>
        </p:spPr>
      </p:pic>
      <p:sp>
        <p:nvSpPr>
          <p:cNvPr id="5" name="Rectangle 4"/>
          <p:cNvSpPr/>
          <p:nvPr/>
        </p:nvSpPr>
        <p:spPr>
          <a:xfrm>
            <a:off x="3614415" y="4100308"/>
            <a:ext cx="4362046"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6: Digital Divide in UK</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597125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3140" y="329649"/>
            <a:ext cx="10058400" cy="755232"/>
          </a:xfrm>
        </p:spPr>
        <p:txBody>
          <a:bodyPr>
            <a:normAutofit fontScale="90000"/>
          </a:bodyPr>
          <a:lstStyle/>
          <a:p>
            <a:r>
              <a:rPr lang="en-GB" dirty="0"/>
              <a:t>Community </a:t>
            </a:r>
            <a:r>
              <a:rPr lang="en-GB" dirty="0" smtClean="0"/>
              <a:t>Influence</a:t>
            </a:r>
            <a:endParaRPr lang="en-GB" dirty="0"/>
          </a:p>
        </p:txBody>
      </p:sp>
      <p:sp>
        <p:nvSpPr>
          <p:cNvPr id="3" name="Content Placeholder 2"/>
          <p:cNvSpPr>
            <a:spLocks noGrp="1"/>
          </p:cNvSpPr>
          <p:nvPr>
            <p:ph idx="1"/>
          </p:nvPr>
        </p:nvSpPr>
        <p:spPr>
          <a:xfrm>
            <a:off x="1053140" y="1224366"/>
            <a:ext cx="5485935" cy="5633634"/>
          </a:xfrm>
        </p:spPr>
        <p:txBody>
          <a:bodyPr>
            <a:noAutofit/>
          </a:bodyPr>
          <a:lstStyle/>
          <a:p>
            <a:pPr marL="0" indent="0">
              <a:buNone/>
            </a:pPr>
            <a:r>
              <a:rPr lang="en-US" sz="2600" dirty="0" smtClean="0"/>
              <a:t>Progressive Results</a:t>
            </a:r>
            <a:endParaRPr lang="en-US" sz="2600" dirty="0"/>
          </a:p>
          <a:p>
            <a:r>
              <a:rPr lang="en-US" sz="2600" dirty="0" smtClean="0"/>
              <a:t>Improved </a:t>
            </a:r>
            <a:r>
              <a:rPr lang="en-US" sz="2600" dirty="0"/>
              <a:t>public health communication (</a:t>
            </a:r>
            <a:r>
              <a:rPr lang="en-US" sz="2600" dirty="0" err="1"/>
              <a:t>Greenhalgh</a:t>
            </a:r>
            <a:r>
              <a:rPr lang="en-US" sz="2600" dirty="0"/>
              <a:t> et al. 2017). </a:t>
            </a:r>
          </a:p>
          <a:p>
            <a:r>
              <a:rPr lang="en-US" sz="2600" dirty="0" smtClean="0"/>
              <a:t>Family </a:t>
            </a:r>
            <a:r>
              <a:rPr lang="en-US" sz="2600" dirty="0"/>
              <a:t>support for healthcare management</a:t>
            </a:r>
          </a:p>
          <a:p>
            <a:r>
              <a:rPr lang="en-US" sz="2600" dirty="0" smtClean="0"/>
              <a:t>Digital </a:t>
            </a:r>
            <a:r>
              <a:rPr lang="en-US" sz="2600" dirty="0"/>
              <a:t>access to services in rural areas</a:t>
            </a:r>
          </a:p>
          <a:p>
            <a:pPr marL="0" indent="0">
              <a:buNone/>
            </a:pPr>
            <a:r>
              <a:rPr lang="en-US" sz="2600" dirty="0" smtClean="0"/>
              <a:t>Constraints</a:t>
            </a:r>
            <a:endParaRPr lang="en-US" sz="2600" dirty="0"/>
          </a:p>
          <a:p>
            <a:r>
              <a:rPr lang="en-US" sz="2600" dirty="0"/>
              <a:t>Unreliable digital infrastructure</a:t>
            </a:r>
          </a:p>
          <a:p>
            <a:r>
              <a:rPr lang="en-US" sz="2600" dirty="0" smtClean="0"/>
              <a:t>There </a:t>
            </a:r>
            <a:r>
              <a:rPr lang="en-US" sz="2600" dirty="0"/>
              <a:t>was very little patient involvement in the design process.</a:t>
            </a:r>
            <a:endParaRPr lang="en-GB" sz="2600" dirty="0"/>
          </a:p>
        </p:txBody>
      </p:sp>
      <p:pic>
        <p:nvPicPr>
          <p:cNvPr id="4" name="Picture 3"/>
          <p:cNvPicPr>
            <a:picLocks noChangeAspect="1"/>
          </p:cNvPicPr>
          <p:nvPr/>
        </p:nvPicPr>
        <p:blipFill>
          <a:blip r:embed="rId3"/>
          <a:stretch>
            <a:fillRect/>
          </a:stretch>
        </p:blipFill>
        <p:spPr>
          <a:xfrm>
            <a:off x="6694058" y="1746996"/>
            <a:ext cx="5497942" cy="3348960"/>
          </a:xfrm>
          <a:prstGeom prst="rect">
            <a:avLst/>
          </a:prstGeom>
        </p:spPr>
      </p:pic>
      <p:sp>
        <p:nvSpPr>
          <p:cNvPr id="5" name="Rectangle 4"/>
          <p:cNvSpPr/>
          <p:nvPr/>
        </p:nvSpPr>
        <p:spPr>
          <a:xfrm>
            <a:off x="7262006" y="5250240"/>
            <a:ext cx="4718184" cy="507831"/>
          </a:xfrm>
          <a:prstGeom prst="rect">
            <a:avLst/>
          </a:prstGeom>
        </p:spPr>
        <p:txBody>
          <a:bodyPr wrap="square">
            <a:spAutoFit/>
          </a:bodyPr>
          <a:lstStyle/>
          <a:p>
            <a:pPr algn="just">
              <a:lnSpc>
                <a:spcPct val="150000"/>
              </a:lnSpc>
            </a:pPr>
            <a:r>
              <a:rPr lang="en-GB" dirty="0" smtClean="0">
                <a:latin typeface="Arial" panose="020B0604020202020204" pitchFamily="34" charset="0"/>
                <a:ea typeface="Times New Roman" panose="02020603050405020304" pitchFamily="18" charset="0"/>
              </a:rPr>
              <a:t>Figure 7: Community Healthcare Network</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369614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360645"/>
            <a:ext cx="10058400" cy="646744"/>
          </a:xfrm>
        </p:spPr>
        <p:txBody>
          <a:bodyPr>
            <a:normAutofit fontScale="90000"/>
          </a:bodyPr>
          <a:lstStyle/>
          <a:p>
            <a:r>
              <a:rPr lang="en-GB" dirty="0"/>
              <a:t>Conclusion and Recommendations</a:t>
            </a:r>
          </a:p>
        </p:txBody>
      </p:sp>
      <p:sp>
        <p:nvSpPr>
          <p:cNvPr id="3" name="Content Placeholder 2"/>
          <p:cNvSpPr>
            <a:spLocks noGrp="1"/>
          </p:cNvSpPr>
          <p:nvPr>
            <p:ph idx="1"/>
          </p:nvPr>
        </p:nvSpPr>
        <p:spPr>
          <a:xfrm>
            <a:off x="1069848" y="1269000"/>
            <a:ext cx="10197420" cy="5434017"/>
          </a:xfrm>
        </p:spPr>
        <p:txBody>
          <a:bodyPr>
            <a:noAutofit/>
          </a:bodyPr>
          <a:lstStyle/>
          <a:p>
            <a:pPr marL="0" indent="0">
              <a:buNone/>
            </a:pPr>
            <a:r>
              <a:rPr lang="en-US" sz="1900" b="1" dirty="0"/>
              <a:t>Conclusion</a:t>
            </a:r>
          </a:p>
          <a:p>
            <a:pPr marL="0" indent="0">
              <a:buNone/>
            </a:pPr>
            <a:r>
              <a:rPr lang="en-US" sz="1900" b="1" dirty="0"/>
              <a:t>The NHS App features:</a:t>
            </a:r>
          </a:p>
          <a:p>
            <a:r>
              <a:rPr lang="en-US" sz="1900" b="1" dirty="0" smtClean="0"/>
              <a:t>Better </a:t>
            </a:r>
            <a:r>
              <a:rPr lang="en-US" sz="1900" b="1" dirty="0"/>
              <a:t>access to medical treatment</a:t>
            </a:r>
          </a:p>
          <a:p>
            <a:r>
              <a:rPr lang="en-US" sz="1900" b="1" dirty="0" smtClean="0"/>
              <a:t>Improved proficiency </a:t>
            </a:r>
            <a:r>
              <a:rPr lang="en-US" sz="1900" b="1" dirty="0"/>
              <a:t>in service delivery</a:t>
            </a:r>
          </a:p>
          <a:p>
            <a:r>
              <a:rPr lang="en-US" sz="1900" b="1" dirty="0" smtClean="0"/>
              <a:t>Provided empowerment to patients</a:t>
            </a:r>
            <a:endParaRPr lang="en-US" sz="1900" b="1" dirty="0"/>
          </a:p>
          <a:p>
            <a:pPr marL="0" indent="0">
              <a:buNone/>
            </a:pPr>
            <a:r>
              <a:rPr lang="en-US" sz="1900" b="1" dirty="0" smtClean="0"/>
              <a:t>However, some problems still exist:</a:t>
            </a:r>
            <a:endParaRPr lang="en-US" sz="1900" b="1" dirty="0"/>
          </a:p>
          <a:p>
            <a:r>
              <a:rPr lang="en-US" sz="1900" b="1" dirty="0" smtClean="0"/>
              <a:t>Exclusion </a:t>
            </a:r>
            <a:r>
              <a:rPr lang="en-US" sz="1900" b="1" dirty="0"/>
              <a:t>from digital</a:t>
            </a:r>
          </a:p>
          <a:p>
            <a:r>
              <a:rPr lang="en-US" sz="1900" b="1" dirty="0" smtClean="0"/>
              <a:t>The </a:t>
            </a:r>
            <a:r>
              <a:rPr lang="en-US" sz="1900" b="1" dirty="0"/>
              <a:t>necessity for workforce training</a:t>
            </a:r>
          </a:p>
          <a:p>
            <a:r>
              <a:rPr lang="en-US" sz="1900" b="1" dirty="0" smtClean="0"/>
              <a:t>Integration </a:t>
            </a:r>
            <a:r>
              <a:rPr lang="en-US" sz="1900" b="1" dirty="0"/>
              <a:t>with medical systems</a:t>
            </a:r>
          </a:p>
          <a:p>
            <a:pPr marL="0" indent="0">
              <a:buNone/>
            </a:pPr>
            <a:r>
              <a:rPr lang="en-US" sz="1900" b="1" dirty="0" smtClean="0"/>
              <a:t>Recommendations </a:t>
            </a:r>
          </a:p>
          <a:p>
            <a:r>
              <a:rPr lang="en-US" sz="1900" b="1" dirty="0"/>
              <a:t>Make invest into programs that help people become digitally literate  </a:t>
            </a:r>
          </a:p>
          <a:p>
            <a:r>
              <a:rPr lang="en-US" sz="1900" b="1" dirty="0"/>
              <a:t>Keep offering combined healthcare services.</a:t>
            </a:r>
          </a:p>
          <a:p>
            <a:r>
              <a:rPr lang="en-US" sz="1900" b="1" dirty="0"/>
              <a:t>Improve the online systems.</a:t>
            </a:r>
          </a:p>
        </p:txBody>
      </p:sp>
    </p:spTree>
    <p:extLst>
      <p:ext uri="{BB962C8B-B14F-4D97-AF65-F5344CB8AC3E}">
        <p14:creationId xmlns:p14="http://schemas.microsoft.com/office/powerpoint/2010/main" val="136950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739734"/>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1069848" y="1224366"/>
            <a:ext cx="10941338" cy="5501898"/>
          </a:xfrm>
        </p:spPr>
        <p:txBody>
          <a:bodyPr>
            <a:normAutofit/>
          </a:bodyPr>
          <a:lstStyle/>
          <a:p>
            <a:r>
              <a:rPr lang="en-GB" dirty="0"/>
              <a:t>Davies, A. R., </a:t>
            </a:r>
            <a:r>
              <a:rPr lang="en-GB" dirty="0" err="1"/>
              <a:t>Honeyman</a:t>
            </a:r>
            <a:r>
              <a:rPr lang="en-GB" dirty="0"/>
              <a:t>, M., and Gann, B. (2021</a:t>
            </a:r>
            <a:r>
              <a:rPr lang="en-GB" dirty="0" smtClean="0"/>
              <a:t>) </a:t>
            </a:r>
            <a:r>
              <a:rPr lang="en-GB" dirty="0"/>
              <a:t>‘Addressing the Digital Inverse Care Law in the Time of COVID-19: Potential for Digital Technology to Exacerbate or Mitigate Health Inequalities’, </a:t>
            </a:r>
            <a:r>
              <a:rPr lang="en-GB" i="1" dirty="0"/>
              <a:t>Journal of Medical Internet Research</a:t>
            </a:r>
            <a:r>
              <a:rPr lang="en-GB" dirty="0"/>
              <a:t>, </a:t>
            </a:r>
            <a:r>
              <a:rPr lang="en-GB" i="1" dirty="0"/>
              <a:t>23</a:t>
            </a:r>
            <a:r>
              <a:rPr lang="en-GB" dirty="0"/>
              <a:t>(4), e21726.</a:t>
            </a:r>
          </a:p>
          <a:p>
            <a:r>
              <a:rPr lang="en-GB" dirty="0" err="1" smtClean="0"/>
              <a:t>Greenhalgh</a:t>
            </a:r>
            <a:r>
              <a:rPr lang="en-GB" dirty="0"/>
              <a:t>, T., </a:t>
            </a:r>
            <a:r>
              <a:rPr lang="en-GB" dirty="0" err="1"/>
              <a:t>Wherton</a:t>
            </a:r>
            <a:r>
              <a:rPr lang="en-GB" dirty="0"/>
              <a:t>, J., </a:t>
            </a:r>
            <a:r>
              <a:rPr lang="en-GB" dirty="0" err="1"/>
              <a:t>Papoutsi</a:t>
            </a:r>
            <a:r>
              <a:rPr lang="en-GB" dirty="0"/>
              <a:t>, C., Lynch, J., Hughes, G., </a:t>
            </a:r>
            <a:r>
              <a:rPr lang="en-GB" dirty="0" err="1"/>
              <a:t>A'Court</a:t>
            </a:r>
            <a:r>
              <a:rPr lang="en-GB" dirty="0"/>
              <a:t>, C., Hinder, S., </a:t>
            </a:r>
            <a:r>
              <a:rPr lang="en-GB" dirty="0" err="1"/>
              <a:t>Fahy</a:t>
            </a:r>
            <a:r>
              <a:rPr lang="en-GB" dirty="0"/>
              <a:t>, N., Procter, R., and Shaw, S. (2017</a:t>
            </a:r>
            <a:r>
              <a:rPr lang="en-GB" dirty="0" smtClean="0"/>
              <a:t>) </a:t>
            </a:r>
            <a:r>
              <a:rPr lang="en-GB" dirty="0"/>
              <a:t>‘Beyond Adoption: A New Framework for Theorizing and Evaluating </a:t>
            </a:r>
            <a:r>
              <a:rPr lang="en-GB" dirty="0" err="1"/>
              <a:t>Nonadoption</a:t>
            </a:r>
            <a:r>
              <a:rPr lang="en-GB" dirty="0"/>
              <a:t>, Abandonment, and Challenges to the Scale-Up, Spread, and Sustainability of Health and Care Technologies’, </a:t>
            </a:r>
            <a:r>
              <a:rPr lang="en-GB" i="1" dirty="0"/>
              <a:t>Journal of Medical Internet Research</a:t>
            </a:r>
            <a:r>
              <a:rPr lang="en-GB" dirty="0"/>
              <a:t>, 19(11), e367.</a:t>
            </a:r>
          </a:p>
          <a:p>
            <a:r>
              <a:rPr lang="en-GB" dirty="0" smtClean="0"/>
              <a:t>NHS England </a:t>
            </a:r>
            <a:r>
              <a:rPr lang="en-GB" dirty="0"/>
              <a:t>(2026) </a:t>
            </a:r>
            <a:r>
              <a:rPr lang="en-GB" i="1" dirty="0" smtClean="0"/>
              <a:t>NHS App. </a:t>
            </a:r>
            <a:r>
              <a:rPr lang="en-GB" dirty="0" smtClean="0"/>
              <a:t>Available at: </a:t>
            </a:r>
            <a:r>
              <a:rPr lang="en-GB" dirty="0" smtClean="0">
                <a:hlinkClick r:id="rId2"/>
              </a:rPr>
              <a:t>https</a:t>
            </a:r>
            <a:r>
              <a:rPr lang="en-GB" dirty="0">
                <a:hlinkClick r:id="rId2"/>
              </a:rPr>
              <a:t>://</a:t>
            </a:r>
            <a:r>
              <a:rPr lang="en-GB" dirty="0" smtClean="0">
                <a:hlinkClick r:id="rId2"/>
              </a:rPr>
              <a:t>digital.nhs.uk/services/nhs-app</a:t>
            </a:r>
            <a:r>
              <a:rPr lang="en-GB" dirty="0" smtClean="0"/>
              <a:t> (Accessed: 06 March 2026)</a:t>
            </a:r>
          </a:p>
          <a:p>
            <a:r>
              <a:rPr lang="en-GB" dirty="0" smtClean="0"/>
              <a:t>NHS England (2025) </a:t>
            </a:r>
            <a:r>
              <a:rPr lang="en-US" i="1" dirty="0"/>
              <a:t>Record numbers using NHS App to manage </a:t>
            </a:r>
            <a:r>
              <a:rPr lang="en-US" i="1" dirty="0" smtClean="0"/>
              <a:t>health. </a:t>
            </a:r>
            <a:r>
              <a:rPr lang="en-US" dirty="0"/>
              <a:t>Available at: </a:t>
            </a:r>
            <a:r>
              <a:rPr lang="en-US" dirty="0">
                <a:hlinkClick r:id="rId3"/>
              </a:rPr>
              <a:t>https://www.england.nhs.uk/2025/12/record-numbers-using-nhs-app-to-manage-health</a:t>
            </a:r>
            <a:r>
              <a:rPr lang="en-US" dirty="0" smtClean="0">
                <a:hlinkClick r:id="rId3"/>
              </a:rPr>
              <a:t>/</a:t>
            </a:r>
            <a:r>
              <a:rPr lang="en-US" dirty="0" smtClean="0"/>
              <a:t> </a:t>
            </a:r>
            <a:r>
              <a:rPr lang="en-GB" dirty="0"/>
              <a:t>(Accessed: </a:t>
            </a:r>
            <a:r>
              <a:rPr lang="en-GB" dirty="0" smtClean="0"/>
              <a:t>01 March </a:t>
            </a:r>
            <a:r>
              <a:rPr lang="en-GB" dirty="0"/>
              <a:t>2026).</a:t>
            </a:r>
          </a:p>
          <a:p>
            <a:r>
              <a:rPr lang="en-GB" dirty="0" err="1" smtClean="0"/>
              <a:t>Topol</a:t>
            </a:r>
            <a:r>
              <a:rPr lang="en-GB" dirty="0"/>
              <a:t>, E. (2019</a:t>
            </a:r>
            <a:r>
              <a:rPr lang="en-GB" dirty="0" smtClean="0"/>
              <a:t>) </a:t>
            </a:r>
            <a:r>
              <a:rPr lang="en-GB" i="1" dirty="0"/>
              <a:t>The </a:t>
            </a:r>
            <a:r>
              <a:rPr lang="en-GB" i="1" dirty="0" err="1"/>
              <a:t>Topol</a:t>
            </a:r>
            <a:r>
              <a:rPr lang="en-GB" i="1" dirty="0"/>
              <a:t> Review. Preparing the healthcare workforce to deliver the digital future. An independent report on behalf of the Secretary of State for Health and Social Care</a:t>
            </a:r>
            <a:r>
              <a:rPr lang="en-GB" dirty="0"/>
              <a:t>. Available at: </a:t>
            </a:r>
            <a:r>
              <a:rPr lang="en-GB" u="sng" dirty="0">
                <a:hlinkClick r:id="rId4"/>
              </a:rPr>
              <a:t>https://topol.hee.nhs.uk/wp-content/uploads/HEE-Topol-Review-2019.pdf</a:t>
            </a:r>
            <a:r>
              <a:rPr lang="en-GB" dirty="0"/>
              <a:t> (Accessed: 18 February 2026).</a:t>
            </a:r>
          </a:p>
          <a:p>
            <a:endParaRPr lang="en-GB" dirty="0"/>
          </a:p>
        </p:txBody>
      </p:sp>
    </p:spTree>
    <p:extLst>
      <p:ext uri="{BB962C8B-B14F-4D97-AF65-F5344CB8AC3E}">
        <p14:creationId xmlns:p14="http://schemas.microsoft.com/office/powerpoint/2010/main" val="35536582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321</TotalTime>
  <Words>1323</Words>
  <Application>Microsoft Office PowerPoint</Application>
  <PresentationFormat>Widescreen</PresentationFormat>
  <Paragraphs>108</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Rockwell</vt:lpstr>
      <vt:lpstr>Rockwell Condensed</vt:lpstr>
      <vt:lpstr>Times New Roman</vt:lpstr>
      <vt:lpstr>Wingdings</vt:lpstr>
      <vt:lpstr>Wood Type</vt:lpstr>
      <vt:lpstr>Digital Transformation in UK Healthcare: The NHS App </vt:lpstr>
      <vt:lpstr>Introduction to Digital Transformation</vt:lpstr>
      <vt:lpstr>What is the NHS App?</vt:lpstr>
      <vt:lpstr>Effect on Healthcare Employees</vt:lpstr>
      <vt:lpstr>Effect on the Provision of Services</vt:lpstr>
      <vt:lpstr>Effects on Service Users and Patients</vt:lpstr>
      <vt:lpstr>Challenges for patients</vt:lpstr>
      <vt:lpstr>Community Influence</vt:lpstr>
      <vt:lpstr>Conclusion and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Aysha Bi</dc:creator>
  <cp:lastModifiedBy>hatif</cp:lastModifiedBy>
  <cp:revision>37</cp:revision>
  <dcterms:created xsi:type="dcterms:W3CDTF">2026-03-06T15:37:22Z</dcterms:created>
  <dcterms:modified xsi:type="dcterms:W3CDTF">2026-03-07T12:45:14Z</dcterms:modified>
</cp:coreProperties>
</file>