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57" r:id="rId4"/>
    <p:sldId id="258" r:id="rId5"/>
    <p:sldId id="261" r:id="rId6"/>
    <p:sldId id="259" r:id="rId7"/>
    <p:sldId id="260" r:id="rId8"/>
    <p:sldId id="265" r:id="rId9"/>
    <p:sldId id="306" r:id="rId10"/>
    <p:sldId id="305" r:id="rId11"/>
    <p:sldId id="266" r:id="rId12"/>
    <p:sldId id="267" r:id="rId13"/>
    <p:sldId id="304" r:id="rId14"/>
    <p:sldId id="307" r:id="rId15"/>
    <p:sldId id="268" r:id="rId16"/>
    <p:sldId id="262" r:id="rId17"/>
    <p:sldId id="263" r:id="rId18"/>
    <p:sldId id="264" r:id="rId19"/>
    <p:sldId id="26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A0042C2D-A7F3-4BA7-AE79-506DE44E5100}"/>
    <pc:docChg chg="custSel addSld delSld modSld">
      <pc:chgData name="Rhodri Thomas" userId="97013524-85ec-4bc1-99cf-ee75f81eb8cc" providerId="ADAL" clId="{A0042C2D-A7F3-4BA7-AE79-506DE44E5100}" dt="2025-03-26T18:32:11.833" v="477" actId="20577"/>
      <pc:docMkLst>
        <pc:docMk/>
      </pc:docMkLst>
      <pc:sldChg chg="modSp mod">
        <pc:chgData name="Rhodri Thomas" userId="97013524-85ec-4bc1-99cf-ee75f81eb8cc" providerId="ADAL" clId="{A0042C2D-A7F3-4BA7-AE79-506DE44E5100}" dt="2025-03-26T09:28:00.451" v="2" actId="20577"/>
        <pc:sldMkLst>
          <pc:docMk/>
          <pc:sldMk cId="197566130" sldId="257"/>
        </pc:sldMkLst>
        <pc:spChg chg="mod">
          <ac:chgData name="Rhodri Thomas" userId="97013524-85ec-4bc1-99cf-ee75f81eb8cc" providerId="ADAL" clId="{A0042C2D-A7F3-4BA7-AE79-506DE44E5100}" dt="2025-03-26T09:28:00.451" v="2" actId="20577"/>
          <ac:spMkLst>
            <pc:docMk/>
            <pc:sldMk cId="197566130" sldId="257"/>
            <ac:spMk id="3" creationId="{00000000-0000-0000-0000-000000000000}"/>
          </ac:spMkLst>
        </pc:spChg>
      </pc:sldChg>
      <pc:sldChg chg="modSp mod">
        <pc:chgData name="Rhodri Thomas" userId="97013524-85ec-4bc1-99cf-ee75f81eb8cc" providerId="ADAL" clId="{A0042C2D-A7F3-4BA7-AE79-506DE44E5100}" dt="2025-03-26T09:28:33.188" v="11" actId="20577"/>
        <pc:sldMkLst>
          <pc:docMk/>
          <pc:sldMk cId="33571391" sldId="259"/>
        </pc:sldMkLst>
        <pc:spChg chg="mod">
          <ac:chgData name="Rhodri Thomas" userId="97013524-85ec-4bc1-99cf-ee75f81eb8cc" providerId="ADAL" clId="{A0042C2D-A7F3-4BA7-AE79-506DE44E5100}" dt="2025-03-26T09:28:33.188" v="11" actId="20577"/>
          <ac:spMkLst>
            <pc:docMk/>
            <pc:sldMk cId="33571391" sldId="259"/>
            <ac:spMk id="3" creationId="{00000000-0000-0000-0000-000000000000}"/>
          </ac:spMkLst>
        </pc:spChg>
      </pc:sldChg>
      <pc:sldChg chg="modSp mod">
        <pc:chgData name="Rhodri Thomas" userId="97013524-85ec-4bc1-99cf-ee75f81eb8cc" providerId="ADAL" clId="{A0042C2D-A7F3-4BA7-AE79-506DE44E5100}" dt="2025-03-26T09:29:03.713" v="13" actId="1076"/>
        <pc:sldMkLst>
          <pc:docMk/>
          <pc:sldMk cId="54122291" sldId="260"/>
        </pc:sldMkLst>
        <pc:spChg chg="mod">
          <ac:chgData name="Rhodri Thomas" userId="97013524-85ec-4bc1-99cf-ee75f81eb8cc" providerId="ADAL" clId="{A0042C2D-A7F3-4BA7-AE79-506DE44E5100}" dt="2025-03-26T09:29:03.713" v="13" actId="1076"/>
          <ac:spMkLst>
            <pc:docMk/>
            <pc:sldMk cId="54122291" sldId="260"/>
            <ac:spMk id="2" creationId="{00000000-0000-0000-0000-000000000000}"/>
          </ac:spMkLst>
        </pc:spChg>
      </pc:sldChg>
      <pc:sldChg chg="modSp mod">
        <pc:chgData name="Rhodri Thomas" userId="97013524-85ec-4bc1-99cf-ee75f81eb8cc" providerId="ADAL" clId="{A0042C2D-A7F3-4BA7-AE79-506DE44E5100}" dt="2025-03-26T18:32:11.833" v="477" actId="20577"/>
        <pc:sldMkLst>
          <pc:docMk/>
          <pc:sldMk cId="971588531" sldId="263"/>
        </pc:sldMkLst>
        <pc:spChg chg="mod">
          <ac:chgData name="Rhodri Thomas" userId="97013524-85ec-4bc1-99cf-ee75f81eb8cc" providerId="ADAL" clId="{A0042C2D-A7F3-4BA7-AE79-506DE44E5100}" dt="2025-03-26T18:32:11.833" v="477" actId="20577"/>
          <ac:spMkLst>
            <pc:docMk/>
            <pc:sldMk cId="971588531" sldId="263"/>
            <ac:spMk id="3" creationId="{00000000-0000-0000-0000-000000000000}"/>
          </ac:spMkLst>
        </pc:spChg>
      </pc:sldChg>
      <pc:sldChg chg="addSp modSp mod">
        <pc:chgData name="Rhodri Thomas" userId="97013524-85ec-4bc1-99cf-ee75f81eb8cc" providerId="ADAL" clId="{A0042C2D-A7F3-4BA7-AE79-506DE44E5100}" dt="2025-03-26T09:33:36.778" v="48" actId="14100"/>
        <pc:sldMkLst>
          <pc:docMk/>
          <pc:sldMk cId="993662541" sldId="265"/>
        </pc:sldMkLst>
        <pc:spChg chg="mod">
          <ac:chgData name="Rhodri Thomas" userId="97013524-85ec-4bc1-99cf-ee75f81eb8cc" providerId="ADAL" clId="{A0042C2D-A7F3-4BA7-AE79-506DE44E5100}" dt="2025-03-26T09:32:03.077" v="37" actId="20577"/>
          <ac:spMkLst>
            <pc:docMk/>
            <pc:sldMk cId="993662541" sldId="265"/>
            <ac:spMk id="3" creationId="{00000000-0000-0000-0000-000000000000}"/>
          </ac:spMkLst>
        </pc:spChg>
        <pc:picChg chg="add mod">
          <ac:chgData name="Rhodri Thomas" userId="97013524-85ec-4bc1-99cf-ee75f81eb8cc" providerId="ADAL" clId="{A0042C2D-A7F3-4BA7-AE79-506DE44E5100}" dt="2025-03-26T09:32:52.049" v="46" actId="1076"/>
          <ac:picMkLst>
            <pc:docMk/>
            <pc:sldMk cId="993662541" sldId="265"/>
            <ac:picMk id="4" creationId="{1B444341-BD57-5909-0CA6-33EF60339B73}"/>
          </ac:picMkLst>
        </pc:picChg>
        <pc:picChg chg="add mod">
          <ac:chgData name="Rhodri Thomas" userId="97013524-85ec-4bc1-99cf-ee75f81eb8cc" providerId="ADAL" clId="{A0042C2D-A7F3-4BA7-AE79-506DE44E5100}" dt="2025-03-26T09:33:36.778" v="48" actId="14100"/>
          <ac:picMkLst>
            <pc:docMk/>
            <pc:sldMk cId="993662541" sldId="265"/>
            <ac:picMk id="5" creationId="{A6ABB3E2-3BB4-DFB8-0303-AB1E8E08C294}"/>
          </ac:picMkLst>
        </pc:picChg>
      </pc:sldChg>
      <pc:sldChg chg="modSp mod">
        <pc:chgData name="Rhodri Thomas" userId="97013524-85ec-4bc1-99cf-ee75f81eb8cc" providerId="ADAL" clId="{A0042C2D-A7F3-4BA7-AE79-506DE44E5100}" dt="2025-03-26T16:15:09.067" v="475" actId="20577"/>
        <pc:sldMkLst>
          <pc:docMk/>
          <pc:sldMk cId="1823749316" sldId="269"/>
        </pc:sldMkLst>
        <pc:spChg chg="mod">
          <ac:chgData name="Rhodri Thomas" userId="97013524-85ec-4bc1-99cf-ee75f81eb8cc" providerId="ADAL" clId="{A0042C2D-A7F3-4BA7-AE79-506DE44E5100}" dt="2025-03-26T16:13:53.318" v="474" actId="20577"/>
          <ac:spMkLst>
            <pc:docMk/>
            <pc:sldMk cId="1823749316" sldId="269"/>
            <ac:spMk id="2" creationId="{00000000-0000-0000-0000-000000000000}"/>
          </ac:spMkLst>
        </pc:spChg>
        <pc:spChg chg="mod">
          <ac:chgData name="Rhodri Thomas" userId="97013524-85ec-4bc1-99cf-ee75f81eb8cc" providerId="ADAL" clId="{A0042C2D-A7F3-4BA7-AE79-506DE44E5100}" dt="2025-03-26T16:15:09.067" v="475" actId="20577"/>
          <ac:spMkLst>
            <pc:docMk/>
            <pc:sldMk cId="1823749316" sldId="269"/>
            <ac:spMk id="3" creationId="{00000000-0000-0000-0000-000000000000}"/>
          </ac:spMkLst>
        </pc:spChg>
      </pc:sldChg>
      <pc:sldChg chg="del">
        <pc:chgData name="Rhodri Thomas" userId="97013524-85ec-4bc1-99cf-ee75f81eb8cc" providerId="ADAL" clId="{A0042C2D-A7F3-4BA7-AE79-506DE44E5100}" dt="2025-03-25T11:19:50.004" v="0" actId="47"/>
        <pc:sldMkLst>
          <pc:docMk/>
          <pc:sldMk cId="0" sldId="303"/>
        </pc:sldMkLst>
      </pc:sldChg>
      <pc:sldChg chg="modSp add mod">
        <pc:chgData name="Rhodri Thomas" userId="97013524-85ec-4bc1-99cf-ee75f81eb8cc" providerId="ADAL" clId="{A0042C2D-A7F3-4BA7-AE79-506DE44E5100}" dt="2025-03-26T16:10:52.302" v="415" actId="20577"/>
        <pc:sldMkLst>
          <pc:docMk/>
          <pc:sldMk cId="4192911867" sldId="305"/>
        </pc:sldMkLst>
        <pc:spChg chg="mod">
          <ac:chgData name="Rhodri Thomas" userId="97013524-85ec-4bc1-99cf-ee75f81eb8cc" providerId="ADAL" clId="{A0042C2D-A7F3-4BA7-AE79-506DE44E5100}" dt="2025-03-26T16:10:52.302" v="415" actId="20577"/>
          <ac:spMkLst>
            <pc:docMk/>
            <pc:sldMk cId="4192911867" sldId="305"/>
            <ac:spMk id="3" creationId="{00000000-0000-0000-0000-000000000000}"/>
          </ac:spMkLst>
        </pc:spChg>
      </pc:sldChg>
      <pc:sldChg chg="addSp delSp modSp add mod">
        <pc:chgData name="Rhodri Thomas" userId="97013524-85ec-4bc1-99cf-ee75f81eb8cc" providerId="ADAL" clId="{A0042C2D-A7F3-4BA7-AE79-506DE44E5100}" dt="2025-03-26T09:38:55.487" v="215" actId="14100"/>
        <pc:sldMkLst>
          <pc:docMk/>
          <pc:sldMk cId="2059674282" sldId="306"/>
        </pc:sldMkLst>
        <pc:spChg chg="mod">
          <ac:chgData name="Rhodri Thomas" userId="97013524-85ec-4bc1-99cf-ee75f81eb8cc" providerId="ADAL" clId="{A0042C2D-A7F3-4BA7-AE79-506DE44E5100}" dt="2025-03-26T09:38:29.657" v="214" actId="14100"/>
          <ac:spMkLst>
            <pc:docMk/>
            <pc:sldMk cId="2059674282" sldId="306"/>
            <ac:spMk id="3" creationId="{00000000-0000-0000-0000-000000000000}"/>
          </ac:spMkLst>
        </pc:spChg>
        <pc:picChg chg="del">
          <ac:chgData name="Rhodri Thomas" userId="97013524-85ec-4bc1-99cf-ee75f81eb8cc" providerId="ADAL" clId="{A0042C2D-A7F3-4BA7-AE79-506DE44E5100}" dt="2025-03-26T09:35:31.025" v="50" actId="478"/>
          <ac:picMkLst>
            <pc:docMk/>
            <pc:sldMk cId="2059674282" sldId="306"/>
            <ac:picMk id="4" creationId="{1B444341-BD57-5909-0CA6-33EF60339B73}"/>
          </ac:picMkLst>
        </pc:picChg>
        <pc:picChg chg="del">
          <ac:chgData name="Rhodri Thomas" userId="97013524-85ec-4bc1-99cf-ee75f81eb8cc" providerId="ADAL" clId="{A0042C2D-A7F3-4BA7-AE79-506DE44E5100}" dt="2025-03-26T09:37:48.081" v="182" actId="478"/>
          <ac:picMkLst>
            <pc:docMk/>
            <pc:sldMk cId="2059674282" sldId="306"/>
            <ac:picMk id="5" creationId="{A6ABB3E2-3BB4-DFB8-0303-AB1E8E08C294}"/>
          </ac:picMkLst>
        </pc:picChg>
        <pc:picChg chg="add mod">
          <ac:chgData name="Rhodri Thomas" userId="97013524-85ec-4bc1-99cf-ee75f81eb8cc" providerId="ADAL" clId="{A0042C2D-A7F3-4BA7-AE79-506DE44E5100}" dt="2025-03-26T09:35:39.179" v="53" actId="1076"/>
          <ac:picMkLst>
            <pc:docMk/>
            <pc:sldMk cId="2059674282" sldId="306"/>
            <ac:picMk id="6" creationId="{EAF4032B-442A-96E9-4DBE-61C6A5ED727F}"/>
          </ac:picMkLst>
        </pc:picChg>
        <pc:picChg chg="add mod">
          <ac:chgData name="Rhodri Thomas" userId="97013524-85ec-4bc1-99cf-ee75f81eb8cc" providerId="ADAL" clId="{A0042C2D-A7F3-4BA7-AE79-506DE44E5100}" dt="2025-03-26T09:38:55.487" v="215" actId="14100"/>
          <ac:picMkLst>
            <pc:docMk/>
            <pc:sldMk cId="2059674282" sldId="306"/>
            <ac:picMk id="7" creationId="{C902D78B-D60E-F6DA-2641-72C44B3A9981}"/>
          </ac:picMkLst>
        </pc:picChg>
      </pc:sldChg>
      <pc:sldChg chg="addSp modSp new mod">
        <pc:chgData name="Rhodri Thomas" userId="97013524-85ec-4bc1-99cf-ee75f81eb8cc" providerId="ADAL" clId="{A0042C2D-A7F3-4BA7-AE79-506DE44E5100}" dt="2025-03-26T09:44:51.979" v="407" actId="20577"/>
        <pc:sldMkLst>
          <pc:docMk/>
          <pc:sldMk cId="3723798564" sldId="307"/>
        </pc:sldMkLst>
        <pc:spChg chg="mod">
          <ac:chgData name="Rhodri Thomas" userId="97013524-85ec-4bc1-99cf-ee75f81eb8cc" providerId="ADAL" clId="{A0042C2D-A7F3-4BA7-AE79-506DE44E5100}" dt="2025-03-26T09:44:51.979" v="407" actId="20577"/>
          <ac:spMkLst>
            <pc:docMk/>
            <pc:sldMk cId="3723798564" sldId="307"/>
            <ac:spMk id="3" creationId="{42C32B54-A90A-38FE-4A43-2FF2A0B77D85}"/>
          </ac:spMkLst>
        </pc:spChg>
        <pc:picChg chg="add mod">
          <ac:chgData name="Rhodri Thomas" userId="97013524-85ec-4bc1-99cf-ee75f81eb8cc" providerId="ADAL" clId="{A0042C2D-A7F3-4BA7-AE79-506DE44E5100}" dt="2025-03-26T09:43:25.375" v="220" actId="1076"/>
          <ac:picMkLst>
            <pc:docMk/>
            <pc:sldMk cId="3723798564" sldId="307"/>
            <ac:picMk id="4" creationId="{64BBED19-2181-E221-091A-023E3A1D0FF0}"/>
          </ac:picMkLst>
        </pc:picChg>
      </pc:sldChg>
    </pc:docChg>
  </pc:docChgLst>
  <pc:docChgLst>
    <pc:chgData name="Rhodri Thomas" userId="97013524-85ec-4bc1-99cf-ee75f81eb8cc" providerId="ADAL" clId="{851E1055-086C-444C-B214-A3E3CDCAB55C}"/>
    <pc:docChg chg="custSel modSld sldOrd">
      <pc:chgData name="Rhodri Thomas" userId="97013524-85ec-4bc1-99cf-ee75f81eb8cc" providerId="ADAL" clId="{851E1055-086C-444C-B214-A3E3CDCAB55C}" dt="2026-03-18T19:58:12.121" v="78"/>
      <pc:docMkLst>
        <pc:docMk/>
      </pc:docMkLst>
      <pc:sldChg chg="modSp mod ord">
        <pc:chgData name="Rhodri Thomas" userId="97013524-85ec-4bc1-99cf-ee75f81eb8cc" providerId="ADAL" clId="{851E1055-086C-444C-B214-A3E3CDCAB55C}" dt="2026-03-18T19:56:37.221" v="64"/>
        <pc:sldMkLst>
          <pc:docMk/>
          <pc:sldMk cId="3376315015" sldId="261"/>
        </pc:sldMkLst>
        <pc:spChg chg="mod">
          <ac:chgData name="Rhodri Thomas" userId="97013524-85ec-4bc1-99cf-ee75f81eb8cc" providerId="ADAL" clId="{851E1055-086C-444C-B214-A3E3CDCAB55C}" dt="2026-03-18T19:56:30.557" v="62" actId="20577"/>
          <ac:spMkLst>
            <pc:docMk/>
            <pc:sldMk cId="3376315015" sldId="261"/>
            <ac:spMk id="3" creationId="{00000000-0000-0000-0000-000000000000}"/>
          </ac:spMkLst>
        </pc:spChg>
      </pc:sldChg>
      <pc:sldChg chg="ord">
        <pc:chgData name="Rhodri Thomas" userId="97013524-85ec-4bc1-99cf-ee75f81eb8cc" providerId="ADAL" clId="{851E1055-086C-444C-B214-A3E3CDCAB55C}" dt="2026-03-18T19:58:03.376" v="74"/>
        <pc:sldMkLst>
          <pc:docMk/>
          <pc:sldMk cId="1284032950" sldId="266"/>
        </pc:sldMkLst>
      </pc:sldChg>
      <pc:sldChg chg="modSp mod ord">
        <pc:chgData name="Rhodri Thomas" userId="97013524-85ec-4bc1-99cf-ee75f81eb8cc" providerId="ADAL" clId="{851E1055-086C-444C-B214-A3E3CDCAB55C}" dt="2026-03-18T19:58:12.121" v="78"/>
        <pc:sldMkLst>
          <pc:docMk/>
          <pc:sldMk cId="1508333775" sldId="268"/>
        </pc:sldMkLst>
        <pc:spChg chg="mod">
          <ac:chgData name="Rhodri Thomas" userId="97013524-85ec-4bc1-99cf-ee75f81eb8cc" providerId="ADAL" clId="{851E1055-086C-444C-B214-A3E3CDCAB55C}" dt="2026-03-18T19:53:22.724" v="11" actId="20577"/>
          <ac:spMkLst>
            <pc:docMk/>
            <pc:sldMk cId="1508333775" sldId="268"/>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a:t>Click to edit Master title style</a:t>
            </a:r>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9" name="Date Placeholder 18"/>
          <p:cNvSpPr>
            <a:spLocks noGrp="1"/>
          </p:cNvSpPr>
          <p:nvPr>
            <p:ph type="dt" sz="half" idx="10"/>
          </p:nvPr>
        </p:nvSpPr>
        <p:spPr/>
        <p:txBody>
          <a:bodyPr/>
          <a:lstStyle/>
          <a:p>
            <a:fld id="{741FD9F1-AD56-49D5-97C5-20D96E9907DF}"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a:t>Click to edit Master title style</a:t>
            </a:r>
          </a:p>
        </p:txBody>
      </p:sp>
      <p:sp>
        <p:nvSpPr>
          <p:cNvPr id="3" name="Content Placeholder 2"/>
          <p:cNvSpPr>
            <a:spLocks noGrp="1"/>
          </p:cNvSpPr>
          <p:nvPr>
            <p:ph idx="1"/>
          </p:nvPr>
        </p:nvSpPr>
        <p:spPr>
          <a:xfrm>
            <a:off x="502920" y="530352"/>
            <a:ext cx="8183880" cy="41879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41FD9F1-AD56-49D5-97C5-20D96E9907D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a:t>Click to edit Master title style</a:t>
            </a:r>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41FD9F1-AD56-49D5-97C5-20D96E9907D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41FD9F1-AD56-49D5-97C5-20D96E9907D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a:t>Click to edit Master title style</a:t>
            </a:r>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41FD9F1-AD56-49D5-97C5-20D96E9907DF}"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41FD9F1-AD56-49D5-97C5-20D96E9907DF}"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741FD9F1-AD56-49D5-97C5-20D96E9907DF}"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a:t>Click to edit Master title style</a:t>
            </a:r>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41FD9F1-AD56-49D5-97C5-20D96E9907D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a:t>Click to edit Master title style</a:t>
            </a:r>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41FD9F1-AD56-49D5-97C5-20D96E9907DF}"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D53337-D05F-4664-8CFA-78412DBE9511}" type="slidenum">
              <a:rPr lang="en-GB" smtClean="0"/>
              <a:t>‹#›</a:t>
            </a:fld>
            <a:endParaRPr lang="en-GB"/>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a:t>Click to edit Master title style</a:t>
            </a:r>
          </a:p>
        </p:txBody>
      </p:sp>
      <p:sp>
        <p:nvSpPr>
          <p:cNvPr id="3" name="Vertical Text Placeholder 2"/>
          <p:cNvSpPr>
            <a:spLocks noGrp="1"/>
          </p:cNvSpPr>
          <p:nvPr>
            <p:ph type="body" orient="vert" idx="1"/>
          </p:nvPr>
        </p:nvSpPr>
        <p:spPr>
          <a:xfrm>
            <a:off x="502920" y="530352"/>
            <a:ext cx="8183880" cy="418795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41FD9F1-AD56-49D5-97C5-20D96E9907D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533400" y="533402"/>
            <a:ext cx="5943600" cy="525780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41FD9F1-AD56-49D5-97C5-20D96E9907DF}"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D53337-D05F-4664-8CFA-78412DBE9511}"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287337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67975000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36623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268925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963839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615835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0706950"/>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3550302812"/>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25712068"/>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3192150"/>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87229259"/>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5046056"/>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0022116"/>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139154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953406406"/>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9590618"/>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a:xfrm>
            <a:off x="457200" y="1008000"/>
            <a:ext cx="8229600" cy="382588"/>
          </a:xfrm>
        </p:spPr>
        <p:txBody>
          <a:bodyPr/>
          <a:lstStyle/>
          <a:p>
            <a:r>
              <a:rPr lang="en-US" dirty="0"/>
              <a:t>Click to edit Master title style</a:t>
            </a:r>
            <a:endParaRPr lang="en-GB" dirty="0"/>
          </a:p>
        </p:txBody>
      </p:sp>
      <p:sp>
        <p:nvSpPr>
          <p:cNvPr id="5" name="Content Placeholder 4"/>
          <p:cNvSpPr>
            <a:spLocks noGrp="1"/>
          </p:cNvSpPr>
          <p:nvPr>
            <p:ph sz="quarter" idx="10"/>
          </p:nvPr>
        </p:nvSpPr>
        <p:spPr>
          <a:xfrm>
            <a:off x="457200" y="1512000"/>
            <a:ext cx="8229600" cy="42480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9115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emf"/><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p>
            <a:r>
              <a:rPr kumimoji="0" lang="en-US"/>
              <a:t>Click to edit Master title style</a:t>
            </a:r>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741FD9F1-AD56-49D5-97C5-20D96E9907DF}" type="datetimeFigureOut">
              <a:rPr lang="en-GB" smtClean="0"/>
              <a:t>18/03/2026</a:t>
            </a:fld>
            <a:endParaRPr lang="en-GB"/>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2FD53337-D05F-4664-8CFA-78412DBE951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3/18/2026</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
        <p:nvSpPr>
          <p:cNvPr id="18" name="Text Box 10">
            <a:extLst>
              <a:ext uri="{FF2B5EF4-FFF2-40B4-BE49-F238E27FC236}">
                <a16:creationId xmlns:a16="http://schemas.microsoft.com/office/drawing/2014/main" id="{F2133FD8-735F-865C-DDB3-F204C9E82012}"/>
              </a:ext>
            </a:extLst>
          </p:cNvPr>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9D9D9"/>
                </a:solidFill>
                <a:cs typeface="Arial" charset="0"/>
              </a:rPr>
              <a:t> </a:t>
            </a:r>
          </a:p>
        </p:txBody>
      </p:sp>
      <p:sp>
        <p:nvSpPr>
          <p:cNvPr id="19" name="Text Box 11">
            <a:extLst>
              <a:ext uri="{FF2B5EF4-FFF2-40B4-BE49-F238E27FC236}">
                <a16:creationId xmlns:a16="http://schemas.microsoft.com/office/drawing/2014/main" id="{4BA91314-F9C1-D814-C968-9497FD03F9B7}"/>
              </a:ext>
            </a:extLst>
          </p:cNvPr>
          <p:cNvSpPr txBox="1">
            <a:spLocks noChangeArrowheads="1"/>
          </p:cNvSpPr>
          <p:nvPr userDrawn="1"/>
        </p:nvSpPr>
        <p:spPr bwMode="auto">
          <a:xfrm>
            <a:off x="457200" y="64800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900" baseline="0" dirty="0"/>
              <a:t>Copyright © 2021 City and Guilds of London Institute. All rights reserved.</a:t>
            </a:r>
            <a:endParaRPr lang="en-US" sz="1200" dirty="0">
              <a:latin typeface="Times New Roman" pitchFamily="-105" charset="0"/>
            </a:endParaRPr>
          </a:p>
        </p:txBody>
      </p:sp>
      <p:sp>
        <p:nvSpPr>
          <p:cNvPr id="20" name="Text Box 11">
            <a:extLst>
              <a:ext uri="{FF2B5EF4-FFF2-40B4-BE49-F238E27FC236}">
                <a16:creationId xmlns:a16="http://schemas.microsoft.com/office/drawing/2014/main" id="{304C9464-2CDE-EA64-369B-B707E80B0ED7}"/>
              </a:ext>
            </a:extLst>
          </p:cNvPr>
          <p:cNvSpPr txBox="1">
            <a:spLocks noChangeArrowheads="1"/>
          </p:cNvSpPr>
          <p:nvPr userDrawn="1"/>
        </p:nvSpPr>
        <p:spPr bwMode="auto">
          <a:xfrm>
            <a:off x="7239000" y="64800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900" baseline="0">
                <a:ea typeface="Arial" pitchFamily="-105" charset="0"/>
                <a:cs typeface="Arial" pitchFamily="-105" charset="0"/>
              </a:rPr>
              <a:pPr algn="r">
                <a:spcBef>
                  <a:spcPts val="600"/>
                </a:spcBef>
              </a:pPr>
              <a:t>‹#›</a:t>
            </a:fld>
            <a:r>
              <a:rPr lang="en-US" sz="900" baseline="0" dirty="0">
                <a:ea typeface="Arial" pitchFamily="-105" charset="0"/>
                <a:cs typeface="Arial" pitchFamily="-105" charset="0"/>
              </a:rPr>
              <a:t> of 29</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pic>
        <p:nvPicPr>
          <p:cNvPr id="21" name="Picture 20" descr="City &amp; Guilds and EAL logo">
            <a:extLst>
              <a:ext uri="{FF2B5EF4-FFF2-40B4-BE49-F238E27FC236}">
                <a16:creationId xmlns:a16="http://schemas.microsoft.com/office/drawing/2014/main" id="{6E6E14EF-BF80-3CE2-AE24-1F9FA15934BC}"/>
              </a:ext>
            </a:extLst>
          </p:cNvPr>
          <p:cNvPicPr>
            <a:picLocks noChangeAspect="1"/>
          </p:cNvPicPr>
          <p:nvPr userDrawn="1"/>
        </p:nvPicPr>
        <p:blipFill>
          <a:blip r:embed="rId19" cstate="screen">
            <a:extLst>
              <a:ext uri="{28A0092B-C50C-407E-A947-70E740481C1C}">
                <a14:useLocalDpi xmlns:a14="http://schemas.microsoft.com/office/drawing/2010/main"/>
              </a:ext>
            </a:extLst>
          </a:blip>
          <a:stretch>
            <a:fillRect/>
          </a:stretch>
        </p:blipFill>
        <p:spPr>
          <a:xfrm>
            <a:off x="7006987" y="234902"/>
            <a:ext cx="1655999" cy="501635"/>
          </a:xfrm>
          <a:prstGeom prst="rect">
            <a:avLst/>
          </a:prstGeom>
        </p:spPr>
      </p:pic>
      <p:sp>
        <p:nvSpPr>
          <p:cNvPr id="22" name="Rectangle 14">
            <a:extLst>
              <a:ext uri="{FF2B5EF4-FFF2-40B4-BE49-F238E27FC236}">
                <a16:creationId xmlns:a16="http://schemas.microsoft.com/office/drawing/2014/main" id="{03A600DE-8D5F-35EB-EA2A-80A02E656762}"/>
              </a:ext>
            </a:extLst>
          </p:cNvPr>
          <p:cNvSpPr>
            <a:spLocks noChangeArrowheads="1"/>
          </p:cNvSpPr>
          <p:nvPr userDrawn="1"/>
        </p:nvSpPr>
        <p:spPr bwMode="auto">
          <a:xfrm>
            <a:off x="457200" y="257779"/>
            <a:ext cx="6091200" cy="430887"/>
          </a:xfrm>
          <a:prstGeom prst="rect">
            <a:avLst/>
          </a:prstGeom>
          <a:noFill/>
          <a:ln w="9525">
            <a:noFill/>
            <a:miter lim="800000"/>
            <a:headEnd/>
            <a:tailEnd/>
          </a:ln>
        </p:spPr>
        <p:txBody>
          <a:bodyPr wrap="square" lIns="0" tIns="0" rIns="0" bIns="0" anchor="b" anchorCtr="0">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400" baseline="0" dirty="0">
                <a:solidFill>
                  <a:schemeClr val="tx1"/>
                </a:solidFill>
              </a:rPr>
              <a:t>Foundation in </a:t>
            </a:r>
            <a:br>
              <a:rPr lang="en-GB" sz="1400" baseline="0" dirty="0">
                <a:solidFill>
                  <a:schemeClr val="tx1"/>
                </a:solidFill>
              </a:rPr>
            </a:br>
            <a:r>
              <a:rPr lang="en-GB" sz="1400" b="1" baseline="0" dirty="0">
                <a:solidFill>
                  <a:schemeClr val="tx1"/>
                </a:solidFill>
              </a:rPr>
              <a:t>Construction and Building Services Engineering</a:t>
            </a:r>
            <a:endParaRPr lang="en-US" sz="1400" baseline="0" dirty="0">
              <a:solidFill>
                <a:schemeClr val="tx1"/>
              </a:solidFill>
            </a:endParaRPr>
          </a:p>
        </p:txBody>
      </p:sp>
      <p:cxnSp>
        <p:nvCxnSpPr>
          <p:cNvPr id="23" name="Straight Connector 22">
            <a:extLst>
              <a:ext uri="{FF2B5EF4-FFF2-40B4-BE49-F238E27FC236}">
                <a16:creationId xmlns:a16="http://schemas.microsoft.com/office/drawing/2014/main" id="{182FFCCC-FC2A-6D77-1F89-A3EDB36B120D}"/>
              </a:ext>
            </a:extLst>
          </p:cNvPr>
          <p:cNvCxnSpPr>
            <a:cxnSpLocks/>
          </p:cNvCxnSpPr>
          <p:nvPr userDrawn="1"/>
        </p:nvCxnSpPr>
        <p:spPr>
          <a:xfrm>
            <a:off x="457200" y="900000"/>
            <a:ext cx="8229600" cy="0"/>
          </a:xfrm>
          <a:prstGeom prst="line">
            <a:avLst/>
          </a:prstGeom>
          <a:ln>
            <a:solidFill>
              <a:srgbClr val="0077E3"/>
            </a:solidFill>
          </a:ln>
        </p:spPr>
        <p:style>
          <a:lnRef idx="1">
            <a:schemeClr val="accent6"/>
          </a:lnRef>
          <a:fillRef idx="0">
            <a:schemeClr val="accent6"/>
          </a:fillRef>
          <a:effectRef idx="0">
            <a:schemeClr val="accent6"/>
          </a:effectRef>
          <a:fontRef idx="minor">
            <a:schemeClr val="tx1"/>
          </a:fontRef>
        </p:style>
      </p:cxnSp>
      <p:pic>
        <p:nvPicPr>
          <p:cNvPr id="24" name="Picture 23">
            <a:extLst>
              <a:ext uri="{FF2B5EF4-FFF2-40B4-BE49-F238E27FC236}">
                <a16:creationId xmlns:a16="http://schemas.microsoft.com/office/drawing/2014/main" id="{0EDA6B17-8DF9-D83B-A359-BA890DF98A6F}"/>
              </a:ext>
            </a:extLst>
          </p:cNvPr>
          <p:cNvPicPr>
            <a:picLocks noChangeAspect="1"/>
          </p:cNvPicPr>
          <p:nvPr userDrawn="1"/>
        </p:nvPicPr>
        <p:blipFill>
          <a:blip r:embed="rId20"/>
          <a:stretch>
            <a:fillRect/>
          </a:stretch>
        </p:blipFill>
        <p:spPr>
          <a:xfrm>
            <a:off x="0" y="5868000"/>
            <a:ext cx="9144000" cy="547995"/>
          </a:xfrm>
          <a:prstGeom prst="rect">
            <a:avLst/>
          </a:prstGeom>
        </p:spPr>
      </p:pic>
    </p:spTree>
    <p:extLst>
      <p:ext uri="{BB962C8B-B14F-4D97-AF65-F5344CB8AC3E}">
        <p14:creationId xmlns:p14="http://schemas.microsoft.com/office/powerpoint/2010/main" val="21769297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hse.gov.uk/lev/"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hse.gov.uk/respiratory-protective-equip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se.gov.uk/pubns/guidance/g409.pdf" TargetMode="External"/><Relationship Id="rId2" Type="http://schemas.openxmlformats.org/officeDocument/2006/relationships/hyperlink" Target="https://www.hse.gov.uk/pubns/books/eh40.h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hse.gov.uk/pubns/books/hsg53.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COSHH</a:t>
            </a:r>
            <a:br>
              <a:rPr lang="en-GB" dirty="0"/>
            </a:br>
            <a:r>
              <a:rPr lang="en-GB" dirty="0"/>
              <a:t>Control of Substances Hazardous to Health Regulations 2002.</a:t>
            </a:r>
          </a:p>
        </p:txBody>
      </p:sp>
      <p:sp>
        <p:nvSpPr>
          <p:cNvPr id="3" name="Subtitle 2"/>
          <p:cNvSpPr>
            <a:spLocks noGrp="1"/>
          </p:cNvSpPr>
          <p:nvPr>
            <p:ph type="subTitle" idx="1"/>
          </p:nvPr>
        </p:nvSpPr>
        <p:spPr/>
        <p:txBody>
          <a:bodyPr/>
          <a:lstStyle/>
          <a:p>
            <a:endParaRPr lang="en-GB" dirty="0">
              <a:solidFill>
                <a:schemeClr val="tx1"/>
              </a:solidFill>
            </a:endParaRPr>
          </a:p>
          <a:p>
            <a:r>
              <a:rPr lang="en-GB" dirty="0">
                <a:solidFill>
                  <a:schemeClr val="tx1"/>
                </a:solidFill>
              </a:rPr>
              <a:t>Rhodri Thomas</a:t>
            </a:r>
          </a:p>
        </p:txBody>
      </p:sp>
    </p:spTree>
    <p:extLst>
      <p:ext uri="{BB962C8B-B14F-4D97-AF65-F5344CB8AC3E}">
        <p14:creationId xmlns:p14="http://schemas.microsoft.com/office/powerpoint/2010/main" val="1254160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183880" cy="4187952"/>
          </a:xfrm>
        </p:spPr>
        <p:txBody>
          <a:bodyPr/>
          <a:lstStyle/>
          <a:p>
            <a:r>
              <a:rPr lang="en-GB" dirty="0">
                <a:solidFill>
                  <a:srgbClr val="FF0000"/>
                </a:solidFill>
              </a:rPr>
              <a:t>COSHH</a:t>
            </a:r>
            <a:r>
              <a:rPr lang="en-GB" dirty="0"/>
              <a:t> is the law that requires employers to control substances that are hazardous to health. </a:t>
            </a:r>
          </a:p>
          <a:p>
            <a:endParaRPr lang="en-GB" dirty="0"/>
          </a:p>
          <a:p>
            <a:r>
              <a:rPr lang="en-GB" dirty="0"/>
              <a:t>You can prevent or reduce workers exposure to hazardous substances by:</a:t>
            </a:r>
          </a:p>
        </p:txBody>
      </p:sp>
    </p:spTree>
    <p:extLst>
      <p:ext uri="{BB962C8B-B14F-4D97-AF65-F5344CB8AC3E}">
        <p14:creationId xmlns:p14="http://schemas.microsoft.com/office/powerpoint/2010/main" val="197566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00808"/>
            <a:ext cx="8183880" cy="4187952"/>
          </a:xfrm>
        </p:spPr>
        <p:txBody>
          <a:bodyPr>
            <a:normAutofit fontScale="77500" lnSpcReduction="20000"/>
          </a:bodyPr>
          <a:lstStyle/>
          <a:p>
            <a:r>
              <a:rPr lang="en-GB" dirty="0"/>
              <a:t>finding out what the health hazards are;</a:t>
            </a:r>
          </a:p>
          <a:p>
            <a:r>
              <a:rPr lang="en-GB" dirty="0"/>
              <a:t>deciding how to prevent harm to health (</a:t>
            </a:r>
            <a:r>
              <a:rPr lang="en-GB" dirty="0">
                <a:solidFill>
                  <a:srgbClr val="FF0000"/>
                </a:solidFill>
              </a:rPr>
              <a:t>risk assessment</a:t>
            </a:r>
            <a:r>
              <a:rPr lang="en-GB" dirty="0"/>
              <a:t>);</a:t>
            </a:r>
          </a:p>
          <a:p>
            <a:r>
              <a:rPr lang="en-GB" dirty="0"/>
              <a:t>providing </a:t>
            </a:r>
            <a:r>
              <a:rPr lang="en-GB" dirty="0">
                <a:solidFill>
                  <a:srgbClr val="FF0000"/>
                </a:solidFill>
              </a:rPr>
              <a:t>control measures </a:t>
            </a:r>
            <a:r>
              <a:rPr lang="en-GB" dirty="0"/>
              <a:t>to reduce harm to health;</a:t>
            </a:r>
          </a:p>
          <a:p>
            <a:r>
              <a:rPr lang="en-GB" dirty="0"/>
              <a:t>making sure they are used ; </a:t>
            </a:r>
          </a:p>
          <a:p>
            <a:r>
              <a:rPr lang="en-GB" dirty="0"/>
              <a:t>keeping all control measures in </a:t>
            </a:r>
            <a:r>
              <a:rPr lang="en-GB" dirty="0">
                <a:solidFill>
                  <a:srgbClr val="FF0000"/>
                </a:solidFill>
              </a:rPr>
              <a:t>good working order</a:t>
            </a:r>
            <a:r>
              <a:rPr lang="en-GB" dirty="0"/>
              <a:t>; </a:t>
            </a:r>
          </a:p>
          <a:p>
            <a:r>
              <a:rPr lang="en-GB" dirty="0"/>
              <a:t>providing </a:t>
            </a:r>
            <a:r>
              <a:rPr lang="en-GB" dirty="0">
                <a:solidFill>
                  <a:srgbClr val="FF0000"/>
                </a:solidFill>
              </a:rPr>
              <a:t>information, instruction and training </a:t>
            </a:r>
            <a:r>
              <a:rPr lang="en-GB" dirty="0"/>
              <a:t>for employees and others; </a:t>
            </a:r>
          </a:p>
          <a:p>
            <a:r>
              <a:rPr lang="en-GB" dirty="0"/>
              <a:t>providing </a:t>
            </a:r>
            <a:r>
              <a:rPr lang="en-GB" dirty="0">
                <a:solidFill>
                  <a:srgbClr val="FF0000"/>
                </a:solidFill>
              </a:rPr>
              <a:t>monitoring</a:t>
            </a:r>
            <a:r>
              <a:rPr lang="en-GB" dirty="0"/>
              <a:t> and </a:t>
            </a:r>
            <a:r>
              <a:rPr lang="en-GB" dirty="0">
                <a:solidFill>
                  <a:srgbClr val="FF0000"/>
                </a:solidFill>
              </a:rPr>
              <a:t>health surveillance </a:t>
            </a:r>
            <a:r>
              <a:rPr lang="en-GB" dirty="0"/>
              <a:t>in appropriate cases; </a:t>
            </a:r>
          </a:p>
          <a:p>
            <a:r>
              <a:rPr lang="en-GB" dirty="0">
                <a:solidFill>
                  <a:srgbClr val="FF0000"/>
                </a:solidFill>
              </a:rPr>
              <a:t>planning for emergencies</a:t>
            </a:r>
            <a:r>
              <a:rPr lang="en-GB" dirty="0"/>
              <a:t>. </a:t>
            </a:r>
          </a:p>
        </p:txBody>
      </p:sp>
    </p:spTree>
    <p:extLst>
      <p:ext uri="{BB962C8B-B14F-4D97-AF65-F5344CB8AC3E}">
        <p14:creationId xmlns:p14="http://schemas.microsoft.com/office/powerpoint/2010/main" val="2614486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183880" cy="1051560"/>
          </a:xfrm>
        </p:spPr>
        <p:txBody>
          <a:bodyPr/>
          <a:lstStyle/>
          <a:p>
            <a:r>
              <a:rPr lang="en-GB" dirty="0"/>
              <a:t>Workplace exposure limits</a:t>
            </a:r>
          </a:p>
        </p:txBody>
      </p:sp>
      <p:sp>
        <p:nvSpPr>
          <p:cNvPr id="3" name="Content Placeholder 2"/>
          <p:cNvSpPr>
            <a:spLocks noGrp="1"/>
          </p:cNvSpPr>
          <p:nvPr>
            <p:ph idx="1"/>
          </p:nvPr>
        </p:nvSpPr>
        <p:spPr>
          <a:xfrm>
            <a:off x="467544" y="1340768"/>
            <a:ext cx="8183880" cy="4187952"/>
          </a:xfrm>
        </p:spPr>
        <p:txBody>
          <a:bodyPr/>
          <a:lstStyle/>
          <a:p>
            <a:r>
              <a:rPr lang="en-GB" dirty="0"/>
              <a:t>Exposure to a substance –</a:t>
            </a:r>
          </a:p>
          <a:p>
            <a:pPr marL="0" indent="0">
              <a:buNone/>
            </a:pPr>
            <a:r>
              <a:rPr lang="en-GB" dirty="0"/>
              <a:t>routes into the body are:</a:t>
            </a:r>
          </a:p>
          <a:p>
            <a:endParaRPr lang="en-GB" dirty="0"/>
          </a:p>
          <a:p>
            <a:r>
              <a:rPr lang="en-GB" dirty="0"/>
              <a:t>By inhaling fumes, dust, gas or mist.</a:t>
            </a:r>
          </a:p>
          <a:p>
            <a:r>
              <a:rPr lang="en-GB" dirty="0"/>
              <a:t>By skin contact.</a:t>
            </a:r>
          </a:p>
          <a:p>
            <a:r>
              <a:rPr lang="en-GB" dirty="0"/>
              <a:t>By injection into the skin.</a:t>
            </a:r>
          </a:p>
          <a:p>
            <a:r>
              <a:rPr lang="en-GB" dirty="0"/>
              <a:t>By swallowing.</a:t>
            </a:r>
          </a:p>
        </p:txBody>
      </p:sp>
    </p:spTree>
    <p:extLst>
      <p:ext uri="{BB962C8B-B14F-4D97-AF65-F5344CB8AC3E}">
        <p14:creationId xmlns:p14="http://schemas.microsoft.com/office/powerpoint/2010/main" val="3376315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183880" cy="1051560"/>
          </a:xfrm>
        </p:spPr>
        <p:txBody>
          <a:bodyPr/>
          <a:lstStyle/>
          <a:p>
            <a:r>
              <a:rPr lang="en-GB" dirty="0"/>
              <a:t>Chemical safety data sheets</a:t>
            </a:r>
          </a:p>
        </p:txBody>
      </p:sp>
      <p:sp>
        <p:nvSpPr>
          <p:cNvPr id="3" name="Content Placeholder 2"/>
          <p:cNvSpPr>
            <a:spLocks noGrp="1"/>
          </p:cNvSpPr>
          <p:nvPr>
            <p:ph idx="1"/>
          </p:nvPr>
        </p:nvSpPr>
        <p:spPr>
          <a:xfrm>
            <a:off x="467544" y="1700808"/>
            <a:ext cx="8183880" cy="4187952"/>
          </a:xfrm>
        </p:spPr>
        <p:txBody>
          <a:bodyPr>
            <a:normAutofit fontScale="92500"/>
          </a:bodyPr>
          <a:lstStyle/>
          <a:p>
            <a:r>
              <a:rPr lang="en-GB" dirty="0"/>
              <a:t>By law suppliers of chemicals </a:t>
            </a:r>
            <a:r>
              <a:rPr lang="en-GB" dirty="0">
                <a:solidFill>
                  <a:srgbClr val="FF0000"/>
                </a:solidFill>
              </a:rPr>
              <a:t>must</a:t>
            </a:r>
            <a:r>
              <a:rPr lang="en-GB" dirty="0"/>
              <a:t> provide an up to date </a:t>
            </a:r>
            <a:r>
              <a:rPr lang="en-GB" dirty="0">
                <a:solidFill>
                  <a:srgbClr val="FF0000"/>
                </a:solidFill>
              </a:rPr>
              <a:t>safety data sheet </a:t>
            </a:r>
            <a:r>
              <a:rPr lang="en-GB" dirty="0"/>
              <a:t>if a substance is </a:t>
            </a:r>
            <a:r>
              <a:rPr lang="en-GB" dirty="0">
                <a:solidFill>
                  <a:srgbClr val="FF0000"/>
                </a:solidFill>
              </a:rPr>
              <a:t>dangerous</a:t>
            </a:r>
            <a:r>
              <a:rPr lang="en-GB" dirty="0"/>
              <a:t> for supply.</a:t>
            </a:r>
          </a:p>
          <a:p>
            <a:endParaRPr lang="en-GB" dirty="0"/>
          </a:p>
          <a:p>
            <a:r>
              <a:rPr lang="en-GB" dirty="0"/>
              <a:t>They provide information on chemical products that help users of those chemicals to make a risk assessment. They describe the hazards the chemical presents, and give information on handling, storage and emergency measures in case of accident.</a:t>
            </a:r>
          </a:p>
        </p:txBody>
      </p:sp>
    </p:spTree>
    <p:extLst>
      <p:ext uri="{BB962C8B-B14F-4D97-AF65-F5344CB8AC3E}">
        <p14:creationId xmlns:p14="http://schemas.microsoft.com/office/powerpoint/2010/main" val="33571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568952" cy="1051560"/>
          </a:xfrm>
        </p:spPr>
        <p:txBody>
          <a:bodyPr>
            <a:normAutofit fontScale="90000"/>
          </a:bodyPr>
          <a:lstStyle/>
          <a:p>
            <a:r>
              <a:rPr lang="en-GB" dirty="0"/>
              <a:t>Control measures to prevent or limit exposure to hazardous substances</a:t>
            </a:r>
          </a:p>
        </p:txBody>
      </p:sp>
      <p:sp>
        <p:nvSpPr>
          <p:cNvPr id="3" name="Content Placeholder 2"/>
          <p:cNvSpPr>
            <a:spLocks noGrp="1"/>
          </p:cNvSpPr>
          <p:nvPr>
            <p:ph idx="1"/>
          </p:nvPr>
        </p:nvSpPr>
        <p:spPr>
          <a:xfrm>
            <a:off x="467544" y="1844824"/>
            <a:ext cx="8183880" cy="4187952"/>
          </a:xfrm>
        </p:spPr>
        <p:txBody>
          <a:bodyPr/>
          <a:lstStyle/>
          <a:p>
            <a:r>
              <a:rPr lang="en-GB" dirty="0"/>
              <a:t>using control equipment, e.g. </a:t>
            </a:r>
            <a:r>
              <a:rPr lang="en-GB" dirty="0">
                <a:solidFill>
                  <a:srgbClr val="FF0000"/>
                </a:solidFill>
              </a:rPr>
              <a:t>total enclosure, partial enclosure</a:t>
            </a:r>
            <a:r>
              <a:rPr lang="en-GB" dirty="0"/>
              <a:t>;</a:t>
            </a:r>
          </a:p>
          <a:p>
            <a:r>
              <a:rPr lang="en-GB" dirty="0"/>
              <a:t>controlling </a:t>
            </a:r>
            <a:r>
              <a:rPr lang="en-GB" dirty="0">
                <a:solidFill>
                  <a:srgbClr val="FF0000"/>
                </a:solidFill>
              </a:rPr>
              <a:t>procedures</a:t>
            </a:r>
            <a:r>
              <a:rPr lang="en-GB" dirty="0"/>
              <a:t>, e.g. ways of working, </a:t>
            </a:r>
            <a:r>
              <a:rPr lang="en-GB" dirty="0">
                <a:solidFill>
                  <a:srgbClr val="FF0000"/>
                </a:solidFill>
              </a:rPr>
              <a:t>supervision</a:t>
            </a:r>
            <a:r>
              <a:rPr lang="en-GB" dirty="0"/>
              <a:t> and </a:t>
            </a:r>
            <a:r>
              <a:rPr lang="en-GB" dirty="0">
                <a:solidFill>
                  <a:srgbClr val="FF0000"/>
                </a:solidFill>
              </a:rPr>
              <a:t>training</a:t>
            </a:r>
            <a:r>
              <a:rPr lang="en-GB" dirty="0"/>
              <a:t> to reduce exposure, </a:t>
            </a:r>
            <a:r>
              <a:rPr lang="en-GB" dirty="0">
                <a:solidFill>
                  <a:srgbClr val="FF0000"/>
                </a:solidFill>
              </a:rPr>
              <a:t>maintenance</a:t>
            </a:r>
            <a:r>
              <a:rPr lang="en-GB" dirty="0"/>
              <a:t>, </a:t>
            </a:r>
            <a:r>
              <a:rPr lang="en-GB" dirty="0">
                <a:solidFill>
                  <a:srgbClr val="FF0000"/>
                </a:solidFill>
              </a:rPr>
              <a:t>examination</a:t>
            </a:r>
            <a:r>
              <a:rPr lang="en-GB" dirty="0"/>
              <a:t> and </a:t>
            </a:r>
            <a:r>
              <a:rPr lang="en-GB" dirty="0">
                <a:solidFill>
                  <a:srgbClr val="FF0000"/>
                </a:solidFill>
              </a:rPr>
              <a:t>testing</a:t>
            </a:r>
            <a:r>
              <a:rPr lang="en-GB" dirty="0"/>
              <a:t> of control measures;</a:t>
            </a:r>
          </a:p>
          <a:p>
            <a:r>
              <a:rPr lang="en-GB" dirty="0"/>
              <a:t>worker behaviour, making sure employees follow the control measures.</a:t>
            </a:r>
          </a:p>
        </p:txBody>
      </p:sp>
    </p:spTree>
    <p:extLst>
      <p:ext uri="{BB962C8B-B14F-4D97-AF65-F5344CB8AC3E}">
        <p14:creationId xmlns:p14="http://schemas.microsoft.com/office/powerpoint/2010/main" val="54122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183880" cy="1051560"/>
          </a:xfrm>
        </p:spPr>
        <p:txBody>
          <a:bodyPr>
            <a:normAutofit fontScale="90000"/>
          </a:bodyPr>
          <a:lstStyle/>
          <a:p>
            <a:r>
              <a:rPr lang="en-GB" dirty="0"/>
              <a:t>Control Equipment</a:t>
            </a:r>
            <a:br>
              <a:rPr lang="en-GB" dirty="0"/>
            </a:br>
            <a:endParaRPr lang="en-GB" dirty="0"/>
          </a:p>
        </p:txBody>
      </p:sp>
      <p:sp>
        <p:nvSpPr>
          <p:cNvPr id="3" name="Content Placeholder 2"/>
          <p:cNvSpPr>
            <a:spLocks noGrp="1"/>
          </p:cNvSpPr>
          <p:nvPr>
            <p:ph idx="1"/>
          </p:nvPr>
        </p:nvSpPr>
        <p:spPr>
          <a:xfrm>
            <a:off x="467544" y="1556792"/>
            <a:ext cx="8183880" cy="4187952"/>
          </a:xfrm>
        </p:spPr>
        <p:txBody>
          <a:bodyPr>
            <a:normAutofit/>
          </a:bodyPr>
          <a:lstStyle/>
          <a:p>
            <a:r>
              <a:rPr lang="en-GB" dirty="0"/>
              <a:t>Control equipment can be general ventilation, extraction systems such as </a:t>
            </a:r>
            <a:r>
              <a:rPr lang="en-GB" dirty="0">
                <a:solidFill>
                  <a:srgbClr val="FF0000"/>
                </a:solidFill>
              </a:rPr>
              <a:t>local exhaust ventilation </a:t>
            </a:r>
            <a:r>
              <a:rPr lang="en-GB" dirty="0"/>
              <a:t>(</a:t>
            </a:r>
            <a:r>
              <a:rPr lang="en-GB" dirty="0">
                <a:solidFill>
                  <a:srgbClr val="FF0000"/>
                </a:solidFill>
              </a:rPr>
              <a:t>LEV</a:t>
            </a:r>
            <a:r>
              <a:rPr lang="en-GB" dirty="0"/>
              <a:t>)</a:t>
            </a:r>
          </a:p>
          <a:p>
            <a:endParaRPr lang="en-GB" dirty="0"/>
          </a:p>
          <a:p>
            <a:r>
              <a:rPr lang="en-GB" dirty="0">
                <a:hlinkClick r:id="rId2"/>
              </a:rPr>
              <a:t>Guide to LEV</a:t>
            </a:r>
            <a:endParaRPr lang="en-GB" dirty="0"/>
          </a:p>
          <a:p>
            <a:endParaRPr lang="en-GB" dirty="0"/>
          </a:p>
          <a:p>
            <a:endParaRPr lang="en-GB" dirty="0"/>
          </a:p>
        </p:txBody>
      </p:sp>
      <p:pic>
        <p:nvPicPr>
          <p:cNvPr id="4" name="Picture 3">
            <a:extLst>
              <a:ext uri="{FF2B5EF4-FFF2-40B4-BE49-F238E27FC236}">
                <a16:creationId xmlns:a16="http://schemas.microsoft.com/office/drawing/2014/main" id="{1B444341-BD57-5909-0CA6-33EF60339B73}"/>
              </a:ext>
            </a:extLst>
          </p:cNvPr>
          <p:cNvPicPr>
            <a:picLocks noChangeAspect="1"/>
          </p:cNvPicPr>
          <p:nvPr/>
        </p:nvPicPr>
        <p:blipFill>
          <a:blip r:embed="rId3"/>
          <a:stretch>
            <a:fillRect/>
          </a:stretch>
        </p:blipFill>
        <p:spPr>
          <a:xfrm>
            <a:off x="5072523" y="3200400"/>
            <a:ext cx="4095750" cy="3657600"/>
          </a:xfrm>
          <a:prstGeom prst="rect">
            <a:avLst/>
          </a:prstGeom>
        </p:spPr>
      </p:pic>
      <p:pic>
        <p:nvPicPr>
          <p:cNvPr id="5" name="Picture 4">
            <a:extLst>
              <a:ext uri="{FF2B5EF4-FFF2-40B4-BE49-F238E27FC236}">
                <a16:creationId xmlns:a16="http://schemas.microsoft.com/office/drawing/2014/main" id="{A6ABB3E2-3BB4-DFB8-0303-AB1E8E08C294}"/>
              </a:ext>
            </a:extLst>
          </p:cNvPr>
          <p:cNvPicPr>
            <a:picLocks noChangeAspect="1"/>
          </p:cNvPicPr>
          <p:nvPr/>
        </p:nvPicPr>
        <p:blipFill>
          <a:blip r:embed="rId4"/>
          <a:stretch>
            <a:fillRect/>
          </a:stretch>
        </p:blipFill>
        <p:spPr>
          <a:xfrm>
            <a:off x="0" y="4061518"/>
            <a:ext cx="3707904" cy="2714186"/>
          </a:xfrm>
          <a:prstGeom prst="rect">
            <a:avLst/>
          </a:prstGeom>
        </p:spPr>
      </p:pic>
    </p:spTree>
    <p:extLst>
      <p:ext uri="{BB962C8B-B14F-4D97-AF65-F5344CB8AC3E}">
        <p14:creationId xmlns:p14="http://schemas.microsoft.com/office/powerpoint/2010/main" val="993662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183880" cy="1051560"/>
          </a:xfrm>
        </p:spPr>
        <p:txBody>
          <a:bodyPr>
            <a:normAutofit fontScale="90000"/>
          </a:bodyPr>
          <a:lstStyle/>
          <a:p>
            <a:r>
              <a:rPr lang="en-GB" dirty="0"/>
              <a:t>Control Equipment</a:t>
            </a:r>
            <a:br>
              <a:rPr lang="en-GB" dirty="0"/>
            </a:br>
            <a:endParaRPr lang="en-GB" dirty="0"/>
          </a:p>
        </p:txBody>
      </p:sp>
      <p:sp>
        <p:nvSpPr>
          <p:cNvPr id="3" name="Content Placeholder 2"/>
          <p:cNvSpPr>
            <a:spLocks noGrp="1"/>
          </p:cNvSpPr>
          <p:nvPr>
            <p:ph idx="1"/>
          </p:nvPr>
        </p:nvSpPr>
        <p:spPr>
          <a:xfrm>
            <a:off x="323528" y="1556792"/>
            <a:ext cx="8327896" cy="4187952"/>
          </a:xfrm>
        </p:spPr>
        <p:txBody>
          <a:bodyPr>
            <a:normAutofit/>
          </a:bodyPr>
          <a:lstStyle/>
          <a:p>
            <a:r>
              <a:rPr lang="en-GB" dirty="0"/>
              <a:t>Mobile cordless extractor (</a:t>
            </a:r>
            <a:r>
              <a:rPr lang="en-GB" dirty="0" err="1"/>
              <a:t>Festool</a:t>
            </a:r>
            <a:r>
              <a:rPr lang="en-GB" dirty="0"/>
              <a:t>) and 240v </a:t>
            </a:r>
            <a:r>
              <a:rPr lang="en-GB" dirty="0" err="1"/>
              <a:t>Nilfisk</a:t>
            </a:r>
            <a:r>
              <a:rPr lang="en-GB" dirty="0"/>
              <a:t>. Using Bluetooth technology to connect to portable power tools</a:t>
            </a:r>
          </a:p>
          <a:p>
            <a:endParaRPr lang="en-GB" dirty="0"/>
          </a:p>
          <a:p>
            <a:endParaRPr lang="en-GB" dirty="0"/>
          </a:p>
          <a:p>
            <a:endParaRPr lang="en-GB" dirty="0"/>
          </a:p>
          <a:p>
            <a:endParaRPr lang="en-GB" dirty="0"/>
          </a:p>
        </p:txBody>
      </p:sp>
      <p:pic>
        <p:nvPicPr>
          <p:cNvPr id="6" name="Picture 5">
            <a:extLst>
              <a:ext uri="{FF2B5EF4-FFF2-40B4-BE49-F238E27FC236}">
                <a16:creationId xmlns:a16="http://schemas.microsoft.com/office/drawing/2014/main" id="{EAF4032B-442A-96E9-4DBE-61C6A5ED727F}"/>
              </a:ext>
            </a:extLst>
          </p:cNvPr>
          <p:cNvPicPr>
            <a:picLocks noChangeAspect="1"/>
          </p:cNvPicPr>
          <p:nvPr/>
        </p:nvPicPr>
        <p:blipFill>
          <a:blip r:embed="rId2"/>
          <a:stretch>
            <a:fillRect/>
          </a:stretch>
        </p:blipFill>
        <p:spPr>
          <a:xfrm>
            <a:off x="5282952" y="2996952"/>
            <a:ext cx="3861048" cy="3861048"/>
          </a:xfrm>
          <a:prstGeom prst="rect">
            <a:avLst/>
          </a:prstGeom>
        </p:spPr>
      </p:pic>
      <p:pic>
        <p:nvPicPr>
          <p:cNvPr id="7" name="Picture 6">
            <a:extLst>
              <a:ext uri="{FF2B5EF4-FFF2-40B4-BE49-F238E27FC236}">
                <a16:creationId xmlns:a16="http://schemas.microsoft.com/office/drawing/2014/main" id="{C902D78B-D60E-F6DA-2641-72C44B3A9981}"/>
              </a:ext>
            </a:extLst>
          </p:cNvPr>
          <p:cNvPicPr>
            <a:picLocks noChangeAspect="1"/>
          </p:cNvPicPr>
          <p:nvPr/>
        </p:nvPicPr>
        <p:blipFill>
          <a:blip r:embed="rId3"/>
          <a:stretch>
            <a:fillRect/>
          </a:stretch>
        </p:blipFill>
        <p:spPr>
          <a:xfrm>
            <a:off x="0" y="2996952"/>
            <a:ext cx="3861048" cy="3861048"/>
          </a:xfrm>
          <a:prstGeom prst="rect">
            <a:avLst/>
          </a:prstGeom>
        </p:spPr>
      </p:pic>
    </p:spTree>
    <p:extLst>
      <p:ext uri="{BB962C8B-B14F-4D97-AF65-F5344CB8AC3E}">
        <p14:creationId xmlns:p14="http://schemas.microsoft.com/office/powerpoint/2010/main" val="2059674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183880" cy="1051560"/>
          </a:xfrm>
        </p:spPr>
        <p:txBody>
          <a:bodyPr>
            <a:normAutofit fontScale="90000"/>
          </a:bodyPr>
          <a:lstStyle/>
          <a:p>
            <a:r>
              <a:rPr lang="en-GB" dirty="0"/>
              <a:t>Control Equipment</a:t>
            </a:r>
            <a:br>
              <a:rPr lang="en-GB" dirty="0"/>
            </a:br>
            <a:endParaRPr lang="en-GB" dirty="0"/>
          </a:p>
        </p:txBody>
      </p:sp>
      <p:sp>
        <p:nvSpPr>
          <p:cNvPr id="3" name="Content Placeholder 2"/>
          <p:cNvSpPr>
            <a:spLocks noGrp="1"/>
          </p:cNvSpPr>
          <p:nvPr>
            <p:ph idx="1"/>
          </p:nvPr>
        </p:nvSpPr>
        <p:spPr>
          <a:xfrm>
            <a:off x="467544" y="1556792"/>
            <a:ext cx="8183880" cy="4187952"/>
          </a:xfrm>
        </p:spPr>
        <p:txBody>
          <a:bodyPr>
            <a:normAutofit/>
          </a:bodyPr>
          <a:lstStyle/>
          <a:p>
            <a:endParaRPr lang="en-GB" dirty="0"/>
          </a:p>
          <a:p>
            <a:r>
              <a:rPr lang="en-GB" dirty="0"/>
              <a:t>Where the air cannot be cleaned, refuges and respiratory protective equipment (</a:t>
            </a:r>
            <a:r>
              <a:rPr lang="en-GB" dirty="0">
                <a:solidFill>
                  <a:srgbClr val="FF0000"/>
                </a:solidFill>
              </a:rPr>
              <a:t>RPE</a:t>
            </a:r>
            <a:r>
              <a:rPr lang="en-GB" dirty="0"/>
              <a:t>). </a:t>
            </a:r>
            <a:r>
              <a:rPr lang="en-GB" dirty="0">
                <a:hlinkClick r:id="rId2"/>
              </a:rPr>
              <a:t>Guidance</a:t>
            </a:r>
            <a:endParaRPr lang="en-GB" dirty="0"/>
          </a:p>
          <a:p>
            <a:endParaRPr lang="en-GB" dirty="0"/>
          </a:p>
          <a:p>
            <a:r>
              <a:rPr lang="en-GB" dirty="0"/>
              <a:t>Other control equipment includes spillage capture, decontamination, clean-up procedures and personal protective equipment (</a:t>
            </a:r>
            <a:r>
              <a:rPr lang="en-GB" dirty="0">
                <a:solidFill>
                  <a:srgbClr val="FF0000"/>
                </a:solidFill>
              </a:rPr>
              <a:t>PPE</a:t>
            </a:r>
            <a:r>
              <a:rPr lang="en-GB" dirty="0"/>
              <a:t>).</a:t>
            </a:r>
          </a:p>
          <a:p>
            <a:endParaRPr lang="en-GB" dirty="0"/>
          </a:p>
        </p:txBody>
      </p:sp>
    </p:spTree>
    <p:extLst>
      <p:ext uri="{BB962C8B-B14F-4D97-AF65-F5344CB8AC3E}">
        <p14:creationId xmlns:p14="http://schemas.microsoft.com/office/powerpoint/2010/main" val="419291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183880" cy="1051560"/>
          </a:xfrm>
        </p:spPr>
        <p:txBody>
          <a:bodyPr>
            <a:normAutofit fontScale="90000"/>
          </a:bodyPr>
          <a:lstStyle/>
          <a:p>
            <a:r>
              <a:rPr lang="en-GB" dirty="0"/>
              <a:t>Ways of working</a:t>
            </a:r>
            <a:br>
              <a:rPr lang="en-GB" dirty="0"/>
            </a:br>
            <a:endParaRPr lang="en-GB" dirty="0"/>
          </a:p>
        </p:txBody>
      </p:sp>
      <p:sp>
        <p:nvSpPr>
          <p:cNvPr id="3" name="Content Placeholder 2"/>
          <p:cNvSpPr>
            <a:spLocks noGrp="1"/>
          </p:cNvSpPr>
          <p:nvPr>
            <p:ph idx="1"/>
          </p:nvPr>
        </p:nvSpPr>
        <p:spPr>
          <a:xfrm>
            <a:off x="467544" y="1628800"/>
            <a:ext cx="8183880" cy="4187952"/>
          </a:xfrm>
        </p:spPr>
        <p:txBody>
          <a:bodyPr>
            <a:normAutofit fontScale="77500" lnSpcReduction="20000"/>
          </a:bodyPr>
          <a:lstStyle/>
          <a:p>
            <a:r>
              <a:rPr lang="en-GB" dirty="0"/>
              <a:t>Control through ways of working includes operating procedures, supervision and training.</a:t>
            </a:r>
          </a:p>
          <a:p>
            <a:pPr marL="0" indent="0">
              <a:buNone/>
            </a:pPr>
            <a:endParaRPr lang="en-GB" dirty="0"/>
          </a:p>
          <a:p>
            <a:r>
              <a:rPr lang="en-GB" dirty="0"/>
              <a:t>It includes emergency procedures, decontamination and ‘permits to work' for tasks such as maintenance.  </a:t>
            </a:r>
          </a:p>
          <a:p>
            <a:endParaRPr lang="en-GB" dirty="0"/>
          </a:p>
          <a:p>
            <a:r>
              <a:rPr lang="en-GB" dirty="0"/>
              <a:t>It also means testing all control measures regularly – equipment, ways of working and behaviour, to make sure that they work properly. </a:t>
            </a:r>
          </a:p>
          <a:p>
            <a:endParaRPr lang="en-GB" dirty="0"/>
          </a:p>
          <a:p>
            <a:r>
              <a:rPr lang="en-GB" dirty="0"/>
              <a:t>You should keep </a:t>
            </a:r>
            <a:r>
              <a:rPr lang="en-GB" dirty="0">
                <a:solidFill>
                  <a:srgbClr val="FF0000"/>
                </a:solidFill>
              </a:rPr>
              <a:t>records of examinations</a:t>
            </a:r>
            <a:r>
              <a:rPr lang="en-GB" dirty="0"/>
              <a:t>, tests and repairs to equipment for at least five years. This helps to identify any trends or variations in equipment deterioration.</a:t>
            </a:r>
          </a:p>
          <a:p>
            <a:endParaRPr lang="en-GB" dirty="0"/>
          </a:p>
        </p:txBody>
      </p:sp>
    </p:spTree>
    <p:extLst>
      <p:ext uri="{BB962C8B-B14F-4D97-AF65-F5344CB8AC3E}">
        <p14:creationId xmlns:p14="http://schemas.microsoft.com/office/powerpoint/2010/main" val="1284032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183880" cy="1051560"/>
          </a:xfrm>
        </p:spPr>
        <p:txBody>
          <a:bodyPr>
            <a:normAutofit fontScale="90000"/>
          </a:bodyPr>
          <a:lstStyle/>
          <a:p>
            <a:r>
              <a:rPr lang="en-GB" dirty="0"/>
              <a:t>Worker behaviour</a:t>
            </a:r>
            <a:br>
              <a:rPr lang="en-GB" dirty="0"/>
            </a:br>
            <a:endParaRPr lang="en-GB" dirty="0"/>
          </a:p>
        </p:txBody>
      </p:sp>
      <p:sp>
        <p:nvSpPr>
          <p:cNvPr id="3" name="Content Placeholder 2"/>
          <p:cNvSpPr>
            <a:spLocks noGrp="1"/>
          </p:cNvSpPr>
          <p:nvPr>
            <p:ph idx="1"/>
          </p:nvPr>
        </p:nvSpPr>
        <p:spPr>
          <a:xfrm>
            <a:off x="467544" y="1556792"/>
            <a:ext cx="8183880" cy="4187952"/>
          </a:xfrm>
        </p:spPr>
        <p:txBody>
          <a:bodyPr>
            <a:normAutofit fontScale="92500" lnSpcReduction="10000"/>
          </a:bodyPr>
          <a:lstStyle/>
          <a:p>
            <a:r>
              <a:rPr lang="en-GB" dirty="0"/>
              <a:t>Where control measures are in place it is important to use them properly.</a:t>
            </a:r>
          </a:p>
          <a:p>
            <a:endParaRPr lang="en-GB" dirty="0"/>
          </a:p>
          <a:p>
            <a:r>
              <a:rPr lang="en-GB" dirty="0"/>
              <a:t>This includes:</a:t>
            </a:r>
          </a:p>
          <a:p>
            <a:endParaRPr lang="en-GB" dirty="0"/>
          </a:p>
          <a:p>
            <a:r>
              <a:rPr lang="en-GB" dirty="0"/>
              <a:t>wearing any PPE necessary;</a:t>
            </a:r>
          </a:p>
          <a:p>
            <a:r>
              <a:rPr lang="en-GB" dirty="0"/>
              <a:t>using control equipment;</a:t>
            </a:r>
          </a:p>
          <a:p>
            <a:r>
              <a:rPr lang="en-GB" dirty="0"/>
              <a:t>following hygiene procedures;</a:t>
            </a:r>
          </a:p>
          <a:p>
            <a:r>
              <a:rPr lang="en-GB" dirty="0"/>
              <a:t>warning supervisors if anything appears to be wrong.</a:t>
            </a:r>
          </a:p>
        </p:txBody>
      </p:sp>
    </p:spTree>
    <p:extLst>
      <p:ext uri="{BB962C8B-B14F-4D97-AF65-F5344CB8AC3E}">
        <p14:creationId xmlns:p14="http://schemas.microsoft.com/office/powerpoint/2010/main" val="3311205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F632690D-E5DB-4B20-AC3D-2DCC2CA211EA}"/>
              </a:ext>
            </a:extLst>
          </p:cNvPr>
          <p:cNvSpPr>
            <a:spLocks noGrp="1" noChangeArrowheads="1"/>
          </p:cNvSpPr>
          <p:nvPr>
            <p:ph type="title"/>
          </p:nvPr>
        </p:nvSpPr>
        <p:spPr>
          <a:xfrm>
            <a:off x="6325" y="57049"/>
            <a:ext cx="6347713" cy="1320800"/>
          </a:xfrm>
        </p:spPr>
        <p:txBody>
          <a:bodyPr/>
          <a:lstStyle/>
          <a:p>
            <a:r>
              <a:rPr lang="en-US" altLang="en-US" dirty="0"/>
              <a:t>Hazardous atmospheres</a:t>
            </a:r>
          </a:p>
        </p:txBody>
      </p:sp>
      <p:pic>
        <p:nvPicPr>
          <p:cNvPr id="2" name="Picture 1">
            <a:extLst>
              <a:ext uri="{FF2B5EF4-FFF2-40B4-BE49-F238E27FC236}">
                <a16:creationId xmlns:a16="http://schemas.microsoft.com/office/drawing/2014/main" id="{E54CD4BD-A4A4-5FEB-3855-84EB32FA7B21}"/>
              </a:ext>
            </a:extLst>
          </p:cNvPr>
          <p:cNvPicPr>
            <a:picLocks noChangeAspect="1"/>
          </p:cNvPicPr>
          <p:nvPr/>
        </p:nvPicPr>
        <p:blipFill>
          <a:blip r:embed="rId2"/>
          <a:stretch>
            <a:fillRect/>
          </a:stretch>
        </p:blipFill>
        <p:spPr>
          <a:xfrm>
            <a:off x="3059832" y="620688"/>
            <a:ext cx="5998984" cy="2901948"/>
          </a:xfrm>
          <a:prstGeom prst="rect">
            <a:avLst/>
          </a:prstGeom>
        </p:spPr>
      </p:pic>
      <p:pic>
        <p:nvPicPr>
          <p:cNvPr id="5" name="Picture 4">
            <a:extLst>
              <a:ext uri="{FF2B5EF4-FFF2-40B4-BE49-F238E27FC236}">
                <a16:creationId xmlns:a16="http://schemas.microsoft.com/office/drawing/2014/main" id="{94968A89-F7C5-560A-AAA7-75F7A9FC206F}"/>
              </a:ext>
            </a:extLst>
          </p:cNvPr>
          <p:cNvPicPr>
            <a:picLocks noChangeAspect="1"/>
          </p:cNvPicPr>
          <p:nvPr/>
        </p:nvPicPr>
        <p:blipFill>
          <a:blip r:embed="rId3"/>
          <a:stretch>
            <a:fillRect/>
          </a:stretch>
        </p:blipFill>
        <p:spPr>
          <a:xfrm>
            <a:off x="254176" y="3866587"/>
            <a:ext cx="8889824" cy="2901947"/>
          </a:xfrm>
          <a:prstGeom prst="rect">
            <a:avLst/>
          </a:prstGeom>
        </p:spPr>
      </p:pic>
    </p:spTree>
  </p:cSld>
  <p:clrMapOvr>
    <a:masterClrMapping/>
  </p:clrMapOvr>
  <p:transition>
    <p:strips/>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DDA0-DD79-ECC1-2690-1E8B5037DB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C32B54-A90A-38FE-4A43-2FF2A0B77D85}"/>
              </a:ext>
            </a:extLst>
          </p:cNvPr>
          <p:cNvSpPr>
            <a:spLocks noGrp="1"/>
          </p:cNvSpPr>
          <p:nvPr>
            <p:ph idx="1"/>
          </p:nvPr>
        </p:nvSpPr>
        <p:spPr>
          <a:xfrm>
            <a:off x="4664074" y="2276872"/>
            <a:ext cx="4479925" cy="3880773"/>
          </a:xfrm>
        </p:spPr>
        <p:txBody>
          <a:bodyPr/>
          <a:lstStyle/>
          <a:p>
            <a:r>
              <a:rPr lang="en-GB" dirty="0"/>
              <a:t>A typical poster showing old and new symbols and safety precautions which must be taken. This image is blurry to stop </a:t>
            </a:r>
            <a:r>
              <a:rPr lang="en-GB"/>
              <a:t>people copying it so </a:t>
            </a:r>
            <a:r>
              <a:rPr lang="en-GB" dirty="0"/>
              <a:t>you’d have to purchase </a:t>
            </a:r>
            <a:r>
              <a:rPr lang="en-GB"/>
              <a:t>a copy.</a:t>
            </a:r>
            <a:endParaRPr lang="en-GB" dirty="0"/>
          </a:p>
        </p:txBody>
      </p:sp>
      <p:pic>
        <p:nvPicPr>
          <p:cNvPr id="4" name="Picture 3">
            <a:extLst>
              <a:ext uri="{FF2B5EF4-FFF2-40B4-BE49-F238E27FC236}">
                <a16:creationId xmlns:a16="http://schemas.microsoft.com/office/drawing/2014/main" id="{64BBED19-2181-E221-091A-023E3A1D0FF0}"/>
              </a:ext>
            </a:extLst>
          </p:cNvPr>
          <p:cNvPicPr>
            <a:picLocks noChangeAspect="1"/>
          </p:cNvPicPr>
          <p:nvPr/>
        </p:nvPicPr>
        <p:blipFill>
          <a:blip r:embed="rId2"/>
          <a:stretch>
            <a:fillRect/>
          </a:stretch>
        </p:blipFill>
        <p:spPr>
          <a:xfrm>
            <a:off x="92075" y="332656"/>
            <a:ext cx="4479925" cy="6324600"/>
          </a:xfrm>
          <a:prstGeom prst="rect">
            <a:avLst/>
          </a:prstGeom>
        </p:spPr>
      </p:pic>
    </p:spTree>
    <p:extLst>
      <p:ext uri="{BB962C8B-B14F-4D97-AF65-F5344CB8AC3E}">
        <p14:creationId xmlns:p14="http://schemas.microsoft.com/office/powerpoint/2010/main" val="3723798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8183880" cy="1051560"/>
          </a:xfrm>
        </p:spPr>
        <p:txBody>
          <a:bodyPr>
            <a:normAutofit fontScale="90000"/>
          </a:bodyPr>
          <a:lstStyle/>
          <a:p>
            <a:r>
              <a:rPr lang="en-GB" dirty="0"/>
              <a:t>When do you need to monitor?</a:t>
            </a:r>
            <a:br>
              <a:rPr lang="en-GB" dirty="0"/>
            </a:br>
            <a:endParaRPr lang="en-GB" dirty="0"/>
          </a:p>
        </p:txBody>
      </p:sp>
      <p:sp>
        <p:nvSpPr>
          <p:cNvPr id="3" name="Content Placeholder 2"/>
          <p:cNvSpPr>
            <a:spLocks noGrp="1"/>
          </p:cNvSpPr>
          <p:nvPr>
            <p:ph idx="1"/>
          </p:nvPr>
        </p:nvSpPr>
        <p:spPr>
          <a:xfrm>
            <a:off x="369959" y="692696"/>
            <a:ext cx="8229600" cy="5472608"/>
          </a:xfrm>
        </p:spPr>
        <p:txBody>
          <a:bodyPr>
            <a:normAutofit fontScale="92500" lnSpcReduction="10000"/>
          </a:bodyPr>
          <a:lstStyle/>
          <a:p>
            <a:pPr marL="0" indent="0">
              <a:buNone/>
            </a:pPr>
            <a:endParaRPr lang="en-GB" dirty="0"/>
          </a:p>
          <a:p>
            <a:r>
              <a:rPr lang="en-GB" dirty="0"/>
              <a:t>To show compliance with a WEL (Workplace Exposure Limit) or BMGV (Biological Monitoring Guidance Value) </a:t>
            </a:r>
          </a:p>
          <a:p>
            <a:endParaRPr lang="en-GB" dirty="0"/>
          </a:p>
          <a:p>
            <a:r>
              <a:rPr lang="en-GB" dirty="0"/>
              <a:t>To show that control equipment or personal protective equipment is working well enough </a:t>
            </a:r>
          </a:p>
          <a:p>
            <a:pPr marL="0" indent="0">
              <a:buNone/>
            </a:pPr>
            <a:endParaRPr lang="en-GB" dirty="0"/>
          </a:p>
          <a:p>
            <a:r>
              <a:rPr lang="en-GB" dirty="0"/>
              <a:t>Personal air monitoring measures how much of a substance the worker inhales.</a:t>
            </a:r>
          </a:p>
          <a:p>
            <a:endParaRPr lang="en-GB" dirty="0"/>
          </a:p>
          <a:p>
            <a:r>
              <a:rPr lang="en-GB" dirty="0"/>
              <a:t>Biological monitoring measures how much of a substance has entered the body.</a:t>
            </a:r>
          </a:p>
          <a:p>
            <a:endParaRPr lang="en-GB" dirty="0"/>
          </a:p>
          <a:p>
            <a:pPr marL="0" indent="0">
              <a:buNone/>
            </a:pPr>
            <a:endParaRPr lang="en-GB" dirty="0"/>
          </a:p>
        </p:txBody>
      </p:sp>
    </p:spTree>
    <p:extLst>
      <p:ext uri="{BB962C8B-B14F-4D97-AF65-F5344CB8AC3E}">
        <p14:creationId xmlns:p14="http://schemas.microsoft.com/office/powerpoint/2010/main" val="1508333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183880" cy="1051560"/>
          </a:xfrm>
        </p:spPr>
        <p:txBody>
          <a:bodyPr>
            <a:normAutofit fontScale="90000"/>
          </a:bodyPr>
          <a:lstStyle/>
          <a:p>
            <a:r>
              <a:rPr lang="en-GB" dirty="0"/>
              <a:t>How do I know if exposures are below the W.E.L?</a:t>
            </a:r>
          </a:p>
        </p:txBody>
      </p:sp>
      <p:sp>
        <p:nvSpPr>
          <p:cNvPr id="3" name="Content Placeholder 2"/>
          <p:cNvSpPr>
            <a:spLocks noGrp="1"/>
          </p:cNvSpPr>
          <p:nvPr>
            <p:ph idx="1"/>
          </p:nvPr>
        </p:nvSpPr>
        <p:spPr>
          <a:xfrm>
            <a:off x="467544" y="1556792"/>
            <a:ext cx="8183880" cy="4187952"/>
          </a:xfrm>
        </p:spPr>
        <p:txBody>
          <a:bodyPr>
            <a:normAutofit fontScale="92500" lnSpcReduction="10000"/>
          </a:bodyPr>
          <a:lstStyle/>
          <a:p>
            <a:r>
              <a:rPr lang="en-GB" dirty="0"/>
              <a:t>Many thousands of substances are used at work but only about 500 substances have </a:t>
            </a:r>
            <a:r>
              <a:rPr lang="en-GB" dirty="0">
                <a:solidFill>
                  <a:srgbClr val="FF0000"/>
                </a:solidFill>
              </a:rPr>
              <a:t>Workplace Exposure Limits </a:t>
            </a:r>
            <a:r>
              <a:rPr lang="en-GB" dirty="0"/>
              <a:t>(WELs) listed in </a:t>
            </a:r>
            <a:r>
              <a:rPr lang="en-GB" dirty="0">
                <a:hlinkClick r:id="rId2"/>
              </a:rPr>
              <a:t>EH40 workplace exposure limits </a:t>
            </a:r>
            <a:endParaRPr lang="en-GB" dirty="0"/>
          </a:p>
          <a:p>
            <a:r>
              <a:rPr lang="en-GB" dirty="0"/>
              <a:t>You can only do this by </a:t>
            </a:r>
            <a:r>
              <a:rPr lang="en-GB" dirty="0">
                <a:solidFill>
                  <a:srgbClr val="FF0000"/>
                </a:solidFill>
              </a:rPr>
              <a:t>monitoring</a:t>
            </a:r>
            <a:r>
              <a:rPr lang="en-GB" dirty="0"/>
              <a:t>. This means measuring the substance in the air that the worker breathes while the task is underway. A guidance sheet, Exposure measurement: Air sampling </a:t>
            </a:r>
            <a:r>
              <a:rPr lang="en-GB" dirty="0">
                <a:hlinkClick r:id="rId3"/>
              </a:rPr>
              <a:t>G409</a:t>
            </a:r>
            <a:r>
              <a:rPr lang="en-GB" dirty="0"/>
              <a:t> tells you what to expect from a competent consultant who provides monitoring services</a:t>
            </a:r>
          </a:p>
        </p:txBody>
      </p:sp>
    </p:spTree>
    <p:extLst>
      <p:ext uri="{BB962C8B-B14F-4D97-AF65-F5344CB8AC3E}">
        <p14:creationId xmlns:p14="http://schemas.microsoft.com/office/powerpoint/2010/main" val="3306450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183880" cy="1051560"/>
          </a:xfrm>
        </p:spPr>
        <p:txBody>
          <a:bodyPr>
            <a:normAutofit fontScale="90000"/>
          </a:bodyPr>
          <a:lstStyle/>
          <a:p>
            <a:r>
              <a:rPr lang="en-GB" dirty="0"/>
              <a:t>Training for employees working with substances hazardous to health</a:t>
            </a:r>
          </a:p>
        </p:txBody>
      </p:sp>
      <p:sp>
        <p:nvSpPr>
          <p:cNvPr id="3" name="Content Placeholder 2"/>
          <p:cNvSpPr>
            <a:spLocks noGrp="1"/>
          </p:cNvSpPr>
          <p:nvPr>
            <p:ph idx="1"/>
          </p:nvPr>
        </p:nvSpPr>
        <p:spPr>
          <a:xfrm>
            <a:off x="467544" y="1988840"/>
            <a:ext cx="8183880" cy="4187952"/>
          </a:xfrm>
        </p:spPr>
        <p:txBody>
          <a:bodyPr>
            <a:normAutofit fontScale="70000" lnSpcReduction="20000"/>
          </a:bodyPr>
          <a:lstStyle/>
          <a:p>
            <a:r>
              <a:rPr lang="en-GB" dirty="0"/>
              <a:t>Provide information, training and instruction for employees who work with substances hazardous to health. This includes cleaning and maintenance staff.</a:t>
            </a:r>
          </a:p>
          <a:p>
            <a:endParaRPr lang="en-GB" dirty="0"/>
          </a:p>
          <a:p>
            <a:r>
              <a:rPr lang="en-GB" dirty="0"/>
              <a:t>Employees need to understand the outcome of your risk assessment and what this means for them. Tell them: </a:t>
            </a:r>
          </a:p>
          <a:p>
            <a:endParaRPr lang="en-GB" dirty="0"/>
          </a:p>
          <a:p>
            <a:r>
              <a:rPr lang="en-GB" dirty="0"/>
              <a:t>what the hazards and risks are;</a:t>
            </a:r>
          </a:p>
          <a:p>
            <a:r>
              <a:rPr lang="en-GB" dirty="0"/>
              <a:t>about any workplace exposure limit;</a:t>
            </a:r>
          </a:p>
          <a:p>
            <a:r>
              <a:rPr lang="en-GB" dirty="0"/>
              <a:t>the results of any monitoring of exposure;</a:t>
            </a:r>
          </a:p>
          <a:p>
            <a:r>
              <a:rPr lang="en-GB" dirty="0"/>
              <a:t>the general results of health surveillance;</a:t>
            </a:r>
          </a:p>
          <a:p>
            <a:r>
              <a:rPr lang="en-GB" dirty="0"/>
              <a:t>what to do if there is an accident (</a:t>
            </a:r>
            <a:r>
              <a:rPr lang="en-GB"/>
              <a:t>e.g. </a:t>
            </a:r>
            <a:r>
              <a:rPr lang="en-GB" dirty="0"/>
              <a:t>spillage) or emergency.</a:t>
            </a:r>
          </a:p>
        </p:txBody>
      </p:sp>
    </p:spTree>
    <p:extLst>
      <p:ext uri="{BB962C8B-B14F-4D97-AF65-F5344CB8AC3E}">
        <p14:creationId xmlns:p14="http://schemas.microsoft.com/office/powerpoint/2010/main" val="971588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96752"/>
            <a:ext cx="8183880" cy="4187952"/>
          </a:xfrm>
        </p:spPr>
        <p:txBody>
          <a:bodyPr>
            <a:normAutofit fontScale="77500" lnSpcReduction="20000"/>
          </a:bodyPr>
          <a:lstStyle/>
          <a:p>
            <a:r>
              <a:rPr lang="en-GB" dirty="0"/>
              <a:t>Employees should have access to safety data sheets. </a:t>
            </a:r>
          </a:p>
          <a:p>
            <a:endParaRPr lang="en-GB" dirty="0"/>
          </a:p>
          <a:p>
            <a:r>
              <a:rPr lang="en-GB" dirty="0"/>
              <a:t>Keep employees informed about planned future changes in processes or substances used.</a:t>
            </a:r>
          </a:p>
          <a:p>
            <a:endParaRPr lang="en-GB" dirty="0"/>
          </a:p>
          <a:p>
            <a:r>
              <a:rPr lang="en-GB" dirty="0"/>
              <a:t>When a contractor comes on site, they need to know what the risks are and how you are controlling them. And you need to know if they are bringing hazardous substances onto your premises, and how they will prevent harm to your employees.</a:t>
            </a:r>
          </a:p>
          <a:p>
            <a:endParaRPr lang="en-GB" dirty="0"/>
          </a:p>
          <a:p>
            <a:r>
              <a:rPr lang="en-GB" dirty="0"/>
              <a:t>Keep basic training records</a:t>
            </a:r>
          </a:p>
          <a:p>
            <a:endParaRPr lang="en-GB" dirty="0"/>
          </a:p>
        </p:txBody>
      </p:sp>
    </p:spTree>
    <p:extLst>
      <p:ext uri="{BB962C8B-B14F-4D97-AF65-F5344CB8AC3E}">
        <p14:creationId xmlns:p14="http://schemas.microsoft.com/office/powerpoint/2010/main" val="4271738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183880" cy="1051560"/>
          </a:xfrm>
        </p:spPr>
        <p:txBody>
          <a:bodyPr>
            <a:normAutofit fontScale="90000"/>
          </a:bodyPr>
          <a:lstStyle/>
          <a:p>
            <a:pPr algn="ctr"/>
            <a:r>
              <a:rPr lang="en-GB" dirty="0"/>
              <a:t>Training providers &amp; Links</a:t>
            </a:r>
            <a:br>
              <a:rPr lang="en-GB" dirty="0"/>
            </a:br>
            <a:endParaRPr lang="en-GB" dirty="0"/>
          </a:p>
        </p:txBody>
      </p:sp>
      <p:sp>
        <p:nvSpPr>
          <p:cNvPr id="3" name="Content Placeholder 2"/>
          <p:cNvSpPr>
            <a:spLocks noGrp="1"/>
          </p:cNvSpPr>
          <p:nvPr>
            <p:ph idx="1"/>
          </p:nvPr>
        </p:nvSpPr>
        <p:spPr>
          <a:xfrm>
            <a:off x="395536" y="1844824"/>
            <a:ext cx="8352928" cy="4187952"/>
          </a:xfrm>
        </p:spPr>
        <p:txBody>
          <a:bodyPr/>
          <a:lstStyle/>
          <a:p>
            <a:r>
              <a:rPr lang="en-GB" dirty="0"/>
              <a:t>Local Colleges </a:t>
            </a:r>
          </a:p>
          <a:p>
            <a:r>
              <a:rPr lang="en-GB" dirty="0"/>
              <a:t>Trade Associations </a:t>
            </a:r>
          </a:p>
          <a:p>
            <a:r>
              <a:rPr lang="en-GB" dirty="0"/>
              <a:t>Suppliers of LEV and PPE </a:t>
            </a:r>
          </a:p>
          <a:p>
            <a:r>
              <a:rPr lang="en-GB" dirty="0"/>
              <a:t>Consultants </a:t>
            </a:r>
          </a:p>
          <a:p>
            <a:endParaRPr lang="en-GB" dirty="0"/>
          </a:p>
          <a:p>
            <a:r>
              <a:rPr lang="en-GB" dirty="0">
                <a:hlinkClick r:id="rId2"/>
              </a:rPr>
              <a:t>Respiratory Protective Equipment Guidance</a:t>
            </a:r>
            <a:endParaRPr lang="en-GB" dirty="0"/>
          </a:p>
        </p:txBody>
      </p:sp>
    </p:spTree>
    <p:extLst>
      <p:ext uri="{BB962C8B-B14F-4D97-AF65-F5344CB8AC3E}">
        <p14:creationId xmlns:p14="http://schemas.microsoft.com/office/powerpoint/2010/main" val="18237493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Aspect</Template>
  <TotalTime>0</TotalTime>
  <Words>869</Words>
  <Application>Microsoft Office PowerPoint</Application>
  <PresentationFormat>On-screen Show (4:3)</PresentationFormat>
  <Paragraphs>98</Paragraphs>
  <Slides>18</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18</vt:i4>
      </vt:variant>
    </vt:vector>
  </HeadingPairs>
  <TitlesOfParts>
    <vt:vector size="26" baseType="lpstr">
      <vt:lpstr>Arial</vt:lpstr>
      <vt:lpstr>Times New Roman</vt:lpstr>
      <vt:lpstr>Trebuchet MS</vt:lpstr>
      <vt:lpstr>Verdana</vt:lpstr>
      <vt:lpstr>Wingdings 2</vt:lpstr>
      <vt:lpstr>Wingdings 3</vt:lpstr>
      <vt:lpstr>Aspect</vt:lpstr>
      <vt:lpstr>Facet</vt:lpstr>
      <vt:lpstr>COSHH Control of Substances Hazardous to Health Regulations 2002.</vt:lpstr>
      <vt:lpstr>PowerPoint Presentation</vt:lpstr>
      <vt:lpstr>PowerPoint Presentation</vt:lpstr>
      <vt:lpstr>Workplace exposure limits</vt:lpstr>
      <vt:lpstr>Chemical safety data sheets</vt:lpstr>
      <vt:lpstr>Control measures to prevent or limit exposure to hazardous substances</vt:lpstr>
      <vt:lpstr>Control Equipment </vt:lpstr>
      <vt:lpstr>Control Equipment </vt:lpstr>
      <vt:lpstr>Control Equipment </vt:lpstr>
      <vt:lpstr>Ways of working </vt:lpstr>
      <vt:lpstr>Worker behaviour </vt:lpstr>
      <vt:lpstr>Hazardous atmospheres</vt:lpstr>
      <vt:lpstr>PowerPoint Presentation</vt:lpstr>
      <vt:lpstr>When do you need to monitor? </vt:lpstr>
      <vt:lpstr>How do I know if exposures are below the W.E.L?</vt:lpstr>
      <vt:lpstr>Training for employees working with substances hazardous to health</vt:lpstr>
      <vt:lpstr>PowerPoint Presentation</vt:lpstr>
      <vt:lpstr>Training providers &amp;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Rhodri</dc:creator>
  <cp:lastModifiedBy>Rhodri Thomas</cp:lastModifiedBy>
  <cp:revision>5</cp:revision>
  <dcterms:created xsi:type="dcterms:W3CDTF">2016-03-02T11:32:11Z</dcterms:created>
  <dcterms:modified xsi:type="dcterms:W3CDTF">2026-03-18T19:58:19Z</dcterms:modified>
</cp:coreProperties>
</file>