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handoutMasterIdLst>
    <p:handoutMasterId r:id="rId25"/>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8"/>
    <p:sldId id="271" r:id="rId19"/>
    <p:sldId id="272" r:id="rId20"/>
    <p:sldId id="273" r:id="rId21"/>
    <p:sldId id="274" r:id="rId22"/>
    <p:sldId id="275" r:id="rId23"/>
    <p:sldId id="276"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3"/>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handoutMaster" Target="handoutMasters/handoutMaster1.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notesMaster" Target="notesMasters/notesMaster1.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65.xml"/><Relationship Id="rId3" Type="http://schemas.openxmlformats.org/officeDocument/2006/relationships/image" Target="../media/image1.jpeg"/><Relationship Id="rId2" Type="http://schemas.openxmlformats.org/officeDocument/2006/relationships/tags" Target="../tags/tag64.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0.xml"/><Relationship Id="rId2" Type="http://schemas.openxmlformats.org/officeDocument/2006/relationships/image" Target="../media/image2.png"/><Relationship Id="rId1" Type="http://schemas.openxmlformats.org/officeDocument/2006/relationships/tags" Target="../tags/tag69.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3.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5.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6.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7.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9.xml"/><Relationship Id="rId2" Type="http://schemas.openxmlformats.org/officeDocument/2006/relationships/image" Target="../media/image4.png"/><Relationship Id="rId1" Type="http://schemas.openxmlformats.org/officeDocument/2006/relationships/tags" Target="../tags/tag7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80.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1.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3.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85.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6.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p>
            <a:r>
              <a:rPr lang="zh-CN" altLang="zh-CN"/>
              <a:t>空白演示</a:t>
            </a:r>
            <a:endParaRPr lang="zh-CN" altLang="zh-CN"/>
          </a:p>
        </p:txBody>
      </p:sp>
      <p:sp>
        <p:nvSpPr>
          <p:cNvPr id="3" name="副标题 2"/>
          <p:cNvSpPr>
            <a:spLocks noGrp="1"/>
          </p:cNvSpPr>
          <p:nvPr>
            <p:ph type="subTitle" idx="1"/>
            <p:custDataLst>
              <p:tags r:id="rId2"/>
            </p:custDataLst>
          </p:nvPr>
        </p:nvSpPr>
        <p:spPr/>
        <p:txBody>
          <a:bodyPr/>
          <a:p>
            <a:r>
              <a:rPr lang="zh-CN" altLang="en-US"/>
              <a:t>单击输入您的封面副标题</a:t>
            </a:r>
            <a:endParaRPr lang="zh-CN" altLang="en-US"/>
          </a:p>
        </p:txBody>
      </p:sp>
      <p:pic>
        <p:nvPicPr>
          <p:cNvPr id="4" name="图片 3" descr="&amp;pky93117780522&amp;2&amp;"/>
          <p:cNvPicPr>
            <a:picLocks noChangeAspect="1"/>
          </p:cNvPicPr>
          <p:nvPr/>
        </p:nvPicPr>
        <p:blipFill>
          <a:blip r:embed="rId3"/>
          <a:stretch>
            <a:fillRect/>
          </a:stretch>
        </p:blipFill>
        <p:spPr>
          <a:xfrm>
            <a:off x="0" y="0"/>
            <a:ext cx="12192000" cy="6858000"/>
          </a:xfrm>
          <a:prstGeom prst="rect">
            <a:avLst/>
          </a:prstGeom>
        </p:spPr>
      </p:pic>
      <p:sp>
        <p:nvSpPr>
          <p:cNvPr id="5" name="文本框 4"/>
          <p:cNvSpPr txBox="1"/>
          <p:nvPr/>
        </p:nvSpPr>
        <p:spPr>
          <a:xfrm>
            <a:off x="1308100" y="3066415"/>
            <a:ext cx="9580880" cy="2061210"/>
          </a:xfrm>
          <a:prstGeom prst="rect">
            <a:avLst/>
          </a:prstGeom>
          <a:noFill/>
        </p:spPr>
        <p:txBody>
          <a:bodyPr wrap="square" rtlCol="0">
            <a:spAutoFit/>
          </a:bodyPr>
          <a:p>
            <a:pPr algn="ctr"/>
            <a:r>
              <a:rPr lang="en-US" altLang="zh-CN" sz="48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Presentation for Research Project</a:t>
            </a:r>
            <a:endParaRPr lang="en-US" altLang="zh-CN" sz="48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a:p>
            <a:pPr algn="ctr"/>
            <a:r>
              <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Bowen Yu</a:t>
            </a:r>
            <a:endPar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a:p>
            <a:pPr algn="ctr"/>
            <a:r>
              <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2008848</a:t>
            </a:r>
            <a:endPar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p:txBody>
      </p:sp>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pPr algn="ctr"/>
            <a:r>
              <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Topic of the Research Project</a:t>
            </a:r>
            <a:endPar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p:txBody>
      </p:sp>
      <p:sp>
        <p:nvSpPr>
          <p:cNvPr id="3" name="内容占位符 2"/>
          <p:cNvSpPr>
            <a:spLocks noGrp="1"/>
          </p:cNvSpPr>
          <p:nvPr>
            <p:ph idx="1"/>
          </p:nvPr>
        </p:nvSpPr>
        <p:spPr/>
        <p:txBody>
          <a:bodyPr>
            <a:normAutofit fontScale="70000"/>
          </a:bodyPr>
          <a:p>
            <a:r>
              <a:rPr lang="zh-CN" altLang="en-US" sz="2800">
                <a:latin typeface="Times New Roman" panose="02020603050405020304" charset="0"/>
                <a:cs typeface="Times New Roman" panose="02020603050405020304" charset="0"/>
              </a:rPr>
              <a:t> </a:t>
            </a:r>
            <a:r>
              <a:rPr lang="zh-CN" altLang="en-US" sz="2800" b="1">
                <a:latin typeface="Times New Roman" panose="02020603050405020304" charset="0"/>
                <a:cs typeface="Times New Roman" panose="02020603050405020304" charset="0"/>
              </a:rPr>
              <a:t>Analyse the Importance of Crisis Management: Application of Crisis Management Before, During and After the Corporate Crisis.</a:t>
            </a:r>
            <a:endParaRPr lang="zh-CN" altLang="en-US" sz="2800" b="1">
              <a:latin typeface="Times New Roman" panose="02020603050405020304" charset="0"/>
              <a:cs typeface="Times New Roman" panose="02020603050405020304" charset="0"/>
            </a:endParaRPr>
          </a:p>
          <a:p>
            <a:endParaRPr lang="zh-CN" altLang="en-US" sz="2800">
              <a:latin typeface="Times New Roman" panose="02020603050405020304" charset="0"/>
              <a:cs typeface="Times New Roman" panose="02020603050405020304" charset="0"/>
            </a:endParaRPr>
          </a:p>
          <a:p>
            <a:r>
              <a:rPr lang="en-US" altLang="zh-CN" sz="2800">
                <a:latin typeface="Times New Roman" panose="02020603050405020304" charset="0"/>
                <a:cs typeface="Times New Roman" panose="02020603050405020304" charset="0"/>
              </a:rPr>
              <a:t>Key Words: Corporate Crisis, Crisis Management, Corporate Management</a:t>
            </a:r>
            <a:endParaRPr lang="en-US" altLang="zh-CN" sz="2800">
              <a:latin typeface="Times New Roman" panose="02020603050405020304" charset="0"/>
              <a:cs typeface="Times New Roman" panose="02020603050405020304" charset="0"/>
            </a:endParaRPr>
          </a:p>
          <a:p>
            <a:endParaRPr lang="en-US" altLang="zh-CN" sz="2800">
              <a:latin typeface="Times New Roman" panose="02020603050405020304" charset="0"/>
              <a:cs typeface="Times New Roman" panose="02020603050405020304" charset="0"/>
            </a:endParaRPr>
          </a:p>
          <a:p>
            <a:r>
              <a:rPr lang="en-US" altLang="zh-CN" sz="2800">
                <a:latin typeface="Times New Roman" panose="02020603050405020304" charset="0"/>
                <a:cs typeface="Times New Roman" panose="02020603050405020304" charset="0"/>
              </a:rPr>
              <a:t>Research Questions:</a:t>
            </a:r>
            <a:endParaRPr lang="en-US" altLang="zh-CN" sz="2800">
              <a:latin typeface="Times New Roman" panose="02020603050405020304" charset="0"/>
              <a:cs typeface="Times New Roman" panose="02020603050405020304" charset="0"/>
            </a:endParaRPr>
          </a:p>
          <a:p>
            <a:r>
              <a:rPr lang="en-US" altLang="zh-CN" sz="2800">
                <a:latin typeface="Times New Roman" panose="02020603050405020304" charset="0"/>
                <a:cs typeface="Times New Roman" panose="02020603050405020304" charset="0"/>
              </a:rPr>
              <a:t>Is Crisis Management still effective to Corporate Crisis?</a:t>
            </a:r>
            <a:endParaRPr lang="en-US" altLang="zh-CN" sz="2800">
              <a:latin typeface="Times New Roman" panose="02020603050405020304" charset="0"/>
              <a:cs typeface="Times New Roman" panose="02020603050405020304" charset="0"/>
            </a:endParaRPr>
          </a:p>
          <a:p>
            <a:r>
              <a:rPr lang="en-US" altLang="zh-CN" sz="2800">
                <a:latin typeface="Times New Roman" panose="02020603050405020304" charset="0"/>
                <a:cs typeface="Times New Roman" panose="02020603050405020304" charset="0"/>
              </a:rPr>
              <a:t>How to make sure Crisis Management is always effective and important to corporate?</a:t>
            </a:r>
            <a:endParaRPr lang="en-US" altLang="zh-CN" sz="2800">
              <a:latin typeface="Times New Roman" panose="02020603050405020304" charset="0"/>
              <a:cs typeface="Times New Roman" panose="02020603050405020304" charset="0"/>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116275"/>
            <a:ext cx="10969200" cy="705600"/>
          </a:xfrm>
        </p:spPr>
        <p:txBody>
          <a:bodyPr/>
          <a:p>
            <a:pPr algn="ctr"/>
            <a:r>
              <a:rPr lang="en-US" altLang="zh-CN" sz="4000">
                <a:latin typeface="Times New Roman" panose="02020603050405020304" charset="0"/>
                <a:cs typeface="Times New Roman" panose="02020603050405020304" charset="0"/>
              </a:rPr>
              <a:t>What is Corporate Crisis?</a:t>
            </a:r>
            <a:endParaRPr lang="en-US" altLang="zh-CN" sz="4000">
              <a:latin typeface="Times New Roman" panose="02020603050405020304" charset="0"/>
              <a:cs typeface="Times New Roman" panose="02020603050405020304" charset="0"/>
            </a:endParaRPr>
          </a:p>
        </p:txBody>
      </p:sp>
      <p:sp>
        <p:nvSpPr>
          <p:cNvPr id="3" name="内容占位符 2"/>
          <p:cNvSpPr>
            <a:spLocks noGrp="1"/>
          </p:cNvSpPr>
          <p:nvPr>
            <p:ph idx="1"/>
          </p:nvPr>
        </p:nvSpPr>
        <p:spPr>
          <a:xfrm>
            <a:off x="611575" y="1049710"/>
            <a:ext cx="10969200" cy="4759200"/>
          </a:xfrm>
        </p:spPr>
        <p:txBody>
          <a:bodyPr>
            <a:noAutofit/>
          </a:bodyPr>
          <a:p>
            <a:r>
              <a:rPr lang="zh-CN" altLang="en-US" sz="2000">
                <a:latin typeface="Times New Roman" panose="02020603050405020304" charset="0"/>
                <a:cs typeface="Times New Roman" panose="02020603050405020304" charset="0"/>
              </a:rPr>
              <a:t>Corporate Crisis is a</a:t>
            </a:r>
            <a:r>
              <a:rPr lang="zh-CN" altLang="en-US" sz="2000" b="1">
                <a:latin typeface="Times New Roman" panose="02020603050405020304" charset="0"/>
                <a:cs typeface="Times New Roman" panose="02020603050405020304" charset="0"/>
              </a:rPr>
              <a:t> very urgent situation</a:t>
            </a:r>
            <a:r>
              <a:rPr lang="zh-CN" altLang="en-US" sz="2000">
                <a:latin typeface="Times New Roman" panose="02020603050405020304" charset="0"/>
                <a:cs typeface="Times New Roman" panose="02020603050405020304" charset="0"/>
              </a:rPr>
              <a:t>, which can cause the organization to suffer severe losses and face the worst.</a:t>
            </a:r>
            <a:r>
              <a:rPr lang="en-US" altLang="zh-CN" sz="2000">
                <a:latin typeface="Times New Roman" panose="02020603050405020304" charset="0"/>
                <a:cs typeface="Times New Roman" panose="02020603050405020304" charset="0"/>
              </a:rPr>
              <a:t> (Paraskevas, 2006, Yeha and Coombs, 2017)</a:t>
            </a:r>
            <a:endParaRPr lang="en-US" altLang="zh-CN" sz="2000">
              <a:latin typeface="Times New Roman" panose="02020603050405020304" charset="0"/>
              <a:cs typeface="Times New Roman" panose="02020603050405020304" charset="0"/>
            </a:endParaRPr>
          </a:p>
          <a:p>
            <a:endParaRPr lang="zh-CN" altLang="en-US" sz="2000">
              <a:latin typeface="Times New Roman" panose="02020603050405020304" charset="0"/>
              <a:cs typeface="Times New Roman" panose="02020603050405020304" charset="0"/>
            </a:endParaRPr>
          </a:p>
          <a:p>
            <a:r>
              <a:rPr lang="zh-CN" altLang="en-US" sz="2000">
                <a:latin typeface="Times New Roman" panose="02020603050405020304" charset="0"/>
                <a:cs typeface="Times New Roman" panose="02020603050405020304" charset="0"/>
              </a:rPr>
              <a:t>Corporate </a:t>
            </a:r>
            <a:r>
              <a:rPr lang="zh-CN" altLang="en-US" sz="2000" b="1">
                <a:latin typeface="Times New Roman" panose="02020603050405020304" charset="0"/>
                <a:cs typeface="Times New Roman" panose="02020603050405020304" charset="0"/>
              </a:rPr>
              <a:t>Crisis is a low probability and high impact event.</a:t>
            </a:r>
            <a:r>
              <a:rPr lang="en-US" altLang="zh-CN" sz="2000" b="1">
                <a:latin typeface="Times New Roman" panose="02020603050405020304" charset="0"/>
                <a:cs typeface="Times New Roman" panose="02020603050405020304" charset="0"/>
              </a:rPr>
              <a:t> </a:t>
            </a:r>
            <a:r>
              <a:rPr lang="en-US" altLang="zh-CN" sz="2000">
                <a:latin typeface="Times New Roman" panose="02020603050405020304" charset="0"/>
                <a:cs typeface="Times New Roman" panose="02020603050405020304" charset="0"/>
                <a:sym typeface="+mn-ea"/>
              </a:rPr>
              <a:t>(Paraskevas, 2006, Yeha and Coombs, 2017)</a:t>
            </a:r>
            <a:endParaRPr lang="zh-CN" altLang="en-US" sz="2000">
              <a:latin typeface="Times New Roman" panose="02020603050405020304" charset="0"/>
              <a:cs typeface="Times New Roman" panose="02020603050405020304" charset="0"/>
            </a:endParaRPr>
          </a:p>
          <a:p>
            <a:endParaRPr lang="zh-CN" altLang="en-US" sz="2000">
              <a:latin typeface="Times New Roman" panose="02020603050405020304" charset="0"/>
              <a:cs typeface="Times New Roman" panose="02020603050405020304" charset="0"/>
            </a:endParaRPr>
          </a:p>
          <a:p>
            <a:r>
              <a:rPr lang="zh-CN" altLang="en-US" sz="2000">
                <a:latin typeface="Times New Roman" panose="02020603050405020304" charset="0"/>
                <a:cs typeface="Times New Roman" panose="02020603050405020304" charset="0"/>
              </a:rPr>
              <a:t>It has ambiguous causality and solutions, so it needs to make relevant decisions quickly.</a:t>
            </a:r>
            <a:r>
              <a:rPr lang="en-US" altLang="zh-CN" sz="2000">
                <a:latin typeface="Times New Roman" panose="02020603050405020304" charset="0"/>
                <a:cs typeface="Times New Roman" panose="02020603050405020304" charset="0"/>
              </a:rPr>
              <a:t> </a:t>
            </a:r>
            <a:r>
              <a:rPr lang="en-US" altLang="zh-CN" sz="2000">
                <a:latin typeface="Times New Roman" panose="02020603050405020304" charset="0"/>
                <a:cs typeface="Times New Roman" panose="02020603050405020304" charset="0"/>
                <a:sym typeface="+mn-ea"/>
              </a:rPr>
              <a:t>(Paraskevas, 2006, Yeha and Coombs, 2017)</a:t>
            </a:r>
            <a:endParaRPr lang="zh-CN" altLang="en-US" sz="2000">
              <a:latin typeface="Times New Roman" panose="02020603050405020304" charset="0"/>
              <a:cs typeface="Times New Roman" panose="02020603050405020304" charset="0"/>
            </a:endParaRPr>
          </a:p>
          <a:p>
            <a:endParaRPr lang="zh-CN" altLang="en-US" sz="2000">
              <a:latin typeface="Times New Roman" panose="02020603050405020304" charset="0"/>
              <a:cs typeface="Times New Roman" panose="02020603050405020304" charset="0"/>
            </a:endParaRPr>
          </a:p>
          <a:p>
            <a:r>
              <a:rPr lang="zh-CN" altLang="en-US" sz="2000">
                <a:latin typeface="Times New Roman" panose="02020603050405020304" charset="0"/>
                <a:cs typeface="Times New Roman" panose="02020603050405020304" charset="0"/>
              </a:rPr>
              <a:t>Organizational crises have </a:t>
            </a:r>
            <a:r>
              <a:rPr lang="zh-CN" altLang="en-US" sz="2000" b="1">
                <a:latin typeface="Times New Roman" panose="02020603050405020304" charset="0"/>
                <a:cs typeface="Times New Roman" panose="02020603050405020304" charset="0"/>
              </a:rPr>
              <a:t>serious and adverse effects</a:t>
            </a:r>
            <a:r>
              <a:rPr lang="zh-CN" altLang="en-US" sz="2000">
                <a:latin typeface="Times New Roman" panose="02020603050405020304" charset="0"/>
                <a:cs typeface="Times New Roman" panose="02020603050405020304" charset="0"/>
              </a:rPr>
              <a:t> on all aspects of the organization.</a:t>
            </a:r>
            <a:r>
              <a:rPr lang="en-US" altLang="zh-CN" sz="2000">
                <a:latin typeface="Times New Roman" panose="02020603050405020304" charset="0"/>
                <a:cs typeface="Times New Roman" panose="02020603050405020304" charset="0"/>
              </a:rPr>
              <a:t> </a:t>
            </a:r>
            <a:r>
              <a:rPr lang="en-US" altLang="zh-CN" sz="2000">
                <a:latin typeface="Times New Roman" panose="02020603050405020304" charset="0"/>
                <a:cs typeface="Times New Roman" panose="02020603050405020304" charset="0"/>
                <a:sym typeface="+mn-ea"/>
              </a:rPr>
              <a:t>(Paraskevas, 2006, Yeha and Coombs, 2017)</a:t>
            </a:r>
            <a:endParaRPr lang="en-US" altLang="zh-CN" sz="2000">
              <a:latin typeface="Times New Roman" panose="02020603050405020304" charset="0"/>
              <a:cs typeface="Times New Roman" panose="02020603050405020304" charset="0"/>
            </a:endParaRP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196285"/>
            <a:ext cx="10969200" cy="705600"/>
          </a:xfrm>
        </p:spPr>
        <p:txBody>
          <a:bodyPr>
            <a:normAutofit fontScale="90000"/>
          </a:bodyPr>
          <a:p>
            <a:pPr algn="ctr">
              <a:buClrTx/>
              <a:buSzTx/>
              <a:buFontTx/>
            </a:pPr>
            <a:r>
              <a:rPr lang="en-US" altLang="zh-CN" sz="2665">
                <a:latin typeface="Times New Roman" panose="02020603050405020304" charset="0"/>
                <a:cs typeface="Times New Roman" panose="02020603050405020304" charset="0"/>
              </a:rPr>
              <a:t>Tesla Brake Failure and Vehicle Accelerator Out of Control</a:t>
            </a:r>
            <a:r>
              <a:rPr lang="en-US" altLang="zh-CN" sz="4000">
                <a:latin typeface="Times New Roman" panose="02020603050405020304" charset="0"/>
                <a:cs typeface="Times New Roman" panose="02020603050405020304" charset="0"/>
              </a:rPr>
              <a:t> </a:t>
            </a:r>
            <a:endParaRPr lang="en-US" altLang="zh-CN" sz="4000">
              <a:latin typeface="Times New Roman" panose="02020603050405020304" charset="0"/>
              <a:cs typeface="Times New Roman" panose="02020603050405020304" charset="0"/>
            </a:endParaRPr>
          </a:p>
        </p:txBody>
      </p:sp>
      <p:sp>
        <p:nvSpPr>
          <p:cNvPr id="3" name="内容占位符 2"/>
          <p:cNvSpPr>
            <a:spLocks noGrp="1"/>
          </p:cNvSpPr>
          <p:nvPr>
            <p:ph idx="1"/>
          </p:nvPr>
        </p:nvSpPr>
        <p:spPr>
          <a:xfrm>
            <a:off x="611575" y="1049075"/>
            <a:ext cx="10969200" cy="4759200"/>
          </a:xfrm>
        </p:spPr>
        <p:txBody>
          <a:bodyPr/>
          <a:p>
            <a:r>
              <a:rPr lang="zh-CN" altLang="en-US"/>
              <a:t>On December 19, 2019, the National Highway Safety Administration</a:t>
            </a:r>
            <a:r>
              <a:rPr lang="en-US" altLang="zh-CN"/>
              <a:t> (U.S)</a:t>
            </a:r>
            <a:r>
              <a:rPr lang="zh-CN" altLang="en-US"/>
              <a:t> received a petition calling for the recall of Tesla Model S, Model X and Model 3 since 2013.</a:t>
            </a:r>
            <a:endParaRPr lang="zh-CN" altLang="en-US"/>
          </a:p>
          <a:p>
            <a:endParaRPr lang="zh-CN" altLang="en-US"/>
          </a:p>
          <a:p>
            <a:r>
              <a:rPr lang="zh-CN" altLang="en-US"/>
              <a:t>The petition claims that the vehicle will move in a stopped and unmanned state.</a:t>
            </a:r>
            <a:endParaRPr lang="zh-CN" altLang="en-US"/>
          </a:p>
          <a:p>
            <a:endParaRPr lang="zh-CN" altLang="en-US"/>
          </a:p>
          <a:p>
            <a:r>
              <a:rPr lang="zh-CN" altLang="en-US" b="1"/>
              <a:t>86% of the accidents occurred in parking lots, parking lanes or other close "non-traffic" locations.</a:t>
            </a:r>
            <a:endParaRPr lang="zh-CN" altLang="en-US" b="1"/>
          </a:p>
          <a:p>
            <a:endParaRPr lang="zh-CN" altLang="en-US" b="1"/>
          </a:p>
          <a:p>
            <a:r>
              <a:rPr lang="zh-CN" altLang="en-US"/>
              <a:t>Almost all "out-of-control acceleration" are short-lived, sudden bursts, and only occur within three seconds.</a:t>
            </a:r>
            <a:endParaRPr lang="zh-CN" altLang="en-US"/>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1505" y="375285"/>
            <a:ext cx="7222490" cy="5753735"/>
          </a:xfrm>
        </p:spPr>
        <p:txBody>
          <a:bodyPr>
            <a:noAutofit/>
          </a:bodyPr>
          <a:p>
            <a:r>
              <a:rPr lang="zh-CN" altLang="en-US" sz="1600">
                <a:latin typeface="Times New Roman" panose="02020603050405020304" charset="0"/>
                <a:cs typeface="Times New Roman" panose="02020603050405020304" charset="0"/>
              </a:rPr>
              <a:t>Nanyang, Henan, China</a:t>
            </a:r>
            <a:endParaRPr lang="zh-CN" altLang="en-US" sz="1600">
              <a:latin typeface="Times New Roman" panose="02020603050405020304" charset="0"/>
              <a:cs typeface="Times New Roman" panose="02020603050405020304" charset="0"/>
            </a:endParaRPr>
          </a:p>
          <a:p>
            <a:endParaRPr lang="zh-CN" altLang="en-US" sz="1600">
              <a:latin typeface="Times New Roman" panose="02020603050405020304" charset="0"/>
              <a:cs typeface="Times New Roman" panose="02020603050405020304" charset="0"/>
            </a:endParaRPr>
          </a:p>
          <a:p>
            <a:r>
              <a:rPr lang="zh-CN" altLang="en-US" sz="1600">
                <a:latin typeface="Times New Roman" panose="02020603050405020304" charset="0"/>
                <a:cs typeface="Times New Roman" panose="02020603050405020304" charset="0"/>
              </a:rPr>
              <a:t>When a Model 3 encountered a red light, it was suspected of having a braking problem and hit a vehicle waiting for a red light in front.</a:t>
            </a:r>
            <a:endParaRPr lang="zh-CN" altLang="en-US" sz="1600">
              <a:latin typeface="Times New Roman" panose="02020603050405020304" charset="0"/>
              <a:cs typeface="Times New Roman" panose="02020603050405020304" charset="0"/>
            </a:endParaRPr>
          </a:p>
          <a:p>
            <a:endParaRPr lang="zh-CN" altLang="en-US" sz="1600">
              <a:latin typeface="Times New Roman" panose="02020603050405020304" charset="0"/>
              <a:cs typeface="Times New Roman" panose="02020603050405020304" charset="0"/>
            </a:endParaRPr>
          </a:p>
          <a:p>
            <a:r>
              <a:rPr lang="zh-CN" altLang="en-US" sz="1600">
                <a:latin typeface="Times New Roman" panose="02020603050405020304" charset="0"/>
                <a:cs typeface="Times New Roman" panose="02020603050405020304" charset="0"/>
              </a:rPr>
              <a:t>Model 3 stopped completely after hitting the concrete protective pier on the side of the road.</a:t>
            </a:r>
            <a:endParaRPr lang="zh-CN" altLang="en-US" sz="1600">
              <a:latin typeface="Times New Roman" panose="02020603050405020304" charset="0"/>
              <a:cs typeface="Times New Roman" panose="02020603050405020304" charset="0"/>
            </a:endParaRPr>
          </a:p>
          <a:p>
            <a:endParaRPr lang="zh-CN" altLang="en-US" sz="1600">
              <a:latin typeface="Times New Roman" panose="02020603050405020304" charset="0"/>
              <a:cs typeface="Times New Roman" panose="02020603050405020304" charset="0"/>
            </a:endParaRPr>
          </a:p>
          <a:p>
            <a:r>
              <a:rPr lang="zh-CN" altLang="en-US" sz="1600">
                <a:latin typeface="Times New Roman" panose="02020603050405020304" charset="0"/>
                <a:cs typeface="Times New Roman" panose="02020603050405020304" charset="0"/>
              </a:rPr>
              <a:t>The two occupants suffered various degrees of damage to their bodies.</a:t>
            </a:r>
            <a:endParaRPr lang="zh-CN" altLang="en-US" sz="1600">
              <a:latin typeface="Times New Roman" panose="02020603050405020304" charset="0"/>
              <a:cs typeface="Times New Roman" panose="02020603050405020304" charset="0"/>
            </a:endParaRPr>
          </a:p>
          <a:p>
            <a:endParaRPr lang="zh-CN" altLang="en-US" sz="1600">
              <a:latin typeface="Times New Roman" panose="02020603050405020304" charset="0"/>
              <a:cs typeface="Times New Roman" panose="02020603050405020304" charset="0"/>
            </a:endParaRPr>
          </a:p>
          <a:p>
            <a:r>
              <a:rPr lang="zh-CN" altLang="en-US" sz="1600">
                <a:latin typeface="Times New Roman" panose="02020603050405020304" charset="0"/>
                <a:cs typeface="Times New Roman" panose="02020603050405020304" charset="0"/>
              </a:rPr>
              <a:t>The driver shouted before the accident: "Brake failure"</a:t>
            </a:r>
            <a:endParaRPr lang="zh-CN" altLang="en-US" sz="1600">
              <a:latin typeface="Times New Roman" panose="02020603050405020304" charset="0"/>
              <a:cs typeface="Times New Roman" panose="02020603050405020304" charset="0"/>
            </a:endParaRPr>
          </a:p>
          <a:p>
            <a:endParaRPr lang="zh-CN" altLang="en-US" sz="1600">
              <a:latin typeface="Times New Roman" panose="02020603050405020304" charset="0"/>
              <a:cs typeface="Times New Roman" panose="02020603050405020304" charset="0"/>
            </a:endParaRPr>
          </a:p>
          <a:p>
            <a:r>
              <a:rPr lang="zh-CN" altLang="en-US" sz="1600">
                <a:latin typeface="Times New Roman" panose="02020603050405020304" charset="0"/>
                <a:cs typeface="Times New Roman" panose="02020603050405020304" charset="0"/>
              </a:rPr>
              <a:t>The driver wants Tesla to conduct a full investigation of the vehicle.</a:t>
            </a:r>
            <a:endParaRPr lang="zh-CN" altLang="en-US" sz="1600">
              <a:latin typeface="Times New Roman" panose="02020603050405020304" charset="0"/>
              <a:cs typeface="Times New Roman" panose="02020603050405020304" charset="0"/>
            </a:endParaRPr>
          </a:p>
        </p:txBody>
      </p:sp>
      <p:pic>
        <p:nvPicPr>
          <p:cNvPr id="4" name="图片 3"/>
          <p:cNvPicPr>
            <a:picLocks noChangeAspect="1"/>
          </p:cNvPicPr>
          <p:nvPr>
            <p:custDataLst>
              <p:tags r:id="rId1"/>
            </p:custDataLst>
          </p:nvPr>
        </p:nvPicPr>
        <p:blipFill>
          <a:blip r:embed="rId2"/>
          <a:stretch>
            <a:fillRect/>
          </a:stretch>
        </p:blipFill>
        <p:spPr>
          <a:xfrm>
            <a:off x="7833995" y="1365250"/>
            <a:ext cx="4358005" cy="3774440"/>
          </a:xfrm>
          <a:prstGeom prst="rect">
            <a:avLst/>
          </a:prstGeom>
        </p:spPr>
      </p:pic>
    </p:spTree>
    <p:custDataLst>
      <p:tags r:id="rId3"/>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pPr algn="ctr"/>
            <a:r>
              <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Crisis Management</a:t>
            </a:r>
            <a:endPar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p:txBody>
      </p:sp>
      <p:sp>
        <p:nvSpPr>
          <p:cNvPr id="3" name="内容占位符 2"/>
          <p:cNvSpPr>
            <a:spLocks noGrp="1"/>
          </p:cNvSpPr>
          <p:nvPr>
            <p:ph idx="1"/>
          </p:nvPr>
        </p:nvSpPr>
        <p:spPr/>
        <p:txBody>
          <a:bodyPr/>
          <a:p>
            <a:r>
              <a:rPr lang="zh-CN" altLang="en-US" sz="2400">
                <a:latin typeface="Times New Roman" panose="02020603050405020304" charset="0"/>
                <a:cs typeface="Times New Roman" panose="02020603050405020304" charset="0"/>
              </a:rPr>
              <a:t>Crisis management is a management theory aimed at </a:t>
            </a:r>
            <a:r>
              <a:rPr lang="en-US" altLang="zh-CN" sz="2400">
                <a:latin typeface="Times New Roman" panose="02020603050405020304" charset="0"/>
                <a:cs typeface="Times New Roman" panose="02020603050405020304" charset="0"/>
              </a:rPr>
              <a:t>Corporate</a:t>
            </a:r>
            <a:r>
              <a:rPr lang="zh-CN" altLang="en-US" sz="2400">
                <a:latin typeface="Times New Roman" panose="02020603050405020304" charset="0"/>
                <a:cs typeface="Times New Roman" panose="02020603050405020304" charset="0"/>
              </a:rPr>
              <a:t> </a:t>
            </a:r>
            <a:r>
              <a:rPr lang="en-US" altLang="zh-CN" sz="2400">
                <a:latin typeface="Times New Roman" panose="02020603050405020304" charset="0"/>
                <a:cs typeface="Times New Roman" panose="02020603050405020304" charset="0"/>
              </a:rPr>
              <a:t>C</a:t>
            </a:r>
            <a:r>
              <a:rPr lang="zh-CN" altLang="en-US" sz="2400">
                <a:latin typeface="Times New Roman" panose="02020603050405020304" charset="0"/>
                <a:cs typeface="Times New Roman" panose="02020603050405020304" charset="0"/>
              </a:rPr>
              <a:t>ris</a:t>
            </a:r>
            <a:r>
              <a:rPr lang="en-US" altLang="zh-CN" sz="2400">
                <a:latin typeface="Times New Roman" panose="02020603050405020304" charset="0"/>
                <a:cs typeface="Times New Roman" panose="02020603050405020304" charset="0"/>
              </a:rPr>
              <a:t>is.</a:t>
            </a:r>
            <a:r>
              <a:rPr lang="zh-CN" altLang="en-US" sz="2400">
                <a:latin typeface="Times New Roman" panose="02020603050405020304" charset="0"/>
                <a:cs typeface="Times New Roman" panose="02020603050405020304" charset="0"/>
              </a:rPr>
              <a:t> </a:t>
            </a:r>
            <a:r>
              <a:rPr lang="en-US" altLang="zh-CN" sz="2400">
                <a:latin typeface="Times New Roman" panose="02020603050405020304" charset="0"/>
                <a:cs typeface="Times New Roman" panose="02020603050405020304" charset="0"/>
              </a:rPr>
              <a:t>(</a:t>
            </a:r>
            <a:r>
              <a:rPr lang="zh-CN" altLang="en-US" sz="2400">
                <a:latin typeface="Times New Roman" panose="02020603050405020304" charset="0"/>
                <a:cs typeface="Times New Roman" panose="02020603050405020304" charset="0"/>
              </a:rPr>
              <a:t>Pearson and Mitroff, 1993)</a:t>
            </a:r>
            <a:endParaRPr lang="zh-CN" altLang="en-US" sz="2400">
              <a:latin typeface="Times New Roman" panose="02020603050405020304" charset="0"/>
              <a:cs typeface="Times New Roman" panose="02020603050405020304" charset="0"/>
            </a:endParaRPr>
          </a:p>
          <a:p>
            <a:endParaRPr lang="zh-CN" altLang="en-US" sz="2400">
              <a:latin typeface="Times New Roman" panose="02020603050405020304" charset="0"/>
              <a:cs typeface="Times New Roman" panose="02020603050405020304" charset="0"/>
            </a:endParaRPr>
          </a:p>
          <a:p>
            <a:r>
              <a:rPr lang="en-US" altLang="zh-CN" sz="2400">
                <a:latin typeface="Times New Roman" panose="02020603050405020304" charset="0"/>
                <a:cs typeface="Times New Roman" panose="02020603050405020304" charset="0"/>
              </a:rPr>
              <a:t>T</a:t>
            </a:r>
            <a:r>
              <a:rPr lang="zh-CN" altLang="en-US" sz="2400">
                <a:latin typeface="Times New Roman" panose="02020603050405020304" charset="0"/>
                <a:cs typeface="Times New Roman" panose="02020603050405020304" charset="0"/>
              </a:rPr>
              <a:t>eams or individuals transform crises into opportunities through </a:t>
            </a:r>
            <a:r>
              <a:rPr lang="zh-CN" altLang="en-US" sz="2400" b="1">
                <a:latin typeface="Times New Roman" panose="02020603050405020304" charset="0"/>
                <a:cs typeface="Times New Roman" panose="02020603050405020304" charset="0"/>
              </a:rPr>
              <a:t>monitoring, early warning and decisions</a:t>
            </a:r>
            <a:r>
              <a:rPr lang="zh-CN" altLang="en-US" sz="2400">
                <a:latin typeface="Times New Roman" panose="02020603050405020304" charset="0"/>
                <a:cs typeface="Times New Roman" panose="02020603050405020304" charset="0"/>
              </a:rPr>
              <a:t> to </a:t>
            </a:r>
            <a:endParaRPr lang="zh-CN" altLang="en-US" sz="2400">
              <a:latin typeface="Times New Roman" panose="02020603050405020304" charset="0"/>
              <a:cs typeface="Times New Roman" panose="02020603050405020304" charset="0"/>
            </a:endParaRPr>
          </a:p>
          <a:p>
            <a:endParaRPr lang="zh-CN" altLang="en-US" sz="2400">
              <a:latin typeface="Times New Roman" panose="02020603050405020304" charset="0"/>
              <a:cs typeface="Times New Roman" panose="02020603050405020304" charset="0"/>
            </a:endParaRPr>
          </a:p>
          <a:p>
            <a:r>
              <a:rPr lang="en-US" altLang="zh-CN" sz="2400" b="1">
                <a:latin typeface="Times New Roman" panose="02020603050405020304" charset="0"/>
                <a:cs typeface="Times New Roman" panose="02020603050405020304" charset="0"/>
              </a:rPr>
              <a:t>R</a:t>
            </a:r>
            <a:r>
              <a:rPr lang="zh-CN" altLang="en-US" sz="2400" b="1">
                <a:latin typeface="Times New Roman" panose="02020603050405020304" charset="0"/>
                <a:cs typeface="Times New Roman" panose="02020603050405020304" charset="0"/>
              </a:rPr>
              <a:t>educe or avoid losses caused by </a:t>
            </a:r>
            <a:r>
              <a:rPr lang="en-US" altLang="zh-CN" sz="2400" b="1">
                <a:latin typeface="Times New Roman" panose="02020603050405020304" charset="0"/>
                <a:cs typeface="Times New Roman" panose="02020603050405020304" charset="0"/>
              </a:rPr>
              <a:t>Corporate Crisis</a:t>
            </a:r>
            <a:r>
              <a:rPr lang="zh-CN" altLang="en-US" sz="2400">
                <a:latin typeface="Times New Roman" panose="02020603050405020304" charset="0"/>
                <a:cs typeface="Times New Roman" panose="02020603050405020304" charset="0"/>
              </a:rPr>
              <a:t>.</a:t>
            </a:r>
            <a:r>
              <a:rPr lang="en-US" altLang="zh-CN" sz="2400">
                <a:latin typeface="Times New Roman" panose="02020603050405020304" charset="0"/>
                <a:cs typeface="Times New Roman" panose="02020603050405020304" charset="0"/>
              </a:rPr>
              <a:t> </a:t>
            </a:r>
            <a:r>
              <a:rPr lang="en-US" altLang="zh-CN" sz="2400">
                <a:latin typeface="Times New Roman" panose="02020603050405020304" charset="0"/>
                <a:cs typeface="Times New Roman" panose="02020603050405020304" charset="0"/>
                <a:sym typeface="+mn-ea"/>
              </a:rPr>
              <a:t>(</a:t>
            </a:r>
            <a:r>
              <a:rPr lang="zh-CN" altLang="en-US" sz="2400">
                <a:latin typeface="Times New Roman" panose="02020603050405020304" charset="0"/>
                <a:cs typeface="Times New Roman" panose="02020603050405020304" charset="0"/>
                <a:sym typeface="+mn-ea"/>
              </a:rPr>
              <a:t>Pearson and Mitroff, 1993)</a:t>
            </a:r>
            <a:endParaRPr lang="en-US" altLang="zh-CN" sz="2400">
              <a:latin typeface="Times New Roman" panose="02020603050405020304" charset="0"/>
              <a:cs typeface="Times New Roman" panose="02020603050405020304" charset="0"/>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252800"/>
            <a:ext cx="10969200" cy="705600"/>
          </a:xfrm>
        </p:spPr>
        <p:txBody>
          <a:bodyPr/>
          <a:p>
            <a:pPr algn="ctr"/>
            <a:r>
              <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Application of Crisis Management</a:t>
            </a:r>
            <a:endPar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p:txBody>
      </p:sp>
      <p:sp>
        <p:nvSpPr>
          <p:cNvPr id="3" name="内容占位符 2"/>
          <p:cNvSpPr>
            <a:spLocks noGrp="1"/>
          </p:cNvSpPr>
          <p:nvPr>
            <p:ph idx="1"/>
          </p:nvPr>
        </p:nvSpPr>
        <p:spPr/>
        <p:txBody>
          <a:bodyPr>
            <a:normAutofit fontScale="90000" lnSpcReduction="20000"/>
          </a:bodyPr>
          <a:p>
            <a:r>
              <a:rPr lang="en-US" altLang="zh-CN"/>
              <a:t>Generally speaking there are 4 steps for application of Crisis Management:</a:t>
            </a:r>
            <a:endParaRPr lang="en-US" altLang="zh-CN"/>
          </a:p>
          <a:p>
            <a:endParaRPr lang="zh-CN" altLang="en-US"/>
          </a:p>
          <a:p>
            <a:r>
              <a:rPr lang="zh-CN" altLang="en-US" b="1"/>
              <a:t>Crisis monitoring</a:t>
            </a:r>
            <a:r>
              <a:rPr lang="zh-CN" altLang="en-US"/>
              <a:t>: establish an effective computer management and monitoring system to monitor the organization's operation and management and evaluate the crisis.</a:t>
            </a:r>
            <a:r>
              <a:rPr lang="en-US" altLang="zh-CN"/>
              <a:t> </a:t>
            </a:r>
            <a:r>
              <a:rPr lang="en-US" altLang="zh-CN">
                <a:latin typeface="Times New Roman" panose="02020603050405020304" charset="0"/>
                <a:cs typeface="Times New Roman" panose="02020603050405020304" charset="0"/>
                <a:sym typeface="+mn-ea"/>
              </a:rPr>
              <a:t>(</a:t>
            </a:r>
            <a:r>
              <a:rPr lang="zh-CN" altLang="en-US">
                <a:latin typeface="Times New Roman" panose="02020603050405020304" charset="0"/>
                <a:cs typeface="Times New Roman" panose="02020603050405020304" charset="0"/>
                <a:sym typeface="+mn-ea"/>
              </a:rPr>
              <a:t>Pearson and Mitroff, 1993)</a:t>
            </a:r>
            <a:endParaRPr lang="en-US" altLang="zh-CN"/>
          </a:p>
          <a:p>
            <a:pPr marL="0" indent="0">
              <a:buNone/>
            </a:pPr>
            <a:endParaRPr lang="zh-CN" altLang="en-US"/>
          </a:p>
          <a:p>
            <a:r>
              <a:rPr lang="zh-CN" altLang="en-US" b="1"/>
              <a:t>Crisis early warning</a:t>
            </a:r>
            <a:r>
              <a:rPr lang="zh-CN" altLang="en-US"/>
              <a:t>: establish a crisis early warning mechanism, try to eliminate the crisis before it breaks out, and reduce the loss as much as possible.</a:t>
            </a:r>
            <a:r>
              <a:rPr lang="en-US" altLang="zh-CN">
                <a:latin typeface="Times New Roman" panose="02020603050405020304" charset="0"/>
                <a:cs typeface="Times New Roman" panose="02020603050405020304" charset="0"/>
                <a:sym typeface="+mn-ea"/>
              </a:rPr>
              <a:t>(</a:t>
            </a:r>
            <a:r>
              <a:rPr lang="zh-CN" altLang="en-US">
                <a:latin typeface="Times New Roman" panose="02020603050405020304" charset="0"/>
                <a:cs typeface="Times New Roman" panose="02020603050405020304" charset="0"/>
                <a:sym typeface="+mn-ea"/>
              </a:rPr>
              <a:t>Pearson and Mitroff, 1993)</a:t>
            </a:r>
            <a:endParaRPr lang="zh-CN" altLang="en-US"/>
          </a:p>
          <a:p>
            <a:endParaRPr lang="zh-CN" altLang="en-US"/>
          </a:p>
          <a:p>
            <a:r>
              <a:rPr lang="zh-CN" altLang="en-US" b="1"/>
              <a:t>Crisis decision</a:t>
            </a:r>
            <a:r>
              <a:rPr lang="zh-CN" altLang="en-US"/>
              <a:t>: Use reasonable methods to make crisis decisions suitable for the organization.</a:t>
            </a:r>
            <a:r>
              <a:rPr lang="en-US" altLang="zh-CN"/>
              <a:t> </a:t>
            </a:r>
            <a:r>
              <a:rPr lang="en-US" altLang="zh-CN">
                <a:latin typeface="Times New Roman" panose="02020603050405020304" charset="0"/>
                <a:cs typeface="Times New Roman" panose="02020603050405020304" charset="0"/>
                <a:sym typeface="+mn-ea"/>
              </a:rPr>
              <a:t>(</a:t>
            </a:r>
            <a:r>
              <a:rPr lang="zh-CN" altLang="en-US">
                <a:latin typeface="Times New Roman" panose="02020603050405020304" charset="0"/>
                <a:cs typeface="Times New Roman" panose="02020603050405020304" charset="0"/>
                <a:sym typeface="+mn-ea"/>
              </a:rPr>
              <a:t>Pearson and Mitroff, 1993)</a:t>
            </a:r>
            <a:endParaRPr lang="zh-CN" altLang="en-US"/>
          </a:p>
          <a:p>
            <a:endParaRPr lang="zh-CN" altLang="en-US"/>
          </a:p>
          <a:p>
            <a:r>
              <a:rPr lang="zh-CN" altLang="en-US" b="1"/>
              <a:t>Crisis response</a:t>
            </a:r>
            <a:r>
              <a:rPr lang="zh-CN" altLang="en-US"/>
              <a:t>: resolve the crisis.</a:t>
            </a:r>
            <a:r>
              <a:rPr lang="en-US" altLang="zh-CN"/>
              <a:t> </a:t>
            </a:r>
            <a:r>
              <a:rPr lang="en-US" altLang="zh-CN">
                <a:latin typeface="Times New Roman" panose="02020603050405020304" charset="0"/>
                <a:cs typeface="Times New Roman" panose="02020603050405020304" charset="0"/>
                <a:sym typeface="+mn-ea"/>
              </a:rPr>
              <a:t>(</a:t>
            </a:r>
            <a:r>
              <a:rPr lang="zh-CN" altLang="en-US">
                <a:latin typeface="Times New Roman" panose="02020603050405020304" charset="0"/>
                <a:cs typeface="Times New Roman" panose="02020603050405020304" charset="0"/>
                <a:sym typeface="+mn-ea"/>
              </a:rPr>
              <a:t>Pearson and Mitroff, 1993)</a:t>
            </a:r>
            <a:endParaRPr lang="en-US" altLang="zh-CN"/>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7765" y="192475"/>
            <a:ext cx="10969200" cy="705600"/>
          </a:xfrm>
        </p:spPr>
        <p:txBody>
          <a:bodyPr>
            <a:normAutofit/>
          </a:bodyPr>
          <a:p>
            <a:pPr algn="ctr"/>
            <a:r>
              <a:rPr lang="en-US" altLang="zh-CN">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sym typeface="+mn-ea"/>
              </a:rPr>
              <a:t>Application of Crisis Management</a:t>
            </a:r>
            <a:endParaRPr lang="en-US" altLang="zh-CN"/>
          </a:p>
        </p:txBody>
      </p:sp>
      <p:pic>
        <p:nvPicPr>
          <p:cNvPr id="4" name="内容占位符 3"/>
          <p:cNvPicPr>
            <a:picLocks noChangeAspect="1"/>
          </p:cNvPicPr>
          <p:nvPr>
            <p:ph idx="1"/>
          </p:nvPr>
        </p:nvPicPr>
        <p:blipFill>
          <a:blip r:embed="rId1"/>
          <a:stretch>
            <a:fillRect/>
          </a:stretch>
        </p:blipFill>
        <p:spPr>
          <a:xfrm>
            <a:off x="942975" y="897890"/>
            <a:ext cx="4813300" cy="5250815"/>
          </a:xfrm>
          <a:prstGeom prst="rect">
            <a:avLst/>
          </a:prstGeom>
        </p:spPr>
      </p:pic>
      <p:sp>
        <p:nvSpPr>
          <p:cNvPr id="5" name="文本框 4"/>
          <p:cNvSpPr txBox="1"/>
          <p:nvPr/>
        </p:nvSpPr>
        <p:spPr>
          <a:xfrm>
            <a:off x="1179195" y="6148705"/>
            <a:ext cx="4340860" cy="645160"/>
          </a:xfrm>
          <a:prstGeom prst="rect">
            <a:avLst/>
          </a:prstGeom>
          <a:noFill/>
        </p:spPr>
        <p:txBody>
          <a:bodyPr wrap="square" rtlCol="0">
            <a:spAutoFit/>
          </a:bodyPr>
          <a:p>
            <a:pPr algn="ctr"/>
            <a:r>
              <a:rPr lang="zh-CN" altLang="en-US">
                <a:latin typeface="Times New Roman" panose="02020603050405020304" charset="0"/>
                <a:cs typeface="Times New Roman" panose="02020603050405020304" charset="0"/>
              </a:rPr>
              <a:t>Model of Crisis Management (Mitroff et al, 1987)</a:t>
            </a:r>
            <a:endParaRPr lang="zh-CN" altLang="en-US">
              <a:latin typeface="Times New Roman" panose="02020603050405020304" charset="0"/>
              <a:cs typeface="Times New Roman" panose="02020603050405020304" charset="0"/>
            </a:endParaRPr>
          </a:p>
        </p:txBody>
      </p:sp>
      <p:sp>
        <p:nvSpPr>
          <p:cNvPr id="6" name="文本框 5"/>
          <p:cNvSpPr txBox="1"/>
          <p:nvPr/>
        </p:nvSpPr>
        <p:spPr>
          <a:xfrm>
            <a:off x="6099175" y="2152650"/>
            <a:ext cx="4594860" cy="2553335"/>
          </a:xfrm>
          <a:prstGeom prst="rect">
            <a:avLst/>
          </a:prstGeom>
          <a:noFill/>
        </p:spPr>
        <p:txBody>
          <a:bodyPr wrap="square" rtlCol="0">
            <a:spAutoFit/>
          </a:bodyPr>
          <a:p>
            <a:pPr marL="571500" indent="-571500">
              <a:buFont typeface="Arial" panose="020B0604020202020204" pitchFamily="34" charset="0"/>
              <a:buChar char="•"/>
            </a:pPr>
            <a:r>
              <a:rPr lang="en-US" altLang="zh-CN" sz="4000">
                <a:latin typeface="Times New Roman" panose="02020603050405020304" charset="0"/>
                <a:cs typeface="Times New Roman" panose="02020603050405020304" charset="0"/>
              </a:rPr>
              <a:t>Detection</a:t>
            </a:r>
            <a:endParaRPr lang="en-US" altLang="zh-CN" sz="4000">
              <a:latin typeface="Times New Roman" panose="02020603050405020304" charset="0"/>
              <a:cs typeface="Times New Roman" panose="02020603050405020304" charset="0"/>
            </a:endParaRPr>
          </a:p>
          <a:p>
            <a:pPr marL="571500" indent="-571500">
              <a:buFont typeface="Arial" panose="020B0604020202020204" pitchFamily="34" charset="0"/>
              <a:buChar char="•"/>
            </a:pPr>
            <a:r>
              <a:rPr lang="en-US" altLang="zh-CN" sz="4000">
                <a:latin typeface="Times New Roman" panose="02020603050405020304" charset="0"/>
                <a:cs typeface="Times New Roman" panose="02020603050405020304" charset="0"/>
              </a:rPr>
              <a:t>Crisis</a:t>
            </a:r>
            <a:endParaRPr lang="en-US" altLang="zh-CN" sz="4000">
              <a:latin typeface="Times New Roman" panose="02020603050405020304" charset="0"/>
              <a:cs typeface="Times New Roman" panose="02020603050405020304" charset="0"/>
            </a:endParaRPr>
          </a:p>
          <a:p>
            <a:pPr marL="571500" indent="-571500">
              <a:buFont typeface="Arial" panose="020B0604020202020204" pitchFamily="34" charset="0"/>
              <a:buChar char="•"/>
            </a:pPr>
            <a:r>
              <a:rPr lang="en-US" altLang="zh-CN" sz="4000">
                <a:latin typeface="Times New Roman" panose="02020603050405020304" charset="0"/>
                <a:cs typeface="Times New Roman" panose="02020603050405020304" charset="0"/>
              </a:rPr>
              <a:t>Repair</a:t>
            </a:r>
            <a:endParaRPr lang="en-US" altLang="zh-CN" sz="4000">
              <a:latin typeface="Times New Roman" panose="02020603050405020304" charset="0"/>
              <a:cs typeface="Times New Roman" panose="02020603050405020304" charset="0"/>
            </a:endParaRPr>
          </a:p>
          <a:p>
            <a:pPr marL="571500" indent="-571500">
              <a:buFont typeface="Arial" panose="020B0604020202020204" pitchFamily="34" charset="0"/>
              <a:buChar char="•"/>
            </a:pPr>
            <a:r>
              <a:rPr lang="en-US" altLang="zh-CN" sz="4000">
                <a:latin typeface="Times New Roman" panose="02020603050405020304" charset="0"/>
                <a:cs typeface="Times New Roman" panose="02020603050405020304" charset="0"/>
              </a:rPr>
              <a:t>Assessment</a:t>
            </a:r>
            <a:endParaRPr lang="en-US" altLang="zh-CN" sz="4000">
              <a:latin typeface="Times New Roman" panose="02020603050405020304" charset="0"/>
              <a:cs typeface="Times New Roman" panose="02020603050405020304" charset="0"/>
            </a:endParaRPr>
          </a:p>
        </p:txBody>
      </p:sp>
    </p:spTree>
    <p:custDataLst>
      <p:tags r:id="rId2"/>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8400" y="233115"/>
            <a:ext cx="10969200" cy="705600"/>
          </a:xfrm>
        </p:spPr>
        <p:txBody>
          <a:bodyPr/>
          <a:p>
            <a:pPr algn="ctr"/>
            <a:r>
              <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What Tesla Did? Bad Example!</a:t>
            </a:r>
            <a:endParaRPr lang="en-US" altLang="zh-CN" sz="4000">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p:txBody>
      </p:sp>
      <p:sp>
        <p:nvSpPr>
          <p:cNvPr id="3" name="内容占位符 2"/>
          <p:cNvSpPr>
            <a:spLocks noGrp="1"/>
          </p:cNvSpPr>
          <p:nvPr>
            <p:ph idx="1"/>
          </p:nvPr>
        </p:nvSpPr>
        <p:spPr>
          <a:xfrm>
            <a:off x="608400" y="1247195"/>
            <a:ext cx="10969200" cy="4759200"/>
          </a:xfrm>
        </p:spPr>
        <p:txBody>
          <a:bodyPr>
            <a:normAutofit lnSpcReduction="20000"/>
          </a:bodyPr>
          <a:p>
            <a:r>
              <a:rPr lang="zh-CN" altLang="en-US"/>
              <a:t>The driver contacted Tesla several times, hoping to investigate the issue of "brake failure". However, Tesla officials did not make a positive response except for "sending the vehicle to a third party for vehicle inspection."</a:t>
            </a:r>
            <a:endParaRPr lang="zh-CN" altLang="en-US"/>
          </a:p>
          <a:p>
            <a:endParaRPr lang="zh-CN" altLang="en-US"/>
          </a:p>
          <a:p>
            <a:r>
              <a:rPr lang="zh-CN" altLang="en-US"/>
              <a:t>The Tesla sales staff has claimed to the public that the cause of the accident was the </a:t>
            </a:r>
            <a:r>
              <a:rPr lang="en-US" altLang="zh-CN" b="1"/>
              <a:t>driver’s fault</a:t>
            </a:r>
            <a:r>
              <a:rPr lang="zh-CN" altLang="en-US"/>
              <a:t>, and their attitude has disappointed customers.</a:t>
            </a:r>
            <a:endParaRPr lang="zh-CN" altLang="en-US"/>
          </a:p>
          <a:p>
            <a:endParaRPr lang="zh-CN" altLang="en-US"/>
          </a:p>
          <a:p>
            <a:r>
              <a:rPr lang="zh-CN" altLang="en-US"/>
              <a:t>The driver said: Tesla said that we should agree to the insurance company to repair the car. They helped us sell the repaired car and promised to sell it at a good price. This is extremely irresponsible behavior.</a:t>
            </a:r>
            <a:endParaRPr lang="zh-CN" altLang="en-US"/>
          </a:p>
          <a:p>
            <a:endParaRPr lang="zh-CN" altLang="en-US"/>
          </a:p>
          <a:p>
            <a:r>
              <a:rPr lang="zh-CN" altLang="en-US"/>
              <a:t>Refus</a:t>
            </a:r>
            <a:r>
              <a:rPr lang="en-US" altLang="zh-CN"/>
              <a:t>e</a:t>
            </a:r>
            <a:r>
              <a:rPr lang="zh-CN" altLang="en-US"/>
              <a:t> to admit mistakes before state agencies intervene.</a:t>
            </a:r>
            <a:endParaRPr lang="zh-CN" altLang="en-US"/>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pPr algn="ctr"/>
            <a:r>
              <a:rPr lang="en-US" altLang="zh-CN" sz="4000">
                <a:latin typeface="Times New Roman" panose="02020603050405020304" charset="0"/>
                <a:cs typeface="Times New Roman" panose="02020603050405020304" charset="0"/>
              </a:rPr>
              <a:t>That’s the Reason</a:t>
            </a:r>
            <a:endParaRPr lang="en-US" altLang="zh-CN" sz="4000">
              <a:latin typeface="Times New Roman" panose="02020603050405020304" charset="0"/>
              <a:cs typeface="Times New Roman" panose="02020603050405020304" charset="0"/>
            </a:endParaRPr>
          </a:p>
        </p:txBody>
      </p:sp>
      <p:sp>
        <p:nvSpPr>
          <p:cNvPr id="3" name="内容占位符 2"/>
          <p:cNvSpPr>
            <a:spLocks noGrp="1"/>
          </p:cNvSpPr>
          <p:nvPr>
            <p:ph idx="1"/>
          </p:nvPr>
        </p:nvSpPr>
        <p:spPr/>
        <p:txBody>
          <a:bodyPr/>
          <a:p>
            <a:r>
              <a:rPr lang="zh-CN" altLang="en-US" sz="2400">
                <a:latin typeface="Times New Roman" panose="02020603050405020304" charset="0"/>
                <a:cs typeface="Times New Roman" panose="02020603050405020304" charset="0"/>
              </a:rPr>
              <a:t>Many managers still </a:t>
            </a:r>
            <a:r>
              <a:rPr lang="zh-CN" altLang="en-US" sz="2400" b="1">
                <a:latin typeface="Times New Roman" panose="02020603050405020304" charset="0"/>
                <a:cs typeface="Times New Roman" panose="02020603050405020304" charset="0"/>
              </a:rPr>
              <a:t>do not pay attention to </a:t>
            </a:r>
            <a:r>
              <a:rPr lang="en-US" altLang="zh-CN" sz="2400" b="1">
                <a:latin typeface="Times New Roman" panose="02020603050405020304" charset="0"/>
                <a:cs typeface="Times New Roman" panose="02020603050405020304" charset="0"/>
              </a:rPr>
              <a:t>C</a:t>
            </a:r>
            <a:r>
              <a:rPr lang="zh-CN" altLang="en-US" sz="2400" b="1">
                <a:latin typeface="Times New Roman" panose="02020603050405020304" charset="0"/>
                <a:cs typeface="Times New Roman" panose="02020603050405020304" charset="0"/>
              </a:rPr>
              <a:t>risis </a:t>
            </a:r>
            <a:r>
              <a:rPr lang="en-US" altLang="zh-CN" sz="2400" b="1">
                <a:latin typeface="Times New Roman" panose="02020603050405020304" charset="0"/>
                <a:cs typeface="Times New Roman" panose="02020603050405020304" charset="0"/>
              </a:rPr>
              <a:t>M</a:t>
            </a:r>
            <a:r>
              <a:rPr lang="zh-CN" altLang="en-US" sz="2400" b="1">
                <a:latin typeface="Times New Roman" panose="02020603050405020304" charset="0"/>
                <a:cs typeface="Times New Roman" panose="02020603050405020304" charset="0"/>
              </a:rPr>
              <a:t>anagement</a:t>
            </a:r>
            <a:r>
              <a:rPr lang="zh-CN" altLang="en-US" sz="2400">
                <a:latin typeface="Times New Roman" panose="02020603050405020304" charset="0"/>
                <a:cs typeface="Times New Roman" panose="02020603050405020304" charset="0"/>
              </a:rPr>
              <a:t>.</a:t>
            </a:r>
            <a:endParaRPr lang="zh-CN" altLang="en-US" sz="2400">
              <a:latin typeface="Times New Roman" panose="02020603050405020304" charset="0"/>
              <a:cs typeface="Times New Roman" panose="02020603050405020304" charset="0"/>
            </a:endParaRPr>
          </a:p>
          <a:p>
            <a:endParaRPr lang="zh-CN" altLang="en-US" sz="2400">
              <a:latin typeface="Times New Roman" panose="02020603050405020304" charset="0"/>
              <a:cs typeface="Times New Roman" panose="02020603050405020304" charset="0"/>
            </a:endParaRPr>
          </a:p>
          <a:p>
            <a:r>
              <a:rPr lang="zh-CN" altLang="en-US" sz="2400">
                <a:latin typeface="Times New Roman" panose="02020603050405020304" charset="0"/>
                <a:cs typeface="Times New Roman" panose="02020603050405020304" charset="0"/>
              </a:rPr>
              <a:t>They </a:t>
            </a:r>
            <a:r>
              <a:rPr lang="zh-CN" altLang="en-US" sz="2400" b="1">
                <a:latin typeface="Times New Roman" panose="02020603050405020304" charset="0"/>
                <a:cs typeface="Times New Roman" panose="02020603050405020304" charset="0"/>
              </a:rPr>
              <a:t>do not </a:t>
            </a:r>
            <a:r>
              <a:rPr lang="en-US" altLang="zh-CN" sz="2400" b="1">
                <a:latin typeface="Times New Roman" panose="02020603050405020304" charset="0"/>
                <a:cs typeface="Times New Roman" panose="02020603050405020304" charset="0"/>
              </a:rPr>
              <a:t>notice the</a:t>
            </a:r>
            <a:r>
              <a:rPr lang="zh-CN" altLang="en-US" sz="2400" b="1">
                <a:latin typeface="Times New Roman" panose="02020603050405020304" charset="0"/>
                <a:cs typeface="Times New Roman" panose="02020603050405020304" charset="0"/>
              </a:rPr>
              <a:t> importance</a:t>
            </a:r>
            <a:r>
              <a:rPr lang="zh-CN" altLang="en-US" sz="2400">
                <a:latin typeface="Times New Roman" panose="02020603050405020304" charset="0"/>
                <a:cs typeface="Times New Roman" panose="02020603050405020304" charset="0"/>
              </a:rPr>
              <a:t> or </a:t>
            </a:r>
            <a:r>
              <a:rPr lang="zh-CN" altLang="en-US" sz="2400" b="1">
                <a:latin typeface="Times New Roman" panose="02020603050405020304" charset="0"/>
                <a:cs typeface="Times New Roman" panose="02020603050405020304" charset="0"/>
              </a:rPr>
              <a:t>underestimate the organization crisis,</a:t>
            </a:r>
            <a:r>
              <a:rPr lang="zh-CN" altLang="en-US" sz="2400">
                <a:latin typeface="Times New Roman" panose="02020603050405020304" charset="0"/>
                <a:cs typeface="Times New Roman" panose="02020603050405020304" charset="0"/>
              </a:rPr>
              <a:t> thinking that the organization crisis is not dangerous.</a:t>
            </a:r>
            <a:endParaRPr lang="zh-CN" altLang="en-US" sz="2400">
              <a:latin typeface="Times New Roman" panose="02020603050405020304" charset="0"/>
              <a:cs typeface="Times New Roman" panose="02020603050405020304" charset="0"/>
            </a:endParaRPr>
          </a:p>
          <a:p>
            <a:endParaRPr lang="zh-CN" altLang="en-US" sz="2400">
              <a:latin typeface="Times New Roman" panose="02020603050405020304" charset="0"/>
              <a:cs typeface="Times New Roman" panose="02020603050405020304" charset="0"/>
            </a:endParaRPr>
          </a:p>
          <a:p>
            <a:r>
              <a:rPr lang="zh-CN" altLang="en-US" sz="2400">
                <a:latin typeface="Times New Roman" panose="02020603050405020304" charset="0"/>
                <a:cs typeface="Times New Roman" panose="02020603050405020304" charset="0"/>
              </a:rPr>
              <a:t>They believe that</a:t>
            </a:r>
            <a:r>
              <a:rPr lang="zh-CN" altLang="en-US" sz="2400" b="1">
                <a:latin typeface="Times New Roman" panose="02020603050405020304" charset="0"/>
                <a:cs typeface="Times New Roman" panose="02020603050405020304" charset="0"/>
              </a:rPr>
              <a:t> it only takes a little effort to solve the Corporate Crisis</a:t>
            </a:r>
            <a:r>
              <a:rPr lang="zh-CN" altLang="en-US" sz="2400">
                <a:latin typeface="Times New Roman" panose="02020603050405020304" charset="0"/>
                <a:cs typeface="Times New Roman" panose="02020603050405020304" charset="0"/>
              </a:rPr>
              <a:t> and restore the organization to its original state.</a:t>
            </a:r>
            <a:endParaRPr lang="zh-CN" altLang="en-US" sz="2400">
              <a:latin typeface="Times New Roman" panose="02020603050405020304" charset="0"/>
              <a:cs typeface="Times New Roman" panose="02020603050405020304" charset="0"/>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pPr algn="ctr"/>
            <a:r>
              <a:rPr lang="en-US" altLang="zh-CN" sz="4000">
                <a:latin typeface="Times New Roman" panose="02020603050405020304" charset="0"/>
                <a:cs typeface="Times New Roman" panose="02020603050405020304" charset="0"/>
              </a:rPr>
              <a:t>How to Research?</a:t>
            </a:r>
            <a:endParaRPr lang="en-US" altLang="zh-CN" sz="4000">
              <a:latin typeface="Times New Roman" panose="02020603050405020304" charset="0"/>
              <a:cs typeface="Times New Roman" panose="02020603050405020304" charset="0"/>
            </a:endParaRPr>
          </a:p>
        </p:txBody>
      </p:sp>
      <p:sp>
        <p:nvSpPr>
          <p:cNvPr id="3" name="内容占位符 2"/>
          <p:cNvSpPr>
            <a:spLocks noGrp="1"/>
          </p:cNvSpPr>
          <p:nvPr>
            <p:ph idx="1"/>
          </p:nvPr>
        </p:nvSpPr>
        <p:spPr/>
        <p:txBody>
          <a:bodyPr/>
          <a:p>
            <a:r>
              <a:rPr lang="en-US" altLang="zh-CN" sz="3200">
                <a:latin typeface="Times New Roman" panose="02020603050405020304" charset="0"/>
                <a:ea typeface="楷体" panose="02010609060101010101" charset="-122"/>
                <a:cs typeface="Times New Roman" panose="02020603050405020304" charset="0"/>
              </a:rPr>
              <a:t>Research Theory</a:t>
            </a:r>
            <a:endParaRPr lang="en-US" altLang="zh-CN" sz="3200">
              <a:latin typeface="Times New Roman" panose="02020603050405020304" charset="0"/>
              <a:ea typeface="楷体" panose="02010609060101010101" charset="-122"/>
              <a:cs typeface="Times New Roman" panose="02020603050405020304" charset="0"/>
            </a:endParaRPr>
          </a:p>
          <a:p>
            <a:r>
              <a:rPr lang="en-US" altLang="zh-CN" sz="3200">
                <a:latin typeface="Times New Roman" panose="02020603050405020304" charset="0"/>
                <a:ea typeface="楷体" panose="02010609060101010101" charset="-122"/>
                <a:cs typeface="Times New Roman" panose="02020603050405020304" charset="0"/>
              </a:rPr>
              <a:t>Research Theme</a:t>
            </a:r>
            <a:endParaRPr lang="en-US" altLang="zh-CN" sz="3200">
              <a:latin typeface="Times New Roman" panose="02020603050405020304" charset="0"/>
              <a:ea typeface="楷体" panose="02010609060101010101" charset="-122"/>
              <a:cs typeface="Times New Roman" panose="02020603050405020304" charset="0"/>
            </a:endParaRPr>
          </a:p>
          <a:p>
            <a:r>
              <a:rPr lang="en-US" altLang="zh-CN" sz="3200">
                <a:latin typeface="Times New Roman" panose="02020603050405020304" charset="0"/>
                <a:ea typeface="楷体" panose="02010609060101010101" charset="-122"/>
                <a:cs typeface="Times New Roman" panose="02020603050405020304" charset="0"/>
              </a:rPr>
              <a:t>Qualitative Research Design for Research</a:t>
            </a:r>
            <a:endParaRPr lang="en-US" altLang="zh-CN" sz="3200">
              <a:latin typeface="Times New Roman" panose="02020603050405020304" charset="0"/>
              <a:ea typeface="楷体" panose="02010609060101010101" charset="-122"/>
              <a:cs typeface="Times New Roman" panose="02020603050405020304" charset="0"/>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8400" y="283915"/>
            <a:ext cx="10969200" cy="705600"/>
          </a:xfrm>
        </p:spPr>
        <p:txBody>
          <a:bodyPr/>
          <a:p>
            <a:pPr algn="ctr"/>
            <a:r>
              <a:rPr lang="en-US" altLang="zh-CN" sz="4000">
                <a:latin typeface="Times New Roman" panose="02020603050405020304" charset="0"/>
                <a:cs typeface="Times New Roman" panose="02020603050405020304" charset="0"/>
              </a:rPr>
              <a:t>Action Research Theory</a:t>
            </a:r>
            <a:endParaRPr lang="en-US" altLang="zh-CN" sz="4000">
              <a:latin typeface="Times New Roman" panose="02020603050405020304" charset="0"/>
              <a:cs typeface="Times New Roman" panose="02020603050405020304" charset="0"/>
            </a:endParaRPr>
          </a:p>
        </p:txBody>
      </p:sp>
      <p:sp>
        <p:nvSpPr>
          <p:cNvPr id="3" name="内容占位符 2"/>
          <p:cNvSpPr>
            <a:spLocks noGrp="1"/>
          </p:cNvSpPr>
          <p:nvPr>
            <p:ph idx="1"/>
          </p:nvPr>
        </p:nvSpPr>
        <p:spPr/>
        <p:txBody>
          <a:bodyPr/>
          <a:p>
            <a:r>
              <a:rPr lang="zh-CN" altLang="en-US" sz="2000">
                <a:latin typeface="Times New Roman" panose="02020603050405020304" charset="0"/>
                <a:cs typeface="Times New Roman" panose="02020603050405020304" charset="0"/>
              </a:rPr>
              <a:t>Action Research is a </a:t>
            </a:r>
            <a:r>
              <a:rPr lang="zh-CN" altLang="en-US" sz="2000" b="1">
                <a:latin typeface="Times New Roman" panose="02020603050405020304" charset="0"/>
                <a:cs typeface="Times New Roman" panose="02020603050405020304" charset="0"/>
              </a:rPr>
              <a:t>practical sociological method</a:t>
            </a:r>
            <a:r>
              <a:rPr lang="zh-CN" altLang="en-US" sz="2000">
                <a:latin typeface="Times New Roman" panose="02020603050405020304" charset="0"/>
                <a:cs typeface="Times New Roman" panose="02020603050405020304" charset="0"/>
              </a:rPr>
              <a:t> that seeks </a:t>
            </a:r>
            <a:r>
              <a:rPr lang="zh-CN" altLang="en-US" sz="2000" b="1">
                <a:latin typeface="Times New Roman" panose="02020603050405020304" charset="0"/>
                <a:cs typeface="Times New Roman" panose="02020603050405020304" charset="0"/>
              </a:rPr>
              <a:t>social change through critical thinking, action and research</a:t>
            </a:r>
            <a:r>
              <a:rPr lang="zh-CN" altLang="en-US" sz="2000">
                <a:latin typeface="Times New Roman" panose="02020603050405020304" charset="0"/>
                <a:cs typeface="Times New Roman" panose="02020603050405020304" charset="0"/>
              </a:rPr>
              <a:t>.</a:t>
            </a:r>
            <a:r>
              <a:rPr lang="en-US" altLang="zh-CN" sz="2000">
                <a:latin typeface="Times New Roman" panose="02020603050405020304" charset="0"/>
                <a:cs typeface="Times New Roman" panose="02020603050405020304" charset="0"/>
              </a:rPr>
              <a:t> (</a:t>
            </a:r>
            <a:r>
              <a:rPr lang="zh-CN" altLang="en-US" sz="2000">
                <a:latin typeface="Times New Roman" panose="02020603050405020304" charset="0"/>
                <a:cs typeface="Times New Roman" panose="02020603050405020304" charset="0"/>
                <a:sym typeface="+mn-ea"/>
              </a:rPr>
              <a:t>McGill, 1973.</a:t>
            </a:r>
            <a:r>
              <a:rPr lang="en-US" altLang="zh-CN" sz="2000">
                <a:latin typeface="Times New Roman" panose="02020603050405020304" charset="0"/>
                <a:cs typeface="Times New Roman" panose="02020603050405020304" charset="0"/>
                <a:sym typeface="+mn-ea"/>
              </a:rPr>
              <a:t>)</a:t>
            </a:r>
            <a:endParaRPr lang="zh-CN" altLang="en-US" sz="2000">
              <a:latin typeface="Times New Roman" panose="02020603050405020304" charset="0"/>
              <a:cs typeface="Times New Roman" panose="02020603050405020304" charset="0"/>
            </a:endParaRPr>
          </a:p>
          <a:p>
            <a:endParaRPr lang="zh-CN" altLang="en-US" sz="2000">
              <a:latin typeface="Times New Roman" panose="02020603050405020304" charset="0"/>
              <a:cs typeface="Times New Roman" panose="02020603050405020304" charset="0"/>
            </a:endParaRPr>
          </a:p>
          <a:p>
            <a:r>
              <a:rPr lang="zh-CN" altLang="en-US" sz="2000">
                <a:latin typeface="Times New Roman" panose="02020603050405020304" charset="0"/>
                <a:cs typeface="Times New Roman" panose="02020603050405020304" charset="0"/>
              </a:rPr>
              <a:t>Action research consists of a series of steps, and each step includes sub-projects such as </a:t>
            </a:r>
            <a:r>
              <a:rPr lang="zh-CN" altLang="en-US" sz="2000" b="1">
                <a:latin typeface="Times New Roman" panose="02020603050405020304" charset="0"/>
                <a:cs typeface="Times New Roman" panose="02020603050405020304" charset="0"/>
              </a:rPr>
              <a:t>plans, actions, and results surveys</a:t>
            </a:r>
            <a:r>
              <a:rPr lang="zh-CN" altLang="en-US" sz="2000">
                <a:latin typeface="Times New Roman" panose="02020603050405020304" charset="0"/>
                <a:cs typeface="Times New Roman" panose="02020603050405020304" charset="0"/>
              </a:rPr>
              <a:t>.</a:t>
            </a:r>
            <a:r>
              <a:rPr lang="en-US" altLang="zh-CN" sz="2000">
                <a:latin typeface="Times New Roman" panose="02020603050405020304" charset="0"/>
                <a:cs typeface="Times New Roman" panose="02020603050405020304" charset="0"/>
              </a:rPr>
              <a:t> </a:t>
            </a:r>
            <a:r>
              <a:rPr lang="en-US" altLang="zh-CN" sz="2000">
                <a:latin typeface="Times New Roman" panose="02020603050405020304" charset="0"/>
                <a:cs typeface="Times New Roman" panose="02020603050405020304" charset="0"/>
                <a:sym typeface="+mn-ea"/>
              </a:rPr>
              <a:t>(</a:t>
            </a:r>
            <a:r>
              <a:rPr lang="zh-CN" altLang="en-US" sz="2000">
                <a:latin typeface="Times New Roman" panose="02020603050405020304" charset="0"/>
                <a:cs typeface="Times New Roman" panose="02020603050405020304" charset="0"/>
                <a:sym typeface="+mn-ea"/>
              </a:rPr>
              <a:t>McGill, 1973.</a:t>
            </a:r>
            <a:r>
              <a:rPr lang="en-US" altLang="zh-CN" sz="2000">
                <a:latin typeface="Times New Roman" panose="02020603050405020304" charset="0"/>
                <a:cs typeface="Times New Roman" panose="02020603050405020304" charset="0"/>
                <a:sym typeface="+mn-ea"/>
              </a:rPr>
              <a:t>)</a:t>
            </a:r>
            <a:endParaRPr lang="en-US" altLang="zh-CN" sz="2000">
              <a:latin typeface="Times New Roman" panose="02020603050405020304" charset="0"/>
              <a:cs typeface="Times New Roman" panose="02020603050405020304" charset="0"/>
            </a:endParaRPr>
          </a:p>
          <a:p>
            <a:endParaRPr lang="zh-CN" altLang="en-US" sz="2000">
              <a:latin typeface="Times New Roman" panose="02020603050405020304" charset="0"/>
              <a:cs typeface="Times New Roman" panose="02020603050405020304" charset="0"/>
            </a:endParaRPr>
          </a:p>
          <a:p>
            <a:r>
              <a:rPr lang="zh-CN" altLang="en-US" sz="2000">
                <a:latin typeface="Times New Roman" panose="02020603050405020304" charset="0"/>
                <a:cs typeface="Times New Roman" panose="02020603050405020304" charset="0"/>
              </a:rPr>
              <a:t>Action research is one or more systematic and disciplined processes. It is also a s</a:t>
            </a:r>
            <a:r>
              <a:rPr lang="zh-CN" altLang="en-US" sz="2000" b="1">
                <a:latin typeface="Times New Roman" panose="02020603050405020304" charset="0"/>
                <a:cs typeface="Times New Roman" panose="02020603050405020304" charset="0"/>
              </a:rPr>
              <a:t>elf-critical process aimed at achieving change through individual or collective self-transformation.</a:t>
            </a:r>
            <a:r>
              <a:rPr lang="en-US" altLang="zh-CN" sz="2000" b="1">
                <a:latin typeface="Times New Roman" panose="02020603050405020304" charset="0"/>
                <a:cs typeface="Times New Roman" panose="02020603050405020304" charset="0"/>
              </a:rPr>
              <a:t> </a:t>
            </a:r>
            <a:r>
              <a:rPr lang="en-US" altLang="zh-CN" sz="2000">
                <a:latin typeface="Times New Roman" panose="02020603050405020304" charset="0"/>
                <a:cs typeface="Times New Roman" panose="02020603050405020304" charset="0"/>
                <a:sym typeface="+mn-ea"/>
              </a:rPr>
              <a:t>(</a:t>
            </a:r>
            <a:r>
              <a:rPr lang="zh-CN" altLang="en-US" sz="2000">
                <a:latin typeface="Times New Roman" panose="02020603050405020304" charset="0"/>
                <a:cs typeface="Times New Roman" panose="02020603050405020304" charset="0"/>
                <a:sym typeface="+mn-ea"/>
              </a:rPr>
              <a:t>McGill, 1973.</a:t>
            </a:r>
            <a:r>
              <a:rPr lang="en-US" altLang="zh-CN" sz="2000">
                <a:latin typeface="Times New Roman" panose="02020603050405020304" charset="0"/>
                <a:cs typeface="Times New Roman" panose="02020603050405020304" charset="0"/>
                <a:sym typeface="+mn-ea"/>
              </a:rPr>
              <a:t>)</a:t>
            </a:r>
            <a:endParaRPr lang="zh-CN" altLang="en-US" sz="2000" b="1">
              <a:latin typeface="Times New Roman" panose="02020603050405020304" charset="0"/>
              <a:cs typeface="Times New Roman" panose="02020603050405020304" charset="0"/>
            </a:endParaRPr>
          </a:p>
          <a:p>
            <a:endParaRPr lang="zh-CN" altLang="en-US" sz="2000" b="1">
              <a:latin typeface="Times New Roman" panose="02020603050405020304" charset="0"/>
              <a:cs typeface="Times New Roman" panose="02020603050405020304" charset="0"/>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222955"/>
            <a:ext cx="10969200" cy="705600"/>
          </a:xfrm>
        </p:spPr>
        <p:txBody>
          <a:bodyPr/>
          <a:p>
            <a:pPr algn="ctr"/>
            <a:r>
              <a:rPr lang="en-US" altLang="zh-CN">
                <a:latin typeface="Times New Roman" panose="02020603050405020304" charset="0"/>
                <a:cs typeface="Times New Roman" panose="02020603050405020304" charset="0"/>
                <a:sym typeface="+mn-ea"/>
              </a:rPr>
              <a:t>Action Research Theory</a:t>
            </a:r>
            <a:endParaRPr lang="zh-CN" altLang="en-US"/>
          </a:p>
        </p:txBody>
      </p:sp>
      <p:pic>
        <p:nvPicPr>
          <p:cNvPr id="4" name="内容占位符 3"/>
          <p:cNvPicPr>
            <a:picLocks noChangeAspect="1"/>
          </p:cNvPicPr>
          <p:nvPr>
            <p:ph idx="1"/>
            <p:custDataLst>
              <p:tags r:id="rId1"/>
            </p:custDataLst>
          </p:nvPr>
        </p:nvPicPr>
        <p:blipFill>
          <a:blip r:embed="rId2"/>
          <a:stretch>
            <a:fillRect/>
          </a:stretch>
        </p:blipFill>
        <p:spPr>
          <a:xfrm>
            <a:off x="2722880" y="928370"/>
            <a:ext cx="6745605" cy="4525010"/>
          </a:xfrm>
          <a:prstGeom prst="rect">
            <a:avLst/>
          </a:prstGeom>
        </p:spPr>
      </p:pic>
      <p:sp>
        <p:nvSpPr>
          <p:cNvPr id="5" name="文本框 4"/>
          <p:cNvSpPr txBox="1"/>
          <p:nvPr/>
        </p:nvSpPr>
        <p:spPr>
          <a:xfrm>
            <a:off x="2707640" y="5598795"/>
            <a:ext cx="6785610" cy="398780"/>
          </a:xfrm>
          <a:prstGeom prst="rect">
            <a:avLst/>
          </a:prstGeom>
          <a:noFill/>
        </p:spPr>
        <p:txBody>
          <a:bodyPr wrap="square" rtlCol="0">
            <a:spAutoFit/>
          </a:bodyPr>
          <a:p>
            <a:pPr algn="ctr"/>
            <a:r>
              <a:rPr lang="zh-CN" altLang="en-US" sz="2000">
                <a:latin typeface="Times New Roman" panose="02020603050405020304" charset="0"/>
                <a:cs typeface="Times New Roman" panose="02020603050405020304" charset="0"/>
              </a:rPr>
              <a:t>Process of Research Action (McGill, 1973）</a:t>
            </a:r>
            <a:endParaRPr lang="zh-CN" altLang="en-US" sz="2000">
              <a:latin typeface="Times New Roman" panose="02020603050405020304" charset="0"/>
              <a:cs typeface="Times New Roman" panose="02020603050405020304" charset="0"/>
            </a:endParaRPr>
          </a:p>
        </p:txBody>
      </p:sp>
    </p:spTree>
    <p:custDataLst>
      <p:tags r:id="rId3"/>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89045" y="193110"/>
            <a:ext cx="10969200" cy="705600"/>
          </a:xfrm>
        </p:spPr>
        <p:txBody>
          <a:bodyPr/>
          <a:p>
            <a:pPr algn="ctr"/>
            <a:r>
              <a:rPr lang="zh-CN" altLang="en-US" sz="4000">
                <a:latin typeface="Times New Roman" panose="02020603050405020304" charset="0"/>
                <a:cs typeface="Times New Roman" panose="02020603050405020304" charset="0"/>
              </a:rPr>
              <a:t>Interpretivism from Epistemology</a:t>
            </a:r>
            <a:endParaRPr lang="zh-CN" altLang="en-US" sz="4000">
              <a:latin typeface="Times New Roman" panose="02020603050405020304" charset="0"/>
              <a:cs typeface="Times New Roman" panose="02020603050405020304" charset="0"/>
            </a:endParaRPr>
          </a:p>
        </p:txBody>
      </p:sp>
      <p:sp>
        <p:nvSpPr>
          <p:cNvPr id="3" name="内容占位符 2"/>
          <p:cNvSpPr>
            <a:spLocks noGrp="1"/>
          </p:cNvSpPr>
          <p:nvPr>
            <p:ph idx="1"/>
          </p:nvPr>
        </p:nvSpPr>
        <p:spPr>
          <a:xfrm>
            <a:off x="611505" y="1049655"/>
            <a:ext cx="10968990" cy="5296535"/>
          </a:xfrm>
        </p:spPr>
        <p:txBody>
          <a:bodyPr>
            <a:normAutofit lnSpcReduction="20000"/>
          </a:bodyPr>
          <a:p>
            <a:r>
              <a:rPr lang="zh-CN" altLang="en-US"/>
              <a:t>As a kind of epistemology, interpretivism focuses on </a:t>
            </a:r>
            <a:r>
              <a:rPr lang="zh-CN" altLang="en-US" b="1"/>
              <a:t>taking reality as a subjective understanding of the structure of human society</a:t>
            </a:r>
            <a:r>
              <a:rPr lang="zh-CN" altLang="en-US"/>
              <a:t>.</a:t>
            </a:r>
            <a:r>
              <a:rPr lang="en-US" altLang="zh-CN"/>
              <a:t> </a:t>
            </a:r>
            <a:r>
              <a:rPr lang="en-US" altLang="zh-CN">
                <a:sym typeface="+mn-ea"/>
              </a:rPr>
              <a:t>（Kroeze, 2011）</a:t>
            </a:r>
            <a:endParaRPr lang="en-US" altLang="zh-CN"/>
          </a:p>
          <a:p>
            <a:endParaRPr lang="zh-CN" altLang="en-US"/>
          </a:p>
          <a:p>
            <a:r>
              <a:rPr lang="zh-CN" altLang="en-US"/>
              <a:t>Observe reality and use</a:t>
            </a:r>
            <a:r>
              <a:rPr lang="zh-CN" altLang="en-US" b="1"/>
              <a:t> </a:t>
            </a:r>
            <a:r>
              <a:rPr lang="en-US" altLang="zh-CN" b="1"/>
              <a:t>real</a:t>
            </a:r>
            <a:r>
              <a:rPr lang="zh-CN" altLang="en-US" b="1"/>
              <a:t> cases as the theoretical basis.</a:t>
            </a:r>
            <a:r>
              <a:rPr lang="en-US" altLang="zh-CN" b="1"/>
              <a:t> </a:t>
            </a:r>
            <a:r>
              <a:rPr lang="en-US" altLang="zh-CN">
                <a:sym typeface="+mn-ea"/>
              </a:rPr>
              <a:t>（Kroeze, 2011）</a:t>
            </a:r>
            <a:endParaRPr lang="en-US" altLang="zh-CN" b="1"/>
          </a:p>
          <a:p>
            <a:endParaRPr lang="zh-CN" altLang="en-US"/>
          </a:p>
          <a:p>
            <a:r>
              <a:rPr lang="zh-CN" altLang="en-US"/>
              <a:t>Corporate Crisis is a social phenomenon, which has a negative impact on all organizations that exist in society.</a:t>
            </a:r>
            <a:r>
              <a:rPr lang="en-US" altLang="zh-CN"/>
              <a:t> （Kroeze, 2011）</a:t>
            </a:r>
            <a:endParaRPr lang="en-US" altLang="zh-CN"/>
          </a:p>
          <a:p>
            <a:endParaRPr lang="en-US" altLang="zh-CN"/>
          </a:p>
          <a:p>
            <a:r>
              <a:rPr lang="zh-CN" altLang="en-US"/>
              <a:t>Crisis management is a management theory aimed at perceiving, preventing, confronting and evaluating organizational crises.</a:t>
            </a:r>
            <a:r>
              <a:rPr lang="en-US" altLang="zh-CN">
                <a:sym typeface="+mn-ea"/>
              </a:rPr>
              <a:t>（Kroeze, 2011）</a:t>
            </a:r>
            <a:endParaRPr lang="en-US" altLang="zh-CN"/>
          </a:p>
          <a:p>
            <a:endParaRPr lang="zh-CN" altLang="en-US"/>
          </a:p>
          <a:p>
            <a:r>
              <a:rPr lang="zh-CN" altLang="en-US" b="1"/>
              <a:t>Close to reality, exist in the real society.</a:t>
            </a:r>
            <a:r>
              <a:rPr lang="en-US" altLang="zh-CN" b="1"/>
              <a:t> </a:t>
            </a:r>
            <a:endParaRPr lang="en-US" altLang="zh-CN" b="1"/>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1575" y="898580"/>
            <a:ext cx="10969200" cy="4759200"/>
          </a:xfrm>
        </p:spPr>
        <p:txBody>
          <a:bodyPr>
            <a:noAutofit/>
          </a:bodyPr>
          <a:p>
            <a:r>
              <a:rPr lang="zh-CN" altLang="en-US" sz="1700">
                <a:latin typeface="Times New Roman" panose="02020603050405020304" charset="0"/>
                <a:cs typeface="Times New Roman" panose="02020603050405020304" charset="0"/>
              </a:rPr>
              <a:t>Narrative </a:t>
            </a:r>
            <a:r>
              <a:rPr lang="en-US" altLang="zh-CN" sz="1700">
                <a:latin typeface="Times New Roman" panose="02020603050405020304" charset="0"/>
                <a:cs typeface="Times New Roman" panose="02020603050405020304" charset="0"/>
              </a:rPr>
              <a:t>A</a:t>
            </a:r>
            <a:r>
              <a:rPr lang="zh-CN" altLang="en-US" sz="1700">
                <a:latin typeface="Times New Roman" panose="02020603050405020304" charset="0"/>
                <a:cs typeface="Times New Roman" panose="02020603050405020304" charset="0"/>
              </a:rPr>
              <a:t>nalysis:</a:t>
            </a:r>
            <a:endParaRPr lang="zh-CN" altLang="en-US" sz="1700">
              <a:latin typeface="Times New Roman" panose="02020603050405020304" charset="0"/>
              <a:cs typeface="Times New Roman" panose="02020603050405020304" charset="0"/>
            </a:endParaRPr>
          </a:p>
          <a:p>
            <a:endParaRPr lang="zh-CN" altLang="en-US" sz="1700">
              <a:latin typeface="Times New Roman" panose="02020603050405020304" charset="0"/>
              <a:cs typeface="Times New Roman" panose="02020603050405020304" charset="0"/>
            </a:endParaRPr>
          </a:p>
          <a:p>
            <a:r>
              <a:rPr lang="en-US" altLang="zh-CN" sz="1700">
                <a:latin typeface="Times New Roman" panose="02020603050405020304" charset="0"/>
                <a:cs typeface="Times New Roman" panose="02020603050405020304" charset="0"/>
              </a:rPr>
              <a:t>It u</a:t>
            </a:r>
            <a:r>
              <a:rPr lang="zh-CN" altLang="en-US" sz="1700">
                <a:latin typeface="Times New Roman" panose="02020603050405020304" charset="0"/>
                <a:cs typeface="Times New Roman" panose="02020603050405020304" charset="0"/>
              </a:rPr>
              <a:t>se</a:t>
            </a:r>
            <a:r>
              <a:rPr lang="en-US" altLang="zh-CN" sz="1700">
                <a:latin typeface="Times New Roman" panose="02020603050405020304" charset="0"/>
                <a:cs typeface="Times New Roman" panose="02020603050405020304" charset="0"/>
              </a:rPr>
              <a:t>s</a:t>
            </a:r>
            <a:r>
              <a:rPr lang="zh-CN" altLang="en-US" sz="1700">
                <a:latin typeface="Times New Roman" panose="02020603050405020304" charset="0"/>
                <a:cs typeface="Times New Roman" panose="02020603050405020304" charset="0"/>
              </a:rPr>
              <a:t> stories as data to tell first-person experiences in the form of stories. The content of this research includes biography, life history, oral statement and life experience.</a:t>
            </a:r>
            <a:r>
              <a:rPr lang="en-US" altLang="zh-CN" sz="1700">
                <a:latin typeface="Times New Roman" panose="02020603050405020304" charset="0"/>
                <a:cs typeface="Times New Roman" panose="02020603050405020304" charset="0"/>
              </a:rPr>
              <a:t> (Merriam, 2002)</a:t>
            </a:r>
            <a:endParaRPr lang="en-US" altLang="zh-CN" sz="1700">
              <a:latin typeface="Times New Roman" panose="02020603050405020304" charset="0"/>
              <a:cs typeface="Times New Roman" panose="02020603050405020304" charset="0"/>
            </a:endParaRPr>
          </a:p>
          <a:p>
            <a:endParaRPr lang="zh-CN" altLang="en-US" sz="1700">
              <a:latin typeface="Times New Roman" panose="02020603050405020304" charset="0"/>
              <a:cs typeface="Times New Roman" panose="02020603050405020304" charset="0"/>
            </a:endParaRPr>
          </a:p>
          <a:p>
            <a:r>
              <a:rPr lang="zh-CN" altLang="en-US" sz="1700">
                <a:latin typeface="Times New Roman" panose="02020603050405020304" charset="0"/>
                <a:cs typeface="Times New Roman" panose="02020603050405020304" charset="0"/>
              </a:rPr>
              <a:t>Narrative analysis usually adopts the perspective of the narrator to deepen the understanding of people's views and opinions on specific events.</a:t>
            </a:r>
            <a:r>
              <a:rPr lang="en-US" altLang="zh-CN" sz="1700">
                <a:latin typeface="Times New Roman" panose="02020603050405020304" charset="0"/>
                <a:cs typeface="Times New Roman" panose="02020603050405020304" charset="0"/>
              </a:rPr>
              <a:t> (Merriam, 2002)</a:t>
            </a:r>
            <a:endParaRPr lang="en-US" altLang="zh-CN" sz="1700">
              <a:latin typeface="Times New Roman" panose="02020603050405020304" charset="0"/>
              <a:cs typeface="Times New Roman" panose="02020603050405020304" charset="0"/>
            </a:endParaRPr>
          </a:p>
          <a:p>
            <a:endParaRPr lang="zh-CN" altLang="en-US" sz="1700">
              <a:latin typeface="Times New Roman" panose="02020603050405020304" charset="0"/>
              <a:cs typeface="Times New Roman" panose="02020603050405020304" charset="0"/>
            </a:endParaRPr>
          </a:p>
          <a:p>
            <a:r>
              <a:rPr lang="zh-CN" altLang="en-US" sz="1700">
                <a:latin typeface="Times New Roman" panose="02020603050405020304" charset="0"/>
                <a:cs typeface="Times New Roman" panose="02020603050405020304" charset="0"/>
              </a:rPr>
              <a:t>Easy access to deeper data makes narrators more willing to tell stories about specific events.</a:t>
            </a:r>
            <a:r>
              <a:rPr lang="en-US" altLang="zh-CN" sz="1700">
                <a:latin typeface="Times New Roman" panose="02020603050405020304" charset="0"/>
                <a:cs typeface="Times New Roman" panose="02020603050405020304" charset="0"/>
              </a:rPr>
              <a:t> (Merriam, 2002)</a:t>
            </a:r>
            <a:endParaRPr lang="en-US" altLang="zh-CN" sz="1700">
              <a:latin typeface="Times New Roman" panose="02020603050405020304" charset="0"/>
              <a:cs typeface="Times New Roman" panose="02020603050405020304" charset="0"/>
            </a:endParaRPr>
          </a:p>
          <a:p>
            <a:endParaRPr lang="zh-CN" altLang="en-US" sz="1700">
              <a:latin typeface="Times New Roman" panose="02020603050405020304" charset="0"/>
              <a:cs typeface="Times New Roman" panose="02020603050405020304" charset="0"/>
            </a:endParaRPr>
          </a:p>
          <a:p>
            <a:r>
              <a:rPr lang="zh-CN" altLang="en-US" sz="1700">
                <a:latin typeface="Times New Roman" panose="02020603050405020304" charset="0"/>
                <a:cs typeface="Times New Roman" panose="02020603050405020304" charset="0"/>
              </a:rPr>
              <a:t>The knowledge gained from narrative analysis can provide researchers with a detailed understanding of the subject and then provide further insights on how to apply the story to their own research.</a:t>
            </a:r>
            <a:r>
              <a:rPr lang="en-US" altLang="zh-CN" sz="1700">
                <a:latin typeface="Times New Roman" panose="02020603050405020304" charset="0"/>
                <a:cs typeface="Times New Roman" panose="02020603050405020304" charset="0"/>
              </a:rPr>
              <a:t> (Merriam, 2002)</a:t>
            </a:r>
            <a:endParaRPr lang="en-US" altLang="zh-CN" sz="1700">
              <a:latin typeface="Times New Roman" panose="02020603050405020304" charset="0"/>
              <a:cs typeface="Times New Roman" panose="02020603050405020304" charset="0"/>
            </a:endParaRPr>
          </a:p>
        </p:txBody>
      </p:sp>
      <p:sp>
        <p:nvSpPr>
          <p:cNvPr id="4" name="标题 1"/>
          <p:cNvSpPr>
            <a:spLocks noGrp="1"/>
          </p:cNvSpPr>
          <p:nvPr/>
        </p:nvSpPr>
        <p:spPr>
          <a:xfrm>
            <a:off x="611575" y="193110"/>
            <a:ext cx="10969200" cy="705600"/>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a:lstStyle>
          <a:p>
            <a:pPr algn="ctr"/>
            <a:r>
              <a:rPr lang="en-US" altLang="zh-CN" sz="4000">
                <a:latin typeface="Times New Roman" panose="02020603050405020304" charset="0"/>
                <a:cs typeface="Times New Roman" panose="02020603050405020304" charset="0"/>
              </a:rPr>
              <a:t>Qualitative Research Design</a:t>
            </a:r>
            <a:endParaRPr lang="en-US" altLang="zh-CN" sz="4000">
              <a:latin typeface="Times New Roman" panose="02020603050405020304" charset="0"/>
              <a:cs typeface="Times New Roman" panose="02020603050405020304" charset="0"/>
            </a:endParaRP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283280"/>
            <a:ext cx="10969200" cy="705600"/>
          </a:xfrm>
        </p:spPr>
        <p:txBody>
          <a:bodyPr/>
          <a:p>
            <a:pPr algn="ctr"/>
            <a:r>
              <a:rPr lang="en-US" altLang="zh-CN" sz="4000">
                <a:latin typeface="Times New Roman" panose="02020603050405020304" charset="0"/>
                <a:cs typeface="Times New Roman" panose="02020603050405020304" charset="0"/>
                <a:sym typeface="+mn-ea"/>
              </a:rPr>
              <a:t>Qualitative Research Design</a:t>
            </a:r>
            <a:endParaRPr lang="en-US" altLang="zh-CN" sz="4000"/>
          </a:p>
        </p:txBody>
      </p:sp>
      <p:sp>
        <p:nvSpPr>
          <p:cNvPr id="3" name="内容占位符 2"/>
          <p:cNvSpPr>
            <a:spLocks noGrp="1"/>
          </p:cNvSpPr>
          <p:nvPr>
            <p:ph idx="1"/>
          </p:nvPr>
        </p:nvSpPr>
        <p:spPr/>
        <p:txBody>
          <a:bodyPr/>
          <a:p>
            <a:r>
              <a:rPr lang="zh-CN" altLang="en-US" sz="2800">
                <a:latin typeface="Times New Roman" panose="02020603050405020304" charset="0"/>
                <a:cs typeface="Times New Roman" panose="02020603050405020304" charset="0"/>
              </a:rPr>
              <a:t>Narrative analysis can help researchers obtain richer storylines and narratives when conducting research on social phenomena.</a:t>
            </a:r>
            <a:endParaRPr lang="zh-CN" altLang="en-US" sz="2800">
              <a:latin typeface="Times New Roman" panose="02020603050405020304" charset="0"/>
              <a:cs typeface="Times New Roman" panose="02020603050405020304" charset="0"/>
            </a:endParaRPr>
          </a:p>
          <a:p>
            <a:endParaRPr lang="zh-CN" altLang="en-US" sz="2800">
              <a:latin typeface="Times New Roman" panose="02020603050405020304" charset="0"/>
              <a:cs typeface="Times New Roman" panose="02020603050405020304" charset="0"/>
            </a:endParaRPr>
          </a:p>
          <a:p>
            <a:r>
              <a:rPr lang="zh-CN" altLang="en-US" sz="2800">
                <a:latin typeface="Times New Roman" panose="02020603050405020304" charset="0"/>
                <a:cs typeface="Times New Roman" panose="02020603050405020304" charset="0"/>
              </a:rPr>
              <a:t>Researchers use narrative analysis to achieve the goal of obtaining the most authentic narrative events.</a:t>
            </a:r>
            <a:endParaRPr lang="zh-CN" altLang="en-US" sz="2800">
              <a:latin typeface="Times New Roman" panose="02020603050405020304" charset="0"/>
              <a:cs typeface="Times New Roman" panose="02020603050405020304" charset="0"/>
            </a:endParaRP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pPr algn="ctr"/>
            <a:r>
              <a:rPr lang="en-US" altLang="zh-CN" sz="4000">
                <a:latin typeface="Times New Roman" panose="02020603050405020304" charset="0"/>
                <a:cs typeface="Times New Roman" panose="02020603050405020304" charset="0"/>
              </a:rPr>
              <a:t>Interview Design</a:t>
            </a:r>
            <a:endParaRPr lang="en-US" altLang="zh-CN" sz="4000">
              <a:latin typeface="Times New Roman" panose="02020603050405020304" charset="0"/>
              <a:cs typeface="Times New Roman" panose="02020603050405020304" charset="0"/>
            </a:endParaRPr>
          </a:p>
        </p:txBody>
      </p:sp>
      <p:sp>
        <p:nvSpPr>
          <p:cNvPr id="3" name="内容占位符 2"/>
          <p:cNvSpPr>
            <a:spLocks noGrp="1"/>
          </p:cNvSpPr>
          <p:nvPr>
            <p:ph idx="1"/>
          </p:nvPr>
        </p:nvSpPr>
        <p:spPr/>
        <p:txBody>
          <a:bodyPr>
            <a:normAutofit lnSpcReduction="20000"/>
          </a:bodyPr>
          <a:p>
            <a:r>
              <a:rPr lang="zh-CN" altLang="en-US" sz="2000">
                <a:latin typeface="Times New Roman" panose="02020603050405020304" charset="0"/>
                <a:cs typeface="Times New Roman" panose="02020603050405020304" charset="0"/>
              </a:rPr>
              <a:t>Confirm whether the current Corporate Crisis has changed and whether a new form of crisis has emerged.</a:t>
            </a:r>
            <a:endParaRPr lang="zh-CN" altLang="en-US" sz="2000">
              <a:latin typeface="Times New Roman" panose="02020603050405020304" charset="0"/>
              <a:cs typeface="Times New Roman" panose="02020603050405020304" charset="0"/>
            </a:endParaRPr>
          </a:p>
          <a:p>
            <a:endParaRPr lang="zh-CN" altLang="en-US" sz="2000">
              <a:latin typeface="Times New Roman" panose="02020603050405020304" charset="0"/>
              <a:cs typeface="Times New Roman" panose="02020603050405020304" charset="0"/>
            </a:endParaRPr>
          </a:p>
          <a:p>
            <a:r>
              <a:rPr lang="zh-CN" altLang="en-US" sz="2000">
                <a:latin typeface="Times New Roman" panose="02020603050405020304" charset="0"/>
                <a:cs typeface="Times New Roman" panose="02020603050405020304" charset="0"/>
              </a:rPr>
              <a:t>Test whether the previous crisis management theory and crisis management process can control the current Corporate Crisis.</a:t>
            </a:r>
            <a:endParaRPr lang="zh-CN" altLang="en-US" sz="2000">
              <a:latin typeface="Times New Roman" panose="02020603050405020304" charset="0"/>
              <a:cs typeface="Times New Roman" panose="02020603050405020304" charset="0"/>
            </a:endParaRPr>
          </a:p>
          <a:p>
            <a:endParaRPr lang="zh-CN" altLang="en-US" sz="2000">
              <a:latin typeface="Times New Roman" panose="02020603050405020304" charset="0"/>
              <a:cs typeface="Times New Roman" panose="02020603050405020304" charset="0"/>
            </a:endParaRPr>
          </a:p>
          <a:p>
            <a:r>
              <a:rPr lang="zh-CN" altLang="en-US" sz="2000">
                <a:latin typeface="Times New Roman" panose="02020603050405020304" charset="0"/>
                <a:cs typeface="Times New Roman" panose="02020603050405020304" charset="0"/>
              </a:rPr>
              <a:t>Researchers classify respondents according to their needs to understand specific events from different directions.</a:t>
            </a:r>
            <a:endParaRPr lang="zh-CN" altLang="en-US" sz="2000">
              <a:latin typeface="Times New Roman" panose="02020603050405020304" charset="0"/>
              <a:cs typeface="Times New Roman" panose="02020603050405020304" charset="0"/>
            </a:endParaRPr>
          </a:p>
          <a:p>
            <a:endParaRPr lang="zh-CN" altLang="en-US" sz="2000">
              <a:latin typeface="Times New Roman" panose="02020603050405020304" charset="0"/>
              <a:cs typeface="Times New Roman" panose="02020603050405020304" charset="0"/>
            </a:endParaRPr>
          </a:p>
          <a:p>
            <a:r>
              <a:rPr lang="zh-CN" altLang="en-US" sz="2000">
                <a:latin typeface="Times New Roman" panose="02020603050405020304" charset="0"/>
                <a:cs typeface="Times New Roman" panose="02020603050405020304" charset="0"/>
              </a:rPr>
              <a:t>Company managers, employees, consumers, collaborators and external internal personnel (media, the public, etc.)</a:t>
            </a:r>
            <a:endParaRPr lang="zh-CN" altLang="en-US" sz="2000">
              <a:latin typeface="Times New Roman" panose="02020603050405020304" charset="0"/>
              <a:cs typeface="Times New Roman" panose="02020603050405020304" charset="0"/>
            </a:endParaRP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161995"/>
            <a:ext cx="10969200" cy="705600"/>
          </a:xfrm>
        </p:spPr>
        <p:txBody>
          <a:bodyPr>
            <a:normAutofit fontScale="90000"/>
          </a:bodyPr>
          <a:p>
            <a:r>
              <a:rPr lang="en-US" altLang="zh-CN" sz="3555">
                <a:latin typeface="Times New Roman" panose="02020603050405020304" charset="0"/>
                <a:cs typeface="Times New Roman" panose="02020603050405020304" charset="0"/>
              </a:rPr>
              <a:t>Questions for Interview (Still Working in Progess)</a:t>
            </a:r>
            <a:endParaRPr lang="en-US" altLang="zh-CN" sz="3555">
              <a:latin typeface="Times New Roman" panose="02020603050405020304" charset="0"/>
              <a:cs typeface="Times New Roman" panose="02020603050405020304" charset="0"/>
            </a:endParaRPr>
          </a:p>
        </p:txBody>
      </p:sp>
      <p:sp>
        <p:nvSpPr>
          <p:cNvPr id="3" name="内容占位符 2"/>
          <p:cNvSpPr>
            <a:spLocks noGrp="1"/>
          </p:cNvSpPr>
          <p:nvPr>
            <p:ph idx="1"/>
          </p:nvPr>
        </p:nvSpPr>
        <p:spPr>
          <a:xfrm>
            <a:off x="611505" y="1161415"/>
            <a:ext cx="10968990" cy="5469255"/>
          </a:xfrm>
        </p:spPr>
        <p:txBody>
          <a:bodyPr>
            <a:normAutofit lnSpcReduction="20000"/>
          </a:bodyPr>
          <a:p>
            <a:r>
              <a:rPr lang="zh-CN" altLang="en-US"/>
              <a:t>Questions for interviewing corporate managers</a:t>
            </a:r>
            <a:r>
              <a:rPr lang="en-US" altLang="zh-CN"/>
              <a:t> (Part of it)</a:t>
            </a:r>
            <a:r>
              <a:rPr lang="zh-CN" altLang="en-US"/>
              <a:t>:</a:t>
            </a:r>
            <a:endParaRPr lang="zh-CN" altLang="en-US"/>
          </a:p>
          <a:p>
            <a:r>
              <a:rPr lang="zh-CN" altLang="en-US"/>
              <a:t>Do you think the impact of this crisis still exists in the organization? Will it accompany the development of the corporate for a long time? Do you think the countermeasures and management of corporate have effectively resolved the crisis?</a:t>
            </a:r>
            <a:endParaRPr lang="zh-CN" altLang="en-US"/>
          </a:p>
          <a:p>
            <a:endParaRPr lang="zh-CN" altLang="en-US"/>
          </a:p>
          <a:p>
            <a:r>
              <a:rPr lang="zh-CN" altLang="en-US"/>
              <a:t>Questions for interviewing employees of corporate</a:t>
            </a:r>
            <a:r>
              <a:rPr lang="en-US" altLang="zh-CN"/>
              <a:t> (Part of it)</a:t>
            </a:r>
            <a:r>
              <a:rPr lang="zh-CN" altLang="en-US"/>
              <a:t>:</a:t>
            </a:r>
            <a:endParaRPr lang="zh-CN" altLang="en-US"/>
          </a:p>
          <a:p>
            <a:r>
              <a:rPr lang="zh-CN" altLang="en-US"/>
              <a:t>Do you think this crisis has been resolved? What kind of impact do you think this crisis has brought to the corporate and employees?</a:t>
            </a:r>
            <a:endParaRPr lang="zh-CN" altLang="en-US"/>
          </a:p>
          <a:p>
            <a:endParaRPr lang="zh-CN" altLang="en-US"/>
          </a:p>
          <a:p>
            <a:r>
              <a:rPr lang="en-US" altLang="zh-CN"/>
              <a:t>Questions for Consumers (Part of it)</a:t>
            </a:r>
            <a:endParaRPr lang="en-US" altLang="zh-CN"/>
          </a:p>
          <a:p>
            <a:r>
              <a:rPr lang="en-US" altLang="zh-CN"/>
              <a:t>After the crisis broke out, do you think corporate has changed their attitude towards consumers? Has the organization changed the corresponding service?</a:t>
            </a:r>
            <a:endParaRPr lang="en-US" altLang="zh-CN"/>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202635"/>
            <a:ext cx="10969200" cy="705600"/>
          </a:xfrm>
        </p:spPr>
        <p:txBody>
          <a:bodyPr>
            <a:normAutofit/>
          </a:bodyPr>
          <a:p>
            <a:pPr algn="ctr"/>
            <a:r>
              <a:rPr lang="zh-CN" altLang="en-US" sz="3110">
                <a:ln/>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Validity and Reliability for </a:t>
            </a:r>
            <a:r>
              <a:rPr lang="en-US" altLang="zh-CN" sz="3110">
                <a:ln/>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Current Research Plan</a:t>
            </a:r>
            <a:endParaRPr lang="en-US" altLang="zh-CN" sz="3110">
              <a:ln/>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p:txBody>
      </p:sp>
      <p:sp>
        <p:nvSpPr>
          <p:cNvPr id="3" name="内容占位符 2"/>
          <p:cNvSpPr>
            <a:spLocks noGrp="1"/>
          </p:cNvSpPr>
          <p:nvPr>
            <p:ph idx="1"/>
          </p:nvPr>
        </p:nvSpPr>
        <p:spPr>
          <a:xfrm>
            <a:off x="611505" y="1049020"/>
            <a:ext cx="10968990" cy="5195570"/>
          </a:xfrm>
        </p:spPr>
        <p:txBody>
          <a:bodyPr>
            <a:normAutofit fontScale="90000"/>
          </a:bodyPr>
          <a:p>
            <a:r>
              <a:rPr lang="zh-CN" altLang="en-US"/>
              <a:t>The researcher's team is a good interviewee.</a:t>
            </a:r>
            <a:endParaRPr lang="zh-CN" altLang="en-US"/>
          </a:p>
          <a:p>
            <a:endParaRPr lang="zh-CN" altLang="en-US"/>
          </a:p>
          <a:p>
            <a:r>
              <a:rPr lang="zh-CN" altLang="en-US"/>
              <a:t>Successful project services in 2017, 2020 and 2021: large-scale exhibitions, stage performances, etc.</a:t>
            </a:r>
            <a:endParaRPr lang="zh-CN" altLang="en-US"/>
          </a:p>
          <a:p>
            <a:endParaRPr lang="zh-CN" altLang="en-US"/>
          </a:p>
          <a:p>
            <a:r>
              <a:rPr lang="zh-CN" altLang="en-US"/>
              <a:t>Obtained TV interviews and special reports, affirmed and supported by government departments.</a:t>
            </a:r>
            <a:endParaRPr lang="zh-CN" altLang="en-US"/>
          </a:p>
          <a:p>
            <a:endParaRPr lang="zh-CN" altLang="en-US"/>
          </a:p>
          <a:p>
            <a:r>
              <a:rPr lang="zh-CN" altLang="en-US"/>
              <a:t>In the process of project establishment, the team encountered many crises, and these crises are more that the team has not experienced.</a:t>
            </a:r>
            <a:endParaRPr lang="zh-CN" altLang="en-US"/>
          </a:p>
          <a:p>
            <a:endParaRPr lang="zh-CN" altLang="en-US"/>
          </a:p>
          <a:p>
            <a:r>
              <a:rPr lang="zh-CN" altLang="en-US"/>
              <a:t>The records of these crises can provide researchers with very timely and effective data so that they can understand the current crises in various forms and the extent of their impact.</a:t>
            </a:r>
            <a:endParaRPr lang="zh-CN" altLang="en-US"/>
          </a:p>
          <a:p>
            <a:endParaRPr lang="zh-CN" altLang="en-US"/>
          </a:p>
          <a:p>
            <a:endParaRPr lang="zh-CN" altLang="en-US"/>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253435"/>
            <a:ext cx="10969200" cy="705600"/>
          </a:xfrm>
        </p:spPr>
        <p:txBody>
          <a:bodyPr/>
          <a:p>
            <a:pPr algn="ctr"/>
            <a:r>
              <a:rPr lang="en-US" altLang="zh-CN" sz="4000">
                <a:ln/>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rPr>
              <a:t>References</a:t>
            </a:r>
            <a:endParaRPr lang="en-US" altLang="zh-CN" sz="4000">
              <a:ln/>
              <a:solidFill>
                <a:schemeClr val="tx1"/>
              </a:solidFill>
              <a:effectLst>
                <a:outerShdw blurRad="38100" dist="19050" dir="2700000" algn="tl" rotWithShape="0">
                  <a:schemeClr val="dk1">
                    <a:alpha val="40000"/>
                  </a:schemeClr>
                </a:outerShdw>
              </a:effectLst>
              <a:latin typeface="Times New Roman" panose="02020603050405020304" charset="0"/>
              <a:cs typeface="Times New Roman" panose="02020603050405020304" charset="0"/>
            </a:endParaRPr>
          </a:p>
        </p:txBody>
      </p:sp>
      <p:sp>
        <p:nvSpPr>
          <p:cNvPr id="3" name="内容占位符 2"/>
          <p:cNvSpPr>
            <a:spLocks noGrp="1"/>
          </p:cNvSpPr>
          <p:nvPr>
            <p:ph idx="1"/>
          </p:nvPr>
        </p:nvSpPr>
        <p:spPr>
          <a:xfrm>
            <a:off x="611505" y="958850"/>
            <a:ext cx="10968990" cy="5134610"/>
          </a:xfrm>
        </p:spPr>
        <p:txBody>
          <a:bodyPr>
            <a:noAutofit/>
          </a:bodyPr>
          <a:p>
            <a:r>
              <a:rPr lang="zh-CN" altLang="en-US" sz="1500">
                <a:latin typeface="Times New Roman" panose="02020603050405020304" charset="0"/>
                <a:cs typeface="Times New Roman" panose="02020603050405020304" charset="0"/>
              </a:rPr>
              <a:t>Kharpal, A. and Chen, E., 2021. Tesla branded as ‘arrogant’ in China as pressure mounts on the electric car maker. [online] CNBC. Available at: &lt;https://www.cnbc.com/2021/04/23/tesla-in-china-pressure-mounts-on-carmaker-after-customer-protest.html&gt; [Accessed 20 May 2021].</a:t>
            </a:r>
            <a:endParaRPr lang="zh-CN" altLang="en-US" sz="1500">
              <a:latin typeface="Times New Roman" panose="02020603050405020304" charset="0"/>
              <a:cs typeface="Times New Roman" panose="02020603050405020304" charset="0"/>
            </a:endParaRPr>
          </a:p>
          <a:p>
            <a:r>
              <a:rPr lang="zh-CN" altLang="en-US" sz="1500">
                <a:latin typeface="Times New Roman" panose="02020603050405020304" charset="0"/>
                <a:cs typeface="Times New Roman" panose="02020603050405020304" charset="0"/>
              </a:rPr>
              <a:t>.Kroeze, J., 2011. Interpretivism in Information Systems: A Postmodern Epistemology?. University of South Africa, 12.</a:t>
            </a:r>
            <a:endParaRPr lang="zh-CN" altLang="en-US" sz="1500">
              <a:latin typeface="Times New Roman" panose="02020603050405020304" charset="0"/>
              <a:cs typeface="Times New Roman" panose="02020603050405020304" charset="0"/>
            </a:endParaRPr>
          </a:p>
          <a:p>
            <a:r>
              <a:rPr lang="zh-CN" altLang="en-US" sz="1500">
                <a:latin typeface="Times New Roman" panose="02020603050405020304" charset="0"/>
                <a:cs typeface="Times New Roman" panose="02020603050405020304" charset="0"/>
              </a:rPr>
              <a:t>Mitroff, I., Shrivastava, P. and Udwadia, F., 1987. Effective Crisis Management. The Academy of Management Executive, 1(3), pp.283-292.</a:t>
            </a:r>
            <a:endParaRPr lang="zh-CN" altLang="en-US" sz="1500">
              <a:latin typeface="Times New Roman" panose="02020603050405020304" charset="0"/>
              <a:cs typeface="Times New Roman" panose="02020603050405020304" charset="0"/>
            </a:endParaRPr>
          </a:p>
          <a:p>
            <a:r>
              <a:rPr lang="zh-CN" altLang="en-US" sz="1500">
                <a:latin typeface="Times New Roman" panose="02020603050405020304" charset="0"/>
                <a:cs typeface="Times New Roman" panose="02020603050405020304" charset="0"/>
              </a:rPr>
              <a:t>McGill, M., 1973. ACTION RESEARCH DESIGNS FOR TRAINING AND DEVELOPMENT. Academy of Management Proceedings, 1973(1), pp.542-549.</a:t>
            </a:r>
            <a:endParaRPr lang="zh-CN" altLang="en-US" sz="1500">
              <a:latin typeface="Times New Roman" panose="02020603050405020304" charset="0"/>
              <a:cs typeface="Times New Roman" panose="02020603050405020304" charset="0"/>
            </a:endParaRPr>
          </a:p>
          <a:p>
            <a:r>
              <a:rPr lang="zh-CN" altLang="en-US" sz="1500">
                <a:latin typeface="Times New Roman" panose="02020603050405020304" charset="0"/>
                <a:cs typeface="Times New Roman" panose="02020603050405020304" charset="0"/>
              </a:rPr>
              <a:t>Merriam, S., 2002. Qualitative research in practice. San Francisco, Calif.: Jossey-Bass.</a:t>
            </a:r>
            <a:endParaRPr lang="zh-CN" altLang="en-US" sz="1500">
              <a:latin typeface="Times New Roman" panose="02020603050405020304" charset="0"/>
              <a:cs typeface="Times New Roman" panose="02020603050405020304" charset="0"/>
            </a:endParaRPr>
          </a:p>
          <a:p>
            <a:r>
              <a:rPr lang="zh-CN" altLang="en-US" sz="1500">
                <a:latin typeface="Times New Roman" panose="02020603050405020304" charset="0"/>
                <a:cs typeface="Times New Roman" panose="02020603050405020304" charset="0"/>
              </a:rPr>
              <a:t>Paraskevas, A., 2006. Crisis management or crisis response system?. Management Decision, 44(7), pp.892-907.</a:t>
            </a:r>
            <a:endParaRPr lang="zh-CN" altLang="en-US" sz="1500">
              <a:latin typeface="Times New Roman" panose="02020603050405020304" charset="0"/>
              <a:cs typeface="Times New Roman" panose="02020603050405020304" charset="0"/>
            </a:endParaRPr>
          </a:p>
          <a:p>
            <a:r>
              <a:rPr lang="zh-CN" altLang="en-US" sz="1500">
                <a:latin typeface="Times New Roman" panose="02020603050405020304" charset="0"/>
                <a:cs typeface="Times New Roman" panose="02020603050405020304" charset="0"/>
                <a:sym typeface="+mn-ea"/>
              </a:rPr>
              <a:t>Pearson, C. and Mitroff, I., 1993. From crisis prone to CrIsis prepared: a framework for crlsis management. Academy of Management Executive, 7(1), pp.48- 59</a:t>
            </a:r>
            <a:endParaRPr lang="zh-CN" altLang="en-US" sz="1500">
              <a:latin typeface="Times New Roman" panose="02020603050405020304" charset="0"/>
              <a:cs typeface="Times New Roman" panose="02020603050405020304" charset="0"/>
              <a:sym typeface="+mn-ea"/>
            </a:endParaRPr>
          </a:p>
          <a:p>
            <a:r>
              <a:rPr lang="zh-CN" altLang="en-US" sz="1500">
                <a:latin typeface="Times New Roman" panose="02020603050405020304" charset="0"/>
                <a:cs typeface="Times New Roman" panose="02020603050405020304" charset="0"/>
              </a:rPr>
              <a:t>Yehya, N. and Coombs, W., 2017. Catalytic defiance as a crisis communication strategy: The risk of pursuing long-term objectives. Business Horizons, 2017(60), pp.463- 472.</a:t>
            </a:r>
            <a:endParaRPr lang="zh-CN" altLang="en-US" sz="1500">
              <a:latin typeface="Times New Roman" panose="02020603050405020304" charset="0"/>
              <a:cs typeface="Times New Roman" panose="02020603050405020304" charset="0"/>
            </a:endParaRPr>
          </a:p>
          <a:p>
            <a:endParaRPr lang="zh-CN" altLang="en-US" sz="1500">
              <a:latin typeface="Times New Roman" panose="02020603050405020304" charset="0"/>
              <a:cs typeface="Times New Roman" panose="02020603050405020304" charset="0"/>
            </a:endParaRPr>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3076010"/>
            <a:ext cx="10969200" cy="705600"/>
          </a:xfrm>
        </p:spPr>
        <p:txBody>
          <a:bodyPr/>
          <a:p>
            <a:pPr algn="ctr"/>
            <a:r>
              <a:rPr lang="en-US" altLang="zh-CN" sz="4000">
                <a:latin typeface="Times New Roman" panose="02020603050405020304" charset="0"/>
                <a:cs typeface="Times New Roman" panose="02020603050405020304" charset="0"/>
              </a:rPr>
              <a:t>THANK YOU :)</a:t>
            </a:r>
            <a:endParaRPr lang="en-US" altLang="zh-CN" sz="4000">
              <a:latin typeface="Times New Roman" panose="02020603050405020304" charset="0"/>
              <a:cs typeface="Times New Roman" panose="02020603050405020304" charset="0"/>
            </a:endParaRPr>
          </a:p>
        </p:txBody>
      </p:sp>
      <p:sp>
        <p:nvSpPr>
          <p:cNvPr id="3" name="内容占位符 2"/>
          <p:cNvSpPr>
            <a:spLocks noGrp="1"/>
          </p:cNvSpPr>
          <p:nvPr>
            <p:ph idx="1"/>
          </p:nvPr>
        </p:nvSpPr>
        <p:spPr/>
        <p:txBody>
          <a:bodyPr/>
          <a:p>
            <a:endParaRPr lang="zh-CN" altLang="en-US"/>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64.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081_1*b*1"/>
  <p:tag name="KSO_WM_TEMPLATE_CATEGORY" val="custom"/>
  <p:tag name="KSO_WM_TEMPLATE_INDEX" val="20205081"/>
  <p:tag name="KSO_WM_UNIT_LAYERLEVEL" val="1"/>
  <p:tag name="KSO_WM_TAG_VERSION" val="1.0"/>
  <p:tag name="KSO_WM_BEAUTIFY_FLAG" val="#wm#"/>
</p:tagLst>
</file>

<file path=ppt/tags/tag65.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66.xml><?xml version="1.0" encoding="utf-8"?>
<p:tagLst xmlns:p="http://schemas.openxmlformats.org/presentationml/2006/main">
  <p:tag name="KSO_WM_BEAUTIFY_FLAG" val="#wm#"/>
  <p:tag name="KSO_WM_TEMPLATE_CATEGORY" val="custom"/>
  <p:tag name="KSO_WM_TEMPLATE_INDEX" val="20205081"/>
</p:tagLst>
</file>

<file path=ppt/tags/tag67.xml><?xml version="1.0" encoding="utf-8"?>
<p:tagLst xmlns:p="http://schemas.openxmlformats.org/presentationml/2006/main">
  <p:tag name="KSO_WM_BEAUTIFY_FLAG" val="#wm#"/>
  <p:tag name="KSO_WM_TEMPLATE_CATEGORY" val="custom"/>
  <p:tag name="KSO_WM_TEMPLATE_INDEX" val="20205081"/>
</p:tagLst>
</file>

<file path=ppt/tags/tag68.xml><?xml version="1.0" encoding="utf-8"?>
<p:tagLst xmlns:p="http://schemas.openxmlformats.org/presentationml/2006/main">
  <p:tag name="KSO_WM_BEAUTIFY_FLAG" val="#wm#"/>
  <p:tag name="KSO_WM_TEMPLATE_CATEGORY" val="custom"/>
  <p:tag name="KSO_WM_TEMPLATE_INDEX" val="20205081"/>
</p:tagLst>
</file>

<file path=ppt/tags/tag69.xml><?xml version="1.0" encoding="utf-8"?>
<p:tagLst xmlns:p="http://schemas.openxmlformats.org/presentationml/2006/main">
  <p:tag name="KSO_WM_UNIT_PLACING_PICTURE_USER_VIEWPORT" val="{&quot;height&quot;:6576,&quot;width&quot;:8832}"/>
</p:tagLst>
</file>

<file path=ppt/tags/tag70.xml><?xml version="1.0" encoding="utf-8"?>
<p:tagLst xmlns:p="http://schemas.openxmlformats.org/presentationml/2006/main">
  <p:tag name="KSO_WM_BEAUTIFY_FLAG" val="#wm#"/>
  <p:tag name="KSO_WM_TEMPLATE_CATEGORY" val="custom"/>
  <p:tag name="KSO_WM_TEMPLATE_INDEX" val="20205081"/>
</p:tagLst>
</file>

<file path=ppt/tags/tag71.xml><?xml version="1.0" encoding="utf-8"?>
<p:tagLst xmlns:p="http://schemas.openxmlformats.org/presentationml/2006/main">
  <p:tag name="KSO_WM_BEAUTIFY_FLAG" val="#wm#"/>
  <p:tag name="KSO_WM_TEMPLATE_CATEGORY" val="custom"/>
  <p:tag name="KSO_WM_TEMPLATE_INDEX" val="20205081"/>
</p:tagLst>
</file>

<file path=ppt/tags/tag72.xml><?xml version="1.0" encoding="utf-8"?>
<p:tagLst xmlns:p="http://schemas.openxmlformats.org/presentationml/2006/main">
  <p:tag name="KSO_WM_BEAUTIFY_FLAG" val="#wm#"/>
  <p:tag name="KSO_WM_TEMPLATE_CATEGORY" val="custom"/>
  <p:tag name="KSO_WM_TEMPLATE_INDEX" val="20205081"/>
</p:tagLst>
</file>

<file path=ppt/tags/tag73.xml><?xml version="1.0" encoding="utf-8"?>
<p:tagLst xmlns:p="http://schemas.openxmlformats.org/presentationml/2006/main">
  <p:tag name="KSO_WM_BEAUTIFY_FLAG" val="#wm#"/>
  <p:tag name="KSO_WM_TEMPLATE_CATEGORY" val="custom"/>
  <p:tag name="KSO_WM_TEMPLATE_INDEX" val="20205081"/>
</p:tagLst>
</file>

<file path=ppt/tags/tag74.xml><?xml version="1.0" encoding="utf-8"?>
<p:tagLst xmlns:p="http://schemas.openxmlformats.org/presentationml/2006/main">
  <p:tag name="KSO_WM_BEAUTIFY_FLAG" val="#wm#"/>
  <p:tag name="KSO_WM_TEMPLATE_CATEGORY" val="custom"/>
  <p:tag name="KSO_WM_TEMPLATE_INDEX" val="20205081"/>
</p:tagLst>
</file>

<file path=ppt/tags/tag75.xml><?xml version="1.0" encoding="utf-8"?>
<p:tagLst xmlns:p="http://schemas.openxmlformats.org/presentationml/2006/main">
  <p:tag name="KSO_WM_BEAUTIFY_FLAG" val="#wm#"/>
  <p:tag name="KSO_WM_TEMPLATE_CATEGORY" val="custom"/>
  <p:tag name="KSO_WM_TEMPLATE_INDEX" val="20205081"/>
</p:tagLst>
</file>

<file path=ppt/tags/tag76.xml><?xml version="1.0" encoding="utf-8"?>
<p:tagLst xmlns:p="http://schemas.openxmlformats.org/presentationml/2006/main">
  <p:tag name="KSO_WM_BEAUTIFY_FLAG" val="#wm#"/>
  <p:tag name="KSO_WM_TEMPLATE_CATEGORY" val="custom"/>
  <p:tag name="KSO_WM_TEMPLATE_INDEX" val="20205081"/>
</p:tagLst>
</file>

<file path=ppt/tags/tag77.xml><?xml version="1.0" encoding="utf-8"?>
<p:tagLst xmlns:p="http://schemas.openxmlformats.org/presentationml/2006/main">
  <p:tag name="KSO_WM_BEAUTIFY_FLAG" val="#wm#"/>
  <p:tag name="KSO_WM_TEMPLATE_CATEGORY" val="custom"/>
  <p:tag name="KSO_WM_TEMPLATE_INDEX" val="20205081"/>
</p:tagLst>
</file>

<file path=ppt/tags/tag78.xml><?xml version="1.0" encoding="utf-8"?>
<p:tagLst xmlns:p="http://schemas.openxmlformats.org/presentationml/2006/main">
  <p:tag name="KSO_WM_UNIT_PLACING_PICTURE_USER_VIEWPORT" val="{&quot;height&quot;:5208,&quot;width&quot;:7764}"/>
</p:tagLst>
</file>

<file path=ppt/tags/tag79.xml><?xml version="1.0" encoding="utf-8"?>
<p:tagLst xmlns:p="http://schemas.openxmlformats.org/presentationml/2006/main">
  <p:tag name="KSO_WM_BEAUTIFY_FLAG" val="#wm#"/>
  <p:tag name="KSO_WM_TEMPLATE_CATEGORY" val="custom"/>
  <p:tag name="KSO_WM_TEMPLATE_INDEX" val="20205081"/>
</p:tagLst>
</file>

<file path=ppt/tags/tag80.xml><?xml version="1.0" encoding="utf-8"?>
<p:tagLst xmlns:p="http://schemas.openxmlformats.org/presentationml/2006/main">
  <p:tag name="KSO_WM_BEAUTIFY_FLAG" val="#wm#"/>
  <p:tag name="KSO_WM_TEMPLATE_CATEGORY" val="custom"/>
  <p:tag name="KSO_WM_TEMPLATE_INDEX" val="20205081"/>
</p:tagLst>
</file>

<file path=ppt/tags/tag81.xml><?xml version="1.0" encoding="utf-8"?>
<p:tagLst xmlns:p="http://schemas.openxmlformats.org/presentationml/2006/main">
  <p:tag name="KSO_WM_BEAUTIFY_FLAG" val="#wm#"/>
  <p:tag name="KSO_WM_TEMPLATE_CATEGORY" val="custom"/>
  <p:tag name="KSO_WM_TEMPLATE_INDEX" val="20205081"/>
</p:tagLst>
</file>

<file path=ppt/tags/tag82.xml><?xml version="1.0" encoding="utf-8"?>
<p:tagLst xmlns:p="http://schemas.openxmlformats.org/presentationml/2006/main">
  <p:tag name="KSO_WM_BEAUTIFY_FLAG" val="#wm#"/>
  <p:tag name="KSO_WM_TEMPLATE_CATEGORY" val="custom"/>
  <p:tag name="KSO_WM_TEMPLATE_INDEX" val="20205081"/>
</p:tagLst>
</file>

<file path=ppt/tags/tag83.xml><?xml version="1.0" encoding="utf-8"?>
<p:tagLst xmlns:p="http://schemas.openxmlformats.org/presentationml/2006/main">
  <p:tag name="KSO_WM_BEAUTIFY_FLAG" val="#wm#"/>
  <p:tag name="KSO_WM_TEMPLATE_CATEGORY" val="custom"/>
  <p:tag name="KSO_WM_TEMPLATE_INDEX" val="20205081"/>
</p:tagLst>
</file>

<file path=ppt/tags/tag84.xml><?xml version="1.0" encoding="utf-8"?>
<p:tagLst xmlns:p="http://schemas.openxmlformats.org/presentationml/2006/main">
  <p:tag name="KSO_WM_BEAUTIFY_FLAG" val="#wm#"/>
  <p:tag name="KSO_WM_TEMPLATE_CATEGORY" val="custom"/>
  <p:tag name="KSO_WM_TEMPLATE_INDEX" val="20205081"/>
</p:tagLst>
</file>

<file path=ppt/tags/tag85.xml><?xml version="1.0" encoding="utf-8"?>
<p:tagLst xmlns:p="http://schemas.openxmlformats.org/presentationml/2006/main">
  <p:tag name="KSO_WM_BEAUTIFY_FLAG" val="#wm#"/>
  <p:tag name="KSO_WM_TEMPLATE_CATEGORY" val="custom"/>
  <p:tag name="KSO_WM_TEMPLATE_INDEX" val="20205081"/>
</p:tagLst>
</file>

<file path=ppt/tags/tag86.xml><?xml version="1.0" encoding="utf-8"?>
<p:tagLst xmlns:p="http://schemas.openxmlformats.org/presentationml/2006/main">
  <p:tag name="KSO_WM_BEAUTIFY_FLAG" val="#wm#"/>
  <p:tag name="KSO_WM_TEMPLATE_CATEGORY" val="custom"/>
  <p:tag name="KSO_WM_TEMPLATE_INDEX" val="20205081"/>
</p:tagLst>
</file>

<file path=ppt/tags/tag87.xml><?xml version="1.0" encoding="utf-8"?>
<p:tagLst xmlns:p="http://schemas.openxmlformats.org/presentationml/2006/main">
  <p:tag name="KSO_WM_BEAUTIFY_FLAG" val="#wm#"/>
  <p:tag name="KSO_WM_TEMPLATE_CATEGORY" val="custom"/>
  <p:tag name="KSO_WM_TEMPLATE_INDEX" val="20205081"/>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9227</Words>
  <Application>WPS 演示</Application>
  <PresentationFormat>宽屏</PresentationFormat>
  <Paragraphs>195</Paragraphs>
  <Slides>21</Slides>
  <Notes>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21</vt:i4>
      </vt:variant>
    </vt:vector>
  </HeadingPairs>
  <TitlesOfParts>
    <vt:vector size="32" baseType="lpstr">
      <vt:lpstr>Arial</vt:lpstr>
      <vt:lpstr>宋体</vt:lpstr>
      <vt:lpstr>Wingdings</vt:lpstr>
      <vt:lpstr>微软雅黑</vt:lpstr>
      <vt:lpstr>Wingdings</vt:lpstr>
      <vt:lpstr>Times New Roman</vt:lpstr>
      <vt:lpstr>Arial Unicode MS</vt:lpstr>
      <vt:lpstr>Calibri</vt:lpstr>
      <vt:lpstr>黑体</vt:lpstr>
      <vt:lpstr>楷体</vt:lpstr>
      <vt:lpstr>Office 主题​​</vt:lpstr>
      <vt:lpstr>空白演示</vt:lpstr>
      <vt:lpstr>Topic of the Research Project</vt:lpstr>
      <vt:lpstr>What is Corporate Crisis?</vt:lpstr>
      <vt:lpstr>Tesla Brake Failure and Vehicle Accelerator Out of Control </vt:lpstr>
      <vt:lpstr>PowerPoint 演示文稿</vt:lpstr>
      <vt:lpstr>Crisis Management</vt:lpstr>
      <vt:lpstr>Application of Crisis Management</vt:lpstr>
      <vt:lpstr>Application of Crisis Management</vt:lpstr>
      <vt:lpstr>What Tesla Did? Bad Example!</vt:lpstr>
      <vt:lpstr>PowerPoint 演示文稿</vt:lpstr>
      <vt:lpstr>PowerPoint 演示文稿</vt:lpstr>
      <vt:lpstr>PowerPoint 演示文稿</vt:lpstr>
      <vt:lpstr>PowerPoint 演示文稿</vt:lpstr>
      <vt:lpstr>PowerPoint 演示文稿</vt:lpstr>
      <vt:lpstr>Interpretivism from Epistemology</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Semper_Fidelis</cp:lastModifiedBy>
  <cp:revision>153</cp:revision>
  <dcterms:created xsi:type="dcterms:W3CDTF">2019-06-19T02:08:00Z</dcterms:created>
  <dcterms:modified xsi:type="dcterms:W3CDTF">2021-05-20T14:14:24Z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2052-11.1.0.10495</vt:lpwstr>
  </property>
  <property fmtid="{D5CDD505-2E9C-101B-9397-08002B2CF9AE}" pid="3" name="ICV">
    <vt:lpwstr>F9D093F6D5D946E2A9DE8B81ABD94318</vt:lpwstr>
  </property>
</Properties>
</file>