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17" r:id="rId1"/>
  </p:sldMasterIdLst>
  <p:notesMasterIdLst>
    <p:notesMasterId r:id="rId10"/>
  </p:notesMasterIdLst>
  <p:sldIdLst>
    <p:sldId id="256" r:id="rId2"/>
    <p:sldId id="258" r:id="rId3"/>
    <p:sldId id="259" r:id="rId4"/>
    <p:sldId id="260" r:id="rId5"/>
    <p:sldId id="261" r:id="rId6"/>
    <p:sldId id="262" r:id="rId7"/>
    <p:sldId id="263" r:id="rId8"/>
    <p:sldId id="25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637" autoAdjust="0"/>
  </p:normalViewPr>
  <p:slideViewPr>
    <p:cSldViewPr snapToGrid="0">
      <p:cViewPr>
        <p:scale>
          <a:sx n="80" d="100"/>
          <a:sy n="80" d="100"/>
        </p:scale>
        <p:origin x="-1752" y="-49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0BA141-00C7-487D-9554-6E36C9D32BBF}" type="datetimeFigureOut">
              <a:rPr lang="en-US" smtClean="0"/>
              <a:t>7/23/2026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40BE62-3DCF-4F6A-A7FE-4DBFC672A3FD}" type="slidenum">
              <a:rPr lang="en-US" smtClean="0"/>
              <a:t>‹#›</a:t>
            </a:fld>
            <a:endParaRPr lang="en-US"/>
          </a:p>
        </p:txBody>
      </p:sp>
    </p:spTree>
    <p:extLst>
      <p:ext uri="{BB962C8B-B14F-4D97-AF65-F5344CB8AC3E}">
        <p14:creationId xmlns:p14="http://schemas.microsoft.com/office/powerpoint/2010/main" val="3034257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smtClean="0">
                <a:solidFill>
                  <a:schemeClr val="tx1"/>
                </a:solidFill>
                <a:effectLst/>
                <a:latin typeface="+mn-lt"/>
                <a:ea typeface="+mn-ea"/>
                <a:cs typeface="+mn-cs"/>
              </a:rPr>
              <a:t>Organisational</a:t>
            </a:r>
            <a:r>
              <a:rPr lang="en-US" sz="1200" kern="1200" dirty="0" smtClean="0">
                <a:solidFill>
                  <a:schemeClr val="tx1"/>
                </a:solidFill>
                <a:effectLst/>
                <a:latin typeface="+mn-lt"/>
                <a:ea typeface="+mn-ea"/>
                <a:cs typeface="+mn-cs"/>
              </a:rPr>
              <a:t> structure is defined as the formal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of roles, responsibilities, authority and communication that exists within an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It provides clarity on the division of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reporting lines of managers to employees and the flow of decision making through various layers of the business. This is visually explained on an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chart, which illustrates the function and reportage of positions, departments and the hierarchy within the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In the hospitality industry, structure is particularly significant as the hotel needs to be able to coordinate a number of activities that are interconnected, such as reception, housekeeping, food and beverage, maintenance, marketing and customer service. A good structure can assist the employees to know their roles and provide a uniform service delivery over multiple sites. A good example would be the Premier Inn as they belong to the UK hospitality industry and have a vast network of hotels (</a:t>
            </a:r>
            <a:r>
              <a:rPr lang="en-US" sz="1200" kern="1200" dirty="0" err="1" smtClean="0">
                <a:solidFill>
                  <a:schemeClr val="tx1"/>
                </a:solidFill>
                <a:effectLst/>
                <a:latin typeface="+mn-lt"/>
                <a:ea typeface="+mn-ea"/>
                <a:cs typeface="+mn-cs"/>
              </a:rPr>
              <a:t>Chibili</a:t>
            </a:r>
            <a:r>
              <a:rPr lang="en-US" sz="1200" kern="1200" dirty="0" smtClean="0">
                <a:solidFill>
                  <a:schemeClr val="tx1"/>
                </a:solidFill>
                <a:effectLst/>
                <a:latin typeface="+mn-lt"/>
                <a:ea typeface="+mn-ea"/>
                <a:cs typeface="+mn-cs"/>
              </a:rPr>
              <a:t>, 2019).</a:t>
            </a:r>
          </a:p>
          <a:p>
            <a:endParaRPr lang="en-US" dirty="0"/>
          </a:p>
        </p:txBody>
      </p:sp>
      <p:sp>
        <p:nvSpPr>
          <p:cNvPr id="4" name="Slide Number Placeholder 3"/>
          <p:cNvSpPr>
            <a:spLocks noGrp="1"/>
          </p:cNvSpPr>
          <p:nvPr>
            <p:ph type="sldNum" sz="quarter" idx="10"/>
          </p:nvPr>
        </p:nvSpPr>
        <p:spPr/>
        <p:txBody>
          <a:bodyPr/>
          <a:lstStyle/>
          <a:p>
            <a:fld id="{B040BE62-3DCF-4F6A-A7FE-4DBFC672A3FD}" type="slidenum">
              <a:rPr lang="en-US" smtClean="0"/>
              <a:t>2</a:t>
            </a:fld>
            <a:endParaRPr lang="en-US"/>
          </a:p>
        </p:txBody>
      </p:sp>
    </p:spTree>
    <p:extLst>
      <p:ext uri="{BB962C8B-B14F-4D97-AF65-F5344CB8AC3E}">
        <p14:creationId xmlns:p14="http://schemas.microsoft.com/office/powerpoint/2010/main" val="3359461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first way of designing Premier Inn’s </a:t>
            </a:r>
            <a:r>
              <a:rPr lang="en-US" sz="1200" kern="1200" dirty="0" err="1" smtClean="0">
                <a:solidFill>
                  <a:schemeClr val="tx1"/>
                </a:solidFill>
                <a:effectLst/>
                <a:latin typeface="+mn-lt"/>
                <a:ea typeface="+mn-ea"/>
                <a:cs typeface="+mn-cs"/>
              </a:rPr>
              <a:t>organisational</a:t>
            </a:r>
            <a:r>
              <a:rPr lang="en-US" sz="1200" kern="1200" dirty="0" smtClean="0">
                <a:solidFill>
                  <a:schemeClr val="tx1"/>
                </a:solidFill>
                <a:effectLst/>
                <a:latin typeface="+mn-lt"/>
                <a:ea typeface="+mn-ea"/>
                <a:cs typeface="+mn-cs"/>
              </a:rPr>
              <a:t> structure is the functional structure. This approach involves staff being </a:t>
            </a:r>
            <a:r>
              <a:rPr lang="en-US" sz="1200" kern="1200" dirty="0" err="1" smtClean="0">
                <a:solidFill>
                  <a:schemeClr val="tx1"/>
                </a:solidFill>
                <a:effectLst/>
                <a:latin typeface="+mn-lt"/>
                <a:ea typeface="+mn-ea"/>
                <a:cs typeface="+mn-cs"/>
              </a:rPr>
              <a:t>organised</a:t>
            </a:r>
            <a:r>
              <a:rPr lang="en-US" sz="1200" kern="1200" dirty="0" smtClean="0">
                <a:solidFill>
                  <a:schemeClr val="tx1"/>
                </a:solidFill>
                <a:effectLst/>
                <a:latin typeface="+mn-lt"/>
                <a:ea typeface="+mn-ea"/>
                <a:cs typeface="+mn-cs"/>
              </a:rPr>
              <a:t> by their professional specialisms and the work they do. In a senior role the managing director may oversee individual departments including, operations, finance, human resources, marketing, information technology and customer service. The workers within a hotel can also be split up into reception, housekeeping, food &amp; beverage or maintenance. Employees have the opportunity to build up specialist knowledge as those doing the same kind of work are grouped into the same department. It may also help to drive efficiency, standardization and accountability. A functional structure may be beneficial for Premier Inn as it would allow for financial controls, as well as employee policies and standards of service, to be applied uniformly throughout the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But with only a narrow focus on tasks and functions, departmental siloes can develop where staff members do not see the bigger picture. Departmental communications may also be delayed as information will have to move through multiple managers (</a:t>
            </a:r>
            <a:r>
              <a:rPr lang="en-US" sz="1200" kern="1200" dirty="0" err="1" smtClean="0">
                <a:solidFill>
                  <a:schemeClr val="tx1"/>
                </a:solidFill>
                <a:effectLst/>
                <a:latin typeface="+mn-lt"/>
                <a:ea typeface="+mn-ea"/>
                <a:cs typeface="+mn-cs"/>
              </a:rPr>
              <a:t>Gaspary</a:t>
            </a:r>
            <a:r>
              <a:rPr lang="en-US" sz="1200" kern="1200" dirty="0" smtClean="0">
                <a:solidFill>
                  <a:schemeClr val="tx1"/>
                </a:solidFill>
                <a:effectLst/>
                <a:latin typeface="+mn-lt"/>
                <a:ea typeface="+mn-ea"/>
                <a:cs typeface="+mn-cs"/>
              </a:rPr>
              <a:t>, Moura and Wegner, 2020). Premier Inn therefore needs to ensure that there is a good working relation between departments and ensure they are functional and </a:t>
            </a:r>
            <a:r>
              <a:rPr lang="en-US" sz="1200" kern="1200" dirty="0" err="1" smtClean="0">
                <a:solidFill>
                  <a:schemeClr val="tx1"/>
                </a:solidFill>
                <a:effectLst/>
                <a:latin typeface="+mn-lt"/>
                <a:ea typeface="+mn-ea"/>
                <a:cs typeface="+mn-cs"/>
              </a:rPr>
              <a:t>specialised</a:t>
            </a:r>
            <a:r>
              <a:rPr lang="en-US" sz="1200" kern="1200" dirty="0" smtClean="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B040BE62-3DCF-4F6A-A7FE-4DBFC672A3FD}" type="slidenum">
              <a:rPr lang="en-US" smtClean="0"/>
              <a:t>3</a:t>
            </a:fld>
            <a:endParaRPr lang="en-US"/>
          </a:p>
        </p:txBody>
      </p:sp>
    </p:spTree>
    <p:extLst>
      <p:ext uri="{BB962C8B-B14F-4D97-AF65-F5344CB8AC3E}">
        <p14:creationId xmlns:p14="http://schemas.microsoft.com/office/powerpoint/2010/main" val="1758355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second design is the divisional design: the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activities are organized around geographical areas, services, products and/or customer markets. For the Premier Inn, divisions might be London hotels, regional UK hotels, airport hotels, city </a:t>
            </a:r>
            <a:r>
              <a:rPr lang="en-US" sz="1200" kern="1200" dirty="0" err="1" smtClean="0">
                <a:solidFill>
                  <a:schemeClr val="tx1"/>
                </a:solidFill>
                <a:effectLst/>
                <a:latin typeface="+mn-lt"/>
                <a:ea typeface="+mn-ea"/>
                <a:cs typeface="+mn-cs"/>
              </a:rPr>
              <a:t>centre</a:t>
            </a:r>
            <a:r>
              <a:rPr lang="en-US" sz="1200" kern="1200" dirty="0" smtClean="0">
                <a:solidFill>
                  <a:schemeClr val="tx1"/>
                </a:solidFill>
                <a:effectLst/>
                <a:latin typeface="+mn-lt"/>
                <a:ea typeface="+mn-ea"/>
                <a:cs typeface="+mn-cs"/>
              </a:rPr>
              <a:t> hotels and food and beverage services. The operational managers may be different for each division and are responsible for performance, service quality, staffing and customer satisfaction within their division. Premier Inn can be more responsive to changes, as divisional managers, who are close to specific hotels, are likely to be familiar with the local customer expectations and market conditions. It can also enhance accountability as each region/ service division can be evaluated independently. This is crucial in the hospitality industry where there will be variations in customer demand, prices and competition in different locations. The external demand for the tourism and hospitality industry, as well as the long-term goals, demands that the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form internal structures that fit the external circumstances (Evans, 2024). </a:t>
            </a:r>
          </a:p>
          <a:p>
            <a:endParaRPr lang="en-US" dirty="0"/>
          </a:p>
        </p:txBody>
      </p:sp>
      <p:sp>
        <p:nvSpPr>
          <p:cNvPr id="4" name="Slide Number Placeholder 3"/>
          <p:cNvSpPr>
            <a:spLocks noGrp="1"/>
          </p:cNvSpPr>
          <p:nvPr>
            <p:ph type="sldNum" sz="quarter" idx="10"/>
          </p:nvPr>
        </p:nvSpPr>
        <p:spPr/>
        <p:txBody>
          <a:bodyPr/>
          <a:lstStyle/>
          <a:p>
            <a:fld id="{B040BE62-3DCF-4F6A-A7FE-4DBFC672A3FD}" type="slidenum">
              <a:rPr lang="en-US" smtClean="0"/>
              <a:t>4</a:t>
            </a:fld>
            <a:endParaRPr lang="en-US"/>
          </a:p>
        </p:txBody>
      </p:sp>
    </p:spTree>
    <p:extLst>
      <p:ext uri="{BB962C8B-B14F-4D97-AF65-F5344CB8AC3E}">
        <p14:creationId xmlns:p14="http://schemas.microsoft.com/office/powerpoint/2010/main" val="2640498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third design is the matrix design, a functional departmental design along with project management design. An employee in matrix structure can have two bosses: functional manager and project manager. Premier Inn might adopt this as a strategy when they open a new Premier Inn hotel, introduce digital check-in or through renovations to their existing hotels and/or a sustainability </a:t>
            </a:r>
            <a:r>
              <a:rPr lang="en-US" sz="1200" kern="1200" dirty="0" err="1" smtClean="0">
                <a:solidFill>
                  <a:schemeClr val="tx1"/>
                </a:solidFill>
                <a:effectLst/>
                <a:latin typeface="+mn-lt"/>
                <a:ea typeface="+mn-ea"/>
                <a:cs typeface="+mn-cs"/>
              </a:rPr>
              <a:t>programme</a:t>
            </a:r>
            <a:r>
              <a:rPr lang="en-US" sz="1200" kern="1200" dirty="0" smtClean="0">
                <a:solidFill>
                  <a:schemeClr val="tx1"/>
                </a:solidFill>
                <a:effectLst/>
                <a:latin typeface="+mn-lt"/>
                <a:ea typeface="+mn-ea"/>
                <a:cs typeface="+mn-cs"/>
              </a:rPr>
              <a:t>. For instance, a digital transformation project may affect staff from different departments such as information technology, marketing, operations and finance and customer service. These staff members would be part of their specialist department, but also be assigned to a project leader. This will encourage collaboration and enable the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to pool various types of expertise (</a:t>
            </a:r>
            <a:r>
              <a:rPr lang="en-US" sz="1200" kern="1200" dirty="0" err="1" smtClean="0">
                <a:solidFill>
                  <a:schemeClr val="tx1"/>
                </a:solidFill>
                <a:effectLst/>
                <a:latin typeface="+mn-lt"/>
                <a:ea typeface="+mn-ea"/>
                <a:cs typeface="+mn-cs"/>
              </a:rPr>
              <a:t>Ruël</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Lombarts</a:t>
            </a:r>
            <a:r>
              <a:rPr lang="en-US" sz="1200" kern="1200" dirty="0" smtClean="0">
                <a:solidFill>
                  <a:schemeClr val="tx1"/>
                </a:solidFill>
                <a:effectLst/>
                <a:latin typeface="+mn-lt"/>
                <a:ea typeface="+mn-ea"/>
                <a:cs typeface="+mn-cs"/>
              </a:rPr>
              <a:t>, 2020). But matrix can be confusing as they get instructions from two managers. Priorities may also come into conflict between departmental and project priorities. With the increased importance of AI and digital systems, </a:t>
            </a:r>
            <a:r>
              <a:rPr lang="en-US" sz="1200" kern="1200" dirty="0" err="1" smtClean="0">
                <a:solidFill>
                  <a:schemeClr val="tx1"/>
                </a:solidFill>
                <a:effectLst/>
                <a:latin typeface="+mn-lt"/>
                <a:ea typeface="+mn-ea"/>
                <a:cs typeface="+mn-cs"/>
              </a:rPr>
              <a:t>organisational</a:t>
            </a:r>
            <a:r>
              <a:rPr lang="en-US" sz="1200" kern="1200" dirty="0" smtClean="0">
                <a:solidFill>
                  <a:schemeClr val="tx1"/>
                </a:solidFill>
                <a:effectLst/>
                <a:latin typeface="+mn-lt"/>
                <a:ea typeface="+mn-ea"/>
                <a:cs typeface="+mn-cs"/>
              </a:rPr>
              <a:t> decision-making processes need to be carefully orchestrated so as to distribute decision-making between the manager, employees and technology (Shrestha, Ben-</a:t>
            </a:r>
            <a:r>
              <a:rPr lang="en-US" sz="1200" kern="1200" dirty="0" err="1" smtClean="0">
                <a:solidFill>
                  <a:schemeClr val="tx1"/>
                </a:solidFill>
                <a:effectLst/>
                <a:latin typeface="+mn-lt"/>
                <a:ea typeface="+mn-ea"/>
                <a:cs typeface="+mn-cs"/>
              </a:rPr>
              <a:t>Menahem</a:t>
            </a:r>
            <a:r>
              <a:rPr lang="en-US" sz="1200" kern="1200" dirty="0" smtClean="0">
                <a:solidFill>
                  <a:schemeClr val="tx1"/>
                </a:solidFill>
                <a:effectLst/>
                <a:latin typeface="+mn-lt"/>
                <a:ea typeface="+mn-ea"/>
                <a:cs typeface="+mn-cs"/>
              </a:rPr>
              <a:t> and Von Krogh, 2019).</a:t>
            </a:r>
          </a:p>
          <a:p>
            <a:endParaRPr lang="en-US" dirty="0"/>
          </a:p>
        </p:txBody>
      </p:sp>
      <p:sp>
        <p:nvSpPr>
          <p:cNvPr id="4" name="Slide Number Placeholder 3"/>
          <p:cNvSpPr>
            <a:spLocks noGrp="1"/>
          </p:cNvSpPr>
          <p:nvPr>
            <p:ph type="sldNum" sz="quarter" idx="10"/>
          </p:nvPr>
        </p:nvSpPr>
        <p:spPr/>
        <p:txBody>
          <a:bodyPr/>
          <a:lstStyle/>
          <a:p>
            <a:fld id="{B040BE62-3DCF-4F6A-A7FE-4DBFC672A3FD}" type="slidenum">
              <a:rPr lang="en-US" smtClean="0"/>
              <a:t>5</a:t>
            </a:fld>
            <a:endParaRPr lang="en-US"/>
          </a:p>
        </p:txBody>
      </p:sp>
    </p:spTree>
    <p:extLst>
      <p:ext uri="{BB962C8B-B14F-4D97-AF65-F5344CB8AC3E}">
        <p14:creationId xmlns:p14="http://schemas.microsoft.com/office/powerpoint/2010/main" val="2384478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Both the functional structure as well as the divisional structure have advantages or disadvantages for Premier Inn. The functional structure and the divisional structure are both advantageous or disadvantageous to Premier Inn. A functional structure ensures </a:t>
            </a:r>
            <a:r>
              <a:rPr lang="en-US" sz="1200" kern="1200" dirty="0" err="1" smtClean="0">
                <a:solidFill>
                  <a:schemeClr val="tx1"/>
                </a:solidFill>
                <a:effectLst/>
                <a:latin typeface="+mn-lt"/>
                <a:ea typeface="+mn-ea"/>
                <a:cs typeface="+mn-cs"/>
              </a:rPr>
              <a:t>specialisation</a:t>
            </a:r>
            <a:r>
              <a:rPr lang="en-US" sz="1200" kern="1200" dirty="0" smtClean="0">
                <a:solidFill>
                  <a:schemeClr val="tx1"/>
                </a:solidFill>
                <a:effectLst/>
                <a:latin typeface="+mn-lt"/>
                <a:ea typeface="+mn-ea"/>
                <a:cs typeface="+mn-cs"/>
              </a:rPr>
              <a:t>, reporting relationships and standards of professionalism. It is appropriate for everyday tasks like finances, human resources, marketing and the management of hotels. But it could hinder inter-departmental communication. The advantage of a divisional structure is that it offers more flexibility and responsiveness, as authority is spread out over geographical regions or services. This could help Premier Inn to become more agile on its foot in the different markets that it operates in, but might result in duplication and increased administration expenses. A matrix management structure can be especially helpful in complicated projects that involve cross-departmental cooperation. Facilitates knowledge sharing and innovation, but can cause uncertainty due to dual reporting relationships. So the design of the organizational structure should be approached in a systematic way and linked with the objectives, activities and management processes of the organization (</a:t>
            </a:r>
            <a:r>
              <a:rPr lang="en-US" sz="1200" kern="1200" dirty="0" err="1" smtClean="0">
                <a:solidFill>
                  <a:schemeClr val="tx1"/>
                </a:solidFill>
                <a:effectLst/>
                <a:latin typeface="+mn-lt"/>
                <a:ea typeface="+mn-ea"/>
                <a:cs typeface="+mn-cs"/>
              </a:rPr>
              <a:t>Tyapukhin</a:t>
            </a:r>
            <a:r>
              <a:rPr lang="en-US" sz="1200" kern="1200" dirty="0" smtClean="0">
                <a:solidFill>
                  <a:schemeClr val="tx1"/>
                </a:solidFill>
                <a:effectLst/>
                <a:latin typeface="+mn-lt"/>
                <a:ea typeface="+mn-ea"/>
                <a:cs typeface="+mn-cs"/>
              </a:rPr>
              <a:t>, 2024).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 hybrid approach might work best for Premier Inn where functional departments set company-wide standards, divisional management is able to adapt to local hotel conditions and matrix teams are able to manage temporary, strategic projects (</a:t>
            </a:r>
            <a:r>
              <a:rPr lang="en-US" sz="1200" kern="1200" dirty="0" err="1" smtClean="0">
                <a:solidFill>
                  <a:schemeClr val="tx1"/>
                </a:solidFill>
                <a:effectLst/>
                <a:latin typeface="+mn-lt"/>
                <a:ea typeface="+mn-ea"/>
                <a:cs typeface="+mn-cs"/>
              </a:rPr>
              <a:t>Kretschmer</a:t>
            </a:r>
            <a:r>
              <a:rPr lang="en-US" sz="1200" kern="1200" dirty="0" smtClean="0">
                <a:solidFill>
                  <a:schemeClr val="tx1"/>
                </a:solidFill>
                <a:effectLst/>
                <a:latin typeface="+mn-lt"/>
                <a:ea typeface="+mn-ea"/>
                <a:cs typeface="+mn-cs"/>
              </a:rPr>
              <a:t> et al., 2022).</a:t>
            </a:r>
          </a:p>
          <a:p>
            <a:endParaRPr lang="en-US" dirty="0"/>
          </a:p>
        </p:txBody>
      </p:sp>
      <p:sp>
        <p:nvSpPr>
          <p:cNvPr id="4" name="Slide Number Placeholder 3"/>
          <p:cNvSpPr>
            <a:spLocks noGrp="1"/>
          </p:cNvSpPr>
          <p:nvPr>
            <p:ph type="sldNum" sz="quarter" idx="10"/>
          </p:nvPr>
        </p:nvSpPr>
        <p:spPr/>
        <p:txBody>
          <a:bodyPr/>
          <a:lstStyle/>
          <a:p>
            <a:fld id="{B040BE62-3DCF-4F6A-A7FE-4DBFC672A3FD}" type="slidenum">
              <a:rPr lang="en-US" smtClean="0"/>
              <a:t>6</a:t>
            </a:fld>
            <a:endParaRPr lang="en-US"/>
          </a:p>
        </p:txBody>
      </p:sp>
    </p:spTree>
    <p:extLst>
      <p:ext uri="{BB962C8B-B14F-4D97-AF65-F5344CB8AC3E}">
        <p14:creationId xmlns:p14="http://schemas.microsoft.com/office/powerpoint/2010/main" val="604937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a:t>
            </a:r>
            <a:r>
              <a:rPr lang="en-US" sz="1200" kern="1200" dirty="0" err="1" smtClean="0">
                <a:solidFill>
                  <a:schemeClr val="tx1"/>
                </a:solidFill>
                <a:effectLst/>
                <a:latin typeface="+mn-lt"/>
                <a:ea typeface="+mn-ea"/>
                <a:cs typeface="+mn-cs"/>
              </a:rPr>
              <a:t>organisational</a:t>
            </a:r>
            <a:r>
              <a:rPr lang="en-US" sz="1200" kern="1200" dirty="0" smtClean="0">
                <a:solidFill>
                  <a:schemeClr val="tx1"/>
                </a:solidFill>
                <a:effectLst/>
                <a:latin typeface="+mn-lt"/>
                <a:ea typeface="+mn-ea"/>
                <a:cs typeface="+mn-cs"/>
              </a:rPr>
              <a:t> structure is the way in which work is divided, communication is passed on, power is delegated and activities are </a:t>
            </a:r>
            <a:r>
              <a:rPr lang="en-US" sz="1200" kern="1200" dirty="0" err="1" smtClean="0">
                <a:solidFill>
                  <a:schemeClr val="tx1"/>
                </a:solidFill>
                <a:effectLst/>
                <a:latin typeface="+mn-lt"/>
                <a:ea typeface="+mn-ea"/>
                <a:cs typeface="+mn-cs"/>
              </a:rPr>
              <a:t>co-ordinated</a:t>
            </a:r>
            <a:r>
              <a:rPr lang="en-US" sz="1200" kern="1200" dirty="0" smtClean="0">
                <a:solidFill>
                  <a:schemeClr val="tx1"/>
                </a:solidFill>
                <a:effectLst/>
                <a:latin typeface="+mn-lt"/>
                <a:ea typeface="+mn-ea"/>
                <a:cs typeface="+mn-cs"/>
              </a:rPr>
              <a:t> within Premier Inn. The functional structure provides for specialist knowledge and operational consistency and clear definition of responsibility. In this regard it is helpful in running important aspects like finance, marketing, human resources and hotel operations. The divisional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provides increased accountability and flexibility for regional or service managers, and for the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to adapt to variations in customer demand and local market conditions. The matrix structure is useful when working on projects related to technology, hotel development, sustainability and service innovation, where collaboration across departments is helpful. </a:t>
            </a:r>
            <a:endParaRPr lang="en-US" dirty="0"/>
          </a:p>
        </p:txBody>
      </p:sp>
      <p:sp>
        <p:nvSpPr>
          <p:cNvPr id="4" name="Slide Number Placeholder 3"/>
          <p:cNvSpPr>
            <a:spLocks noGrp="1"/>
          </p:cNvSpPr>
          <p:nvPr>
            <p:ph type="sldNum" sz="quarter" idx="10"/>
          </p:nvPr>
        </p:nvSpPr>
        <p:spPr/>
        <p:txBody>
          <a:bodyPr/>
          <a:lstStyle/>
          <a:p>
            <a:fld id="{B040BE62-3DCF-4F6A-A7FE-4DBFC672A3FD}" type="slidenum">
              <a:rPr lang="en-US" smtClean="0"/>
              <a:t>7</a:t>
            </a:fld>
            <a:endParaRPr lang="en-US"/>
          </a:p>
        </p:txBody>
      </p:sp>
    </p:spTree>
    <p:extLst>
      <p:ext uri="{BB962C8B-B14F-4D97-AF65-F5344CB8AC3E}">
        <p14:creationId xmlns:p14="http://schemas.microsoft.com/office/powerpoint/2010/main" val="1446986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0538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639821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7450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42A54C80-263E-416B-A8E0-580EDEADCBDC}" type="datetimeFigureOut">
              <a:rPr lang="en-US" smtClean="0"/>
              <a:t>7/23/2026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776906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43996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9469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1648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42A54C80-263E-416B-A8E0-580EDEADCBDC}" type="datetimeFigureOut">
              <a:rPr lang="en-US" smtClean="0"/>
              <a:t>7/23/2026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388730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4688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C6B4A9-1611-4792-9094-5F34BCA07E0B}" type="datetimeFigureOut">
              <a:rPr lang="en-US" smtClean="0"/>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264271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91007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61BEF0D-F0BB-DE4B-95CE-6DB70DBA9567}" type="datetimeFigureOut">
              <a:rPr lang="en-US" smtClean="0"/>
              <a:pPr/>
              <a:t>7/23/2026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32933906"/>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9507" y="1828799"/>
            <a:ext cx="8034729" cy="1991763"/>
          </a:xfrm>
        </p:spPr>
        <p:txBody>
          <a:bodyPr>
            <a:noAutofit/>
          </a:bodyPr>
          <a:lstStyle/>
          <a:p>
            <a:pPr algn="ctr"/>
            <a:r>
              <a:rPr lang="en-US" sz="2800" b="1" dirty="0">
                <a:latin typeface="Times New Roman" panose="02020603050405020304" pitchFamily="18" charset="0"/>
                <a:cs typeface="Times New Roman" panose="02020603050405020304" pitchFamily="18" charset="0"/>
              </a:rPr>
              <a:t>LCBB4009</a:t>
            </a:r>
            <a:r>
              <a:rPr lang="en-US" sz="2800" dirty="0">
                <a:latin typeface="Times New Roman" panose="02020603050405020304" pitchFamily="18" charset="0"/>
                <a:cs typeface="Times New Roman" panose="02020603050405020304" pitchFamily="18" charset="0"/>
              </a:rPr>
              <a:t/>
            </a:r>
            <a:br>
              <a:rPr lang="en-US" sz="2800"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Understanding </a:t>
            </a:r>
            <a:r>
              <a:rPr lang="en-US" sz="2800" b="1" dirty="0" err="1">
                <a:latin typeface="Times New Roman" panose="02020603050405020304" pitchFamily="18" charset="0"/>
                <a:cs typeface="Times New Roman" panose="02020603050405020304" pitchFamily="18" charset="0"/>
              </a:rPr>
              <a:t>Organisational</a:t>
            </a:r>
            <a:r>
              <a:rPr lang="en-US" sz="2800" b="1" dirty="0">
                <a:latin typeface="Times New Roman" panose="02020603050405020304" pitchFamily="18" charset="0"/>
                <a:cs typeface="Times New Roman" panose="02020603050405020304" pitchFamily="18" charset="0"/>
              </a:rPr>
              <a:t> Structure and </a:t>
            </a:r>
            <a:r>
              <a:rPr lang="en-US" sz="2800" b="1" dirty="0" smtClean="0">
                <a:latin typeface="Times New Roman" panose="02020603050405020304" pitchFamily="18" charset="0"/>
                <a:cs typeface="Times New Roman" panose="02020603050405020304" pitchFamily="18" charset="0"/>
              </a:rPr>
              <a:t>Culture</a:t>
            </a:r>
            <a:r>
              <a:rPr lang="en-US" sz="4400" b="1" dirty="0" smtClean="0">
                <a:latin typeface="Times New Roman" panose="02020603050405020304" pitchFamily="18" charset="0"/>
                <a:cs typeface="Times New Roman" panose="02020603050405020304" pitchFamily="18" charset="0"/>
              </a:rPr>
              <a:t/>
            </a:r>
            <a:br>
              <a:rPr lang="en-US" sz="4400" b="1" dirty="0" smtClean="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
            </a:r>
            <a:br>
              <a:rPr lang="en-US" sz="3200" dirty="0">
                <a:latin typeface="Times New Roman" panose="02020603050405020304" pitchFamily="18" charset="0"/>
                <a:cs typeface="Times New Roman" panose="02020603050405020304" pitchFamily="18" charset="0"/>
              </a:rPr>
            </a:br>
            <a:r>
              <a:rPr lang="en-US" sz="1800" b="1" dirty="0">
                <a:latin typeface="Times New Roman" panose="02020603050405020304" pitchFamily="18" charset="0"/>
                <a:cs typeface="Times New Roman" panose="02020603050405020304" pitchFamily="18" charset="0"/>
              </a:rPr>
              <a:t>Three Ways of Designing </a:t>
            </a:r>
            <a:r>
              <a:rPr lang="en-US" sz="1800" b="1" dirty="0" err="1">
                <a:latin typeface="Times New Roman" panose="02020603050405020304" pitchFamily="18" charset="0"/>
                <a:cs typeface="Times New Roman" panose="02020603050405020304" pitchFamily="18" charset="0"/>
              </a:rPr>
              <a:t>Organisational</a:t>
            </a:r>
            <a:r>
              <a:rPr lang="en-US" sz="1800" b="1" dirty="0">
                <a:latin typeface="Times New Roman" panose="02020603050405020304" pitchFamily="18" charset="0"/>
                <a:cs typeface="Times New Roman" panose="02020603050405020304" pitchFamily="18" charset="0"/>
              </a:rPr>
              <a:t> Structure: A Study of Premier </a:t>
            </a:r>
            <a:r>
              <a:rPr lang="en-US" sz="1800" b="1" dirty="0" smtClean="0">
                <a:latin typeface="Times New Roman" panose="02020603050405020304" pitchFamily="18" charset="0"/>
                <a:cs typeface="Times New Roman" panose="02020603050405020304" pitchFamily="18" charset="0"/>
              </a:rPr>
              <a:t>Inn</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2802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Times New Roman" panose="02020603050405020304" pitchFamily="18" charset="0"/>
                <a:cs typeface="Times New Roman" panose="02020603050405020304" pitchFamily="18" charset="0"/>
              </a:rPr>
              <a:t>Introduction to </a:t>
            </a:r>
            <a:r>
              <a:rPr lang="en-US" sz="3200" b="1" dirty="0" err="1">
                <a:latin typeface="Times New Roman" panose="02020603050405020304" pitchFamily="18" charset="0"/>
                <a:cs typeface="Times New Roman" panose="02020603050405020304" pitchFamily="18" charset="0"/>
              </a:rPr>
              <a:t>Organisational</a:t>
            </a:r>
            <a:r>
              <a:rPr lang="en-US" sz="3200" b="1" dirty="0">
                <a:latin typeface="Times New Roman" panose="02020603050405020304" pitchFamily="18" charset="0"/>
                <a:cs typeface="Times New Roman" panose="02020603050405020304" pitchFamily="18" charset="0"/>
              </a:rPr>
              <a:t> Structure</a:t>
            </a:r>
            <a:r>
              <a:rPr lang="en-US" b="1" dirty="0"/>
              <a:t/>
            </a:r>
            <a:br>
              <a:rPr lang="en-US" b="1" dirty="0"/>
            </a:br>
            <a:endParaRPr lang="en-US" dirty="0"/>
          </a:p>
        </p:txBody>
      </p:sp>
      <p:sp>
        <p:nvSpPr>
          <p:cNvPr id="4" name="Rectangle 1"/>
          <p:cNvSpPr>
            <a:spLocks noGrp="1" noChangeArrowheads="1"/>
          </p:cNvSpPr>
          <p:nvPr>
            <p:ph idx="1"/>
          </p:nvPr>
        </p:nvSpPr>
        <p:spPr bwMode="auto">
          <a:xfrm>
            <a:off x="3657600" y="-110840"/>
            <a:ext cx="3777522" cy="6740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50000"/>
              </a:lnSpc>
              <a:spcBef>
                <a:spcPct val="0"/>
              </a:spcBef>
              <a:spcAft>
                <a:spcPct val="0"/>
              </a:spcAft>
              <a:buClrTx/>
            </a:pPr>
            <a:endPar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algn="just" eaLnBrk="0" fontAlgn="base" hangingPunct="0">
              <a:lnSpc>
                <a:spcPct val="150000"/>
              </a:lnSpc>
              <a:spcBef>
                <a:spcPct val="0"/>
              </a:spcBef>
              <a:spcAft>
                <a:spcPct val="0"/>
              </a:spcAft>
              <a:buClrTx/>
            </a:pP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Organisational</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structure defines how roles, responsibilities, authority and communication are arranged within an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organisation</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An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organisational</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chart visually represents management hierarchy and reporting relationships.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Effective structures improve coordination, decision-making and operational efficiency.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Premier Inn is a UK hospitality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organisation</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requiring strong coordination between different departments.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 suitable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organisational</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structure helps maintain consistent service quality and customer satisfaction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Chibili</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2019). </a:t>
            </a:r>
          </a:p>
        </p:txBody>
      </p:sp>
      <p:pic>
        <p:nvPicPr>
          <p:cNvPr id="5" name="Picture 4"/>
          <p:cNvPicPr>
            <a:picLocks noChangeAspect="1"/>
          </p:cNvPicPr>
          <p:nvPr/>
        </p:nvPicPr>
        <p:blipFill>
          <a:blip r:embed="rId3"/>
          <a:stretch>
            <a:fillRect/>
          </a:stretch>
        </p:blipFill>
        <p:spPr>
          <a:xfrm>
            <a:off x="7600789" y="266620"/>
            <a:ext cx="4016589" cy="2986245"/>
          </a:xfrm>
          <a:prstGeom prst="rect">
            <a:avLst/>
          </a:prstGeom>
        </p:spPr>
      </p:pic>
      <p:pic>
        <p:nvPicPr>
          <p:cNvPr id="6" name="Picture 5"/>
          <p:cNvPicPr>
            <a:picLocks noChangeAspect="1"/>
          </p:cNvPicPr>
          <p:nvPr/>
        </p:nvPicPr>
        <p:blipFill>
          <a:blip r:embed="rId4"/>
          <a:stretch>
            <a:fillRect/>
          </a:stretch>
        </p:blipFill>
        <p:spPr>
          <a:xfrm>
            <a:off x="7600790" y="3424428"/>
            <a:ext cx="4016588" cy="3205039"/>
          </a:xfrm>
          <a:prstGeom prst="rect">
            <a:avLst/>
          </a:prstGeom>
        </p:spPr>
      </p:pic>
    </p:spTree>
    <p:extLst>
      <p:ext uri="{BB962C8B-B14F-4D97-AF65-F5344CB8AC3E}">
        <p14:creationId xmlns:p14="http://schemas.microsoft.com/office/powerpoint/2010/main" val="1520823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Functional Structure</a:t>
            </a:r>
            <a:r>
              <a:rPr lang="en-US" b="1" dirty="0"/>
              <a:t/>
            </a:r>
            <a:br>
              <a:rPr lang="en-US" b="1" dirty="0"/>
            </a:br>
            <a:endParaRPr lang="en-US" dirty="0"/>
          </a:p>
        </p:txBody>
      </p:sp>
      <p:sp>
        <p:nvSpPr>
          <p:cNvPr id="4" name="Rectangle 1"/>
          <p:cNvSpPr>
            <a:spLocks noGrp="1" noChangeArrowheads="1"/>
          </p:cNvSpPr>
          <p:nvPr>
            <p:ph idx="1"/>
          </p:nvPr>
        </p:nvSpPr>
        <p:spPr bwMode="auto">
          <a:xfrm>
            <a:off x="3536271" y="262024"/>
            <a:ext cx="4204597" cy="63248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50000"/>
              </a:lnSpc>
              <a:spcBef>
                <a:spcPct val="0"/>
              </a:spcBef>
              <a:spcAft>
                <a:spcPct val="0"/>
              </a:spcAft>
              <a:buClrTx/>
            </a:pPr>
            <a:endParaRPr kumimoji="0" lang="en-US" alt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algn="just" eaLnBrk="0" fontAlgn="base" hangingPunct="0">
              <a:lnSpc>
                <a:spcPct val="150000"/>
              </a:lnSpc>
              <a:spcBef>
                <a:spcPct val="0"/>
              </a:spcBef>
              <a:spcAft>
                <a:spcPct val="0"/>
              </a:spcAft>
              <a:buClrTx/>
            </a:pPr>
            <a:r>
              <a:rPr kumimoji="0" lang="en-US" alt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Functional structure groups employees according to specialist areas such as operations, finance, HR and marketing. </a:t>
            </a:r>
          </a:p>
          <a:p>
            <a:pPr algn="just" eaLnBrk="0" fontAlgn="base" hangingPunct="0">
              <a:lnSpc>
                <a:spcPct val="150000"/>
              </a:lnSpc>
              <a:spcBef>
                <a:spcPct val="0"/>
              </a:spcBef>
              <a:spcAft>
                <a:spcPct val="0"/>
              </a:spcAft>
              <a:buClrTx/>
            </a:pPr>
            <a:r>
              <a:rPr kumimoji="0" lang="en-US" alt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Premier Inn can </a:t>
            </a:r>
            <a:r>
              <a:rPr kumimoji="0" lang="en-US" altLang="en-US" sz="18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organise</a:t>
            </a:r>
            <a:r>
              <a:rPr kumimoji="0" lang="en-US" alt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departments under a central management hierarchy. </a:t>
            </a:r>
          </a:p>
          <a:p>
            <a:pPr algn="just" eaLnBrk="0" fontAlgn="base" hangingPunct="0">
              <a:lnSpc>
                <a:spcPct val="150000"/>
              </a:lnSpc>
              <a:spcBef>
                <a:spcPct val="0"/>
              </a:spcBef>
              <a:spcAft>
                <a:spcPct val="0"/>
              </a:spcAft>
              <a:buClrTx/>
            </a:pPr>
            <a:r>
              <a:rPr kumimoji="0" lang="en-US" alt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It improves </a:t>
            </a:r>
            <a:r>
              <a:rPr kumimoji="0" lang="en-US" altLang="en-US" sz="18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specialisation</a:t>
            </a:r>
            <a:r>
              <a:rPr kumimoji="0" lang="en-US" alt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efficiency and clarity of employee responsibilities. </a:t>
            </a:r>
          </a:p>
          <a:p>
            <a:pPr algn="just" eaLnBrk="0" fontAlgn="base" hangingPunct="0">
              <a:lnSpc>
                <a:spcPct val="150000"/>
              </a:lnSpc>
              <a:spcBef>
                <a:spcPct val="0"/>
              </a:spcBef>
              <a:spcAft>
                <a:spcPct val="0"/>
              </a:spcAft>
              <a:buClrTx/>
            </a:pPr>
            <a:r>
              <a:rPr kumimoji="0" lang="en-US" alt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 limitation is that departments may become isolated and communication may reduce. </a:t>
            </a:r>
          </a:p>
          <a:p>
            <a:pPr algn="just" eaLnBrk="0" fontAlgn="base" hangingPunct="0">
              <a:lnSpc>
                <a:spcPct val="150000"/>
              </a:lnSpc>
              <a:spcBef>
                <a:spcPct val="0"/>
              </a:spcBef>
              <a:spcAft>
                <a:spcPct val="0"/>
              </a:spcAft>
              <a:buClrTx/>
            </a:pPr>
            <a:r>
              <a:rPr kumimoji="0" lang="en-US" alt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Collaboration between functions is important for innovation and </a:t>
            </a:r>
            <a:r>
              <a:rPr kumimoji="0" lang="en-US" altLang="en-US" sz="18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organisational</a:t>
            </a:r>
            <a:r>
              <a:rPr kumimoji="0" lang="en-US" alt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performance (</a:t>
            </a:r>
            <a:r>
              <a:rPr kumimoji="0" lang="en-US" altLang="en-US" sz="18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Gaspary</a:t>
            </a:r>
            <a:r>
              <a:rPr kumimoji="0" lang="en-US" altLang="en-US" sz="18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Moura and Wegner, 2020). </a:t>
            </a:r>
          </a:p>
        </p:txBody>
      </p:sp>
      <p:pic>
        <p:nvPicPr>
          <p:cNvPr id="5" name="Picture 4"/>
          <p:cNvPicPr>
            <a:picLocks noChangeAspect="1"/>
          </p:cNvPicPr>
          <p:nvPr/>
        </p:nvPicPr>
        <p:blipFill>
          <a:blip r:embed="rId3"/>
          <a:stretch>
            <a:fillRect/>
          </a:stretch>
        </p:blipFill>
        <p:spPr>
          <a:xfrm>
            <a:off x="7845136" y="757428"/>
            <a:ext cx="3851102" cy="2667000"/>
          </a:xfrm>
          <a:prstGeom prst="rect">
            <a:avLst/>
          </a:prstGeom>
        </p:spPr>
      </p:pic>
      <p:pic>
        <p:nvPicPr>
          <p:cNvPr id="7" name="Picture 6"/>
          <p:cNvPicPr>
            <a:picLocks noChangeAspect="1"/>
          </p:cNvPicPr>
          <p:nvPr/>
        </p:nvPicPr>
        <p:blipFill>
          <a:blip r:embed="rId4"/>
          <a:stretch>
            <a:fillRect/>
          </a:stretch>
        </p:blipFill>
        <p:spPr>
          <a:xfrm>
            <a:off x="7845136" y="3424428"/>
            <a:ext cx="3851102" cy="2986553"/>
          </a:xfrm>
          <a:prstGeom prst="rect">
            <a:avLst/>
          </a:prstGeom>
        </p:spPr>
      </p:pic>
    </p:spTree>
    <p:extLst>
      <p:ext uri="{BB962C8B-B14F-4D97-AF65-F5344CB8AC3E}">
        <p14:creationId xmlns:p14="http://schemas.microsoft.com/office/powerpoint/2010/main" val="2406153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Divisional Structure</a:t>
            </a:r>
            <a:r>
              <a:rPr lang="en-US" b="1" dirty="0"/>
              <a:t/>
            </a:r>
            <a:br>
              <a:rPr lang="en-US" b="1" dirty="0"/>
            </a:br>
            <a:endParaRPr lang="en-US" dirty="0"/>
          </a:p>
        </p:txBody>
      </p:sp>
      <p:sp>
        <p:nvSpPr>
          <p:cNvPr id="4" name="Rectangle 1"/>
          <p:cNvSpPr>
            <a:spLocks noGrp="1" noChangeArrowheads="1"/>
          </p:cNvSpPr>
          <p:nvPr>
            <p:ph idx="1"/>
          </p:nvPr>
        </p:nvSpPr>
        <p:spPr bwMode="auto">
          <a:xfrm>
            <a:off x="7889475" y="445728"/>
            <a:ext cx="3761242" cy="59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50000"/>
              </a:lnSpc>
              <a:spcBef>
                <a:spcPct val="0"/>
              </a:spcBef>
              <a:spcAft>
                <a:spcPct val="0"/>
              </a:spcAft>
              <a:buClrTx/>
            </a:pPr>
            <a:endPar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Divisional structure groups activities according to regions, services or customer markets.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Premier Inn can create divisions based on locations such as London, regional hotels and airport hotels.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It allows faster decision-making and better understanding of local customer needs.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A disadvantage is duplication of resources and increased operational costs.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Hospitality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organisations</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require flexible structures to respond to changing market conditions (Evans, 2024). </a:t>
            </a:r>
          </a:p>
        </p:txBody>
      </p:sp>
      <p:pic>
        <p:nvPicPr>
          <p:cNvPr id="5" name="Picture 4"/>
          <p:cNvPicPr>
            <a:picLocks noChangeAspect="1"/>
          </p:cNvPicPr>
          <p:nvPr/>
        </p:nvPicPr>
        <p:blipFill>
          <a:blip r:embed="rId3"/>
          <a:stretch>
            <a:fillRect/>
          </a:stretch>
        </p:blipFill>
        <p:spPr>
          <a:xfrm>
            <a:off x="3626069" y="445728"/>
            <a:ext cx="4146331" cy="2591457"/>
          </a:xfrm>
          <a:prstGeom prst="rect">
            <a:avLst/>
          </a:prstGeom>
        </p:spPr>
      </p:pic>
      <p:pic>
        <p:nvPicPr>
          <p:cNvPr id="6" name="Picture 5"/>
          <p:cNvPicPr>
            <a:picLocks noChangeAspect="1"/>
          </p:cNvPicPr>
          <p:nvPr/>
        </p:nvPicPr>
        <p:blipFill>
          <a:blip r:embed="rId4"/>
          <a:stretch>
            <a:fillRect/>
          </a:stretch>
        </p:blipFill>
        <p:spPr>
          <a:xfrm>
            <a:off x="3626069" y="3688146"/>
            <a:ext cx="4381500" cy="2571750"/>
          </a:xfrm>
          <a:prstGeom prst="rect">
            <a:avLst/>
          </a:prstGeom>
        </p:spPr>
      </p:pic>
    </p:spTree>
    <p:extLst>
      <p:ext uri="{BB962C8B-B14F-4D97-AF65-F5344CB8AC3E}">
        <p14:creationId xmlns:p14="http://schemas.microsoft.com/office/powerpoint/2010/main" val="1352228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Matrix Structure</a:t>
            </a:r>
            <a:r>
              <a:rPr lang="en-US" b="1" dirty="0"/>
              <a:t/>
            </a:r>
            <a:br>
              <a:rPr lang="en-US" b="1" dirty="0"/>
            </a:br>
            <a:endParaRPr lang="en-US" dirty="0"/>
          </a:p>
        </p:txBody>
      </p:sp>
      <p:sp>
        <p:nvSpPr>
          <p:cNvPr id="4" name="Rectangle 1"/>
          <p:cNvSpPr>
            <a:spLocks noGrp="1" noChangeArrowheads="1"/>
          </p:cNvSpPr>
          <p:nvPr>
            <p:ph idx="1"/>
          </p:nvPr>
        </p:nvSpPr>
        <p:spPr bwMode="auto">
          <a:xfrm>
            <a:off x="3747541" y="830818"/>
            <a:ext cx="3807502" cy="52187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50000"/>
              </a:lnSpc>
              <a:spcBef>
                <a:spcPct val="0"/>
              </a:spcBef>
              <a:spcAft>
                <a:spcPct val="0"/>
              </a:spcAft>
              <a:buClrTx/>
            </a:pPr>
            <a:endPar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endParaRP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Matrix structure combines functional departments with project-based teams.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Employees report to both a functional manager and a project manager.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Premier Inn may use matrix teams for digital transformation, hotel development and sustainability projects.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It encourages collaboration, flexibility and sharing of expertise. </a:t>
            </a:r>
          </a:p>
          <a:p>
            <a:pPr algn="just" eaLnBrk="0" fontAlgn="base" hangingPunct="0">
              <a:lnSpc>
                <a:spcPct val="150000"/>
              </a:lnSpc>
              <a:spcBef>
                <a:spcPct val="0"/>
              </a:spcBef>
              <a:spcAft>
                <a:spcPct val="0"/>
              </a:spcAft>
              <a:buClrTx/>
            </a:pP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Challenges include dual authority, role conflict and the need for strong communication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Ruël</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and </a:t>
            </a:r>
            <a:r>
              <a:rPr kumimoji="0" lang="en-US" altLang="en-US" sz="16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Lombarts</a:t>
            </a:r>
            <a:r>
              <a:rPr kumimoji="0" lang="en-US" altLang="en-US" sz="16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2020). </a:t>
            </a:r>
          </a:p>
        </p:txBody>
      </p:sp>
      <p:pic>
        <p:nvPicPr>
          <p:cNvPr id="5" name="Picture 4"/>
          <p:cNvPicPr>
            <a:picLocks noChangeAspect="1"/>
          </p:cNvPicPr>
          <p:nvPr/>
        </p:nvPicPr>
        <p:blipFill>
          <a:blip r:embed="rId3"/>
          <a:stretch>
            <a:fillRect/>
          </a:stretch>
        </p:blipFill>
        <p:spPr>
          <a:xfrm>
            <a:off x="7674965" y="539646"/>
            <a:ext cx="3812155" cy="2653260"/>
          </a:xfrm>
          <a:prstGeom prst="rect">
            <a:avLst/>
          </a:prstGeom>
        </p:spPr>
      </p:pic>
      <p:pic>
        <p:nvPicPr>
          <p:cNvPr id="6" name="Picture 5"/>
          <p:cNvPicPr>
            <a:picLocks noChangeAspect="1"/>
          </p:cNvPicPr>
          <p:nvPr/>
        </p:nvPicPr>
        <p:blipFill>
          <a:blip r:embed="rId4"/>
          <a:stretch>
            <a:fillRect/>
          </a:stretch>
        </p:blipFill>
        <p:spPr>
          <a:xfrm>
            <a:off x="7884828" y="3440186"/>
            <a:ext cx="3707566" cy="2780675"/>
          </a:xfrm>
          <a:prstGeom prst="rect">
            <a:avLst/>
          </a:prstGeom>
        </p:spPr>
      </p:pic>
    </p:spTree>
    <p:extLst>
      <p:ext uri="{BB962C8B-B14F-4D97-AF65-F5344CB8AC3E}">
        <p14:creationId xmlns:p14="http://schemas.microsoft.com/office/powerpoint/2010/main" val="3120769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Comparison and Application to Premier </a:t>
            </a:r>
            <a:r>
              <a:rPr lang="en-US" b="1" dirty="0" smtClean="0">
                <a:latin typeface="Times New Roman" panose="02020603050405020304" pitchFamily="18" charset="0"/>
                <a:cs typeface="Times New Roman" panose="02020603050405020304" pitchFamily="18" charset="0"/>
              </a:rPr>
              <a:t>Inn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717561" y="544419"/>
            <a:ext cx="7644984" cy="3113181"/>
          </a:xfrm>
        </p:spPr>
        <p:txBody>
          <a:bodyPr>
            <a:normAutofit fontScale="85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Functional structure focuses on efficiency through specialist departments. </a:t>
            </a:r>
          </a:p>
          <a:p>
            <a:pPr algn="just">
              <a:lnSpc>
                <a:spcPct val="150000"/>
              </a:lnSpc>
            </a:pPr>
            <a:r>
              <a:rPr lang="en-US" dirty="0">
                <a:latin typeface="Times New Roman" panose="02020603050405020304" pitchFamily="18" charset="0"/>
                <a:cs typeface="Times New Roman" panose="02020603050405020304" pitchFamily="18" charset="0"/>
              </a:rPr>
              <a:t>Divisional structure improves customer focus and local decision-making. </a:t>
            </a:r>
          </a:p>
          <a:p>
            <a:pPr algn="just">
              <a:lnSpc>
                <a:spcPct val="150000"/>
              </a:lnSpc>
            </a:pPr>
            <a:r>
              <a:rPr lang="en-US" dirty="0">
                <a:latin typeface="Times New Roman" panose="02020603050405020304" pitchFamily="18" charset="0"/>
                <a:cs typeface="Times New Roman" panose="02020603050405020304" pitchFamily="18" charset="0"/>
              </a:rPr>
              <a:t>Matrix structure supports innovation through cross-functional teamwork. </a:t>
            </a:r>
          </a:p>
          <a:p>
            <a:pPr algn="just">
              <a:lnSpc>
                <a:spcPct val="150000"/>
              </a:lnSpc>
            </a:pPr>
            <a:r>
              <a:rPr lang="en-US" dirty="0">
                <a:latin typeface="Times New Roman" panose="02020603050405020304" pitchFamily="18" charset="0"/>
                <a:cs typeface="Times New Roman" panose="02020603050405020304" pitchFamily="18" charset="0"/>
              </a:rPr>
              <a:t>Premier Inn can benefit from combining all three approaches through a hybrid structure. </a:t>
            </a:r>
          </a:p>
          <a:p>
            <a:pPr algn="just">
              <a:lnSpc>
                <a:spcPct val="150000"/>
              </a:lnSpc>
            </a:pPr>
            <a:r>
              <a:rPr lang="en-US" dirty="0">
                <a:latin typeface="Times New Roman" panose="02020603050405020304" pitchFamily="18" charset="0"/>
                <a:cs typeface="Times New Roman" panose="02020603050405020304" pitchFamily="18" charset="0"/>
              </a:rPr>
              <a:t>The best structure depends on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goals, technology and business environment (</a:t>
            </a:r>
            <a:r>
              <a:rPr lang="en-US" dirty="0" err="1">
                <a:latin typeface="Times New Roman" panose="02020603050405020304" pitchFamily="18" charset="0"/>
                <a:cs typeface="Times New Roman" panose="02020603050405020304" pitchFamily="18" charset="0"/>
              </a:rPr>
              <a:t>Tyapukhin</a:t>
            </a:r>
            <a:r>
              <a:rPr lang="en-US" dirty="0">
                <a:latin typeface="Times New Roman" panose="02020603050405020304" pitchFamily="18" charset="0"/>
                <a:cs typeface="Times New Roman" panose="02020603050405020304" pitchFamily="18" charset="0"/>
              </a:rPr>
              <a:t>, 2024). </a:t>
            </a:r>
          </a:p>
        </p:txBody>
      </p:sp>
      <p:pic>
        <p:nvPicPr>
          <p:cNvPr id="5122" name="Picture 2" descr="Premier Inn Leeds East - Visit Lee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8126" y="3657600"/>
            <a:ext cx="3921749" cy="293641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Owners Of Premier Inn Reveal £1bn Loss As Pandemic Forced Closure Of Hote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77744" y="4059628"/>
            <a:ext cx="3184801" cy="1771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9913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Times New Roman" panose="02020603050405020304" pitchFamily="18" charset="0"/>
                <a:cs typeface="Times New Roman" panose="02020603050405020304" pitchFamily="18" charset="0"/>
              </a:rPr>
              <a:t>Conclusion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869268" y="864108"/>
            <a:ext cx="7478286" cy="5120640"/>
          </a:xfrm>
        </p:spPr>
        <p:txBody>
          <a:bodyPr>
            <a:normAutofit fontScale="85000" lnSpcReduction="20000"/>
          </a:bodyPr>
          <a:lstStyle/>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The </a:t>
            </a:r>
            <a:r>
              <a:rPr lang="en-US" dirty="0" err="1">
                <a:solidFill>
                  <a:schemeClr val="tx1"/>
                </a:solidFill>
                <a:latin typeface="Times New Roman" panose="02020603050405020304" pitchFamily="18" charset="0"/>
                <a:cs typeface="Times New Roman" panose="02020603050405020304" pitchFamily="18" charset="0"/>
              </a:rPr>
              <a:t>organisational</a:t>
            </a:r>
            <a:r>
              <a:rPr lang="en-US" dirty="0">
                <a:solidFill>
                  <a:schemeClr val="tx1"/>
                </a:solidFill>
                <a:latin typeface="Times New Roman" panose="02020603050405020304" pitchFamily="18" charset="0"/>
                <a:cs typeface="Times New Roman" panose="02020603050405020304" pitchFamily="18" charset="0"/>
              </a:rPr>
              <a:t> structure is the way in which work is divided, communication is passed on, power is delegated and activities are </a:t>
            </a:r>
            <a:r>
              <a:rPr lang="en-US" dirty="0" err="1">
                <a:solidFill>
                  <a:schemeClr val="tx1"/>
                </a:solidFill>
                <a:latin typeface="Times New Roman" panose="02020603050405020304" pitchFamily="18" charset="0"/>
                <a:cs typeface="Times New Roman" panose="02020603050405020304" pitchFamily="18" charset="0"/>
              </a:rPr>
              <a:t>co-ordinated</a:t>
            </a:r>
            <a:r>
              <a:rPr lang="en-US" dirty="0">
                <a:solidFill>
                  <a:schemeClr val="tx1"/>
                </a:solidFill>
                <a:latin typeface="Times New Roman" panose="02020603050405020304" pitchFamily="18" charset="0"/>
                <a:cs typeface="Times New Roman" panose="02020603050405020304" pitchFamily="18" charset="0"/>
              </a:rPr>
              <a:t> within Premier Inn. </a:t>
            </a:r>
            <a:endParaRPr lang="en-US"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dirty="0" smtClean="0">
                <a:solidFill>
                  <a:schemeClr val="tx1"/>
                </a:solidFill>
                <a:latin typeface="Times New Roman" panose="02020603050405020304" pitchFamily="18" charset="0"/>
                <a:cs typeface="Times New Roman" panose="02020603050405020304" pitchFamily="18" charset="0"/>
              </a:rPr>
              <a:t>The </a:t>
            </a:r>
            <a:r>
              <a:rPr lang="en-US" dirty="0">
                <a:solidFill>
                  <a:schemeClr val="tx1"/>
                </a:solidFill>
                <a:latin typeface="Times New Roman" panose="02020603050405020304" pitchFamily="18" charset="0"/>
                <a:cs typeface="Times New Roman" panose="02020603050405020304" pitchFamily="18" charset="0"/>
              </a:rPr>
              <a:t>functional structure provides for specialist knowledge and operational consistency and clear definition of responsibility. In this regard it is helpful in running important aspects like finance, marketing, human resources and hotel operations. </a:t>
            </a:r>
            <a:endParaRPr lang="en-US"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dirty="0" smtClean="0">
                <a:solidFill>
                  <a:schemeClr val="tx1"/>
                </a:solidFill>
                <a:latin typeface="Times New Roman" panose="02020603050405020304" pitchFamily="18" charset="0"/>
                <a:cs typeface="Times New Roman" panose="02020603050405020304" pitchFamily="18" charset="0"/>
              </a:rPr>
              <a:t>The </a:t>
            </a:r>
            <a:r>
              <a:rPr lang="en-US" dirty="0">
                <a:solidFill>
                  <a:schemeClr val="tx1"/>
                </a:solidFill>
                <a:latin typeface="Times New Roman" panose="02020603050405020304" pitchFamily="18" charset="0"/>
                <a:cs typeface="Times New Roman" panose="02020603050405020304" pitchFamily="18" charset="0"/>
              </a:rPr>
              <a:t>divisional </a:t>
            </a:r>
            <a:r>
              <a:rPr lang="en-US" dirty="0" err="1">
                <a:solidFill>
                  <a:schemeClr val="tx1"/>
                </a:solidFill>
                <a:latin typeface="Times New Roman" panose="02020603050405020304" pitchFamily="18" charset="0"/>
                <a:cs typeface="Times New Roman" panose="02020603050405020304" pitchFamily="18" charset="0"/>
              </a:rPr>
              <a:t>organisation</a:t>
            </a:r>
            <a:r>
              <a:rPr lang="en-US" dirty="0">
                <a:solidFill>
                  <a:schemeClr val="tx1"/>
                </a:solidFill>
                <a:latin typeface="Times New Roman" panose="02020603050405020304" pitchFamily="18" charset="0"/>
                <a:cs typeface="Times New Roman" panose="02020603050405020304" pitchFamily="18" charset="0"/>
              </a:rPr>
              <a:t> provides increased accountability and flexibility for regional or service managers, and for the </a:t>
            </a:r>
            <a:r>
              <a:rPr lang="en-US" dirty="0" err="1">
                <a:solidFill>
                  <a:schemeClr val="tx1"/>
                </a:solidFill>
                <a:latin typeface="Times New Roman" panose="02020603050405020304" pitchFamily="18" charset="0"/>
                <a:cs typeface="Times New Roman" panose="02020603050405020304" pitchFamily="18" charset="0"/>
              </a:rPr>
              <a:t>organisation</a:t>
            </a:r>
            <a:r>
              <a:rPr lang="en-US" dirty="0">
                <a:solidFill>
                  <a:schemeClr val="tx1"/>
                </a:solidFill>
                <a:latin typeface="Times New Roman" panose="02020603050405020304" pitchFamily="18" charset="0"/>
                <a:cs typeface="Times New Roman" panose="02020603050405020304" pitchFamily="18" charset="0"/>
              </a:rPr>
              <a:t> to adapt to variations in customer demand and local market conditions. </a:t>
            </a:r>
            <a:endParaRPr lang="en-US" dirty="0" smtClean="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dirty="0" smtClean="0">
                <a:solidFill>
                  <a:schemeClr val="tx1"/>
                </a:solidFill>
                <a:latin typeface="Times New Roman" panose="02020603050405020304" pitchFamily="18" charset="0"/>
                <a:cs typeface="Times New Roman" panose="02020603050405020304" pitchFamily="18" charset="0"/>
              </a:rPr>
              <a:t>The </a:t>
            </a:r>
            <a:r>
              <a:rPr lang="en-US" dirty="0">
                <a:solidFill>
                  <a:schemeClr val="tx1"/>
                </a:solidFill>
                <a:latin typeface="Times New Roman" panose="02020603050405020304" pitchFamily="18" charset="0"/>
                <a:cs typeface="Times New Roman" panose="02020603050405020304" pitchFamily="18" charset="0"/>
              </a:rPr>
              <a:t>matrix structure is useful when working on projects related to technology, hotel development, sustainability and service innovation, where collaboration across departments is helpful. </a:t>
            </a:r>
          </a:p>
        </p:txBody>
      </p:sp>
    </p:spTree>
    <p:extLst>
      <p:ext uri="{BB962C8B-B14F-4D97-AF65-F5344CB8AC3E}">
        <p14:creationId xmlns:p14="http://schemas.microsoft.com/office/powerpoint/2010/main" val="3048664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b="1" dirty="0" smtClean="0">
                <a:latin typeface="Baskerville Old Face" panose="02020602080505020303" pitchFamily="18" charset="0"/>
              </a:rPr>
              <a:t>References</a:t>
            </a:r>
            <a:endParaRPr lang="en-US" sz="4400" b="1" dirty="0">
              <a:latin typeface="Baskerville Old Face" panose="02020602080505020303" pitchFamily="18" charset="0"/>
            </a:endParaRPr>
          </a:p>
        </p:txBody>
      </p:sp>
      <p:sp>
        <p:nvSpPr>
          <p:cNvPr id="3" name="Content Placeholder 2"/>
          <p:cNvSpPr>
            <a:spLocks noGrp="1"/>
          </p:cNvSpPr>
          <p:nvPr>
            <p:ph idx="1"/>
          </p:nvPr>
        </p:nvSpPr>
        <p:spPr>
          <a:xfrm>
            <a:off x="3777519" y="359765"/>
            <a:ext cx="7696213" cy="6233738"/>
          </a:xfrm>
        </p:spPr>
        <p:txBody>
          <a:bodyPr>
            <a:noAutofit/>
          </a:bodyPr>
          <a:lstStyle/>
          <a:p>
            <a:pPr algn="just">
              <a:lnSpc>
                <a:spcPct val="150000"/>
              </a:lnSpc>
            </a:pPr>
            <a:r>
              <a:rPr lang="en-US" sz="1400" dirty="0" err="1">
                <a:latin typeface="Times New Roman" panose="02020603050405020304" pitchFamily="18" charset="0"/>
                <a:cs typeface="Times New Roman" panose="02020603050405020304" pitchFamily="18" charset="0"/>
              </a:rPr>
              <a:t>Chibili</a:t>
            </a:r>
            <a:r>
              <a:rPr lang="en-US" sz="1400" dirty="0">
                <a:latin typeface="Times New Roman" panose="02020603050405020304" pitchFamily="18" charset="0"/>
                <a:cs typeface="Times New Roman" panose="02020603050405020304" pitchFamily="18" charset="0"/>
              </a:rPr>
              <a:t>, M.N., 2019. Rating Systems and the Structure of the Hospitality Industry. In </a:t>
            </a:r>
            <a:r>
              <a:rPr lang="en-US" sz="1400" i="1" dirty="0">
                <a:latin typeface="Times New Roman" panose="02020603050405020304" pitchFamily="18" charset="0"/>
                <a:cs typeface="Times New Roman" panose="02020603050405020304" pitchFamily="18" charset="0"/>
              </a:rPr>
              <a:t>Modern Hotel Operations Management</a:t>
            </a:r>
            <a:r>
              <a:rPr lang="en-US" sz="1400" dirty="0">
                <a:latin typeface="Times New Roman" panose="02020603050405020304" pitchFamily="18" charset="0"/>
                <a:cs typeface="Times New Roman" panose="02020603050405020304" pitchFamily="18" charset="0"/>
              </a:rPr>
              <a:t> (pp. 48-91). Routledge.</a:t>
            </a:r>
          </a:p>
          <a:p>
            <a:pPr algn="just">
              <a:lnSpc>
                <a:spcPct val="150000"/>
              </a:lnSpc>
            </a:pPr>
            <a:r>
              <a:rPr lang="en-US" sz="1400" dirty="0">
                <a:latin typeface="Times New Roman" panose="02020603050405020304" pitchFamily="18" charset="0"/>
                <a:cs typeface="Times New Roman" panose="02020603050405020304" pitchFamily="18" charset="0"/>
              </a:rPr>
              <a:t>Evans, N.G., 2024. Strategic management for tourism, hospitality and events. Routledge.</a:t>
            </a:r>
          </a:p>
          <a:p>
            <a:pPr algn="just">
              <a:lnSpc>
                <a:spcPct val="150000"/>
              </a:lnSpc>
            </a:pPr>
            <a:r>
              <a:rPr lang="en-US" sz="1400" dirty="0" err="1">
                <a:latin typeface="Times New Roman" panose="02020603050405020304" pitchFamily="18" charset="0"/>
                <a:cs typeface="Times New Roman" panose="02020603050405020304" pitchFamily="18" charset="0"/>
              </a:rPr>
              <a:t>Gaspary</a:t>
            </a:r>
            <a:r>
              <a:rPr lang="en-US" sz="1400" dirty="0">
                <a:latin typeface="Times New Roman" panose="02020603050405020304" pitchFamily="18" charset="0"/>
                <a:cs typeface="Times New Roman" panose="02020603050405020304" pitchFamily="18" charset="0"/>
              </a:rPr>
              <a:t>, E., Moura, G.L.D. and Wegner, D., 2020. How does the </a:t>
            </a:r>
            <a:r>
              <a:rPr lang="en-US" sz="1400" dirty="0" err="1">
                <a:latin typeface="Times New Roman" panose="02020603050405020304" pitchFamily="18" charset="0"/>
                <a:cs typeface="Times New Roman" panose="02020603050405020304" pitchFamily="18" charset="0"/>
              </a:rPr>
              <a:t>organisational</a:t>
            </a:r>
            <a:r>
              <a:rPr lang="en-US" sz="1400" dirty="0">
                <a:latin typeface="Times New Roman" panose="02020603050405020304" pitchFamily="18" charset="0"/>
                <a:cs typeface="Times New Roman" panose="02020603050405020304" pitchFamily="18" charset="0"/>
              </a:rPr>
              <a:t> structure influence a work environment for innovation?. </a:t>
            </a:r>
            <a:r>
              <a:rPr lang="en-US" sz="1400" i="1" dirty="0">
                <a:latin typeface="Times New Roman" panose="02020603050405020304" pitchFamily="18" charset="0"/>
                <a:cs typeface="Times New Roman" panose="02020603050405020304" pitchFamily="18" charset="0"/>
              </a:rPr>
              <a:t>International Journal of Entrepreneurship and Innovation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24</a:t>
            </a:r>
            <a:r>
              <a:rPr lang="en-US" sz="1400" dirty="0">
                <a:latin typeface="Times New Roman" panose="02020603050405020304" pitchFamily="18" charset="0"/>
                <a:cs typeface="Times New Roman" panose="02020603050405020304" pitchFamily="18" charset="0"/>
              </a:rPr>
              <a:t>(2-3), pp.132-153.</a:t>
            </a:r>
          </a:p>
          <a:p>
            <a:pPr algn="just">
              <a:lnSpc>
                <a:spcPct val="150000"/>
              </a:lnSpc>
            </a:pPr>
            <a:r>
              <a:rPr lang="en-US" sz="1400" dirty="0" err="1">
                <a:latin typeface="Times New Roman" panose="02020603050405020304" pitchFamily="18" charset="0"/>
                <a:cs typeface="Times New Roman" panose="02020603050405020304" pitchFamily="18" charset="0"/>
              </a:rPr>
              <a:t>Kretschmer</a:t>
            </a:r>
            <a:r>
              <a:rPr lang="en-US" sz="1400" dirty="0">
                <a:latin typeface="Times New Roman" panose="02020603050405020304" pitchFamily="18" charset="0"/>
                <a:cs typeface="Times New Roman" panose="02020603050405020304" pitchFamily="18" charset="0"/>
              </a:rPr>
              <a:t>, T., </a:t>
            </a:r>
            <a:r>
              <a:rPr lang="en-US" sz="1400" dirty="0" err="1">
                <a:latin typeface="Times New Roman" panose="02020603050405020304" pitchFamily="18" charset="0"/>
                <a:cs typeface="Times New Roman" panose="02020603050405020304" pitchFamily="18" charset="0"/>
              </a:rPr>
              <a:t>Leiponen</a:t>
            </a:r>
            <a:r>
              <a:rPr lang="en-US" sz="1400" dirty="0">
                <a:latin typeface="Times New Roman" panose="02020603050405020304" pitchFamily="18" charset="0"/>
                <a:cs typeface="Times New Roman" panose="02020603050405020304" pitchFamily="18" charset="0"/>
              </a:rPr>
              <a:t>, A., Schilling, M. and Vasudeva, G., 2022. Platform ecosystems as meta‐organizations: Implications for platform strategies. </a:t>
            </a:r>
            <a:r>
              <a:rPr lang="en-US" sz="1400" i="1" dirty="0">
                <a:latin typeface="Times New Roman" panose="02020603050405020304" pitchFamily="18" charset="0"/>
                <a:cs typeface="Times New Roman" panose="02020603050405020304" pitchFamily="18" charset="0"/>
              </a:rPr>
              <a:t>Strategic management journal</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43</a:t>
            </a:r>
            <a:r>
              <a:rPr lang="en-US" sz="1400" dirty="0">
                <a:latin typeface="Times New Roman" panose="02020603050405020304" pitchFamily="18" charset="0"/>
                <a:cs typeface="Times New Roman" panose="02020603050405020304" pitchFamily="18" charset="0"/>
              </a:rPr>
              <a:t>(3), pp.405-424.</a:t>
            </a:r>
          </a:p>
          <a:p>
            <a:pPr algn="just">
              <a:lnSpc>
                <a:spcPct val="150000"/>
              </a:lnSpc>
            </a:pPr>
            <a:r>
              <a:rPr lang="en-US" sz="1400" dirty="0" err="1">
                <a:latin typeface="Times New Roman" panose="02020603050405020304" pitchFamily="18" charset="0"/>
                <a:cs typeface="Times New Roman" panose="02020603050405020304" pitchFamily="18" charset="0"/>
              </a:rPr>
              <a:t>Ruël</a:t>
            </a:r>
            <a:r>
              <a:rPr lang="en-US" sz="1400" dirty="0">
                <a:latin typeface="Times New Roman" panose="02020603050405020304" pitchFamily="18" charset="0"/>
                <a:cs typeface="Times New Roman" panose="02020603050405020304" pitchFamily="18" charset="0"/>
              </a:rPr>
              <a:t>, H. and </a:t>
            </a:r>
            <a:r>
              <a:rPr lang="en-US" sz="1400" dirty="0" err="1">
                <a:latin typeface="Times New Roman" panose="02020603050405020304" pitchFamily="18" charset="0"/>
                <a:cs typeface="Times New Roman" panose="02020603050405020304" pitchFamily="18" charset="0"/>
              </a:rPr>
              <a:t>Lombarts</a:t>
            </a:r>
            <a:r>
              <a:rPr lang="en-US" sz="1400" dirty="0">
                <a:latin typeface="Times New Roman" panose="02020603050405020304" pitchFamily="18" charset="0"/>
                <a:cs typeface="Times New Roman" panose="02020603050405020304" pitchFamily="18" charset="0"/>
              </a:rPr>
              <a:t>, A. eds., 2020. Sustainable hospitality management: designing meaningful encounters with talent and technology. Emerald Publishing Limited.</a:t>
            </a:r>
          </a:p>
          <a:p>
            <a:pPr algn="just">
              <a:lnSpc>
                <a:spcPct val="150000"/>
              </a:lnSpc>
            </a:pPr>
            <a:r>
              <a:rPr lang="en-US" sz="1400" dirty="0">
                <a:latin typeface="Times New Roman" panose="02020603050405020304" pitchFamily="18" charset="0"/>
                <a:cs typeface="Times New Roman" panose="02020603050405020304" pitchFamily="18" charset="0"/>
              </a:rPr>
              <a:t>Shrestha, Y.R., Ben-</a:t>
            </a:r>
            <a:r>
              <a:rPr lang="en-US" sz="1400" dirty="0" err="1">
                <a:latin typeface="Times New Roman" panose="02020603050405020304" pitchFamily="18" charset="0"/>
                <a:cs typeface="Times New Roman" panose="02020603050405020304" pitchFamily="18" charset="0"/>
              </a:rPr>
              <a:t>Menahem</a:t>
            </a:r>
            <a:r>
              <a:rPr lang="en-US" sz="1400" dirty="0">
                <a:latin typeface="Times New Roman" panose="02020603050405020304" pitchFamily="18" charset="0"/>
                <a:cs typeface="Times New Roman" panose="02020603050405020304" pitchFamily="18" charset="0"/>
              </a:rPr>
              <a:t>, S.M. and Von Krogh, G., 2019. Organizational decision-making structures in the age of artificial intelligence. </a:t>
            </a:r>
            <a:r>
              <a:rPr lang="en-US" sz="1400" i="1" dirty="0">
                <a:latin typeface="Times New Roman" panose="02020603050405020304" pitchFamily="18" charset="0"/>
                <a:cs typeface="Times New Roman" panose="02020603050405020304" pitchFamily="18" charset="0"/>
              </a:rPr>
              <a:t>California management review</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61</a:t>
            </a:r>
            <a:r>
              <a:rPr lang="en-US" sz="1400" dirty="0">
                <a:latin typeface="Times New Roman" panose="02020603050405020304" pitchFamily="18" charset="0"/>
                <a:cs typeface="Times New Roman" panose="02020603050405020304" pitchFamily="18" charset="0"/>
              </a:rPr>
              <a:t>(4), pp.66-83.</a:t>
            </a:r>
          </a:p>
          <a:p>
            <a:pPr algn="just">
              <a:lnSpc>
                <a:spcPct val="150000"/>
              </a:lnSpc>
            </a:pPr>
            <a:r>
              <a:rPr lang="en-US" sz="1400" dirty="0" err="1">
                <a:latin typeface="Times New Roman" panose="02020603050405020304" pitchFamily="18" charset="0"/>
                <a:cs typeface="Times New Roman" panose="02020603050405020304" pitchFamily="18" charset="0"/>
              </a:rPr>
              <a:t>Tyapukhin</a:t>
            </a:r>
            <a:r>
              <a:rPr lang="en-US" sz="1400" dirty="0">
                <a:latin typeface="Times New Roman" panose="02020603050405020304" pitchFamily="18" charset="0"/>
                <a:cs typeface="Times New Roman" panose="02020603050405020304" pitchFamily="18" charset="0"/>
              </a:rPr>
              <a:t>, A.P., 2024. Systematic approach to the designing management objects: from concept to </a:t>
            </a:r>
            <a:r>
              <a:rPr lang="en-US" sz="1400" dirty="0" err="1">
                <a:latin typeface="Times New Roman" panose="02020603050405020304" pitchFamily="18" charset="0"/>
                <a:cs typeface="Times New Roman" panose="02020603050405020304" pitchFamily="18" charset="0"/>
              </a:rPr>
              <a:t>organisational</a:t>
            </a:r>
            <a:r>
              <a:rPr lang="en-US" sz="1400" dirty="0">
                <a:latin typeface="Times New Roman" panose="02020603050405020304" pitchFamily="18" charset="0"/>
                <a:cs typeface="Times New Roman" panose="02020603050405020304" pitchFamily="18" charset="0"/>
              </a:rPr>
              <a:t> structure. </a:t>
            </a:r>
            <a:r>
              <a:rPr lang="en-US" sz="1400" i="1" dirty="0">
                <a:latin typeface="Times New Roman" panose="02020603050405020304" pitchFamily="18" charset="0"/>
                <a:cs typeface="Times New Roman" panose="02020603050405020304" pitchFamily="18" charset="0"/>
              </a:rPr>
              <a:t>International Journal of Management Concepts and Philosophy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17</a:t>
            </a:r>
            <a:r>
              <a:rPr lang="en-US" sz="1400" dirty="0">
                <a:latin typeface="Times New Roman" panose="02020603050405020304" pitchFamily="18" charset="0"/>
                <a:cs typeface="Times New Roman" panose="02020603050405020304" pitchFamily="18" charset="0"/>
              </a:rPr>
              <a:t>(1), pp.58-82</a:t>
            </a:r>
            <a:r>
              <a:rPr lang="en-US" sz="1400" dirty="0" smtClean="0">
                <a:latin typeface="Times New Roman" panose="02020603050405020304" pitchFamily="18" charset="0"/>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1982461"/>
      </p:ext>
    </p:extLst>
  </p:cSld>
  <p:clrMapOvr>
    <a:masterClrMapping/>
  </p:clrMapOvr>
</p:sld>
</file>

<file path=ppt/theme/theme1.xml><?xml version="1.0" encoding="utf-8"?>
<a:theme xmlns:a="http://schemas.openxmlformats.org/drawingml/2006/main" name="Frame">
  <a:themeElements>
    <a:clrScheme name="Fram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xmlns="" name="Frame" id="{F226E7A2-7162-461C-9490-D27D9DC04E43}" vid="{39D77354-939E-4A26-AE51-B3F9618B14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0</TotalTime>
  <Words>1634</Words>
  <Application>Microsoft Office PowerPoint</Application>
  <PresentationFormat>Custom</PresentationFormat>
  <Paragraphs>61</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Frame</vt:lpstr>
      <vt:lpstr>LCBB4009 Understanding Organisational Structure and Culture  Three Ways of Designing Organisational Structure: A Study of Premier Inn</vt:lpstr>
      <vt:lpstr>Introduction to Organisational Structure </vt:lpstr>
      <vt:lpstr>Functional Structure </vt:lpstr>
      <vt:lpstr>Divisional Structure </vt:lpstr>
      <vt:lpstr>Matrix Structure </vt:lpstr>
      <vt:lpstr>Comparison and Application to Premier Inn</vt:lpstr>
      <vt:lpstr>Conclusion</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2026-05-13T14:13:14Z</dcterms:created>
  <dcterms:modified xsi:type="dcterms:W3CDTF">2026-07-23T15:27:09Z</dcterms:modified>
</cp:coreProperties>
</file>