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media/image11.svg" ContentType="image/svg+xml"/>
  <Override PartName="/ppt/media/image13.svg" ContentType="image/svg+xml"/>
  <Override PartName="/ppt/media/image23.svg" ContentType="image/svg+xml"/>
  <Override PartName="/ppt/media/image5.svg" ContentType="image/svg+xml"/>
  <Override PartName="/ppt/media/image7.svg" ContentType="image/svg+xml"/>
  <Override PartName="/ppt/media/image9.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72" r:id="rId4"/>
    <p:sldMasterId id="2147483684" r:id="rId5"/>
    <p:sldMasterId id="2147483696" r:id="rId6"/>
    <p:sldMasterId id="2147483708" r:id="rId7"/>
    <p:sldMasterId id="2147483720" r:id="rId8"/>
  </p:sldMasterIdLst>
  <p:notesMasterIdLst>
    <p:notesMasterId r:id="rId21"/>
  </p:notesMasterIdLst>
  <p:sldIdLst>
    <p:sldId id="256" r:id="rId9"/>
    <p:sldId id="257" r:id="rId10"/>
    <p:sldId id="260" r:id="rId11"/>
    <p:sldId id="273" r:id="rId12"/>
    <p:sldId id="274" r:id="rId13"/>
    <p:sldId id="261" r:id="rId14"/>
    <p:sldId id="276" r:id="rId15"/>
    <p:sldId id="277" r:id="rId16"/>
    <p:sldId id="275" r:id="rId17"/>
    <p:sldId id="266" r:id="rId18"/>
    <p:sldId id="269" r:id="rId19"/>
    <p:sldId id="272" r:id="rId20"/>
    <p:sldId id="259" r:id="rId22"/>
  </p:sldIdLst>
  <p:sldSz cx="12192000" cy="6858000"/>
  <p:notesSz cx="6858000" cy="9144000"/>
  <p:custDataLst>
    <p:tags r:id="rId2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trick" initials="P"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47A72"/>
    <a:srgbClr val="E2B69A"/>
    <a:srgbClr val="413837"/>
    <a:srgbClr val="F6EDE5"/>
    <a:srgbClr val="FBF7F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2035E39-A97B-4AD6-A3AF-86644779A598}" styleName="{5e54ee44-2122-4b89-9784-b75a85ec0aa5}">
    <a:wholeTbl>
      <a:tcTxStyle>
        <a:fontRef idx="none">
          <a:prstClr val="black"/>
        </a:fontRef>
      </a:tcTxStyle>
      <a:tcStyle>
        <a:tcBdr>
          <a:insideH>
            <a:ln w="12700" cmpd="sng">
              <a:solidFill>
                <a:srgbClr val="E9E9E9"/>
              </a:solidFill>
            </a:ln>
          </a:insideH>
          <a:insideV>
            <a:ln w="12700" cmpd="sng">
              <a:solidFill>
                <a:srgbClr val="E9E9E9"/>
              </a:solidFill>
            </a:ln>
          </a:insideV>
        </a:tcBdr>
        <a:fill>
          <a:solidFill>
            <a:srgbClr val="FFFFFF"/>
          </a:solidFill>
        </a:fill>
      </a:tcStyle>
    </a:wholeTbl>
    <a:lastRow>
      <a:tcTxStyle>
        <a:fontRef idx="none">
          <a:prstClr val="black"/>
        </a:fontRef>
      </a:tcTxStyle>
      <a:tcStyle>
        <a:tcBdr/>
        <a:fill>
          <a:solidFill>
            <a:srgbClr val="E9E9E9"/>
          </a:solidFill>
        </a:fill>
      </a:tcStyle>
    </a:lastRow>
    <a:firstRow>
      <a:tcTxStyle>
        <a:fontRef idx="none">
          <a:prstClr val="black"/>
        </a:fontRef>
      </a:tcTxStyle>
      <a:tcStyle>
        <a:tcBdr>
          <a:insideH>
            <a:ln w="12700" cmpd="sng">
              <a:solidFill>
                <a:srgbClr val="E9E9E9"/>
              </a:solidFill>
            </a:ln>
          </a:insideH>
          <a:insideV>
            <a:ln w="12700" cmpd="sng">
              <a:solidFill>
                <a:srgbClr val="E9E9E9"/>
              </a:solidFill>
            </a:ln>
          </a:insideV>
        </a:tcBdr>
        <a:fill>
          <a:solidFill>
            <a:srgbClr val="E24D4E"/>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1.xml"/><Relationship Id="rId8" Type="http://schemas.openxmlformats.org/officeDocument/2006/relationships/slideMaster" Target="slideMasters/slideMaster7.xml"/><Relationship Id="rId7" Type="http://schemas.openxmlformats.org/officeDocument/2006/relationships/slideMaster" Target="slideMasters/slideMaster6.xml"/><Relationship Id="rId6" Type="http://schemas.openxmlformats.org/officeDocument/2006/relationships/slideMaster" Target="slideMasters/slideMaster5.xml"/><Relationship Id="rId5" Type="http://schemas.openxmlformats.org/officeDocument/2006/relationships/slideMaster" Target="slideMasters/slideMaster4.xml"/><Relationship Id="rId4" Type="http://schemas.openxmlformats.org/officeDocument/2006/relationships/slideMaster" Target="slideMasters/slideMaster3.xml"/><Relationship Id="rId3" Type="http://schemas.openxmlformats.org/officeDocument/2006/relationships/slideMaster" Target="slideMasters/slideMaster2.xml"/><Relationship Id="rId27" Type="http://schemas.openxmlformats.org/officeDocument/2006/relationships/tags" Target="tags/tag12.xml"/><Relationship Id="rId26" Type="http://schemas.openxmlformats.org/officeDocument/2006/relationships/commentAuthors" Target="commentAuthors.xml"/><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slide" Target="slides/slide13.xml"/><Relationship Id="rId21" Type="http://schemas.openxmlformats.org/officeDocument/2006/relationships/notesMaster" Target="notesMasters/notesMaster1.xml"/><Relationship Id="rId20" Type="http://schemas.openxmlformats.org/officeDocument/2006/relationships/slide" Target="slides/slide12.xml"/><Relationship Id="rId2" Type="http://schemas.openxmlformats.org/officeDocument/2006/relationships/theme" Target="theme/theme1.xml"/><Relationship Id="rId19" Type="http://schemas.openxmlformats.org/officeDocument/2006/relationships/slide" Target="slides/slide11.xml"/><Relationship Id="rId18" Type="http://schemas.openxmlformats.org/officeDocument/2006/relationships/slide" Target="slides/slide10.xml"/><Relationship Id="rId17" Type="http://schemas.openxmlformats.org/officeDocument/2006/relationships/slide" Target="slides/slide9.xml"/><Relationship Id="rId16" Type="http://schemas.openxmlformats.org/officeDocument/2006/relationships/slide" Target="slides/slide8.xml"/><Relationship Id="rId15" Type="http://schemas.openxmlformats.org/officeDocument/2006/relationships/slide" Target="slides/slide7.xml"/><Relationship Id="rId14" Type="http://schemas.openxmlformats.org/officeDocument/2006/relationships/slide" Target="slides/slide6.xml"/><Relationship Id="rId13" Type="http://schemas.openxmlformats.org/officeDocument/2006/relationships/slide" Target="slides/slide5.xml"/><Relationship Id="rId12" Type="http://schemas.openxmlformats.org/officeDocument/2006/relationships/slide" Target="slides/slide4.xml"/><Relationship Id="rId11" Type="http://schemas.openxmlformats.org/officeDocument/2006/relationships/slide" Target="slides/slide3.xml"/><Relationship Id="rId10" Type="http://schemas.openxmlformats.org/officeDocument/2006/relationships/slide" Target="slides/slide2.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image" Target="../media/image13.svg"/><Relationship Id="rId8" Type="http://schemas.openxmlformats.org/officeDocument/2006/relationships/image" Target="../media/image12.png"/><Relationship Id="rId7" Type="http://schemas.openxmlformats.org/officeDocument/2006/relationships/image" Target="../media/image11.svg"/><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image" Target="../media/image13.svg"/><Relationship Id="rId8" Type="http://schemas.openxmlformats.org/officeDocument/2006/relationships/image" Target="../media/image12.png"/><Relationship Id="rId7" Type="http://schemas.openxmlformats.org/officeDocument/2006/relationships/image" Target="../media/image11.svg"/><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9" Type="http://schemas.openxmlformats.org/officeDocument/2006/relationships/image" Target="../media/image13.svg"/><Relationship Id="rId8" Type="http://schemas.openxmlformats.org/officeDocument/2006/relationships/image" Target="../media/image12.png"/><Relationship Id="rId7" Type="http://schemas.openxmlformats.org/officeDocument/2006/relationships/image" Target="../media/image11.svg"/><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9" Type="http://schemas.openxmlformats.org/officeDocument/2006/relationships/image" Target="../media/image13.svg"/><Relationship Id="rId8" Type="http://schemas.openxmlformats.org/officeDocument/2006/relationships/image" Target="../media/image12.png"/><Relationship Id="rId7" Type="http://schemas.openxmlformats.org/officeDocument/2006/relationships/image" Target="../media/image11.svg"/><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9" Type="http://schemas.openxmlformats.org/officeDocument/2006/relationships/image" Target="../media/image13.svg"/><Relationship Id="rId8" Type="http://schemas.openxmlformats.org/officeDocument/2006/relationships/image" Target="../media/image12.png"/><Relationship Id="rId7" Type="http://schemas.openxmlformats.org/officeDocument/2006/relationships/image" Target="../media/image11.svg"/><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9" Type="http://schemas.openxmlformats.org/officeDocument/2006/relationships/image" Target="../media/image13.svg"/><Relationship Id="rId8" Type="http://schemas.openxmlformats.org/officeDocument/2006/relationships/image" Target="../media/image12.png"/><Relationship Id="rId7" Type="http://schemas.openxmlformats.org/officeDocument/2006/relationships/image" Target="../media/image11.svg"/><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9" Type="http://schemas.openxmlformats.org/officeDocument/2006/relationships/image" Target="../media/image13.svg"/><Relationship Id="rId8" Type="http://schemas.openxmlformats.org/officeDocument/2006/relationships/image" Target="../media/image12.png"/><Relationship Id="rId7" Type="http://schemas.openxmlformats.org/officeDocument/2006/relationships/image" Target="../media/image11.svg"/><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rgbClr val="FBF7F3"/>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nvPicPr>
        <p:blipFill rotWithShape="1">
          <a:blip r:embed="rId2" cstate="print">
            <a:extLst>
              <a:ext uri="{28A0092B-C50C-407E-A947-70E740481C1C}">
                <a14:useLocalDpi xmlns:a14="http://schemas.microsoft.com/office/drawing/2010/main" val="0"/>
              </a:ext>
            </a:extLst>
          </a:blip>
          <a:srcRect l="22330" t="24021" r="40251" b="23682"/>
          <a:stretch>
            <a:fillRect/>
          </a:stretch>
        </p:blipFill>
        <p:spPr>
          <a:xfrm>
            <a:off x="0" y="0"/>
            <a:ext cx="5827776" cy="5486400"/>
          </a:xfrm>
          <a:custGeom>
            <a:avLst/>
            <a:gdLst>
              <a:gd name="connsiteX0" fmla="*/ 0 w 7284720"/>
              <a:gd name="connsiteY0" fmla="*/ 0 h 6858000"/>
              <a:gd name="connsiteX1" fmla="*/ 7284720 w 7284720"/>
              <a:gd name="connsiteY1" fmla="*/ 0 h 6858000"/>
              <a:gd name="connsiteX2" fmla="*/ 7284720 w 7284720"/>
              <a:gd name="connsiteY2" fmla="*/ 4938840 h 6858000"/>
              <a:gd name="connsiteX3" fmla="*/ 7250631 w 7284720"/>
              <a:gd name="connsiteY3" fmla="*/ 4922489 h 6858000"/>
              <a:gd name="connsiteX4" fmla="*/ 6568440 w 7284720"/>
              <a:gd name="connsiteY4" fmla="*/ 4785360 h 6858000"/>
              <a:gd name="connsiteX5" fmla="*/ 4815840 w 7284720"/>
              <a:gd name="connsiteY5" fmla="*/ 6530340 h 6858000"/>
              <a:gd name="connsiteX6" fmla="*/ 4824889 w 7284720"/>
              <a:gd name="connsiteY6" fmla="*/ 6708754 h 6858000"/>
              <a:gd name="connsiteX7" fmla="*/ 4847766 w 7284720"/>
              <a:gd name="connsiteY7" fmla="*/ 6858000 h 6858000"/>
              <a:gd name="connsiteX8" fmla="*/ 0 w 728472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84720" h="6858000">
                <a:moveTo>
                  <a:pt x="0" y="0"/>
                </a:moveTo>
                <a:lnTo>
                  <a:pt x="7284720" y="0"/>
                </a:lnTo>
                <a:lnTo>
                  <a:pt x="7284720" y="4938840"/>
                </a:lnTo>
                <a:lnTo>
                  <a:pt x="7250631" y="4922489"/>
                </a:lnTo>
                <a:cubicBezTo>
                  <a:pt x="7040953" y="4834189"/>
                  <a:pt x="6810424" y="4785360"/>
                  <a:pt x="6568440" y="4785360"/>
                </a:cubicBezTo>
                <a:cubicBezTo>
                  <a:pt x="5600506" y="4785360"/>
                  <a:pt x="4815840" y="5566614"/>
                  <a:pt x="4815840" y="6530340"/>
                </a:cubicBezTo>
                <a:cubicBezTo>
                  <a:pt x="4815840" y="6590573"/>
                  <a:pt x="4818905" y="6650093"/>
                  <a:pt x="4824889" y="6708754"/>
                </a:cubicBezTo>
                <a:lnTo>
                  <a:pt x="4847766" y="6858000"/>
                </a:lnTo>
                <a:lnTo>
                  <a:pt x="0" y="6858000"/>
                </a:lnTo>
                <a:close/>
              </a:path>
            </a:pathLst>
          </a:custGeom>
        </p:spPr>
      </p:pic>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pic>
        <p:nvPicPr>
          <p:cNvPr id="14" name="图片 13"/>
          <p:cNvPicPr>
            <a:picLocks noChangeAspect="1"/>
          </p:cNvPicPr>
          <p:nvPr userDrawn="1"/>
        </p:nvPicPr>
        <p:blipFill rotWithShape="1">
          <a:blip r:embed="rId3" cstate="print">
            <a:extLst>
              <a:ext uri="{28A0092B-C50C-407E-A947-70E740481C1C}">
                <a14:useLocalDpi xmlns:a14="http://schemas.microsoft.com/office/drawing/2010/main" val="0"/>
              </a:ext>
            </a:extLst>
          </a:blip>
          <a:srcRect l="50458" t="29948" r="19012" b="23682"/>
          <a:stretch>
            <a:fillRect/>
          </a:stretch>
        </p:blipFill>
        <p:spPr>
          <a:xfrm>
            <a:off x="7827402" y="2392680"/>
            <a:ext cx="4364598" cy="4465320"/>
          </a:xfrm>
          <a:custGeom>
            <a:avLst/>
            <a:gdLst>
              <a:gd name="connsiteX0" fmla="*/ 1904813 w 5943600"/>
              <a:gd name="connsiteY0" fmla="*/ 0 h 6080760"/>
              <a:gd name="connsiteX1" fmla="*/ 5943600 w 5943600"/>
              <a:gd name="connsiteY1" fmla="*/ 0 h 6080760"/>
              <a:gd name="connsiteX2" fmla="*/ 5943600 w 5943600"/>
              <a:gd name="connsiteY2" fmla="*/ 6080760 h 6080760"/>
              <a:gd name="connsiteX3" fmla="*/ 0 w 5943600"/>
              <a:gd name="connsiteY3" fmla="*/ 6080760 h 6080760"/>
              <a:gd name="connsiteX4" fmla="*/ 0 w 5943600"/>
              <a:gd name="connsiteY4" fmla="*/ 1632884 h 6080760"/>
              <a:gd name="connsiteX5" fmla="*/ 99060 w 5943600"/>
              <a:gd name="connsiteY5" fmla="*/ 1637410 h 6080760"/>
              <a:gd name="connsiteX6" fmla="*/ 1905000 w 5943600"/>
              <a:gd name="connsiteY6" fmla="*/ 3365 h 6080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43600" h="6080760">
                <a:moveTo>
                  <a:pt x="1904813" y="0"/>
                </a:moveTo>
                <a:lnTo>
                  <a:pt x="5943600" y="0"/>
                </a:lnTo>
                <a:lnTo>
                  <a:pt x="5943600" y="6080760"/>
                </a:lnTo>
                <a:lnTo>
                  <a:pt x="0" y="6080760"/>
                </a:lnTo>
                <a:lnTo>
                  <a:pt x="0" y="1632884"/>
                </a:lnTo>
                <a:lnTo>
                  <a:pt x="99060" y="1637410"/>
                </a:lnTo>
                <a:cubicBezTo>
                  <a:pt x="1096453" y="1637410"/>
                  <a:pt x="1905000" y="905823"/>
                  <a:pt x="1905000" y="3365"/>
                </a:cubicBezTo>
                <a:close/>
              </a:path>
            </a:pathLst>
          </a:cu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bg>
      <p:bgPr>
        <a:solidFill>
          <a:srgbClr val="FBF7F3"/>
        </a:solidFill>
        <a:effectLst/>
      </p:bgPr>
    </p:bg>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
        <p:nvSpPr>
          <p:cNvPr id="10" name="矩形 9"/>
          <p:cNvSpPr/>
          <p:nvPr userDrawn="1"/>
        </p:nvSpPr>
        <p:spPr>
          <a:xfrm>
            <a:off x="735330" y="685800"/>
            <a:ext cx="10721340" cy="5486400"/>
          </a:xfrm>
          <a:prstGeom prst="rect">
            <a:avLst/>
          </a:prstGeom>
          <a:solidFill>
            <a:srgbClr val="F6EDE5">
              <a:alpha val="8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rgbClr val="FBF7F3"/>
        </a:solid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两栏内容">
    <p:bg>
      <p:bgPr>
        <a:solidFill>
          <a:srgbClr val="FBF7F3"/>
        </a:solidFill>
        <a:effectLst/>
      </p:bgPr>
    </p:bg>
    <p:spTree>
      <p:nvGrpSpPr>
        <p:cNvPr id="1" name=""/>
        <p:cNvGrpSpPr/>
        <p:nvPr/>
      </p:nvGrpSpPr>
      <p:grpSpPr>
        <a:xfrm>
          <a:off x="0" y="0"/>
          <a:ext cx="0" cy="0"/>
          <a:chOff x="0" y="0"/>
          <a:chExt cx="0" cy="0"/>
        </a:xfrm>
      </p:grpSpPr>
      <p:pic>
        <p:nvPicPr>
          <p:cNvPr id="9" name="图形 8"/>
          <p:cNvPicPr>
            <a:picLocks noChangeAspect="1"/>
          </p:cNvPicPr>
          <p:nvPr userDrawn="1"/>
        </p:nvPicPr>
        <p:blipFill rotWithShape="1">
          <a:blip r:embed="rId2">
            <a:extLst>
              <a:ext uri="{96DAC541-7B7A-43D3-8B79-37D633B846F1}">
                <asvg:svgBlip xmlns:asvg="http://schemas.microsoft.com/office/drawing/2016/SVG/main" r:embed="rId3"/>
              </a:ext>
            </a:extLst>
          </a:blip>
          <a:srcRect l="12378" t="6872"/>
          <a:stretch>
            <a:fillRect/>
          </a:stretch>
        </p:blipFill>
        <p:spPr>
          <a:xfrm flipH="1">
            <a:off x="3124200" y="0"/>
            <a:ext cx="9067800" cy="685800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比较">
    <p:bg>
      <p:bgPr>
        <a:solidFill>
          <a:srgbClr val="FBF7F3"/>
        </a:solidFill>
        <a:effectLst/>
      </p:bgPr>
    </p:bg>
    <p:spTree>
      <p:nvGrpSpPr>
        <p:cNvPr id="1" name=""/>
        <p:cNvGrpSpPr/>
        <p:nvPr/>
      </p:nvGrpSpPr>
      <p:grpSpPr>
        <a:xfrm>
          <a:off x="0" y="0"/>
          <a:ext cx="0" cy="0"/>
          <a:chOff x="0" y="0"/>
          <a:chExt cx="0" cy="0"/>
        </a:xfrm>
      </p:grpSpPr>
      <p:pic>
        <p:nvPicPr>
          <p:cNvPr id="11" name="图形 10"/>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11480" y="-396240"/>
            <a:ext cx="2658350" cy="1756410"/>
          </a:xfrm>
          <a:prstGeom prst="rect">
            <a:avLst/>
          </a:prstGeom>
        </p:spPr>
      </p:pic>
      <p:pic>
        <p:nvPicPr>
          <p:cNvPr id="12" name="图形 11"/>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80988" y="-396240"/>
            <a:ext cx="1929638" cy="1082040"/>
          </a:xfrm>
          <a:prstGeom prst="rect">
            <a:avLst/>
          </a:prstGeom>
        </p:spPr>
      </p:pic>
      <p:pic>
        <p:nvPicPr>
          <p:cNvPr id="13" name="图形 12"/>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63325" y="5806440"/>
            <a:ext cx="1657350" cy="1676400"/>
          </a:xfrm>
          <a:prstGeom prst="rect">
            <a:avLst/>
          </a:prstGeom>
        </p:spPr>
      </p:pic>
      <p:pic>
        <p:nvPicPr>
          <p:cNvPr id="14" name="图形 13"/>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0253663" y="6404713"/>
            <a:ext cx="2219324" cy="479854"/>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rgbClr val="FBF7F3"/>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nvPicPr>
        <p:blipFill rotWithShape="1">
          <a:blip r:embed="rId2" cstate="print">
            <a:extLst>
              <a:ext uri="{28A0092B-C50C-407E-A947-70E740481C1C}">
                <a14:useLocalDpi xmlns:a14="http://schemas.microsoft.com/office/drawing/2010/main" val="0"/>
              </a:ext>
            </a:extLst>
          </a:blip>
          <a:srcRect l="22330" t="24021" r="40251" b="23682"/>
          <a:stretch>
            <a:fillRect/>
          </a:stretch>
        </p:blipFill>
        <p:spPr>
          <a:xfrm>
            <a:off x="0" y="0"/>
            <a:ext cx="5827776" cy="5486400"/>
          </a:xfrm>
          <a:custGeom>
            <a:avLst/>
            <a:gdLst>
              <a:gd name="connsiteX0" fmla="*/ 0 w 7284720"/>
              <a:gd name="connsiteY0" fmla="*/ 0 h 6858000"/>
              <a:gd name="connsiteX1" fmla="*/ 7284720 w 7284720"/>
              <a:gd name="connsiteY1" fmla="*/ 0 h 6858000"/>
              <a:gd name="connsiteX2" fmla="*/ 7284720 w 7284720"/>
              <a:gd name="connsiteY2" fmla="*/ 4938840 h 6858000"/>
              <a:gd name="connsiteX3" fmla="*/ 7250631 w 7284720"/>
              <a:gd name="connsiteY3" fmla="*/ 4922489 h 6858000"/>
              <a:gd name="connsiteX4" fmla="*/ 6568440 w 7284720"/>
              <a:gd name="connsiteY4" fmla="*/ 4785360 h 6858000"/>
              <a:gd name="connsiteX5" fmla="*/ 4815840 w 7284720"/>
              <a:gd name="connsiteY5" fmla="*/ 6530340 h 6858000"/>
              <a:gd name="connsiteX6" fmla="*/ 4824889 w 7284720"/>
              <a:gd name="connsiteY6" fmla="*/ 6708754 h 6858000"/>
              <a:gd name="connsiteX7" fmla="*/ 4847766 w 7284720"/>
              <a:gd name="connsiteY7" fmla="*/ 6858000 h 6858000"/>
              <a:gd name="connsiteX8" fmla="*/ 0 w 728472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84720" h="6858000">
                <a:moveTo>
                  <a:pt x="0" y="0"/>
                </a:moveTo>
                <a:lnTo>
                  <a:pt x="7284720" y="0"/>
                </a:lnTo>
                <a:lnTo>
                  <a:pt x="7284720" y="4938840"/>
                </a:lnTo>
                <a:lnTo>
                  <a:pt x="7250631" y="4922489"/>
                </a:lnTo>
                <a:cubicBezTo>
                  <a:pt x="7040953" y="4834189"/>
                  <a:pt x="6810424" y="4785360"/>
                  <a:pt x="6568440" y="4785360"/>
                </a:cubicBezTo>
                <a:cubicBezTo>
                  <a:pt x="5600506" y="4785360"/>
                  <a:pt x="4815840" y="5566614"/>
                  <a:pt x="4815840" y="6530340"/>
                </a:cubicBezTo>
                <a:cubicBezTo>
                  <a:pt x="4815840" y="6590573"/>
                  <a:pt x="4818905" y="6650093"/>
                  <a:pt x="4824889" y="6708754"/>
                </a:cubicBezTo>
                <a:lnTo>
                  <a:pt x="4847766" y="6858000"/>
                </a:lnTo>
                <a:lnTo>
                  <a:pt x="0" y="6858000"/>
                </a:lnTo>
                <a:close/>
              </a:path>
            </a:pathLst>
          </a:custGeom>
        </p:spPr>
      </p:pic>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pic>
        <p:nvPicPr>
          <p:cNvPr id="14" name="图片 13"/>
          <p:cNvPicPr>
            <a:picLocks noChangeAspect="1"/>
          </p:cNvPicPr>
          <p:nvPr userDrawn="1"/>
        </p:nvPicPr>
        <p:blipFill rotWithShape="1">
          <a:blip r:embed="rId3" cstate="print">
            <a:extLst>
              <a:ext uri="{28A0092B-C50C-407E-A947-70E740481C1C}">
                <a14:useLocalDpi xmlns:a14="http://schemas.microsoft.com/office/drawing/2010/main" val="0"/>
              </a:ext>
            </a:extLst>
          </a:blip>
          <a:srcRect l="50458" t="29948" r="19012" b="23682"/>
          <a:stretch>
            <a:fillRect/>
          </a:stretch>
        </p:blipFill>
        <p:spPr>
          <a:xfrm>
            <a:off x="7827402" y="2392680"/>
            <a:ext cx="4364598" cy="4465320"/>
          </a:xfrm>
          <a:custGeom>
            <a:avLst/>
            <a:gdLst>
              <a:gd name="connsiteX0" fmla="*/ 1904813 w 5943600"/>
              <a:gd name="connsiteY0" fmla="*/ 0 h 6080760"/>
              <a:gd name="connsiteX1" fmla="*/ 5943600 w 5943600"/>
              <a:gd name="connsiteY1" fmla="*/ 0 h 6080760"/>
              <a:gd name="connsiteX2" fmla="*/ 5943600 w 5943600"/>
              <a:gd name="connsiteY2" fmla="*/ 6080760 h 6080760"/>
              <a:gd name="connsiteX3" fmla="*/ 0 w 5943600"/>
              <a:gd name="connsiteY3" fmla="*/ 6080760 h 6080760"/>
              <a:gd name="connsiteX4" fmla="*/ 0 w 5943600"/>
              <a:gd name="connsiteY4" fmla="*/ 1632884 h 6080760"/>
              <a:gd name="connsiteX5" fmla="*/ 99060 w 5943600"/>
              <a:gd name="connsiteY5" fmla="*/ 1637410 h 6080760"/>
              <a:gd name="connsiteX6" fmla="*/ 1905000 w 5943600"/>
              <a:gd name="connsiteY6" fmla="*/ 3365 h 6080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43600" h="6080760">
                <a:moveTo>
                  <a:pt x="1904813" y="0"/>
                </a:moveTo>
                <a:lnTo>
                  <a:pt x="5943600" y="0"/>
                </a:lnTo>
                <a:lnTo>
                  <a:pt x="5943600" y="6080760"/>
                </a:lnTo>
                <a:lnTo>
                  <a:pt x="0" y="6080760"/>
                </a:lnTo>
                <a:lnTo>
                  <a:pt x="0" y="1632884"/>
                </a:lnTo>
                <a:lnTo>
                  <a:pt x="99060" y="1637410"/>
                </a:lnTo>
                <a:cubicBezTo>
                  <a:pt x="1096453" y="1637410"/>
                  <a:pt x="1905000" y="905823"/>
                  <a:pt x="1905000" y="3365"/>
                </a:cubicBezTo>
                <a:close/>
              </a:path>
            </a:pathLst>
          </a:custGeom>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标题和内容">
    <p:bg>
      <p:bgPr>
        <a:solidFill>
          <a:srgbClr val="FBF7F3"/>
        </a:solidFill>
        <a:effectLst/>
      </p:bgPr>
    </p:bg>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
        <p:nvSpPr>
          <p:cNvPr id="10" name="矩形 9"/>
          <p:cNvSpPr/>
          <p:nvPr userDrawn="1"/>
        </p:nvSpPr>
        <p:spPr>
          <a:xfrm>
            <a:off x="735330" y="685800"/>
            <a:ext cx="10721340" cy="5486400"/>
          </a:xfrm>
          <a:prstGeom prst="rect">
            <a:avLst/>
          </a:prstGeom>
          <a:solidFill>
            <a:srgbClr val="F6EDE5">
              <a:alpha val="8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rgbClr val="FBF7F3"/>
        </a:solid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两栏内容">
    <p:bg>
      <p:bgPr>
        <a:solidFill>
          <a:srgbClr val="FBF7F3"/>
        </a:solidFill>
        <a:effectLst/>
      </p:bgPr>
    </p:bg>
    <p:spTree>
      <p:nvGrpSpPr>
        <p:cNvPr id="1" name=""/>
        <p:cNvGrpSpPr/>
        <p:nvPr/>
      </p:nvGrpSpPr>
      <p:grpSpPr>
        <a:xfrm>
          <a:off x="0" y="0"/>
          <a:ext cx="0" cy="0"/>
          <a:chOff x="0" y="0"/>
          <a:chExt cx="0" cy="0"/>
        </a:xfrm>
      </p:grpSpPr>
      <p:pic>
        <p:nvPicPr>
          <p:cNvPr id="9" name="图形 8"/>
          <p:cNvPicPr>
            <a:picLocks noChangeAspect="1"/>
          </p:cNvPicPr>
          <p:nvPr userDrawn="1"/>
        </p:nvPicPr>
        <p:blipFill rotWithShape="1">
          <a:blip r:embed="rId2">
            <a:extLst>
              <a:ext uri="{96DAC541-7B7A-43D3-8B79-37D633B846F1}">
                <asvg:svgBlip xmlns:asvg="http://schemas.microsoft.com/office/drawing/2016/SVG/main" r:embed="rId3"/>
              </a:ext>
            </a:extLst>
          </a:blip>
          <a:srcRect l="12378" t="6872"/>
          <a:stretch>
            <a:fillRect/>
          </a:stretch>
        </p:blipFill>
        <p:spPr>
          <a:xfrm flipH="1">
            <a:off x="3124200" y="0"/>
            <a:ext cx="9067800" cy="6858000"/>
          </a:xfrm>
          <a:prstGeom prst="rect">
            <a:avLst/>
          </a:prstGeom>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比较">
    <p:bg>
      <p:bgPr>
        <a:solidFill>
          <a:srgbClr val="FBF7F3"/>
        </a:solidFill>
        <a:effectLst/>
      </p:bgPr>
    </p:bg>
    <p:spTree>
      <p:nvGrpSpPr>
        <p:cNvPr id="1" name=""/>
        <p:cNvGrpSpPr/>
        <p:nvPr/>
      </p:nvGrpSpPr>
      <p:grpSpPr>
        <a:xfrm>
          <a:off x="0" y="0"/>
          <a:ext cx="0" cy="0"/>
          <a:chOff x="0" y="0"/>
          <a:chExt cx="0" cy="0"/>
        </a:xfrm>
      </p:grpSpPr>
      <p:pic>
        <p:nvPicPr>
          <p:cNvPr id="11" name="图形 10"/>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11480" y="-396240"/>
            <a:ext cx="2658350" cy="1756410"/>
          </a:xfrm>
          <a:prstGeom prst="rect">
            <a:avLst/>
          </a:prstGeom>
        </p:spPr>
      </p:pic>
      <p:pic>
        <p:nvPicPr>
          <p:cNvPr id="12" name="图形 11"/>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80988" y="-396240"/>
            <a:ext cx="1929638" cy="1082040"/>
          </a:xfrm>
          <a:prstGeom prst="rect">
            <a:avLst/>
          </a:prstGeom>
        </p:spPr>
      </p:pic>
      <p:pic>
        <p:nvPicPr>
          <p:cNvPr id="13" name="图形 12"/>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63325" y="5806440"/>
            <a:ext cx="1657350" cy="1676400"/>
          </a:xfrm>
          <a:prstGeom prst="rect">
            <a:avLst/>
          </a:prstGeom>
        </p:spPr>
      </p:pic>
      <p:pic>
        <p:nvPicPr>
          <p:cNvPr id="14" name="图形 13"/>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0253663" y="6404713"/>
            <a:ext cx="2219324" cy="479854"/>
          </a:xfrm>
          <a:prstGeom prst="rect">
            <a:avLst/>
          </a:prstGeom>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rgbClr val="FBF7F3"/>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nvPicPr>
        <p:blipFill rotWithShape="1">
          <a:blip r:embed="rId2" cstate="print">
            <a:extLst>
              <a:ext uri="{28A0092B-C50C-407E-A947-70E740481C1C}">
                <a14:useLocalDpi xmlns:a14="http://schemas.microsoft.com/office/drawing/2010/main" val="0"/>
              </a:ext>
            </a:extLst>
          </a:blip>
          <a:srcRect l="22330" t="24021" r="40251" b="23682"/>
          <a:stretch>
            <a:fillRect/>
          </a:stretch>
        </p:blipFill>
        <p:spPr>
          <a:xfrm>
            <a:off x="0" y="0"/>
            <a:ext cx="5827776" cy="5486400"/>
          </a:xfrm>
          <a:custGeom>
            <a:avLst/>
            <a:gdLst>
              <a:gd name="connsiteX0" fmla="*/ 0 w 7284720"/>
              <a:gd name="connsiteY0" fmla="*/ 0 h 6858000"/>
              <a:gd name="connsiteX1" fmla="*/ 7284720 w 7284720"/>
              <a:gd name="connsiteY1" fmla="*/ 0 h 6858000"/>
              <a:gd name="connsiteX2" fmla="*/ 7284720 w 7284720"/>
              <a:gd name="connsiteY2" fmla="*/ 4938840 h 6858000"/>
              <a:gd name="connsiteX3" fmla="*/ 7250631 w 7284720"/>
              <a:gd name="connsiteY3" fmla="*/ 4922489 h 6858000"/>
              <a:gd name="connsiteX4" fmla="*/ 6568440 w 7284720"/>
              <a:gd name="connsiteY4" fmla="*/ 4785360 h 6858000"/>
              <a:gd name="connsiteX5" fmla="*/ 4815840 w 7284720"/>
              <a:gd name="connsiteY5" fmla="*/ 6530340 h 6858000"/>
              <a:gd name="connsiteX6" fmla="*/ 4824889 w 7284720"/>
              <a:gd name="connsiteY6" fmla="*/ 6708754 h 6858000"/>
              <a:gd name="connsiteX7" fmla="*/ 4847766 w 7284720"/>
              <a:gd name="connsiteY7" fmla="*/ 6858000 h 6858000"/>
              <a:gd name="connsiteX8" fmla="*/ 0 w 728472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84720" h="6858000">
                <a:moveTo>
                  <a:pt x="0" y="0"/>
                </a:moveTo>
                <a:lnTo>
                  <a:pt x="7284720" y="0"/>
                </a:lnTo>
                <a:lnTo>
                  <a:pt x="7284720" y="4938840"/>
                </a:lnTo>
                <a:lnTo>
                  <a:pt x="7250631" y="4922489"/>
                </a:lnTo>
                <a:cubicBezTo>
                  <a:pt x="7040953" y="4834189"/>
                  <a:pt x="6810424" y="4785360"/>
                  <a:pt x="6568440" y="4785360"/>
                </a:cubicBezTo>
                <a:cubicBezTo>
                  <a:pt x="5600506" y="4785360"/>
                  <a:pt x="4815840" y="5566614"/>
                  <a:pt x="4815840" y="6530340"/>
                </a:cubicBezTo>
                <a:cubicBezTo>
                  <a:pt x="4815840" y="6590573"/>
                  <a:pt x="4818905" y="6650093"/>
                  <a:pt x="4824889" y="6708754"/>
                </a:cubicBezTo>
                <a:lnTo>
                  <a:pt x="4847766" y="6858000"/>
                </a:lnTo>
                <a:lnTo>
                  <a:pt x="0" y="6858000"/>
                </a:lnTo>
                <a:close/>
              </a:path>
            </a:pathLst>
          </a:custGeom>
        </p:spPr>
      </p:pic>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pic>
        <p:nvPicPr>
          <p:cNvPr id="14" name="图片 13"/>
          <p:cNvPicPr>
            <a:picLocks noChangeAspect="1"/>
          </p:cNvPicPr>
          <p:nvPr userDrawn="1"/>
        </p:nvPicPr>
        <p:blipFill rotWithShape="1">
          <a:blip r:embed="rId3" cstate="print">
            <a:extLst>
              <a:ext uri="{28A0092B-C50C-407E-A947-70E740481C1C}">
                <a14:useLocalDpi xmlns:a14="http://schemas.microsoft.com/office/drawing/2010/main" val="0"/>
              </a:ext>
            </a:extLst>
          </a:blip>
          <a:srcRect l="50458" t="29948" r="19012" b="23682"/>
          <a:stretch>
            <a:fillRect/>
          </a:stretch>
        </p:blipFill>
        <p:spPr>
          <a:xfrm>
            <a:off x="7827402" y="2392680"/>
            <a:ext cx="4364598" cy="4465320"/>
          </a:xfrm>
          <a:custGeom>
            <a:avLst/>
            <a:gdLst>
              <a:gd name="connsiteX0" fmla="*/ 1904813 w 5943600"/>
              <a:gd name="connsiteY0" fmla="*/ 0 h 6080760"/>
              <a:gd name="connsiteX1" fmla="*/ 5943600 w 5943600"/>
              <a:gd name="connsiteY1" fmla="*/ 0 h 6080760"/>
              <a:gd name="connsiteX2" fmla="*/ 5943600 w 5943600"/>
              <a:gd name="connsiteY2" fmla="*/ 6080760 h 6080760"/>
              <a:gd name="connsiteX3" fmla="*/ 0 w 5943600"/>
              <a:gd name="connsiteY3" fmla="*/ 6080760 h 6080760"/>
              <a:gd name="connsiteX4" fmla="*/ 0 w 5943600"/>
              <a:gd name="connsiteY4" fmla="*/ 1632884 h 6080760"/>
              <a:gd name="connsiteX5" fmla="*/ 99060 w 5943600"/>
              <a:gd name="connsiteY5" fmla="*/ 1637410 h 6080760"/>
              <a:gd name="connsiteX6" fmla="*/ 1905000 w 5943600"/>
              <a:gd name="connsiteY6" fmla="*/ 3365 h 6080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43600" h="6080760">
                <a:moveTo>
                  <a:pt x="1904813" y="0"/>
                </a:moveTo>
                <a:lnTo>
                  <a:pt x="5943600" y="0"/>
                </a:lnTo>
                <a:lnTo>
                  <a:pt x="5943600" y="6080760"/>
                </a:lnTo>
                <a:lnTo>
                  <a:pt x="0" y="6080760"/>
                </a:lnTo>
                <a:lnTo>
                  <a:pt x="0" y="1632884"/>
                </a:lnTo>
                <a:lnTo>
                  <a:pt x="99060" y="1637410"/>
                </a:lnTo>
                <a:cubicBezTo>
                  <a:pt x="1096453" y="1637410"/>
                  <a:pt x="1905000" y="905823"/>
                  <a:pt x="1905000" y="3365"/>
                </a:cubicBezTo>
                <a:close/>
              </a:path>
            </a:pathLst>
          </a:cu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标题和内容">
    <p:bg>
      <p:bgPr>
        <a:solidFill>
          <a:srgbClr val="FBF7F3"/>
        </a:solidFill>
        <a:effectLst/>
      </p:bgPr>
    </p:bg>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
        <p:nvSpPr>
          <p:cNvPr id="10" name="矩形 9"/>
          <p:cNvSpPr/>
          <p:nvPr userDrawn="1"/>
        </p:nvSpPr>
        <p:spPr>
          <a:xfrm>
            <a:off x="735330" y="685800"/>
            <a:ext cx="10721340" cy="5486400"/>
          </a:xfrm>
          <a:prstGeom prst="rect">
            <a:avLst/>
          </a:prstGeom>
          <a:solidFill>
            <a:srgbClr val="F6EDE5">
              <a:alpha val="8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rgbClr val="FBF7F3"/>
        </a:solid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两栏内容">
    <p:bg>
      <p:bgPr>
        <a:solidFill>
          <a:srgbClr val="FBF7F3"/>
        </a:solidFill>
        <a:effectLst/>
      </p:bgPr>
    </p:bg>
    <p:spTree>
      <p:nvGrpSpPr>
        <p:cNvPr id="1" name=""/>
        <p:cNvGrpSpPr/>
        <p:nvPr/>
      </p:nvGrpSpPr>
      <p:grpSpPr>
        <a:xfrm>
          <a:off x="0" y="0"/>
          <a:ext cx="0" cy="0"/>
          <a:chOff x="0" y="0"/>
          <a:chExt cx="0" cy="0"/>
        </a:xfrm>
      </p:grpSpPr>
      <p:pic>
        <p:nvPicPr>
          <p:cNvPr id="9" name="图形 8"/>
          <p:cNvPicPr>
            <a:picLocks noChangeAspect="1"/>
          </p:cNvPicPr>
          <p:nvPr userDrawn="1"/>
        </p:nvPicPr>
        <p:blipFill rotWithShape="1">
          <a:blip r:embed="rId2">
            <a:extLst>
              <a:ext uri="{96DAC541-7B7A-43D3-8B79-37D633B846F1}">
                <asvg:svgBlip xmlns:asvg="http://schemas.microsoft.com/office/drawing/2016/SVG/main" r:embed="rId3"/>
              </a:ext>
            </a:extLst>
          </a:blip>
          <a:srcRect l="12378" t="6872"/>
          <a:stretch>
            <a:fillRect/>
          </a:stretch>
        </p:blipFill>
        <p:spPr>
          <a:xfrm flipH="1">
            <a:off x="3124200" y="0"/>
            <a:ext cx="9067800" cy="685800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比较">
    <p:bg>
      <p:bgPr>
        <a:solidFill>
          <a:srgbClr val="FBF7F3"/>
        </a:solidFill>
        <a:effectLst/>
      </p:bgPr>
    </p:bg>
    <p:spTree>
      <p:nvGrpSpPr>
        <p:cNvPr id="1" name=""/>
        <p:cNvGrpSpPr/>
        <p:nvPr/>
      </p:nvGrpSpPr>
      <p:grpSpPr>
        <a:xfrm>
          <a:off x="0" y="0"/>
          <a:ext cx="0" cy="0"/>
          <a:chOff x="0" y="0"/>
          <a:chExt cx="0" cy="0"/>
        </a:xfrm>
      </p:grpSpPr>
      <p:pic>
        <p:nvPicPr>
          <p:cNvPr id="11" name="图形 10"/>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11480" y="-396240"/>
            <a:ext cx="2658350" cy="1756410"/>
          </a:xfrm>
          <a:prstGeom prst="rect">
            <a:avLst/>
          </a:prstGeom>
        </p:spPr>
      </p:pic>
      <p:pic>
        <p:nvPicPr>
          <p:cNvPr id="12" name="图形 11"/>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80988" y="-396240"/>
            <a:ext cx="1929638" cy="1082040"/>
          </a:xfrm>
          <a:prstGeom prst="rect">
            <a:avLst/>
          </a:prstGeom>
        </p:spPr>
      </p:pic>
      <p:pic>
        <p:nvPicPr>
          <p:cNvPr id="13" name="图形 12"/>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63325" y="5806440"/>
            <a:ext cx="1657350" cy="1676400"/>
          </a:xfrm>
          <a:prstGeom prst="rect">
            <a:avLst/>
          </a:prstGeom>
        </p:spPr>
      </p:pic>
      <p:pic>
        <p:nvPicPr>
          <p:cNvPr id="14" name="图形 13"/>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0253663" y="6404713"/>
            <a:ext cx="2219324" cy="479854"/>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rgbClr val="FBF7F3"/>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nvPicPr>
        <p:blipFill rotWithShape="1">
          <a:blip r:embed="rId2" cstate="print">
            <a:extLst>
              <a:ext uri="{28A0092B-C50C-407E-A947-70E740481C1C}">
                <a14:useLocalDpi xmlns:a14="http://schemas.microsoft.com/office/drawing/2010/main" val="0"/>
              </a:ext>
            </a:extLst>
          </a:blip>
          <a:srcRect l="22330" t="24021" r="40251" b="23682"/>
          <a:stretch>
            <a:fillRect/>
          </a:stretch>
        </p:blipFill>
        <p:spPr>
          <a:xfrm>
            <a:off x="0" y="0"/>
            <a:ext cx="5827776" cy="5486400"/>
          </a:xfrm>
          <a:custGeom>
            <a:avLst/>
            <a:gdLst>
              <a:gd name="connsiteX0" fmla="*/ 0 w 7284720"/>
              <a:gd name="connsiteY0" fmla="*/ 0 h 6858000"/>
              <a:gd name="connsiteX1" fmla="*/ 7284720 w 7284720"/>
              <a:gd name="connsiteY1" fmla="*/ 0 h 6858000"/>
              <a:gd name="connsiteX2" fmla="*/ 7284720 w 7284720"/>
              <a:gd name="connsiteY2" fmla="*/ 4938840 h 6858000"/>
              <a:gd name="connsiteX3" fmla="*/ 7250631 w 7284720"/>
              <a:gd name="connsiteY3" fmla="*/ 4922489 h 6858000"/>
              <a:gd name="connsiteX4" fmla="*/ 6568440 w 7284720"/>
              <a:gd name="connsiteY4" fmla="*/ 4785360 h 6858000"/>
              <a:gd name="connsiteX5" fmla="*/ 4815840 w 7284720"/>
              <a:gd name="connsiteY5" fmla="*/ 6530340 h 6858000"/>
              <a:gd name="connsiteX6" fmla="*/ 4824889 w 7284720"/>
              <a:gd name="connsiteY6" fmla="*/ 6708754 h 6858000"/>
              <a:gd name="connsiteX7" fmla="*/ 4847766 w 7284720"/>
              <a:gd name="connsiteY7" fmla="*/ 6858000 h 6858000"/>
              <a:gd name="connsiteX8" fmla="*/ 0 w 728472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84720" h="6858000">
                <a:moveTo>
                  <a:pt x="0" y="0"/>
                </a:moveTo>
                <a:lnTo>
                  <a:pt x="7284720" y="0"/>
                </a:lnTo>
                <a:lnTo>
                  <a:pt x="7284720" y="4938840"/>
                </a:lnTo>
                <a:lnTo>
                  <a:pt x="7250631" y="4922489"/>
                </a:lnTo>
                <a:cubicBezTo>
                  <a:pt x="7040953" y="4834189"/>
                  <a:pt x="6810424" y="4785360"/>
                  <a:pt x="6568440" y="4785360"/>
                </a:cubicBezTo>
                <a:cubicBezTo>
                  <a:pt x="5600506" y="4785360"/>
                  <a:pt x="4815840" y="5566614"/>
                  <a:pt x="4815840" y="6530340"/>
                </a:cubicBezTo>
                <a:cubicBezTo>
                  <a:pt x="4815840" y="6590573"/>
                  <a:pt x="4818905" y="6650093"/>
                  <a:pt x="4824889" y="6708754"/>
                </a:cubicBezTo>
                <a:lnTo>
                  <a:pt x="4847766" y="6858000"/>
                </a:lnTo>
                <a:lnTo>
                  <a:pt x="0" y="6858000"/>
                </a:lnTo>
                <a:close/>
              </a:path>
            </a:pathLst>
          </a:custGeom>
        </p:spPr>
      </p:pic>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pic>
        <p:nvPicPr>
          <p:cNvPr id="14" name="图片 13"/>
          <p:cNvPicPr>
            <a:picLocks noChangeAspect="1"/>
          </p:cNvPicPr>
          <p:nvPr userDrawn="1"/>
        </p:nvPicPr>
        <p:blipFill rotWithShape="1">
          <a:blip r:embed="rId3" cstate="print">
            <a:extLst>
              <a:ext uri="{28A0092B-C50C-407E-A947-70E740481C1C}">
                <a14:useLocalDpi xmlns:a14="http://schemas.microsoft.com/office/drawing/2010/main" val="0"/>
              </a:ext>
            </a:extLst>
          </a:blip>
          <a:srcRect l="50458" t="29948" r="19012" b="23682"/>
          <a:stretch>
            <a:fillRect/>
          </a:stretch>
        </p:blipFill>
        <p:spPr>
          <a:xfrm>
            <a:off x="7827402" y="2392680"/>
            <a:ext cx="4364598" cy="4465320"/>
          </a:xfrm>
          <a:custGeom>
            <a:avLst/>
            <a:gdLst>
              <a:gd name="connsiteX0" fmla="*/ 1904813 w 5943600"/>
              <a:gd name="connsiteY0" fmla="*/ 0 h 6080760"/>
              <a:gd name="connsiteX1" fmla="*/ 5943600 w 5943600"/>
              <a:gd name="connsiteY1" fmla="*/ 0 h 6080760"/>
              <a:gd name="connsiteX2" fmla="*/ 5943600 w 5943600"/>
              <a:gd name="connsiteY2" fmla="*/ 6080760 h 6080760"/>
              <a:gd name="connsiteX3" fmla="*/ 0 w 5943600"/>
              <a:gd name="connsiteY3" fmla="*/ 6080760 h 6080760"/>
              <a:gd name="connsiteX4" fmla="*/ 0 w 5943600"/>
              <a:gd name="connsiteY4" fmla="*/ 1632884 h 6080760"/>
              <a:gd name="connsiteX5" fmla="*/ 99060 w 5943600"/>
              <a:gd name="connsiteY5" fmla="*/ 1637410 h 6080760"/>
              <a:gd name="connsiteX6" fmla="*/ 1905000 w 5943600"/>
              <a:gd name="connsiteY6" fmla="*/ 3365 h 6080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43600" h="6080760">
                <a:moveTo>
                  <a:pt x="1904813" y="0"/>
                </a:moveTo>
                <a:lnTo>
                  <a:pt x="5943600" y="0"/>
                </a:lnTo>
                <a:lnTo>
                  <a:pt x="5943600" y="6080760"/>
                </a:lnTo>
                <a:lnTo>
                  <a:pt x="0" y="6080760"/>
                </a:lnTo>
                <a:lnTo>
                  <a:pt x="0" y="1632884"/>
                </a:lnTo>
                <a:lnTo>
                  <a:pt x="99060" y="1637410"/>
                </a:lnTo>
                <a:cubicBezTo>
                  <a:pt x="1096453" y="1637410"/>
                  <a:pt x="1905000" y="905823"/>
                  <a:pt x="1905000" y="3365"/>
                </a:cubicBezTo>
                <a:close/>
              </a:path>
            </a:pathLst>
          </a:custGeom>
        </p:spPr>
      </p:pic>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标题和内容">
    <p:bg>
      <p:bgPr>
        <a:solidFill>
          <a:srgbClr val="FBF7F3"/>
        </a:solidFill>
        <a:effectLst/>
      </p:bgPr>
    </p:bg>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
        <p:nvSpPr>
          <p:cNvPr id="10" name="矩形 9"/>
          <p:cNvSpPr/>
          <p:nvPr userDrawn="1"/>
        </p:nvSpPr>
        <p:spPr>
          <a:xfrm>
            <a:off x="735330" y="685800"/>
            <a:ext cx="10721340" cy="5486400"/>
          </a:xfrm>
          <a:prstGeom prst="rect">
            <a:avLst/>
          </a:prstGeom>
          <a:solidFill>
            <a:srgbClr val="F6EDE5">
              <a:alpha val="8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rgbClr val="FBF7F3"/>
        </a:solid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两栏内容">
    <p:bg>
      <p:bgPr>
        <a:solidFill>
          <a:srgbClr val="FBF7F3"/>
        </a:solidFill>
        <a:effectLst/>
      </p:bgPr>
    </p:bg>
    <p:spTree>
      <p:nvGrpSpPr>
        <p:cNvPr id="1" name=""/>
        <p:cNvGrpSpPr/>
        <p:nvPr/>
      </p:nvGrpSpPr>
      <p:grpSpPr>
        <a:xfrm>
          <a:off x="0" y="0"/>
          <a:ext cx="0" cy="0"/>
          <a:chOff x="0" y="0"/>
          <a:chExt cx="0" cy="0"/>
        </a:xfrm>
      </p:grpSpPr>
      <p:pic>
        <p:nvPicPr>
          <p:cNvPr id="9" name="图形 8"/>
          <p:cNvPicPr>
            <a:picLocks noChangeAspect="1"/>
          </p:cNvPicPr>
          <p:nvPr userDrawn="1"/>
        </p:nvPicPr>
        <p:blipFill rotWithShape="1">
          <a:blip r:embed="rId2">
            <a:extLst>
              <a:ext uri="{96DAC541-7B7A-43D3-8B79-37D633B846F1}">
                <asvg:svgBlip xmlns:asvg="http://schemas.microsoft.com/office/drawing/2016/SVG/main" r:embed="rId3"/>
              </a:ext>
            </a:extLst>
          </a:blip>
          <a:srcRect l="12378" t="6872"/>
          <a:stretch>
            <a:fillRect/>
          </a:stretch>
        </p:blipFill>
        <p:spPr>
          <a:xfrm flipH="1">
            <a:off x="3124200" y="0"/>
            <a:ext cx="9067800" cy="6858000"/>
          </a:xfrm>
          <a:prstGeom prst="rect">
            <a:avLst/>
          </a:prstGeom>
        </p:spPr>
      </p:pic>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比较">
    <p:bg>
      <p:bgPr>
        <a:solidFill>
          <a:srgbClr val="FBF7F3"/>
        </a:solidFill>
        <a:effectLst/>
      </p:bgPr>
    </p:bg>
    <p:spTree>
      <p:nvGrpSpPr>
        <p:cNvPr id="1" name=""/>
        <p:cNvGrpSpPr/>
        <p:nvPr/>
      </p:nvGrpSpPr>
      <p:grpSpPr>
        <a:xfrm>
          <a:off x="0" y="0"/>
          <a:ext cx="0" cy="0"/>
          <a:chOff x="0" y="0"/>
          <a:chExt cx="0" cy="0"/>
        </a:xfrm>
      </p:grpSpPr>
      <p:pic>
        <p:nvPicPr>
          <p:cNvPr id="11" name="图形 10"/>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11480" y="-396240"/>
            <a:ext cx="2658350" cy="1756410"/>
          </a:xfrm>
          <a:prstGeom prst="rect">
            <a:avLst/>
          </a:prstGeom>
        </p:spPr>
      </p:pic>
      <p:pic>
        <p:nvPicPr>
          <p:cNvPr id="12" name="图形 11"/>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80988" y="-396240"/>
            <a:ext cx="1929638" cy="1082040"/>
          </a:xfrm>
          <a:prstGeom prst="rect">
            <a:avLst/>
          </a:prstGeom>
        </p:spPr>
      </p:pic>
      <p:pic>
        <p:nvPicPr>
          <p:cNvPr id="13" name="图形 12"/>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63325" y="5806440"/>
            <a:ext cx="1657350" cy="1676400"/>
          </a:xfrm>
          <a:prstGeom prst="rect">
            <a:avLst/>
          </a:prstGeom>
        </p:spPr>
      </p:pic>
      <p:pic>
        <p:nvPicPr>
          <p:cNvPr id="14" name="图形 13"/>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0253663" y="6404713"/>
            <a:ext cx="2219324" cy="479854"/>
          </a:xfrm>
          <a:prstGeom prst="rect">
            <a:avLst/>
          </a:prstGeom>
        </p:spPr>
      </p:pic>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rgbClr val="FBF7F3"/>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nvPicPr>
        <p:blipFill rotWithShape="1">
          <a:blip r:embed="rId2" cstate="print">
            <a:extLst>
              <a:ext uri="{28A0092B-C50C-407E-A947-70E740481C1C}">
                <a14:useLocalDpi xmlns:a14="http://schemas.microsoft.com/office/drawing/2010/main" val="0"/>
              </a:ext>
            </a:extLst>
          </a:blip>
          <a:srcRect l="22330" t="24021" r="40251" b="23682"/>
          <a:stretch>
            <a:fillRect/>
          </a:stretch>
        </p:blipFill>
        <p:spPr>
          <a:xfrm>
            <a:off x="0" y="0"/>
            <a:ext cx="5827776" cy="5486400"/>
          </a:xfrm>
          <a:custGeom>
            <a:avLst/>
            <a:gdLst>
              <a:gd name="connsiteX0" fmla="*/ 0 w 7284720"/>
              <a:gd name="connsiteY0" fmla="*/ 0 h 6858000"/>
              <a:gd name="connsiteX1" fmla="*/ 7284720 w 7284720"/>
              <a:gd name="connsiteY1" fmla="*/ 0 h 6858000"/>
              <a:gd name="connsiteX2" fmla="*/ 7284720 w 7284720"/>
              <a:gd name="connsiteY2" fmla="*/ 4938840 h 6858000"/>
              <a:gd name="connsiteX3" fmla="*/ 7250631 w 7284720"/>
              <a:gd name="connsiteY3" fmla="*/ 4922489 h 6858000"/>
              <a:gd name="connsiteX4" fmla="*/ 6568440 w 7284720"/>
              <a:gd name="connsiteY4" fmla="*/ 4785360 h 6858000"/>
              <a:gd name="connsiteX5" fmla="*/ 4815840 w 7284720"/>
              <a:gd name="connsiteY5" fmla="*/ 6530340 h 6858000"/>
              <a:gd name="connsiteX6" fmla="*/ 4824889 w 7284720"/>
              <a:gd name="connsiteY6" fmla="*/ 6708754 h 6858000"/>
              <a:gd name="connsiteX7" fmla="*/ 4847766 w 7284720"/>
              <a:gd name="connsiteY7" fmla="*/ 6858000 h 6858000"/>
              <a:gd name="connsiteX8" fmla="*/ 0 w 728472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84720" h="6858000">
                <a:moveTo>
                  <a:pt x="0" y="0"/>
                </a:moveTo>
                <a:lnTo>
                  <a:pt x="7284720" y="0"/>
                </a:lnTo>
                <a:lnTo>
                  <a:pt x="7284720" y="4938840"/>
                </a:lnTo>
                <a:lnTo>
                  <a:pt x="7250631" y="4922489"/>
                </a:lnTo>
                <a:cubicBezTo>
                  <a:pt x="7040953" y="4834189"/>
                  <a:pt x="6810424" y="4785360"/>
                  <a:pt x="6568440" y="4785360"/>
                </a:cubicBezTo>
                <a:cubicBezTo>
                  <a:pt x="5600506" y="4785360"/>
                  <a:pt x="4815840" y="5566614"/>
                  <a:pt x="4815840" y="6530340"/>
                </a:cubicBezTo>
                <a:cubicBezTo>
                  <a:pt x="4815840" y="6590573"/>
                  <a:pt x="4818905" y="6650093"/>
                  <a:pt x="4824889" y="6708754"/>
                </a:cubicBezTo>
                <a:lnTo>
                  <a:pt x="4847766" y="6858000"/>
                </a:lnTo>
                <a:lnTo>
                  <a:pt x="0" y="6858000"/>
                </a:lnTo>
                <a:close/>
              </a:path>
            </a:pathLst>
          </a:custGeom>
        </p:spPr>
      </p:pic>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pic>
        <p:nvPicPr>
          <p:cNvPr id="14" name="图片 13"/>
          <p:cNvPicPr>
            <a:picLocks noChangeAspect="1"/>
          </p:cNvPicPr>
          <p:nvPr userDrawn="1"/>
        </p:nvPicPr>
        <p:blipFill rotWithShape="1">
          <a:blip r:embed="rId3" cstate="print">
            <a:extLst>
              <a:ext uri="{28A0092B-C50C-407E-A947-70E740481C1C}">
                <a14:useLocalDpi xmlns:a14="http://schemas.microsoft.com/office/drawing/2010/main" val="0"/>
              </a:ext>
            </a:extLst>
          </a:blip>
          <a:srcRect l="50458" t="29948" r="19012" b="23682"/>
          <a:stretch>
            <a:fillRect/>
          </a:stretch>
        </p:blipFill>
        <p:spPr>
          <a:xfrm>
            <a:off x="7827402" y="2392680"/>
            <a:ext cx="4364598" cy="4465320"/>
          </a:xfrm>
          <a:custGeom>
            <a:avLst/>
            <a:gdLst>
              <a:gd name="connsiteX0" fmla="*/ 1904813 w 5943600"/>
              <a:gd name="connsiteY0" fmla="*/ 0 h 6080760"/>
              <a:gd name="connsiteX1" fmla="*/ 5943600 w 5943600"/>
              <a:gd name="connsiteY1" fmla="*/ 0 h 6080760"/>
              <a:gd name="connsiteX2" fmla="*/ 5943600 w 5943600"/>
              <a:gd name="connsiteY2" fmla="*/ 6080760 h 6080760"/>
              <a:gd name="connsiteX3" fmla="*/ 0 w 5943600"/>
              <a:gd name="connsiteY3" fmla="*/ 6080760 h 6080760"/>
              <a:gd name="connsiteX4" fmla="*/ 0 w 5943600"/>
              <a:gd name="connsiteY4" fmla="*/ 1632884 h 6080760"/>
              <a:gd name="connsiteX5" fmla="*/ 99060 w 5943600"/>
              <a:gd name="connsiteY5" fmla="*/ 1637410 h 6080760"/>
              <a:gd name="connsiteX6" fmla="*/ 1905000 w 5943600"/>
              <a:gd name="connsiteY6" fmla="*/ 3365 h 6080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43600" h="6080760">
                <a:moveTo>
                  <a:pt x="1904813" y="0"/>
                </a:moveTo>
                <a:lnTo>
                  <a:pt x="5943600" y="0"/>
                </a:lnTo>
                <a:lnTo>
                  <a:pt x="5943600" y="6080760"/>
                </a:lnTo>
                <a:lnTo>
                  <a:pt x="0" y="6080760"/>
                </a:lnTo>
                <a:lnTo>
                  <a:pt x="0" y="1632884"/>
                </a:lnTo>
                <a:lnTo>
                  <a:pt x="99060" y="1637410"/>
                </a:lnTo>
                <a:cubicBezTo>
                  <a:pt x="1096453" y="1637410"/>
                  <a:pt x="1905000" y="905823"/>
                  <a:pt x="1905000" y="3365"/>
                </a:cubicBezTo>
                <a:close/>
              </a:path>
            </a:pathLst>
          </a:custGeom>
        </p:spPr>
      </p:pic>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标题和内容">
    <p:bg>
      <p:bgPr>
        <a:solidFill>
          <a:srgbClr val="FBF7F3"/>
        </a:solidFill>
        <a:effectLst/>
      </p:bgPr>
    </p:bg>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
        <p:nvSpPr>
          <p:cNvPr id="10" name="矩形 9"/>
          <p:cNvSpPr/>
          <p:nvPr userDrawn="1"/>
        </p:nvSpPr>
        <p:spPr>
          <a:xfrm>
            <a:off x="735330" y="685800"/>
            <a:ext cx="10721340" cy="5486400"/>
          </a:xfrm>
          <a:prstGeom prst="rect">
            <a:avLst/>
          </a:prstGeom>
          <a:solidFill>
            <a:srgbClr val="F6EDE5">
              <a:alpha val="8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rgbClr val="FBF7F3"/>
        </a:solid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两栏内容">
    <p:bg>
      <p:bgPr>
        <a:solidFill>
          <a:srgbClr val="FBF7F3"/>
        </a:solidFill>
        <a:effectLst/>
      </p:bgPr>
    </p:bg>
    <p:spTree>
      <p:nvGrpSpPr>
        <p:cNvPr id="1" name=""/>
        <p:cNvGrpSpPr/>
        <p:nvPr/>
      </p:nvGrpSpPr>
      <p:grpSpPr>
        <a:xfrm>
          <a:off x="0" y="0"/>
          <a:ext cx="0" cy="0"/>
          <a:chOff x="0" y="0"/>
          <a:chExt cx="0" cy="0"/>
        </a:xfrm>
      </p:grpSpPr>
      <p:pic>
        <p:nvPicPr>
          <p:cNvPr id="9" name="图形 8"/>
          <p:cNvPicPr>
            <a:picLocks noChangeAspect="1"/>
          </p:cNvPicPr>
          <p:nvPr userDrawn="1"/>
        </p:nvPicPr>
        <p:blipFill rotWithShape="1">
          <a:blip r:embed="rId2">
            <a:extLst>
              <a:ext uri="{96DAC541-7B7A-43D3-8B79-37D633B846F1}">
                <asvg:svgBlip xmlns:asvg="http://schemas.microsoft.com/office/drawing/2016/SVG/main" r:embed="rId3"/>
              </a:ext>
            </a:extLst>
          </a:blip>
          <a:srcRect l="12378" t="6872"/>
          <a:stretch>
            <a:fillRect/>
          </a:stretch>
        </p:blipFill>
        <p:spPr>
          <a:xfrm flipH="1">
            <a:off x="3124200" y="0"/>
            <a:ext cx="9067800" cy="6858000"/>
          </a:xfrm>
          <a:prstGeom prst="rect">
            <a:avLst/>
          </a:prstGeom>
        </p:spPr>
      </p:pic>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比较">
    <p:bg>
      <p:bgPr>
        <a:solidFill>
          <a:srgbClr val="FBF7F3"/>
        </a:solidFill>
        <a:effectLst/>
      </p:bgPr>
    </p:bg>
    <p:spTree>
      <p:nvGrpSpPr>
        <p:cNvPr id="1" name=""/>
        <p:cNvGrpSpPr/>
        <p:nvPr/>
      </p:nvGrpSpPr>
      <p:grpSpPr>
        <a:xfrm>
          <a:off x="0" y="0"/>
          <a:ext cx="0" cy="0"/>
          <a:chOff x="0" y="0"/>
          <a:chExt cx="0" cy="0"/>
        </a:xfrm>
      </p:grpSpPr>
      <p:pic>
        <p:nvPicPr>
          <p:cNvPr id="11" name="图形 10"/>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11480" y="-396240"/>
            <a:ext cx="2658350" cy="1756410"/>
          </a:xfrm>
          <a:prstGeom prst="rect">
            <a:avLst/>
          </a:prstGeom>
        </p:spPr>
      </p:pic>
      <p:pic>
        <p:nvPicPr>
          <p:cNvPr id="12" name="图形 11"/>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80988" y="-396240"/>
            <a:ext cx="1929638" cy="1082040"/>
          </a:xfrm>
          <a:prstGeom prst="rect">
            <a:avLst/>
          </a:prstGeom>
        </p:spPr>
      </p:pic>
      <p:pic>
        <p:nvPicPr>
          <p:cNvPr id="13" name="图形 12"/>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63325" y="5806440"/>
            <a:ext cx="1657350" cy="1676400"/>
          </a:xfrm>
          <a:prstGeom prst="rect">
            <a:avLst/>
          </a:prstGeom>
        </p:spPr>
      </p:pic>
      <p:pic>
        <p:nvPicPr>
          <p:cNvPr id="14" name="图形 13"/>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0253663" y="6404713"/>
            <a:ext cx="2219324" cy="479854"/>
          </a:xfrm>
          <a:prstGeom prst="rect">
            <a:avLst/>
          </a:prstGeom>
        </p:spPr>
      </p:pic>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rgbClr val="FBF7F3"/>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nvPicPr>
        <p:blipFill rotWithShape="1">
          <a:blip r:embed="rId2" cstate="print">
            <a:extLst>
              <a:ext uri="{28A0092B-C50C-407E-A947-70E740481C1C}">
                <a14:useLocalDpi xmlns:a14="http://schemas.microsoft.com/office/drawing/2010/main" val="0"/>
              </a:ext>
            </a:extLst>
          </a:blip>
          <a:srcRect l="22330" t="24021" r="40251" b="23682"/>
          <a:stretch>
            <a:fillRect/>
          </a:stretch>
        </p:blipFill>
        <p:spPr>
          <a:xfrm>
            <a:off x="0" y="0"/>
            <a:ext cx="5827776" cy="5486400"/>
          </a:xfrm>
          <a:custGeom>
            <a:avLst/>
            <a:gdLst>
              <a:gd name="connsiteX0" fmla="*/ 0 w 7284720"/>
              <a:gd name="connsiteY0" fmla="*/ 0 h 6858000"/>
              <a:gd name="connsiteX1" fmla="*/ 7284720 w 7284720"/>
              <a:gd name="connsiteY1" fmla="*/ 0 h 6858000"/>
              <a:gd name="connsiteX2" fmla="*/ 7284720 w 7284720"/>
              <a:gd name="connsiteY2" fmla="*/ 4938840 h 6858000"/>
              <a:gd name="connsiteX3" fmla="*/ 7250631 w 7284720"/>
              <a:gd name="connsiteY3" fmla="*/ 4922489 h 6858000"/>
              <a:gd name="connsiteX4" fmla="*/ 6568440 w 7284720"/>
              <a:gd name="connsiteY4" fmla="*/ 4785360 h 6858000"/>
              <a:gd name="connsiteX5" fmla="*/ 4815840 w 7284720"/>
              <a:gd name="connsiteY5" fmla="*/ 6530340 h 6858000"/>
              <a:gd name="connsiteX6" fmla="*/ 4824889 w 7284720"/>
              <a:gd name="connsiteY6" fmla="*/ 6708754 h 6858000"/>
              <a:gd name="connsiteX7" fmla="*/ 4847766 w 7284720"/>
              <a:gd name="connsiteY7" fmla="*/ 6858000 h 6858000"/>
              <a:gd name="connsiteX8" fmla="*/ 0 w 728472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84720" h="6858000">
                <a:moveTo>
                  <a:pt x="0" y="0"/>
                </a:moveTo>
                <a:lnTo>
                  <a:pt x="7284720" y="0"/>
                </a:lnTo>
                <a:lnTo>
                  <a:pt x="7284720" y="4938840"/>
                </a:lnTo>
                <a:lnTo>
                  <a:pt x="7250631" y="4922489"/>
                </a:lnTo>
                <a:cubicBezTo>
                  <a:pt x="7040953" y="4834189"/>
                  <a:pt x="6810424" y="4785360"/>
                  <a:pt x="6568440" y="4785360"/>
                </a:cubicBezTo>
                <a:cubicBezTo>
                  <a:pt x="5600506" y="4785360"/>
                  <a:pt x="4815840" y="5566614"/>
                  <a:pt x="4815840" y="6530340"/>
                </a:cubicBezTo>
                <a:cubicBezTo>
                  <a:pt x="4815840" y="6590573"/>
                  <a:pt x="4818905" y="6650093"/>
                  <a:pt x="4824889" y="6708754"/>
                </a:cubicBezTo>
                <a:lnTo>
                  <a:pt x="4847766" y="6858000"/>
                </a:lnTo>
                <a:lnTo>
                  <a:pt x="0" y="6858000"/>
                </a:lnTo>
                <a:close/>
              </a:path>
            </a:pathLst>
          </a:custGeom>
        </p:spPr>
      </p:pic>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pic>
        <p:nvPicPr>
          <p:cNvPr id="14" name="图片 13"/>
          <p:cNvPicPr>
            <a:picLocks noChangeAspect="1"/>
          </p:cNvPicPr>
          <p:nvPr userDrawn="1"/>
        </p:nvPicPr>
        <p:blipFill rotWithShape="1">
          <a:blip r:embed="rId3" cstate="print">
            <a:extLst>
              <a:ext uri="{28A0092B-C50C-407E-A947-70E740481C1C}">
                <a14:useLocalDpi xmlns:a14="http://schemas.microsoft.com/office/drawing/2010/main" val="0"/>
              </a:ext>
            </a:extLst>
          </a:blip>
          <a:srcRect l="50458" t="29948" r="19012" b="23682"/>
          <a:stretch>
            <a:fillRect/>
          </a:stretch>
        </p:blipFill>
        <p:spPr>
          <a:xfrm>
            <a:off x="7827402" y="2392680"/>
            <a:ext cx="4364598" cy="4465320"/>
          </a:xfrm>
          <a:custGeom>
            <a:avLst/>
            <a:gdLst>
              <a:gd name="connsiteX0" fmla="*/ 1904813 w 5943600"/>
              <a:gd name="connsiteY0" fmla="*/ 0 h 6080760"/>
              <a:gd name="connsiteX1" fmla="*/ 5943600 w 5943600"/>
              <a:gd name="connsiteY1" fmla="*/ 0 h 6080760"/>
              <a:gd name="connsiteX2" fmla="*/ 5943600 w 5943600"/>
              <a:gd name="connsiteY2" fmla="*/ 6080760 h 6080760"/>
              <a:gd name="connsiteX3" fmla="*/ 0 w 5943600"/>
              <a:gd name="connsiteY3" fmla="*/ 6080760 h 6080760"/>
              <a:gd name="connsiteX4" fmla="*/ 0 w 5943600"/>
              <a:gd name="connsiteY4" fmla="*/ 1632884 h 6080760"/>
              <a:gd name="connsiteX5" fmla="*/ 99060 w 5943600"/>
              <a:gd name="connsiteY5" fmla="*/ 1637410 h 6080760"/>
              <a:gd name="connsiteX6" fmla="*/ 1905000 w 5943600"/>
              <a:gd name="connsiteY6" fmla="*/ 3365 h 6080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43600" h="6080760">
                <a:moveTo>
                  <a:pt x="1904813" y="0"/>
                </a:moveTo>
                <a:lnTo>
                  <a:pt x="5943600" y="0"/>
                </a:lnTo>
                <a:lnTo>
                  <a:pt x="5943600" y="6080760"/>
                </a:lnTo>
                <a:lnTo>
                  <a:pt x="0" y="6080760"/>
                </a:lnTo>
                <a:lnTo>
                  <a:pt x="0" y="1632884"/>
                </a:lnTo>
                <a:lnTo>
                  <a:pt x="99060" y="1637410"/>
                </a:lnTo>
                <a:cubicBezTo>
                  <a:pt x="1096453" y="1637410"/>
                  <a:pt x="1905000" y="905823"/>
                  <a:pt x="1905000" y="3365"/>
                </a:cubicBezTo>
                <a:close/>
              </a:path>
            </a:pathLst>
          </a:custGeom>
        </p:spPr>
      </p:pic>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标题和内容">
    <p:bg>
      <p:bgPr>
        <a:solidFill>
          <a:srgbClr val="FBF7F3"/>
        </a:solidFill>
        <a:effectLst/>
      </p:bgPr>
    </p:bg>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
        <p:nvSpPr>
          <p:cNvPr id="10" name="矩形 9"/>
          <p:cNvSpPr/>
          <p:nvPr userDrawn="1"/>
        </p:nvSpPr>
        <p:spPr>
          <a:xfrm>
            <a:off x="735330" y="685800"/>
            <a:ext cx="10721340" cy="5486400"/>
          </a:xfrm>
          <a:prstGeom prst="rect">
            <a:avLst/>
          </a:prstGeom>
          <a:solidFill>
            <a:srgbClr val="F6EDE5">
              <a:alpha val="8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rgbClr val="FBF7F3"/>
        </a:solid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两栏内容">
    <p:bg>
      <p:bgPr>
        <a:solidFill>
          <a:srgbClr val="FBF7F3"/>
        </a:solidFill>
        <a:effectLst/>
      </p:bgPr>
    </p:bg>
    <p:spTree>
      <p:nvGrpSpPr>
        <p:cNvPr id="1" name=""/>
        <p:cNvGrpSpPr/>
        <p:nvPr/>
      </p:nvGrpSpPr>
      <p:grpSpPr>
        <a:xfrm>
          <a:off x="0" y="0"/>
          <a:ext cx="0" cy="0"/>
          <a:chOff x="0" y="0"/>
          <a:chExt cx="0" cy="0"/>
        </a:xfrm>
      </p:grpSpPr>
      <p:pic>
        <p:nvPicPr>
          <p:cNvPr id="9" name="图形 8"/>
          <p:cNvPicPr>
            <a:picLocks noChangeAspect="1"/>
          </p:cNvPicPr>
          <p:nvPr userDrawn="1"/>
        </p:nvPicPr>
        <p:blipFill rotWithShape="1">
          <a:blip r:embed="rId2">
            <a:extLst>
              <a:ext uri="{96DAC541-7B7A-43D3-8B79-37D633B846F1}">
                <asvg:svgBlip xmlns:asvg="http://schemas.microsoft.com/office/drawing/2016/SVG/main" r:embed="rId3"/>
              </a:ext>
            </a:extLst>
          </a:blip>
          <a:srcRect l="12378" t="6872"/>
          <a:stretch>
            <a:fillRect/>
          </a:stretch>
        </p:blipFill>
        <p:spPr>
          <a:xfrm flipH="1">
            <a:off x="3124200" y="0"/>
            <a:ext cx="9067800" cy="6858000"/>
          </a:xfrm>
          <a:prstGeom prst="rect">
            <a:avLst/>
          </a:prstGeom>
        </p:spPr>
      </p:pic>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比较">
    <p:bg>
      <p:bgPr>
        <a:solidFill>
          <a:srgbClr val="FBF7F3"/>
        </a:solidFill>
        <a:effectLst/>
      </p:bgPr>
    </p:bg>
    <p:spTree>
      <p:nvGrpSpPr>
        <p:cNvPr id="1" name=""/>
        <p:cNvGrpSpPr/>
        <p:nvPr/>
      </p:nvGrpSpPr>
      <p:grpSpPr>
        <a:xfrm>
          <a:off x="0" y="0"/>
          <a:ext cx="0" cy="0"/>
          <a:chOff x="0" y="0"/>
          <a:chExt cx="0" cy="0"/>
        </a:xfrm>
      </p:grpSpPr>
      <p:pic>
        <p:nvPicPr>
          <p:cNvPr id="11" name="图形 10"/>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11480" y="-396240"/>
            <a:ext cx="2658350" cy="1756410"/>
          </a:xfrm>
          <a:prstGeom prst="rect">
            <a:avLst/>
          </a:prstGeom>
        </p:spPr>
      </p:pic>
      <p:pic>
        <p:nvPicPr>
          <p:cNvPr id="12" name="图形 11"/>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80988" y="-396240"/>
            <a:ext cx="1929638" cy="1082040"/>
          </a:xfrm>
          <a:prstGeom prst="rect">
            <a:avLst/>
          </a:prstGeom>
        </p:spPr>
      </p:pic>
      <p:pic>
        <p:nvPicPr>
          <p:cNvPr id="13" name="图形 12"/>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63325" y="5806440"/>
            <a:ext cx="1657350" cy="1676400"/>
          </a:xfrm>
          <a:prstGeom prst="rect">
            <a:avLst/>
          </a:prstGeom>
        </p:spPr>
      </p:pic>
      <p:pic>
        <p:nvPicPr>
          <p:cNvPr id="14" name="图形 13"/>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0253663" y="6404713"/>
            <a:ext cx="2219324" cy="479854"/>
          </a:xfrm>
          <a:prstGeom prst="rect">
            <a:avLst/>
          </a:prstGeom>
        </p:spPr>
      </p:pic>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rgbClr val="FBF7F3"/>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nvPicPr>
        <p:blipFill rotWithShape="1">
          <a:blip r:embed="rId2" cstate="print">
            <a:extLst>
              <a:ext uri="{28A0092B-C50C-407E-A947-70E740481C1C}">
                <a14:useLocalDpi xmlns:a14="http://schemas.microsoft.com/office/drawing/2010/main" val="0"/>
              </a:ext>
            </a:extLst>
          </a:blip>
          <a:srcRect l="22330" t="24021" r="40251" b="23682"/>
          <a:stretch>
            <a:fillRect/>
          </a:stretch>
        </p:blipFill>
        <p:spPr>
          <a:xfrm>
            <a:off x="0" y="0"/>
            <a:ext cx="5827776" cy="5486400"/>
          </a:xfrm>
          <a:custGeom>
            <a:avLst/>
            <a:gdLst>
              <a:gd name="connsiteX0" fmla="*/ 0 w 7284720"/>
              <a:gd name="connsiteY0" fmla="*/ 0 h 6858000"/>
              <a:gd name="connsiteX1" fmla="*/ 7284720 w 7284720"/>
              <a:gd name="connsiteY1" fmla="*/ 0 h 6858000"/>
              <a:gd name="connsiteX2" fmla="*/ 7284720 w 7284720"/>
              <a:gd name="connsiteY2" fmla="*/ 4938840 h 6858000"/>
              <a:gd name="connsiteX3" fmla="*/ 7250631 w 7284720"/>
              <a:gd name="connsiteY3" fmla="*/ 4922489 h 6858000"/>
              <a:gd name="connsiteX4" fmla="*/ 6568440 w 7284720"/>
              <a:gd name="connsiteY4" fmla="*/ 4785360 h 6858000"/>
              <a:gd name="connsiteX5" fmla="*/ 4815840 w 7284720"/>
              <a:gd name="connsiteY5" fmla="*/ 6530340 h 6858000"/>
              <a:gd name="connsiteX6" fmla="*/ 4824889 w 7284720"/>
              <a:gd name="connsiteY6" fmla="*/ 6708754 h 6858000"/>
              <a:gd name="connsiteX7" fmla="*/ 4847766 w 7284720"/>
              <a:gd name="connsiteY7" fmla="*/ 6858000 h 6858000"/>
              <a:gd name="connsiteX8" fmla="*/ 0 w 728472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84720" h="6858000">
                <a:moveTo>
                  <a:pt x="0" y="0"/>
                </a:moveTo>
                <a:lnTo>
                  <a:pt x="7284720" y="0"/>
                </a:lnTo>
                <a:lnTo>
                  <a:pt x="7284720" y="4938840"/>
                </a:lnTo>
                <a:lnTo>
                  <a:pt x="7250631" y="4922489"/>
                </a:lnTo>
                <a:cubicBezTo>
                  <a:pt x="7040953" y="4834189"/>
                  <a:pt x="6810424" y="4785360"/>
                  <a:pt x="6568440" y="4785360"/>
                </a:cubicBezTo>
                <a:cubicBezTo>
                  <a:pt x="5600506" y="4785360"/>
                  <a:pt x="4815840" y="5566614"/>
                  <a:pt x="4815840" y="6530340"/>
                </a:cubicBezTo>
                <a:cubicBezTo>
                  <a:pt x="4815840" y="6590573"/>
                  <a:pt x="4818905" y="6650093"/>
                  <a:pt x="4824889" y="6708754"/>
                </a:cubicBezTo>
                <a:lnTo>
                  <a:pt x="4847766" y="6858000"/>
                </a:lnTo>
                <a:lnTo>
                  <a:pt x="0" y="6858000"/>
                </a:lnTo>
                <a:close/>
              </a:path>
            </a:pathLst>
          </a:custGeom>
        </p:spPr>
      </p:pic>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pic>
        <p:nvPicPr>
          <p:cNvPr id="14" name="图片 13"/>
          <p:cNvPicPr>
            <a:picLocks noChangeAspect="1"/>
          </p:cNvPicPr>
          <p:nvPr userDrawn="1"/>
        </p:nvPicPr>
        <p:blipFill rotWithShape="1">
          <a:blip r:embed="rId3" cstate="print">
            <a:extLst>
              <a:ext uri="{28A0092B-C50C-407E-A947-70E740481C1C}">
                <a14:useLocalDpi xmlns:a14="http://schemas.microsoft.com/office/drawing/2010/main" val="0"/>
              </a:ext>
            </a:extLst>
          </a:blip>
          <a:srcRect l="50458" t="29948" r="19012" b="23682"/>
          <a:stretch>
            <a:fillRect/>
          </a:stretch>
        </p:blipFill>
        <p:spPr>
          <a:xfrm>
            <a:off x="7827402" y="2392680"/>
            <a:ext cx="4364598" cy="4465320"/>
          </a:xfrm>
          <a:custGeom>
            <a:avLst/>
            <a:gdLst>
              <a:gd name="connsiteX0" fmla="*/ 1904813 w 5943600"/>
              <a:gd name="connsiteY0" fmla="*/ 0 h 6080760"/>
              <a:gd name="connsiteX1" fmla="*/ 5943600 w 5943600"/>
              <a:gd name="connsiteY1" fmla="*/ 0 h 6080760"/>
              <a:gd name="connsiteX2" fmla="*/ 5943600 w 5943600"/>
              <a:gd name="connsiteY2" fmla="*/ 6080760 h 6080760"/>
              <a:gd name="connsiteX3" fmla="*/ 0 w 5943600"/>
              <a:gd name="connsiteY3" fmla="*/ 6080760 h 6080760"/>
              <a:gd name="connsiteX4" fmla="*/ 0 w 5943600"/>
              <a:gd name="connsiteY4" fmla="*/ 1632884 h 6080760"/>
              <a:gd name="connsiteX5" fmla="*/ 99060 w 5943600"/>
              <a:gd name="connsiteY5" fmla="*/ 1637410 h 6080760"/>
              <a:gd name="connsiteX6" fmla="*/ 1905000 w 5943600"/>
              <a:gd name="connsiteY6" fmla="*/ 3365 h 6080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43600" h="6080760">
                <a:moveTo>
                  <a:pt x="1904813" y="0"/>
                </a:moveTo>
                <a:lnTo>
                  <a:pt x="5943600" y="0"/>
                </a:lnTo>
                <a:lnTo>
                  <a:pt x="5943600" y="6080760"/>
                </a:lnTo>
                <a:lnTo>
                  <a:pt x="0" y="6080760"/>
                </a:lnTo>
                <a:lnTo>
                  <a:pt x="0" y="1632884"/>
                </a:lnTo>
                <a:lnTo>
                  <a:pt x="99060" y="1637410"/>
                </a:lnTo>
                <a:cubicBezTo>
                  <a:pt x="1096453" y="1637410"/>
                  <a:pt x="1905000" y="905823"/>
                  <a:pt x="1905000" y="3365"/>
                </a:cubicBezTo>
                <a:close/>
              </a:path>
            </a:pathLst>
          </a:custGeom>
        </p:spPr>
      </p:pic>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标题和内容">
    <p:bg>
      <p:bgPr>
        <a:solidFill>
          <a:srgbClr val="FBF7F3"/>
        </a:solidFill>
        <a:effectLst/>
      </p:bgPr>
    </p:bg>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
        <p:nvSpPr>
          <p:cNvPr id="10" name="矩形 9"/>
          <p:cNvSpPr/>
          <p:nvPr userDrawn="1"/>
        </p:nvSpPr>
        <p:spPr>
          <a:xfrm>
            <a:off x="735330" y="685800"/>
            <a:ext cx="10721340" cy="5486400"/>
          </a:xfrm>
          <a:prstGeom prst="rect">
            <a:avLst/>
          </a:prstGeom>
          <a:solidFill>
            <a:srgbClr val="F6EDE5">
              <a:alpha val="8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rgbClr val="FBF7F3"/>
        </a:solid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cstate="print">
            <a:extLst>
              <a:ext uri="{28A0092B-C50C-407E-A947-70E740481C1C}">
                <a14:useLocalDpi xmlns:a14="http://schemas.microsoft.com/office/drawing/2010/main" val="0"/>
              </a:ext>
            </a:extLst>
          </a:blip>
          <a:srcRect l="17343" t="41594" r="18421" b="22859"/>
          <a:stretch>
            <a:fillRect/>
          </a:stretch>
        </p:blipFill>
        <p:spPr>
          <a:xfrm>
            <a:off x="0" y="0"/>
            <a:ext cx="12192000" cy="6858000"/>
          </a:xfrm>
          <a:prstGeom prst="rect">
            <a:avLst/>
          </a:prstGeom>
        </p:spPr>
      </p:pic>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两栏内容">
    <p:bg>
      <p:bgPr>
        <a:solidFill>
          <a:srgbClr val="FBF7F3"/>
        </a:solidFill>
        <a:effectLst/>
      </p:bgPr>
    </p:bg>
    <p:spTree>
      <p:nvGrpSpPr>
        <p:cNvPr id="1" name=""/>
        <p:cNvGrpSpPr/>
        <p:nvPr/>
      </p:nvGrpSpPr>
      <p:grpSpPr>
        <a:xfrm>
          <a:off x="0" y="0"/>
          <a:ext cx="0" cy="0"/>
          <a:chOff x="0" y="0"/>
          <a:chExt cx="0" cy="0"/>
        </a:xfrm>
      </p:grpSpPr>
      <p:pic>
        <p:nvPicPr>
          <p:cNvPr id="9" name="图形 8"/>
          <p:cNvPicPr>
            <a:picLocks noChangeAspect="1"/>
          </p:cNvPicPr>
          <p:nvPr userDrawn="1"/>
        </p:nvPicPr>
        <p:blipFill rotWithShape="1">
          <a:blip r:embed="rId2">
            <a:extLst>
              <a:ext uri="{96DAC541-7B7A-43D3-8B79-37D633B846F1}">
                <asvg:svgBlip xmlns:asvg="http://schemas.microsoft.com/office/drawing/2016/SVG/main" r:embed="rId3"/>
              </a:ext>
            </a:extLst>
          </a:blip>
          <a:srcRect l="12378" t="6872"/>
          <a:stretch>
            <a:fillRect/>
          </a:stretch>
        </p:blipFill>
        <p:spPr>
          <a:xfrm flipH="1">
            <a:off x="3124200" y="0"/>
            <a:ext cx="9067800" cy="6858000"/>
          </a:xfrm>
          <a:prstGeom prst="rect">
            <a:avLst/>
          </a:prstGeom>
        </p:spPr>
      </p:pic>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比较">
    <p:bg>
      <p:bgPr>
        <a:solidFill>
          <a:srgbClr val="FBF7F3"/>
        </a:solidFill>
        <a:effectLst/>
      </p:bgPr>
    </p:bg>
    <p:spTree>
      <p:nvGrpSpPr>
        <p:cNvPr id="1" name=""/>
        <p:cNvGrpSpPr/>
        <p:nvPr/>
      </p:nvGrpSpPr>
      <p:grpSpPr>
        <a:xfrm>
          <a:off x="0" y="0"/>
          <a:ext cx="0" cy="0"/>
          <a:chOff x="0" y="0"/>
          <a:chExt cx="0" cy="0"/>
        </a:xfrm>
      </p:grpSpPr>
      <p:pic>
        <p:nvPicPr>
          <p:cNvPr id="11" name="图形 10"/>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11480" y="-396240"/>
            <a:ext cx="2658350" cy="1756410"/>
          </a:xfrm>
          <a:prstGeom prst="rect">
            <a:avLst/>
          </a:prstGeom>
        </p:spPr>
      </p:pic>
      <p:pic>
        <p:nvPicPr>
          <p:cNvPr id="12" name="图形 11"/>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80988" y="-396240"/>
            <a:ext cx="1929638" cy="1082040"/>
          </a:xfrm>
          <a:prstGeom prst="rect">
            <a:avLst/>
          </a:prstGeom>
        </p:spPr>
      </p:pic>
      <p:pic>
        <p:nvPicPr>
          <p:cNvPr id="13" name="图形 12"/>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63325" y="5806440"/>
            <a:ext cx="1657350" cy="1676400"/>
          </a:xfrm>
          <a:prstGeom prst="rect">
            <a:avLst/>
          </a:prstGeom>
        </p:spPr>
      </p:pic>
      <p:pic>
        <p:nvPicPr>
          <p:cNvPr id="14" name="图形 13"/>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0253663" y="6404713"/>
            <a:ext cx="2219324" cy="479854"/>
          </a:xfrm>
          <a:prstGeom prst="rect">
            <a:avLst/>
          </a:prstGeom>
        </p:spPr>
      </p:pic>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2" Type="http://schemas.openxmlformats.org/officeDocument/2006/relationships/theme" Target="../theme/theme2.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1.xml"/><Relationship Id="rId8" Type="http://schemas.openxmlformats.org/officeDocument/2006/relationships/slideLayout" Target="../slideLayouts/slideLayout30.xml"/><Relationship Id="rId7" Type="http://schemas.openxmlformats.org/officeDocument/2006/relationships/slideLayout" Target="../slideLayouts/slideLayout29.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3" Type="http://schemas.openxmlformats.org/officeDocument/2006/relationships/slideLayout" Target="../slideLayouts/slideLayout25.xml"/><Relationship Id="rId2" Type="http://schemas.openxmlformats.org/officeDocument/2006/relationships/slideLayout" Target="../slideLayouts/slideLayout24.xml"/><Relationship Id="rId12" Type="http://schemas.openxmlformats.org/officeDocument/2006/relationships/theme" Target="../theme/theme3.xml"/><Relationship Id="rId11" Type="http://schemas.openxmlformats.org/officeDocument/2006/relationships/slideLayout" Target="../slideLayouts/slideLayout33.xml"/><Relationship Id="rId10" Type="http://schemas.openxmlformats.org/officeDocument/2006/relationships/slideLayout" Target="../slideLayouts/slideLayout32.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9" Type="http://schemas.openxmlformats.org/officeDocument/2006/relationships/slideLayout" Target="../slideLayouts/slideLayout42.xml"/><Relationship Id="rId8" Type="http://schemas.openxmlformats.org/officeDocument/2006/relationships/slideLayout" Target="../slideLayouts/slideLayout41.xml"/><Relationship Id="rId7" Type="http://schemas.openxmlformats.org/officeDocument/2006/relationships/slideLayout" Target="../slideLayouts/slideLayout40.xml"/><Relationship Id="rId6" Type="http://schemas.openxmlformats.org/officeDocument/2006/relationships/slideLayout" Target="../slideLayouts/slideLayout39.xml"/><Relationship Id="rId5" Type="http://schemas.openxmlformats.org/officeDocument/2006/relationships/slideLayout" Target="../slideLayouts/slideLayout38.xml"/><Relationship Id="rId4" Type="http://schemas.openxmlformats.org/officeDocument/2006/relationships/slideLayout" Target="../slideLayouts/slideLayout37.xml"/><Relationship Id="rId3" Type="http://schemas.openxmlformats.org/officeDocument/2006/relationships/slideLayout" Target="../slideLayouts/slideLayout36.xml"/><Relationship Id="rId2" Type="http://schemas.openxmlformats.org/officeDocument/2006/relationships/slideLayout" Target="../slideLayouts/slideLayout35.xml"/><Relationship Id="rId12" Type="http://schemas.openxmlformats.org/officeDocument/2006/relationships/theme" Target="../theme/theme4.xml"/><Relationship Id="rId11" Type="http://schemas.openxmlformats.org/officeDocument/2006/relationships/slideLayout" Target="../slideLayouts/slideLayout44.xml"/><Relationship Id="rId10" Type="http://schemas.openxmlformats.org/officeDocument/2006/relationships/slideLayout" Target="../slideLayouts/slideLayout43.xml"/><Relationship Id="rId1" Type="http://schemas.openxmlformats.org/officeDocument/2006/relationships/slideLayout" Target="../slideLayouts/slideLayout34.xml"/></Relationships>
</file>

<file path=ppt/slideMasters/_rels/slideMaster5.xml.rels><?xml version="1.0" encoding="UTF-8" standalone="yes"?>
<Relationships xmlns="http://schemas.openxmlformats.org/package/2006/relationships"><Relationship Id="rId9" Type="http://schemas.openxmlformats.org/officeDocument/2006/relationships/slideLayout" Target="../slideLayouts/slideLayout53.xml"/><Relationship Id="rId8" Type="http://schemas.openxmlformats.org/officeDocument/2006/relationships/slideLayout" Target="../slideLayouts/slideLayout52.xml"/><Relationship Id="rId7" Type="http://schemas.openxmlformats.org/officeDocument/2006/relationships/slideLayout" Target="../slideLayouts/slideLayout51.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3" Type="http://schemas.openxmlformats.org/officeDocument/2006/relationships/slideLayout" Target="../slideLayouts/slideLayout47.xml"/><Relationship Id="rId2" Type="http://schemas.openxmlformats.org/officeDocument/2006/relationships/slideLayout" Target="../slideLayouts/slideLayout46.xml"/><Relationship Id="rId12" Type="http://schemas.openxmlformats.org/officeDocument/2006/relationships/theme" Target="../theme/theme5.xml"/><Relationship Id="rId11" Type="http://schemas.openxmlformats.org/officeDocument/2006/relationships/slideLayout" Target="../slideLayouts/slideLayout55.xml"/><Relationship Id="rId10" Type="http://schemas.openxmlformats.org/officeDocument/2006/relationships/slideLayout" Target="../slideLayouts/slideLayout54.xml"/><Relationship Id="rId1" Type="http://schemas.openxmlformats.org/officeDocument/2006/relationships/slideLayout" Target="../slideLayouts/slideLayout45.xml"/></Relationships>
</file>

<file path=ppt/slideMasters/_rels/slideMaster6.xml.rels><?xml version="1.0" encoding="UTF-8" standalone="yes"?>
<Relationships xmlns="http://schemas.openxmlformats.org/package/2006/relationships"><Relationship Id="rId9" Type="http://schemas.openxmlformats.org/officeDocument/2006/relationships/slideLayout" Target="../slideLayouts/slideLayout64.xml"/><Relationship Id="rId8" Type="http://schemas.openxmlformats.org/officeDocument/2006/relationships/slideLayout" Target="../slideLayouts/slideLayout63.xml"/><Relationship Id="rId7" Type="http://schemas.openxmlformats.org/officeDocument/2006/relationships/slideLayout" Target="../slideLayouts/slideLayout62.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3" Type="http://schemas.openxmlformats.org/officeDocument/2006/relationships/slideLayout" Target="../slideLayouts/slideLayout58.xml"/><Relationship Id="rId2" Type="http://schemas.openxmlformats.org/officeDocument/2006/relationships/slideLayout" Target="../slideLayouts/slideLayout57.xml"/><Relationship Id="rId12" Type="http://schemas.openxmlformats.org/officeDocument/2006/relationships/theme" Target="../theme/theme6.xml"/><Relationship Id="rId11" Type="http://schemas.openxmlformats.org/officeDocument/2006/relationships/slideLayout" Target="../slideLayouts/slideLayout66.xml"/><Relationship Id="rId10" Type="http://schemas.openxmlformats.org/officeDocument/2006/relationships/slideLayout" Target="../slideLayouts/slideLayout65.xml"/><Relationship Id="rId1" Type="http://schemas.openxmlformats.org/officeDocument/2006/relationships/slideLayout" Target="../slideLayouts/slideLayout56.xml"/></Relationships>
</file>

<file path=ppt/slideMasters/_rels/slideMaster7.xml.rels><?xml version="1.0" encoding="UTF-8" standalone="yes"?>
<Relationships xmlns="http://schemas.openxmlformats.org/package/2006/relationships"><Relationship Id="rId9" Type="http://schemas.openxmlformats.org/officeDocument/2006/relationships/slideLayout" Target="../slideLayouts/slideLayout75.xml"/><Relationship Id="rId8" Type="http://schemas.openxmlformats.org/officeDocument/2006/relationships/slideLayout" Target="../slideLayouts/slideLayout74.xml"/><Relationship Id="rId7" Type="http://schemas.openxmlformats.org/officeDocument/2006/relationships/slideLayout" Target="../slideLayouts/slideLayout73.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 Id="rId3" Type="http://schemas.openxmlformats.org/officeDocument/2006/relationships/slideLayout" Target="../slideLayouts/slideLayout69.xml"/><Relationship Id="rId2" Type="http://schemas.openxmlformats.org/officeDocument/2006/relationships/slideLayout" Target="../slideLayouts/slideLayout68.xml"/><Relationship Id="rId12" Type="http://schemas.openxmlformats.org/officeDocument/2006/relationships/theme" Target="../theme/theme7.xml"/><Relationship Id="rId11" Type="http://schemas.openxmlformats.org/officeDocument/2006/relationships/slideLayout" Target="../slideLayouts/slideLayout77.xml"/><Relationship Id="rId10" Type="http://schemas.openxmlformats.org/officeDocument/2006/relationships/slideLayout" Target="../slideLayouts/slideLayout76.xml"/><Relationship Id="rId1"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14.png"/><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tags" Target="../tags/tag7.xml"/><Relationship Id="rId5" Type="http://schemas.openxmlformats.org/officeDocument/2006/relationships/tags" Target="../tags/tag6.xml"/><Relationship Id="rId4" Type="http://schemas.openxmlformats.org/officeDocument/2006/relationships/tags" Target="../tags/tag5.xml"/><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5.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image" Target="../media/image15.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7.xml"/><Relationship Id="rId1" Type="http://schemas.openxmlformats.org/officeDocument/2006/relationships/image" Target="../media/image1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image" Target="../media/image17.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60.xml"/><Relationship Id="rId1" Type="http://schemas.openxmlformats.org/officeDocument/2006/relationships/tags" Target="../tags/tag10.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71.xml"/><Relationship Id="rId1" Type="http://schemas.openxmlformats.org/officeDocument/2006/relationships/tags" Target="../tags/tag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5.xml"/><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image" Target="../media/image18.jpe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image" Target="../media/image21.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image" Target="../media/image23.svg"/><Relationship Id="rId1"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9164955" y="69850"/>
            <a:ext cx="4469765" cy="1753235"/>
          </a:xfrm>
          <a:prstGeom prst="rect">
            <a:avLst/>
          </a:prstGeom>
          <a:noFill/>
        </p:spPr>
        <p:txBody>
          <a:bodyPr wrap="square" rtlCol="0">
            <a:spAutoFit/>
          </a:bodyPr>
          <a:lstStyle/>
          <a:p>
            <a:r>
              <a:rPr lang="en-US" altLang="zh-CN" sz="5400" b="1" dirty="0">
                <a:solidFill>
                  <a:srgbClr val="647A72"/>
                </a:solidFill>
                <a:latin typeface="方正清刻本悦宋简体" panose="02000000000000000000" pitchFamily="2" charset="-122"/>
                <a:ea typeface="方正清刻本悦宋简体" panose="02000000000000000000" pitchFamily="2" charset="-122"/>
              </a:rPr>
              <a:t>De Kong</a:t>
            </a:r>
            <a:endParaRPr lang="en-US" altLang="zh-CN" sz="5400" b="1" dirty="0">
              <a:solidFill>
                <a:srgbClr val="647A72"/>
              </a:solidFill>
              <a:latin typeface="方正清刻本悦宋简体" panose="02000000000000000000" pitchFamily="2" charset="-122"/>
              <a:ea typeface="方正清刻本悦宋简体" panose="02000000000000000000" pitchFamily="2" charset="-122"/>
            </a:endParaRPr>
          </a:p>
          <a:p>
            <a:r>
              <a:rPr lang="en-US" altLang="zh-CN" sz="5400" b="1" dirty="0">
                <a:solidFill>
                  <a:srgbClr val="647A72"/>
                </a:solidFill>
                <a:latin typeface="方正清刻本悦宋简体" panose="02000000000000000000" pitchFamily="2" charset="-122"/>
                <a:ea typeface="方正清刻本悦宋简体" panose="02000000000000000000" pitchFamily="2" charset="-122"/>
              </a:rPr>
              <a:t>2200545</a:t>
            </a:r>
            <a:endParaRPr lang="en-US" altLang="zh-CN" sz="5400" b="1" dirty="0">
              <a:solidFill>
                <a:srgbClr val="647A72"/>
              </a:solidFill>
              <a:latin typeface="方正清刻本悦宋简体" panose="02000000000000000000" pitchFamily="2" charset="-122"/>
              <a:ea typeface="方正清刻本悦宋简体" panose="02000000000000000000" pitchFamily="2" charset="-122"/>
            </a:endParaRPr>
          </a:p>
        </p:txBody>
      </p:sp>
      <p:sp>
        <p:nvSpPr>
          <p:cNvPr id="9" name="文本框 8"/>
          <p:cNvSpPr txBox="1"/>
          <p:nvPr/>
        </p:nvSpPr>
        <p:spPr>
          <a:xfrm>
            <a:off x="4084320" y="1580515"/>
            <a:ext cx="6722745" cy="1604010"/>
          </a:xfrm>
          <a:prstGeom prst="rect">
            <a:avLst/>
          </a:prstGeom>
          <a:noFill/>
        </p:spPr>
        <p:txBody>
          <a:bodyPr wrap="square" rtlCol="0">
            <a:noAutofit/>
          </a:bodyPr>
          <a:lstStyle/>
          <a:p>
            <a:r>
              <a:rPr lang="en-US" altLang="zh-CN" sz="3600" b="1" i="1">
                <a:solidFill>
                  <a:schemeClr val="tx1">
                    <a:alpha val="84000"/>
                  </a:schemeClr>
                </a:solidFill>
                <a:latin typeface="Century Gothic" panose="020B0502020202020204" pitchFamily="34" charset="0"/>
                <a:ea typeface="字魂67号-勾玉行书" panose="00000500000000000000" charset="-122"/>
                <a:cs typeface="Century Gothic" panose="020B0502020202020204" pitchFamily="34" charset="0"/>
                <a:sym typeface="+mn-ea"/>
              </a:rPr>
              <a:t>The Survival and Re-shaping of Nokia</a:t>
            </a:r>
            <a:r>
              <a:rPr lang="en-US" altLang="zh-CN" sz="2000" b="1" i="1">
                <a:solidFill>
                  <a:schemeClr val="tx1">
                    <a:alpha val="84000"/>
                  </a:schemeClr>
                </a:solidFill>
                <a:latin typeface="Century Gothic" panose="020B0502020202020204" pitchFamily="34" charset="0"/>
                <a:ea typeface="字魂67号-勾玉行书" panose="00000500000000000000" charset="-122"/>
                <a:cs typeface="Century Gothic" panose="020B0502020202020204" pitchFamily="34" charset="0"/>
                <a:sym typeface="+mn-ea"/>
              </a:rPr>
              <a:t> </a:t>
            </a:r>
            <a:br>
              <a:rPr lang="en-US" altLang="zh-CN" sz="2000" b="1">
                <a:solidFill>
                  <a:schemeClr val="tx1"/>
                </a:solidFill>
                <a:latin typeface="Century Gothic" panose="020B0502020202020204" pitchFamily="34" charset="0"/>
                <a:cs typeface="Century Gothic" panose="020B0502020202020204" pitchFamily="34" charset="0"/>
                <a:sym typeface="+mn-ea"/>
              </a:rPr>
            </a:br>
            <a:endParaRPr lang="en-US" altLang="zh-CN" sz="2000" b="1" i="1" dirty="0">
              <a:solidFill>
                <a:schemeClr val="tx1">
                  <a:alpha val="84000"/>
                </a:schemeClr>
              </a:solidFill>
              <a:latin typeface="Century Gothic" panose="020B0502020202020204" pitchFamily="34" charset="0"/>
              <a:ea typeface="字魂67号-勾玉行书" panose="00000500000000000000" charset="-122"/>
              <a:cs typeface="Century Gothic" panose="020B0502020202020204" pitchFamily="34" charset="0"/>
              <a:sym typeface="+mn-ea"/>
            </a:endParaRPr>
          </a:p>
        </p:txBody>
      </p:sp>
      <p:pic>
        <p:nvPicPr>
          <p:cNvPr id="5" name="图片 4" descr="5366d0160924ab18972b9a094db5f1cd7b899e519df4"/>
          <p:cNvPicPr>
            <a:picLocks noChangeAspect="1"/>
          </p:cNvPicPr>
          <p:nvPr>
            <p:custDataLst>
              <p:tags r:id="rId1"/>
            </p:custDataLst>
          </p:nvPr>
        </p:nvPicPr>
        <p:blipFill>
          <a:blip r:embed="rId2">
            <a:alphaModFix amt="80000"/>
          </a:blip>
          <a:stretch>
            <a:fillRect/>
          </a:stretch>
        </p:blipFill>
        <p:spPr>
          <a:xfrm>
            <a:off x="2404110" y="2221865"/>
            <a:ext cx="6395720" cy="2414270"/>
          </a:xfrm>
          <a:prstGeom prst="rect">
            <a:avLst/>
          </a:prstGeom>
          <a:ln>
            <a:solidFill>
              <a:srgbClr val="0070C0"/>
            </a:solidFill>
          </a:ln>
          <a:effectLst>
            <a:reflection blurRad="6350" stA="50000" endA="300" endPos="55500" dist="50800" dir="5400000" sy="-100000" algn="bl" rotWithShape="0"/>
          </a:effectLst>
        </p:spPr>
      </p:pic>
      <p:sp>
        <p:nvSpPr>
          <p:cNvPr id="8" name="文本框 7"/>
          <p:cNvSpPr txBox="1"/>
          <p:nvPr/>
        </p:nvSpPr>
        <p:spPr>
          <a:xfrm>
            <a:off x="1792605" y="4721225"/>
            <a:ext cx="8094345" cy="2061210"/>
          </a:xfrm>
          <a:prstGeom prst="rect">
            <a:avLst/>
          </a:prstGeom>
          <a:noFill/>
        </p:spPr>
        <p:txBody>
          <a:bodyPr wrap="square" rtlCol="0">
            <a:spAutoFit/>
          </a:bodyPr>
          <a:p>
            <a:r>
              <a:rPr lang="en-US" altLang="zh-CN" sz="3200" b="1" i="1">
                <a:solidFill>
                  <a:schemeClr val="tx1">
                    <a:alpha val="84000"/>
                  </a:schemeClr>
                </a:solidFill>
                <a:latin typeface="Century Gothic" panose="020B0502020202020204" pitchFamily="34" charset="0"/>
                <a:ea typeface="字魂67号-勾玉行书" panose="00000500000000000000" charset="-122"/>
                <a:cs typeface="Century Gothic" panose="020B0502020202020204" pitchFamily="34" charset="0"/>
                <a:sym typeface="+mn-ea"/>
              </a:rPr>
              <a:t>from dominant handset maker to </a:t>
            </a:r>
            <a:endParaRPr lang="en-US" altLang="zh-CN" sz="3200" b="1" i="1">
              <a:solidFill>
                <a:schemeClr val="tx1">
                  <a:alpha val="84000"/>
                </a:schemeClr>
              </a:solidFill>
              <a:latin typeface="Century Gothic" panose="020B0502020202020204" pitchFamily="34" charset="0"/>
              <a:ea typeface="字魂67号-勾玉行书" panose="00000500000000000000" charset="-122"/>
              <a:cs typeface="Century Gothic" panose="020B0502020202020204" pitchFamily="34" charset="0"/>
              <a:sym typeface="+mn-ea"/>
            </a:endParaRPr>
          </a:p>
          <a:p>
            <a:r>
              <a:rPr lang="en-US" altLang="zh-CN" sz="3200" b="1" i="1">
                <a:solidFill>
                  <a:schemeClr val="tx1">
                    <a:alpha val="84000"/>
                  </a:schemeClr>
                </a:solidFill>
                <a:latin typeface="Century Gothic" panose="020B0502020202020204" pitchFamily="34" charset="0"/>
                <a:ea typeface="字魂67号-勾玉行书" panose="00000500000000000000" charset="-122"/>
                <a:cs typeface="Century Gothic" panose="020B0502020202020204" pitchFamily="34" charset="0"/>
                <a:sym typeface="+mn-ea"/>
              </a:rPr>
              <a:t>          near-bankruptcy to </a:t>
            </a:r>
            <a:endParaRPr lang="en-US" altLang="zh-CN" sz="3200" b="1" i="1">
              <a:solidFill>
                <a:schemeClr val="tx1">
                  <a:alpha val="84000"/>
                </a:schemeClr>
              </a:solidFill>
              <a:latin typeface="Century Gothic" panose="020B0502020202020204" pitchFamily="34" charset="0"/>
              <a:ea typeface="字魂67号-勾玉行书" panose="00000500000000000000" charset="-122"/>
              <a:cs typeface="Century Gothic" panose="020B0502020202020204" pitchFamily="34" charset="0"/>
              <a:sym typeface="+mn-ea"/>
            </a:endParaRPr>
          </a:p>
          <a:p>
            <a:r>
              <a:rPr lang="en-US" altLang="zh-CN" sz="3200" b="1" i="1">
                <a:solidFill>
                  <a:schemeClr val="tx1">
                    <a:alpha val="84000"/>
                  </a:schemeClr>
                </a:solidFill>
                <a:latin typeface="Century Gothic" panose="020B0502020202020204" pitchFamily="34" charset="0"/>
                <a:ea typeface="字魂67号-勾玉行书" panose="00000500000000000000" charset="-122"/>
                <a:cs typeface="Century Gothic" panose="020B0502020202020204" pitchFamily="34" charset="0"/>
                <a:sym typeface="+mn-ea"/>
              </a:rPr>
              <a:t>successful supplier of network infrastructure</a:t>
            </a:r>
            <a:endParaRPr lang="zh-CN" altLang="en-US" sz="3200">
              <a:latin typeface="Century Gothic" panose="020B0502020202020204" pitchFamily="34" charset="0"/>
              <a:cs typeface="Century Gothic" panose="020B0502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2630170" y="2385695"/>
            <a:ext cx="3750945" cy="460375"/>
          </a:xfrm>
          <a:prstGeom prst="rect">
            <a:avLst/>
          </a:prstGeom>
          <a:noFill/>
        </p:spPr>
        <p:txBody>
          <a:bodyPr wrap="square" rtlCol="0">
            <a:spAutoFit/>
          </a:bodyPr>
          <a:lstStyle/>
          <a:p>
            <a:r>
              <a:rPr lang="en-US" altLang="zh-CN" sz="2400" b="1" spc="300" dirty="0">
                <a:solidFill>
                  <a:srgbClr val="231E1F"/>
                </a:solidFill>
                <a:latin typeface="Century Gothic" panose="020B0502020202020204" pitchFamily="34" charset="0"/>
                <a:ea typeface="幼圆" panose="02010509060101010101" pitchFamily="49" charset="-122"/>
                <a:cs typeface="Century Gothic" panose="020B0502020202020204" pitchFamily="34" charset="0"/>
              </a:rPr>
              <a:t>What is change</a:t>
            </a:r>
            <a:endParaRPr lang="en-US" altLang="zh-CN" sz="2400" b="1" spc="300" dirty="0">
              <a:solidFill>
                <a:srgbClr val="231E1F"/>
              </a:solidFill>
              <a:latin typeface="Century Gothic" panose="020B0502020202020204" pitchFamily="34" charset="0"/>
              <a:ea typeface="幼圆" panose="02010509060101010101" pitchFamily="49" charset="-122"/>
              <a:cs typeface="Century Gothic" panose="020B0502020202020204" pitchFamily="34" charset="0"/>
            </a:endParaRPr>
          </a:p>
        </p:txBody>
      </p:sp>
      <p:sp>
        <p:nvSpPr>
          <p:cNvPr id="5" name="文本框 4"/>
          <p:cNvSpPr txBox="1"/>
          <p:nvPr/>
        </p:nvSpPr>
        <p:spPr>
          <a:xfrm>
            <a:off x="1583999" y="2316369"/>
            <a:ext cx="768850" cy="583565"/>
          </a:xfrm>
          <a:prstGeom prst="rect">
            <a:avLst/>
          </a:prstGeom>
          <a:noFill/>
        </p:spPr>
        <p:txBody>
          <a:bodyPr wrap="square" rtlCol="0">
            <a:spAutoFit/>
          </a:bodyPr>
          <a:lstStyle>
            <a:defPPr>
              <a:defRPr lang="zh-CN"/>
            </a:defPPr>
            <a:lvl1pPr algn="r">
              <a:defRPr sz="4000"/>
            </a:lvl1pPr>
          </a:lstStyle>
          <a:p>
            <a:pPr algn="ctr"/>
            <a:r>
              <a:rPr lang="en-US" altLang="zh-CN" sz="3200" dirty="0">
                <a:solidFill>
                  <a:schemeClr val="tx1">
                    <a:lumMod val="95000"/>
                    <a:lumOff val="5000"/>
                  </a:schemeClr>
                </a:solidFill>
                <a:latin typeface="Century Gothic" panose="020B0502020202020204" pitchFamily="34" charset="0"/>
                <a:cs typeface="DokChampa" panose="020B0604020202020204" pitchFamily="34" charset="-34"/>
              </a:rPr>
              <a:t>01</a:t>
            </a:r>
            <a:endParaRPr lang="zh-CN" altLang="en-US" sz="3200" dirty="0">
              <a:solidFill>
                <a:schemeClr val="tx1">
                  <a:lumMod val="95000"/>
                  <a:lumOff val="5000"/>
                </a:schemeClr>
              </a:solidFill>
              <a:latin typeface="Century Gothic" panose="020B0502020202020204" pitchFamily="34" charset="0"/>
              <a:cs typeface="DokChampa" panose="020B0604020202020204" pitchFamily="34" charset="-34"/>
            </a:endParaRPr>
          </a:p>
        </p:txBody>
      </p:sp>
      <p:sp>
        <p:nvSpPr>
          <p:cNvPr id="6" name="椭圆 5"/>
          <p:cNvSpPr/>
          <p:nvPr/>
        </p:nvSpPr>
        <p:spPr>
          <a:xfrm>
            <a:off x="2309305" y="2546722"/>
            <a:ext cx="138186" cy="138186"/>
          </a:xfrm>
          <a:prstGeom prst="ellipse">
            <a:avLst/>
          </a:pr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p:cNvSpPr txBox="1"/>
          <p:nvPr/>
        </p:nvSpPr>
        <p:spPr>
          <a:xfrm>
            <a:off x="7926070" y="2385695"/>
            <a:ext cx="3694430" cy="460375"/>
          </a:xfrm>
          <a:prstGeom prst="rect">
            <a:avLst/>
          </a:prstGeom>
          <a:noFill/>
        </p:spPr>
        <p:txBody>
          <a:bodyPr wrap="square" rtlCol="0">
            <a:spAutoFit/>
          </a:bodyPr>
          <a:lstStyle/>
          <a:p>
            <a:pPr algn="l">
              <a:buClrTx/>
              <a:buSzTx/>
              <a:buFontTx/>
            </a:pPr>
            <a:r>
              <a:rPr lang="en-US" altLang="zh-CN" sz="2400" b="1" spc="300" dirty="0">
                <a:solidFill>
                  <a:srgbClr val="231E1F"/>
                </a:solidFill>
                <a:latin typeface="Century Gothic" panose="020B0502020202020204" pitchFamily="34" charset="0"/>
                <a:ea typeface="幼圆" panose="02010509060101010101" pitchFamily="49" charset="-122"/>
                <a:cs typeface="Century Gothic" panose="020B0502020202020204" pitchFamily="34" charset="0"/>
              </a:rPr>
              <a:t>Company profile</a:t>
            </a:r>
            <a:endParaRPr lang="en-US" altLang="zh-CN" sz="2400" b="1" spc="300" dirty="0">
              <a:solidFill>
                <a:srgbClr val="231E1F"/>
              </a:solidFill>
              <a:latin typeface="Century Gothic" panose="020B0502020202020204" pitchFamily="34" charset="0"/>
              <a:ea typeface="幼圆" panose="02010509060101010101" pitchFamily="49" charset="-122"/>
              <a:cs typeface="Century Gothic" panose="020B0502020202020204" pitchFamily="34" charset="0"/>
            </a:endParaRPr>
          </a:p>
        </p:txBody>
      </p:sp>
      <p:sp>
        <p:nvSpPr>
          <p:cNvPr id="9" name="文本框 8"/>
          <p:cNvSpPr txBox="1"/>
          <p:nvPr/>
        </p:nvSpPr>
        <p:spPr>
          <a:xfrm>
            <a:off x="6963672" y="2316369"/>
            <a:ext cx="768850" cy="583565"/>
          </a:xfrm>
          <a:prstGeom prst="rect">
            <a:avLst/>
          </a:prstGeom>
          <a:noFill/>
        </p:spPr>
        <p:txBody>
          <a:bodyPr wrap="square" rtlCol="0">
            <a:spAutoFit/>
          </a:bodyPr>
          <a:lstStyle>
            <a:defPPr>
              <a:defRPr lang="zh-CN"/>
            </a:defPPr>
            <a:lvl1pPr algn="r">
              <a:defRPr sz="4000"/>
            </a:lvl1pPr>
          </a:lstStyle>
          <a:p>
            <a:pPr algn="ctr"/>
            <a:r>
              <a:rPr lang="en-US" altLang="zh-CN" sz="3200" dirty="0">
                <a:solidFill>
                  <a:schemeClr val="tx1">
                    <a:lumMod val="95000"/>
                    <a:lumOff val="5000"/>
                  </a:schemeClr>
                </a:solidFill>
                <a:latin typeface="Century Gothic" panose="020B0502020202020204" pitchFamily="34" charset="0"/>
                <a:cs typeface="DokChampa" panose="020B0604020202020204" pitchFamily="34" charset="-34"/>
              </a:rPr>
              <a:t>02</a:t>
            </a:r>
            <a:endParaRPr lang="zh-CN" altLang="en-US" sz="3200" dirty="0">
              <a:solidFill>
                <a:schemeClr val="tx1">
                  <a:lumMod val="95000"/>
                  <a:lumOff val="5000"/>
                </a:schemeClr>
              </a:solidFill>
              <a:latin typeface="Century Gothic" panose="020B0502020202020204" pitchFamily="34" charset="0"/>
              <a:cs typeface="DokChampa" panose="020B0604020202020204" pitchFamily="34" charset="-34"/>
            </a:endParaRPr>
          </a:p>
        </p:txBody>
      </p:sp>
      <p:sp>
        <p:nvSpPr>
          <p:cNvPr id="10" name="椭圆 9"/>
          <p:cNvSpPr/>
          <p:nvPr/>
        </p:nvSpPr>
        <p:spPr>
          <a:xfrm>
            <a:off x="7732158" y="2546722"/>
            <a:ext cx="138186" cy="138186"/>
          </a:xfrm>
          <a:prstGeom prst="ellipse">
            <a:avLst/>
          </a:pr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2630170" y="3602990"/>
            <a:ext cx="3820795" cy="988695"/>
          </a:xfrm>
          <a:prstGeom prst="rect">
            <a:avLst/>
          </a:prstGeom>
          <a:noFill/>
        </p:spPr>
        <p:txBody>
          <a:bodyPr wrap="square" rtlCol="0">
            <a:noAutofit/>
          </a:bodyPr>
          <a:lstStyle/>
          <a:p>
            <a:r>
              <a:rPr lang="en-US" altLang="zh-CN" sz="2400" b="1" spc="300" dirty="0">
                <a:solidFill>
                  <a:srgbClr val="231E1F"/>
                </a:solidFill>
                <a:latin typeface="Century Gothic" panose="020B0502020202020204" pitchFamily="34" charset="0"/>
                <a:ea typeface="幼圆" panose="02010509060101010101" pitchFamily="49" charset="-122"/>
                <a:cs typeface="Century Gothic" panose="020B0502020202020204" pitchFamily="34" charset="0"/>
              </a:rPr>
              <a:t>Change experiecne</a:t>
            </a:r>
            <a:endParaRPr lang="en-US" altLang="zh-CN" sz="2400" b="1" spc="300" dirty="0">
              <a:solidFill>
                <a:srgbClr val="231E1F"/>
              </a:solidFill>
              <a:latin typeface="幼圆" panose="02010509060101010101" pitchFamily="49" charset="-122"/>
              <a:ea typeface="幼圆" panose="02010509060101010101" pitchFamily="49" charset="-122"/>
            </a:endParaRPr>
          </a:p>
        </p:txBody>
      </p:sp>
      <p:sp>
        <p:nvSpPr>
          <p:cNvPr id="13" name="文本框 12"/>
          <p:cNvSpPr txBox="1"/>
          <p:nvPr/>
        </p:nvSpPr>
        <p:spPr>
          <a:xfrm>
            <a:off x="1583999" y="3574879"/>
            <a:ext cx="768850" cy="583565"/>
          </a:xfrm>
          <a:prstGeom prst="rect">
            <a:avLst/>
          </a:prstGeom>
          <a:noFill/>
        </p:spPr>
        <p:txBody>
          <a:bodyPr wrap="square" rtlCol="0">
            <a:spAutoFit/>
          </a:bodyPr>
          <a:lstStyle>
            <a:defPPr>
              <a:defRPr lang="zh-CN"/>
            </a:defPPr>
            <a:lvl1pPr algn="r">
              <a:defRPr sz="4000"/>
            </a:lvl1pPr>
          </a:lstStyle>
          <a:p>
            <a:pPr algn="ctr"/>
            <a:r>
              <a:rPr lang="en-US" altLang="zh-CN" sz="3200" dirty="0">
                <a:solidFill>
                  <a:schemeClr val="tx1">
                    <a:lumMod val="95000"/>
                    <a:lumOff val="5000"/>
                  </a:schemeClr>
                </a:solidFill>
                <a:latin typeface="Century Gothic" panose="020B0502020202020204" pitchFamily="34" charset="0"/>
                <a:cs typeface="DokChampa" panose="020B0604020202020204" pitchFamily="34" charset="-34"/>
              </a:rPr>
              <a:t>03</a:t>
            </a:r>
            <a:endParaRPr lang="zh-CN" altLang="en-US" sz="3200" dirty="0">
              <a:solidFill>
                <a:schemeClr val="tx1">
                  <a:lumMod val="95000"/>
                  <a:lumOff val="5000"/>
                </a:schemeClr>
              </a:solidFill>
              <a:latin typeface="Century Gothic" panose="020B0502020202020204" pitchFamily="34" charset="0"/>
              <a:cs typeface="DokChampa" panose="020B0604020202020204" pitchFamily="34" charset="-34"/>
            </a:endParaRPr>
          </a:p>
        </p:txBody>
      </p:sp>
      <p:sp>
        <p:nvSpPr>
          <p:cNvPr id="14" name="椭圆 13"/>
          <p:cNvSpPr/>
          <p:nvPr/>
        </p:nvSpPr>
        <p:spPr>
          <a:xfrm>
            <a:off x="2309305" y="3798247"/>
            <a:ext cx="138186" cy="138186"/>
          </a:xfrm>
          <a:prstGeom prst="ellipse">
            <a:avLst/>
          </a:pr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7926015" y="3698043"/>
            <a:ext cx="3442970" cy="460375"/>
          </a:xfrm>
          <a:prstGeom prst="rect">
            <a:avLst/>
          </a:prstGeom>
          <a:noFill/>
        </p:spPr>
        <p:txBody>
          <a:bodyPr wrap="square" rtlCol="0">
            <a:spAutoFit/>
          </a:bodyPr>
          <a:lstStyle/>
          <a:p>
            <a:r>
              <a:rPr lang="en-US" altLang="zh-CN" sz="2400" b="1" spc="300" dirty="0">
                <a:solidFill>
                  <a:srgbClr val="231E1F"/>
                </a:solidFill>
                <a:latin typeface="Century Gothic" panose="020B0502020202020204" pitchFamily="34" charset="0"/>
                <a:ea typeface="幼圆" panose="02010509060101010101" pitchFamily="49" charset="-122"/>
                <a:cs typeface="Century Gothic" panose="020B0502020202020204" pitchFamily="34" charset="0"/>
              </a:rPr>
              <a:t>Drivers of change</a:t>
            </a:r>
            <a:endParaRPr lang="en-US" altLang="zh-CN" sz="2400" b="1" spc="300" dirty="0">
              <a:solidFill>
                <a:srgbClr val="231E1F"/>
              </a:solidFill>
              <a:latin typeface="Century Gothic" panose="020B0502020202020204" pitchFamily="34" charset="0"/>
              <a:ea typeface="幼圆" panose="02010509060101010101" pitchFamily="49" charset="-122"/>
              <a:cs typeface="Century Gothic" panose="020B0502020202020204" pitchFamily="34" charset="0"/>
            </a:endParaRPr>
          </a:p>
        </p:txBody>
      </p:sp>
      <p:sp>
        <p:nvSpPr>
          <p:cNvPr id="17" name="文本框 16"/>
          <p:cNvSpPr txBox="1"/>
          <p:nvPr/>
        </p:nvSpPr>
        <p:spPr>
          <a:xfrm>
            <a:off x="6963037" y="3582499"/>
            <a:ext cx="768850" cy="583565"/>
          </a:xfrm>
          <a:prstGeom prst="rect">
            <a:avLst/>
          </a:prstGeom>
          <a:noFill/>
        </p:spPr>
        <p:txBody>
          <a:bodyPr wrap="square" rtlCol="0">
            <a:spAutoFit/>
          </a:bodyPr>
          <a:lstStyle>
            <a:defPPr>
              <a:defRPr lang="zh-CN"/>
            </a:defPPr>
            <a:lvl1pPr algn="r">
              <a:defRPr sz="4000"/>
            </a:lvl1pPr>
          </a:lstStyle>
          <a:p>
            <a:pPr algn="ctr"/>
            <a:r>
              <a:rPr lang="en-US" altLang="zh-CN" sz="3200" dirty="0">
                <a:solidFill>
                  <a:schemeClr val="tx1">
                    <a:lumMod val="95000"/>
                    <a:lumOff val="5000"/>
                  </a:schemeClr>
                </a:solidFill>
                <a:latin typeface="Century Gothic" panose="020B0502020202020204" pitchFamily="34" charset="0"/>
                <a:cs typeface="DokChampa" panose="020B0604020202020204" pitchFamily="34" charset="-34"/>
              </a:rPr>
              <a:t>04</a:t>
            </a:r>
            <a:endParaRPr lang="zh-CN" altLang="en-US" sz="3200" dirty="0">
              <a:solidFill>
                <a:schemeClr val="tx1">
                  <a:lumMod val="95000"/>
                  <a:lumOff val="5000"/>
                </a:schemeClr>
              </a:solidFill>
              <a:latin typeface="Century Gothic" panose="020B0502020202020204" pitchFamily="34" charset="0"/>
              <a:cs typeface="DokChampa" panose="020B0604020202020204" pitchFamily="34" charset="-34"/>
            </a:endParaRPr>
          </a:p>
        </p:txBody>
      </p:sp>
      <p:sp>
        <p:nvSpPr>
          <p:cNvPr id="18" name="椭圆 17"/>
          <p:cNvSpPr/>
          <p:nvPr/>
        </p:nvSpPr>
        <p:spPr>
          <a:xfrm>
            <a:off x="7732158" y="3859842"/>
            <a:ext cx="138186" cy="138186"/>
          </a:xfrm>
          <a:prstGeom prst="ellipse">
            <a:avLst/>
          </a:pr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p:cNvSpPr txBox="1"/>
          <p:nvPr/>
        </p:nvSpPr>
        <p:spPr>
          <a:xfrm>
            <a:off x="5044168" y="1228274"/>
            <a:ext cx="2351314" cy="583565"/>
          </a:xfrm>
          <a:prstGeom prst="rect">
            <a:avLst/>
          </a:prstGeom>
          <a:noFill/>
        </p:spPr>
        <p:txBody>
          <a:bodyPr wrap="square" rtlCol="0">
            <a:spAutoFit/>
          </a:bodyPr>
          <a:lstStyle>
            <a:defPPr>
              <a:defRPr lang="zh-CN"/>
            </a:defPPr>
            <a:lvl1pPr algn="r">
              <a:defRPr sz="4000"/>
            </a:lvl1pPr>
          </a:lstStyle>
          <a:p>
            <a:pPr algn="ctr"/>
            <a:r>
              <a:rPr lang="en-US" altLang="zh-CN" sz="3200" b="1" dirty="0">
                <a:solidFill>
                  <a:schemeClr val="tx1">
                    <a:lumMod val="95000"/>
                    <a:lumOff val="5000"/>
                  </a:schemeClr>
                </a:solidFill>
                <a:latin typeface="Century Gothic" panose="020B0502020202020204" pitchFamily="34" charset="0"/>
                <a:cs typeface="DokChampa" panose="020B0604020202020204" pitchFamily="34" charset="-34"/>
              </a:rPr>
              <a:t>CONTENTS</a:t>
            </a:r>
            <a:endParaRPr lang="en-US" altLang="zh-CN" sz="3200" b="1" dirty="0">
              <a:solidFill>
                <a:schemeClr val="tx1">
                  <a:lumMod val="95000"/>
                  <a:lumOff val="5000"/>
                </a:schemeClr>
              </a:solidFill>
              <a:latin typeface="Century Gothic" panose="020B0502020202020204" pitchFamily="34" charset="0"/>
              <a:cs typeface="DokChampa" panose="020B0604020202020204" pitchFamily="34" charset="-34"/>
            </a:endParaRPr>
          </a:p>
        </p:txBody>
      </p:sp>
      <p:sp>
        <p:nvSpPr>
          <p:cNvPr id="2" name="文本框 1"/>
          <p:cNvSpPr txBox="1"/>
          <p:nvPr>
            <p:custDataLst>
              <p:tags r:id="rId1"/>
            </p:custDataLst>
          </p:nvPr>
        </p:nvSpPr>
        <p:spPr>
          <a:xfrm>
            <a:off x="1583999" y="4833509"/>
            <a:ext cx="768850" cy="583565"/>
          </a:xfrm>
          <a:prstGeom prst="rect">
            <a:avLst/>
          </a:prstGeom>
          <a:noFill/>
        </p:spPr>
        <p:txBody>
          <a:bodyPr wrap="square" rtlCol="0">
            <a:spAutoFit/>
          </a:bodyPr>
          <a:lstStyle>
            <a:defPPr>
              <a:defRPr lang="zh-CN"/>
            </a:defPPr>
            <a:lvl1pPr algn="r">
              <a:defRPr sz="4000"/>
            </a:lvl1pPr>
          </a:lstStyle>
          <a:p>
            <a:pPr algn="ctr"/>
            <a:r>
              <a:rPr lang="en-US" altLang="zh-CN" sz="3200" dirty="0">
                <a:solidFill>
                  <a:schemeClr val="tx1">
                    <a:lumMod val="95000"/>
                    <a:lumOff val="5000"/>
                  </a:schemeClr>
                </a:solidFill>
                <a:latin typeface="Century Gothic" panose="020B0502020202020204" pitchFamily="34" charset="0"/>
                <a:cs typeface="DokChampa" panose="020B0604020202020204" pitchFamily="34" charset="-34"/>
              </a:rPr>
              <a:t>05</a:t>
            </a:r>
            <a:endParaRPr lang="zh-CN" altLang="en-US" sz="3200" dirty="0">
              <a:solidFill>
                <a:schemeClr val="tx1">
                  <a:lumMod val="95000"/>
                  <a:lumOff val="5000"/>
                </a:schemeClr>
              </a:solidFill>
              <a:latin typeface="Century Gothic" panose="020B0502020202020204" pitchFamily="34" charset="0"/>
              <a:cs typeface="DokChampa" panose="020B0604020202020204" pitchFamily="34" charset="-34"/>
            </a:endParaRPr>
          </a:p>
        </p:txBody>
      </p:sp>
      <p:sp>
        <p:nvSpPr>
          <p:cNvPr id="21" name="椭圆 20"/>
          <p:cNvSpPr/>
          <p:nvPr>
            <p:custDataLst>
              <p:tags r:id="rId2"/>
            </p:custDataLst>
          </p:nvPr>
        </p:nvSpPr>
        <p:spPr>
          <a:xfrm>
            <a:off x="2309305" y="5056817"/>
            <a:ext cx="138186" cy="138186"/>
          </a:xfrm>
          <a:prstGeom prst="ellipse">
            <a:avLst/>
          </a:pr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2" name="文本框 21"/>
          <p:cNvSpPr txBox="1"/>
          <p:nvPr>
            <p:custDataLst>
              <p:tags r:id="rId3"/>
            </p:custDataLst>
          </p:nvPr>
        </p:nvSpPr>
        <p:spPr>
          <a:xfrm>
            <a:off x="2630170" y="4728845"/>
            <a:ext cx="4666615" cy="781050"/>
          </a:xfrm>
          <a:prstGeom prst="rect">
            <a:avLst/>
          </a:prstGeom>
          <a:noFill/>
        </p:spPr>
        <p:txBody>
          <a:bodyPr wrap="square" rtlCol="0">
            <a:noAutofit/>
          </a:bodyPr>
          <a:p>
            <a:r>
              <a:rPr lang="en-US" altLang="zh-CN" sz="2400" b="1" spc="300" dirty="0">
                <a:solidFill>
                  <a:srgbClr val="231E1F"/>
                </a:solidFill>
                <a:latin typeface="Century Gothic" panose="020B0502020202020204" pitchFamily="34" charset="0"/>
                <a:ea typeface="幼圆" panose="02010509060101010101" pitchFamily="49" charset="-122"/>
                <a:cs typeface="Century Gothic" panose="020B0502020202020204" pitchFamily="34" charset="0"/>
              </a:rPr>
              <a:t>SWOT &amp; Force field Analysis</a:t>
            </a:r>
            <a:endParaRPr lang="en-US" altLang="zh-CN" sz="2400" b="1" spc="300" dirty="0">
              <a:solidFill>
                <a:srgbClr val="231E1F"/>
              </a:solidFill>
              <a:latin typeface="幼圆" panose="02010509060101010101" pitchFamily="49" charset="-122"/>
              <a:ea typeface="幼圆" panose="02010509060101010101" pitchFamily="49" charset="-122"/>
            </a:endParaRPr>
          </a:p>
        </p:txBody>
      </p:sp>
      <p:sp>
        <p:nvSpPr>
          <p:cNvPr id="23" name="文本框 22"/>
          <p:cNvSpPr txBox="1"/>
          <p:nvPr>
            <p:custDataLst>
              <p:tags r:id="rId4"/>
            </p:custDataLst>
          </p:nvPr>
        </p:nvSpPr>
        <p:spPr>
          <a:xfrm>
            <a:off x="7006852" y="4833449"/>
            <a:ext cx="768850" cy="583565"/>
          </a:xfrm>
          <a:prstGeom prst="rect">
            <a:avLst/>
          </a:prstGeom>
          <a:noFill/>
        </p:spPr>
        <p:txBody>
          <a:bodyPr wrap="square" rtlCol="0">
            <a:spAutoFit/>
          </a:bodyPr>
          <a:lstStyle>
            <a:defPPr>
              <a:defRPr lang="zh-CN"/>
            </a:defPPr>
            <a:lvl1pPr algn="r">
              <a:defRPr sz="4000"/>
            </a:lvl1pPr>
          </a:lstStyle>
          <a:p>
            <a:pPr algn="ctr"/>
            <a:r>
              <a:rPr lang="en-US" altLang="zh-CN" sz="3200" dirty="0">
                <a:solidFill>
                  <a:schemeClr val="tx1">
                    <a:lumMod val="95000"/>
                    <a:lumOff val="5000"/>
                  </a:schemeClr>
                </a:solidFill>
                <a:latin typeface="Century Gothic" panose="020B0502020202020204" pitchFamily="34" charset="0"/>
                <a:cs typeface="DokChampa" panose="020B0604020202020204" pitchFamily="34" charset="-34"/>
              </a:rPr>
              <a:t>06</a:t>
            </a:r>
            <a:endParaRPr lang="zh-CN" altLang="en-US" sz="3200" dirty="0">
              <a:solidFill>
                <a:schemeClr val="tx1">
                  <a:lumMod val="95000"/>
                  <a:lumOff val="5000"/>
                </a:schemeClr>
              </a:solidFill>
              <a:latin typeface="Century Gothic" panose="020B0502020202020204" pitchFamily="34" charset="0"/>
              <a:cs typeface="DokChampa" panose="020B0604020202020204" pitchFamily="34" charset="-34"/>
            </a:endParaRPr>
          </a:p>
        </p:txBody>
      </p:sp>
      <p:sp>
        <p:nvSpPr>
          <p:cNvPr id="24" name="椭圆 23"/>
          <p:cNvSpPr/>
          <p:nvPr>
            <p:custDataLst>
              <p:tags r:id="rId5"/>
            </p:custDataLst>
          </p:nvPr>
        </p:nvSpPr>
        <p:spPr>
          <a:xfrm>
            <a:off x="7775338" y="5111427"/>
            <a:ext cx="138186" cy="138186"/>
          </a:xfrm>
          <a:prstGeom prst="ellipse">
            <a:avLst/>
          </a:pr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5" name="文本框 24"/>
          <p:cNvSpPr txBox="1"/>
          <p:nvPr>
            <p:custDataLst>
              <p:tags r:id="rId6"/>
            </p:custDataLst>
          </p:nvPr>
        </p:nvSpPr>
        <p:spPr>
          <a:xfrm>
            <a:off x="7966655" y="4895653"/>
            <a:ext cx="3442970" cy="460375"/>
          </a:xfrm>
          <a:prstGeom prst="rect">
            <a:avLst/>
          </a:prstGeom>
          <a:noFill/>
        </p:spPr>
        <p:txBody>
          <a:bodyPr wrap="square" rtlCol="0">
            <a:spAutoFit/>
          </a:bodyPr>
          <a:p>
            <a:pPr algn="l">
              <a:buClrTx/>
              <a:buSzTx/>
              <a:buFontTx/>
            </a:pPr>
            <a:r>
              <a:rPr lang="en-US" altLang="zh-CN" sz="2400" b="1" spc="300" dirty="0">
                <a:solidFill>
                  <a:srgbClr val="231E1F"/>
                </a:solidFill>
                <a:latin typeface="Century Gothic" panose="020B0502020202020204" pitchFamily="34" charset="0"/>
                <a:ea typeface="幼圆" panose="02010509060101010101" pitchFamily="49" charset="-122"/>
                <a:cs typeface="Century Gothic" panose="020B0502020202020204" pitchFamily="34" charset="0"/>
              </a:rPr>
              <a:t>Conclusion</a:t>
            </a:r>
            <a:endParaRPr lang="en-US" altLang="zh-CN" sz="2400" b="1" spc="300" dirty="0">
              <a:solidFill>
                <a:srgbClr val="231E1F"/>
              </a:solidFill>
              <a:latin typeface="Century Gothic" panose="020B0502020202020204" pitchFamily="34" charset="0"/>
              <a:ea typeface="幼圆" panose="02010509060101010101" pitchFamily="49" charset="-122"/>
              <a:cs typeface="Century Gothic" panose="020B0502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8713470" y="365190"/>
            <a:ext cx="2849880" cy="521970"/>
          </a:xfrm>
          <a:prstGeom prst="rect">
            <a:avLst/>
          </a:prstGeom>
          <a:noFill/>
        </p:spPr>
        <p:txBody>
          <a:bodyPr wrap="none" rtlCol="0">
            <a:spAutoFit/>
          </a:bodyPr>
          <a:lstStyle/>
          <a:p>
            <a:pPr algn="ctr"/>
            <a:r>
              <a:rPr lang="en-US" altLang="zh-CN" sz="2800" b="1" dirty="0">
                <a:solidFill>
                  <a:srgbClr val="647A72"/>
                </a:solidFill>
                <a:latin typeface="Century Gothic" panose="020B0502020202020204" pitchFamily="34" charset="0"/>
              </a:rPr>
              <a:t>What is change</a:t>
            </a:r>
            <a:endParaRPr lang="en-US" altLang="zh-CN" sz="2800" b="1" dirty="0">
              <a:solidFill>
                <a:srgbClr val="647A72"/>
              </a:solidFill>
              <a:latin typeface="Century Gothic" panose="020B0502020202020204" pitchFamily="34" charset="0"/>
              <a:ea typeface="方正清刻本悦宋简体" panose="02000000000000000000" pitchFamily="2" charset="-122"/>
            </a:endParaRPr>
          </a:p>
        </p:txBody>
      </p:sp>
      <p:pic>
        <p:nvPicPr>
          <p:cNvPr id="6" name="图片 5"/>
          <p:cNvPicPr>
            <a:picLocks noChangeAspect="1"/>
          </p:cNvPicPr>
          <p:nvPr/>
        </p:nvPicPr>
        <p:blipFill rotWithShape="1">
          <a:blip r:embed="rId1" cstate="print">
            <a:extLst>
              <a:ext uri="{28A0092B-C50C-407E-A947-70E740481C1C}">
                <a14:useLocalDpi xmlns:a14="http://schemas.microsoft.com/office/drawing/2010/main" val="0"/>
              </a:ext>
            </a:extLst>
          </a:blip>
          <a:srcRect l="16857" r="33809"/>
          <a:stretch>
            <a:fillRect/>
          </a:stretch>
        </p:blipFill>
        <p:spPr>
          <a:xfrm>
            <a:off x="7895072" y="1812671"/>
            <a:ext cx="3310359" cy="4473851"/>
          </a:xfrm>
          <a:prstGeom prst="rect">
            <a:avLst/>
          </a:prstGeom>
        </p:spPr>
      </p:pic>
      <p:sp>
        <p:nvSpPr>
          <p:cNvPr id="8" name="矩形 7"/>
          <p:cNvSpPr/>
          <p:nvPr/>
        </p:nvSpPr>
        <p:spPr>
          <a:xfrm>
            <a:off x="3296699" y="1196200"/>
            <a:ext cx="3066730" cy="460375"/>
          </a:xfrm>
          <a:prstGeom prst="rect">
            <a:avLst/>
          </a:prstGeom>
        </p:spPr>
        <p:txBody>
          <a:bodyPr wrap="square">
            <a:spAutoFit/>
          </a:bodyPr>
          <a:lstStyle/>
          <a:p>
            <a:r>
              <a:rPr lang="en-US" altLang="zh-CN" sz="2400" b="1" dirty="0">
                <a:solidFill>
                  <a:srgbClr val="647A72"/>
                </a:solidFill>
                <a:latin typeface="Century Gothic" panose="020B0502020202020204" pitchFamily="34" charset="0"/>
              </a:rPr>
              <a:t>Definition</a:t>
            </a:r>
            <a:r>
              <a:rPr lang="en-US" altLang="zh-CN" sz="2400" b="1" dirty="0">
                <a:solidFill>
                  <a:srgbClr val="647A72"/>
                </a:solidFill>
                <a:latin typeface="Century Gothic" panose="020B0502020202020204" pitchFamily="34" charset="0"/>
              </a:rPr>
              <a:t> </a:t>
            </a:r>
            <a:endParaRPr lang="en-US" altLang="zh-CN" sz="2400" b="1" dirty="0">
              <a:solidFill>
                <a:srgbClr val="647A72"/>
              </a:solidFill>
              <a:latin typeface="Century Gothic" panose="020B0502020202020204" pitchFamily="34" charset="0"/>
            </a:endParaRPr>
          </a:p>
        </p:txBody>
      </p:sp>
      <p:sp>
        <p:nvSpPr>
          <p:cNvPr id="9" name="文本框 8"/>
          <p:cNvSpPr txBox="1"/>
          <p:nvPr/>
        </p:nvSpPr>
        <p:spPr>
          <a:xfrm>
            <a:off x="516890" y="2750820"/>
            <a:ext cx="3404235" cy="3470910"/>
          </a:xfrm>
          <a:prstGeom prst="rect">
            <a:avLst/>
          </a:prstGeom>
          <a:noFill/>
        </p:spPr>
        <p:txBody>
          <a:bodyPr wrap="square" rtlCol="0">
            <a:noAutofit/>
          </a:bodyPr>
          <a:lstStyle/>
          <a:p>
            <a:pPr algn="just"/>
            <a:r>
              <a:rPr altLang="zh-CN">
                <a:solidFill>
                  <a:schemeClr val="tx1">
                    <a:lumMod val="85000"/>
                    <a:lumOff val="15000"/>
                  </a:schemeClr>
                </a:solidFill>
                <a:latin typeface="Times New Roman" panose="02020603050405020304" charset="0"/>
                <a:cs typeface="Times New Roman" panose="02020603050405020304" charset="0"/>
              </a:rPr>
              <a:t>Organisational change here is defined as the process of migration from a current situation to a desired future state </a:t>
            </a:r>
            <a:r>
              <a:rPr lang="en-US">
                <a:solidFill>
                  <a:schemeClr val="tx1">
                    <a:lumMod val="85000"/>
                    <a:lumOff val="15000"/>
                  </a:schemeClr>
                </a:solidFill>
                <a:latin typeface="Times New Roman" panose="02020603050405020304" charset="0"/>
                <a:cs typeface="Times New Roman" panose="02020603050405020304" charset="0"/>
              </a:rPr>
              <a:t>(Mack et al., 1998)</a:t>
            </a:r>
            <a:endParaRPr altLang="zh-CN">
              <a:solidFill>
                <a:schemeClr val="tx1">
                  <a:lumMod val="85000"/>
                  <a:lumOff val="15000"/>
                </a:schemeClr>
              </a:solidFill>
              <a:latin typeface="Times New Roman" panose="02020603050405020304" charset="0"/>
              <a:cs typeface="Times New Roman" panose="02020603050405020304" charset="0"/>
            </a:endParaRPr>
          </a:p>
          <a:p>
            <a:pPr algn="just"/>
            <a:endParaRPr lang="it-IT" altLang="zh-CN" dirty="0">
              <a:solidFill>
                <a:schemeClr val="tx1">
                  <a:lumMod val="85000"/>
                  <a:lumOff val="15000"/>
                </a:schemeClr>
              </a:solidFill>
              <a:latin typeface="Times New Roman" panose="02020603050405020304" charset="0"/>
              <a:cs typeface="Times New Roman" panose="02020603050405020304" charset="0"/>
            </a:endParaRPr>
          </a:p>
          <a:p>
            <a:pPr algn="just"/>
            <a:r>
              <a:rPr altLang="zh-CN">
                <a:solidFill>
                  <a:schemeClr val="tx1">
                    <a:lumMod val="85000"/>
                    <a:lumOff val="15000"/>
                  </a:schemeClr>
                </a:solidFill>
                <a:latin typeface="Times New Roman" panose="02020603050405020304" charset="0"/>
                <a:cs typeface="Times New Roman" panose="02020603050405020304" charset="0"/>
                <a:sym typeface="+mn-ea"/>
              </a:rPr>
              <a:t>Organizations adapt to change to adjust with internal and external environment</a:t>
            </a:r>
            <a:r>
              <a:rPr lang="en-US">
                <a:solidFill>
                  <a:schemeClr val="tx1">
                    <a:lumMod val="85000"/>
                    <a:lumOff val="15000"/>
                  </a:schemeClr>
                </a:solidFill>
                <a:latin typeface="Times New Roman" panose="02020603050405020304" charset="0"/>
                <a:cs typeface="Times New Roman" panose="02020603050405020304" charset="0"/>
                <a:sym typeface="+mn-ea"/>
              </a:rPr>
              <a:t> </a:t>
            </a:r>
            <a:r>
              <a:rPr altLang="zh-CN">
                <a:solidFill>
                  <a:schemeClr val="tx1">
                    <a:lumMod val="85000"/>
                    <a:lumOff val="15000"/>
                  </a:schemeClr>
                </a:solidFill>
                <a:latin typeface="Times New Roman" panose="02020603050405020304" charset="0"/>
                <a:cs typeface="Times New Roman" panose="02020603050405020304" charset="0"/>
                <a:sym typeface="+mn-ea"/>
              </a:rPr>
              <a:t>or to improve performance and compete with competitors</a:t>
            </a:r>
            <a:r>
              <a:rPr lang="en-US">
                <a:solidFill>
                  <a:schemeClr val="tx1">
                    <a:lumMod val="85000"/>
                    <a:lumOff val="15000"/>
                  </a:schemeClr>
                </a:solidFill>
                <a:latin typeface="Times New Roman" panose="02020603050405020304" charset="0"/>
                <a:cs typeface="Times New Roman" panose="02020603050405020304" charset="0"/>
                <a:sym typeface="+mn-ea"/>
              </a:rPr>
              <a:t>.</a:t>
            </a:r>
            <a:endParaRPr altLang="zh-CN">
              <a:solidFill>
                <a:schemeClr val="tx1">
                  <a:lumMod val="85000"/>
                  <a:lumOff val="15000"/>
                </a:schemeClr>
              </a:solidFill>
              <a:latin typeface="Times New Roman" panose="02020603050405020304" charset="0"/>
              <a:cs typeface="Times New Roman" panose="02020603050405020304" charset="0"/>
            </a:endParaRPr>
          </a:p>
          <a:p>
            <a:endParaRPr lang="en-US" altLang="zh-CN" dirty="0">
              <a:solidFill>
                <a:schemeClr val="tx1">
                  <a:lumMod val="85000"/>
                  <a:lumOff val="15000"/>
                </a:schemeClr>
              </a:solidFill>
            </a:endParaRPr>
          </a:p>
          <a:p>
            <a:endParaRPr lang="en-US" altLang="zh-CN" dirty="0">
              <a:solidFill>
                <a:schemeClr val="tx1">
                  <a:lumMod val="85000"/>
                  <a:lumOff val="15000"/>
                </a:schemeClr>
              </a:solidFill>
            </a:endParaRPr>
          </a:p>
        </p:txBody>
      </p:sp>
      <p:sp>
        <p:nvSpPr>
          <p:cNvPr id="2" name="Rectangle 22"/>
          <p:cNvSpPr/>
          <p:nvPr>
            <p:custDataLst>
              <p:tags r:id="rId2"/>
            </p:custDataLst>
          </p:nvPr>
        </p:nvSpPr>
        <p:spPr>
          <a:xfrm>
            <a:off x="4192905" y="719455"/>
            <a:ext cx="1922780" cy="1271270"/>
          </a:xfrm>
          <a:prstGeom prst="rect">
            <a:avLst/>
          </a:prstGeom>
          <a:noFill/>
          <a:ln w="12700">
            <a:solidFill>
              <a:schemeClr val="bg1"/>
            </a:solidFill>
          </a:ln>
          <a:effectLst>
            <a:outerShdw blurRad="50800" dist="50800" dir="5400000" algn="ctr" rotWithShape="0">
              <a:schemeClr val="tx1">
                <a:lumMod val="50000"/>
                <a:lumOff val="50000"/>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US">
              <a:solidFill>
                <a:schemeClr val="bg1">
                  <a:lumMod val="95000"/>
                </a:schemeClr>
              </a:solidFill>
              <a:latin typeface="+mj-lt"/>
              <a:cs typeface="+mj-lt"/>
            </a:endParaRPr>
          </a:p>
        </p:txBody>
      </p:sp>
      <p:sp>
        <p:nvSpPr>
          <p:cNvPr id="3" name="文本框 2"/>
          <p:cNvSpPr txBox="1"/>
          <p:nvPr/>
        </p:nvSpPr>
        <p:spPr>
          <a:xfrm>
            <a:off x="4591685" y="2950845"/>
            <a:ext cx="2839720" cy="2834640"/>
          </a:xfrm>
          <a:prstGeom prst="rect">
            <a:avLst/>
          </a:prstGeom>
          <a:noFill/>
        </p:spPr>
        <p:txBody>
          <a:bodyPr wrap="square" rtlCol="0">
            <a:noAutofit/>
          </a:bodyPr>
          <a:p>
            <a:pPr algn="just"/>
            <a:r>
              <a:rPr lang="en-US" altLang="zh-CN" dirty="0">
                <a:solidFill>
                  <a:schemeClr val="tx1">
                    <a:lumMod val="85000"/>
                    <a:lumOff val="15000"/>
                  </a:schemeClr>
                </a:solidFill>
                <a:latin typeface="Times New Roman" panose="02020603050405020304" charset="0"/>
                <a:cs typeface="Times New Roman" panose="02020603050405020304" charset="0"/>
                <a:sym typeface="+mn-ea"/>
              </a:rPr>
              <a:t>Organizations in volatile environments to assume organic structures and processes so that they could best adapt to ever-changing markets, customers, and competitors (Leana and Barry, 2000). </a:t>
            </a:r>
            <a:endParaRPr lang="en-US" altLang="zh-CN" dirty="0">
              <a:solidFill>
                <a:schemeClr val="tx1">
                  <a:lumMod val="85000"/>
                  <a:lumOff val="15000"/>
                </a:schemeClr>
              </a:solidFill>
              <a:latin typeface="Times New Roman" panose="02020603050405020304" charset="0"/>
              <a:cs typeface="Times New Roman" panose="02020603050405020304" charset="0"/>
            </a:endParaRPr>
          </a:p>
          <a:p>
            <a:pPr algn="just"/>
            <a:endParaRPr lang="en-US" altLang="zh-CN" dirty="0">
              <a:solidFill>
                <a:schemeClr val="tx1">
                  <a:lumMod val="85000"/>
                  <a:lumOff val="15000"/>
                </a:schemeClr>
              </a:solidFill>
              <a:latin typeface="Times New Roman" panose="02020603050405020304" charset="0"/>
              <a:cs typeface="Times New Roman" panose="02020603050405020304" charset="0"/>
            </a:endParaRPr>
          </a:p>
          <a:p>
            <a:pPr algn="just"/>
            <a:endParaRPr lang="zh-CN" altLang="en-US">
              <a:latin typeface="Times New Roman" panose="02020603050405020304" charset="0"/>
              <a:cs typeface="Times New Roman" panose="02020603050405020304" charset="0"/>
            </a:endParaRPr>
          </a:p>
        </p:txBody>
      </p:sp>
      <p:cxnSp>
        <p:nvCxnSpPr>
          <p:cNvPr id="7" name="Straight Connector 3"/>
          <p:cNvCxnSpPr/>
          <p:nvPr>
            <p:custDataLst>
              <p:tags r:id="rId3"/>
            </p:custDataLst>
          </p:nvPr>
        </p:nvCxnSpPr>
        <p:spPr>
          <a:xfrm flipH="1">
            <a:off x="4084675" y="2449097"/>
            <a:ext cx="43180" cy="3837305"/>
          </a:xfrm>
          <a:prstGeom prst="line">
            <a:avLst/>
          </a:prstGeom>
          <a:ln w="9525">
            <a:solidFill>
              <a:schemeClr val="bg1"/>
            </a:solidFill>
          </a:ln>
          <a:effectLst>
            <a:outerShdw blurRad="50800" dist="50800" dir="5400000" algn="ctr" rotWithShape="0">
              <a:schemeClr val="accent1">
                <a:alpha val="100000"/>
              </a:scheme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4553903" y="602680"/>
            <a:ext cx="3084195" cy="521970"/>
          </a:xfrm>
          <a:prstGeom prst="rect">
            <a:avLst/>
          </a:prstGeom>
          <a:noFill/>
        </p:spPr>
        <p:txBody>
          <a:bodyPr wrap="none" rtlCol="0">
            <a:spAutoFit/>
          </a:bodyPr>
          <a:lstStyle/>
          <a:p>
            <a:pPr algn="ctr"/>
            <a:r>
              <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rPr>
              <a:t>Company profile</a:t>
            </a:r>
            <a:endPar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endParaRPr>
          </a:p>
        </p:txBody>
      </p:sp>
      <p:sp>
        <p:nvSpPr>
          <p:cNvPr id="6" name="矩形 5"/>
          <p:cNvSpPr/>
          <p:nvPr/>
        </p:nvSpPr>
        <p:spPr>
          <a:xfrm>
            <a:off x="0" y="3741516"/>
            <a:ext cx="12191999" cy="1902243"/>
          </a:xfrm>
          <a:prstGeom prst="rect">
            <a:avLst/>
          </a:pr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7778187" y="445222"/>
            <a:ext cx="4156574" cy="5262245"/>
          </a:xfrm>
          <a:prstGeom prst="rect">
            <a:avLst/>
          </a:prstGeom>
          <a:noFill/>
        </p:spPr>
        <p:txBody>
          <a:bodyPr wrap="square" rtlCol="0">
            <a:spAutoFit/>
          </a:bodyPr>
          <a:lstStyle/>
          <a:p>
            <a:pPr marL="171450" indent="-171450" algn="just">
              <a:lnSpc>
                <a:spcPct val="150000"/>
              </a:lnSpc>
              <a:buFont typeface="Wingdings" panose="05000000000000000000" pitchFamily="2" charset="2"/>
              <a:buChar char="l"/>
            </a:pPr>
            <a:r>
              <a:rPr lang="zh-CN" altLang="en-US" sz="1600">
                <a:latin typeface="Times New Roman" panose="02020603050405020304" charset="0"/>
                <a:cs typeface="Times New Roman" panose="02020603050405020304" charset="0"/>
                <a:sym typeface="+mn-ea"/>
              </a:rPr>
              <a:t>Nokia was established in Finland, as a single paper mill operation and moved in different industrial sectors like rubber boots, paper products</a:t>
            </a:r>
            <a:r>
              <a:rPr lang="en-US" altLang="zh-CN" sz="1600">
                <a:latin typeface="Times New Roman" panose="02020603050405020304" charset="0"/>
                <a:cs typeface="Times New Roman" panose="02020603050405020304" charset="0"/>
                <a:sym typeface="+mn-ea"/>
              </a:rPr>
              <a:t> and</a:t>
            </a:r>
            <a:r>
              <a:rPr lang="zh-CN" altLang="en-US" sz="1600">
                <a:latin typeface="Times New Roman" panose="02020603050405020304" charset="0"/>
                <a:cs typeface="Times New Roman" panose="02020603050405020304" charset="0"/>
                <a:sym typeface="+mn-ea"/>
              </a:rPr>
              <a:t> televisions. </a:t>
            </a:r>
            <a:r>
              <a:rPr lang="en-US" sz="1600">
                <a:latin typeface="Times New Roman" panose="02020603050405020304" charset="0"/>
                <a:cs typeface="Times New Roman" panose="02020603050405020304" charset="0"/>
                <a:sym typeface="+mn-ea"/>
              </a:rPr>
              <a:t>Then</a:t>
            </a:r>
            <a:r>
              <a:rPr lang="zh-CN" altLang="en-US" sz="1600">
                <a:latin typeface="Times New Roman" panose="02020603050405020304" charset="0"/>
                <a:cs typeface="Times New Roman" panose="02020603050405020304" charset="0"/>
                <a:sym typeface="+mn-ea"/>
              </a:rPr>
              <a:t> </a:t>
            </a:r>
            <a:r>
              <a:rPr lang="en-US" altLang="zh-CN" sz="1600">
                <a:latin typeface="Times New Roman" panose="02020603050405020304" charset="0"/>
                <a:cs typeface="Times New Roman" panose="02020603050405020304" charset="0"/>
                <a:sym typeface="+mn-ea"/>
              </a:rPr>
              <a:t>it i</a:t>
            </a:r>
            <a:r>
              <a:rPr lang="zh-CN" altLang="en-US" sz="1600">
                <a:latin typeface="Times New Roman" panose="02020603050405020304" charset="0"/>
                <a:cs typeface="Times New Roman" panose="02020603050405020304" charset="0"/>
                <a:sym typeface="+mn-ea"/>
              </a:rPr>
              <a:t>s renowned for the first company to generate a cellular network</a:t>
            </a:r>
            <a:r>
              <a:rPr lang="en-US" altLang="zh-CN" sz="1600">
                <a:latin typeface="Times New Roman" panose="02020603050405020304" charset="0"/>
                <a:cs typeface="Times New Roman" panose="02020603050405020304" charset="0"/>
                <a:sym typeface="+mn-ea"/>
              </a:rPr>
              <a:t>,</a:t>
            </a:r>
            <a:r>
              <a:rPr lang="zh-CN" altLang="en-US" sz="1600">
                <a:latin typeface="Times New Roman" panose="02020603050405020304" charset="0"/>
                <a:cs typeface="Times New Roman" panose="02020603050405020304" charset="0"/>
                <a:sym typeface="+mn-ea"/>
              </a:rPr>
              <a:t> making it a global leader in mobile phones.</a:t>
            </a:r>
            <a:endParaRPr lang="zh-CN" altLang="en-US" sz="1600">
              <a:latin typeface="Times New Roman" panose="02020603050405020304" charset="0"/>
              <a:cs typeface="Times New Roman" panose="02020603050405020304" charset="0"/>
            </a:endParaRPr>
          </a:p>
          <a:p>
            <a:pPr indent="0" algn="just">
              <a:lnSpc>
                <a:spcPct val="150000"/>
              </a:lnSpc>
              <a:buFont typeface="Wingdings" panose="05000000000000000000" pitchFamily="2" charset="2"/>
              <a:buNone/>
            </a:pPr>
            <a:endParaRPr lang="en-US" altLang="zh-CN" sz="1600">
              <a:latin typeface="Times New Roman" panose="02020603050405020304" charset="0"/>
              <a:cs typeface="Times New Roman" panose="02020603050405020304" charset="0"/>
              <a:sym typeface="+mn-ea"/>
            </a:endParaRPr>
          </a:p>
          <a:p>
            <a:pPr indent="0" algn="just">
              <a:lnSpc>
                <a:spcPct val="150000"/>
              </a:lnSpc>
              <a:buFont typeface="Wingdings" panose="05000000000000000000" pitchFamily="2" charset="2"/>
              <a:buNone/>
            </a:pPr>
            <a:endParaRPr lang="en-US" altLang="zh-CN" sz="1600">
              <a:latin typeface="Times New Roman" panose="02020603050405020304" charset="0"/>
              <a:cs typeface="Times New Roman" panose="02020603050405020304" charset="0"/>
              <a:sym typeface="+mn-ea"/>
            </a:endParaRPr>
          </a:p>
          <a:p>
            <a:pPr marL="171450" indent="-171450" algn="just">
              <a:lnSpc>
                <a:spcPct val="150000"/>
              </a:lnSpc>
              <a:buFont typeface="Wingdings" panose="05000000000000000000" pitchFamily="2" charset="2"/>
              <a:buChar char="l"/>
            </a:pPr>
            <a:r>
              <a:rPr lang="en-US" altLang="zh-CN" sz="1600">
                <a:latin typeface="Times New Roman" panose="02020603050405020304" charset="0"/>
                <a:cs typeface="Times New Roman" panose="02020603050405020304" charset="0"/>
                <a:sym typeface="+mn-ea"/>
              </a:rPr>
              <a:t>Today, </a:t>
            </a:r>
            <a:r>
              <a:rPr lang="zh-CN" altLang="en-US" sz="1600">
                <a:latin typeface="Times New Roman" panose="02020603050405020304" charset="0"/>
                <a:cs typeface="Times New Roman" panose="02020603050405020304" charset="0"/>
                <a:sym typeface="+mn-ea"/>
              </a:rPr>
              <a:t>Nokia is mainly concentrating its attention on telecommunication 5G equipment. In 2021, Nokia is hoping to expand its 5G network solutions in Europe and Western countries.</a:t>
            </a:r>
            <a:endParaRPr lang="zh-CN" altLang="en-US" sz="1600" dirty="0">
              <a:solidFill>
                <a:schemeClr val="bg1"/>
              </a:solidFill>
              <a:latin typeface="Times New Roman" panose="02020603050405020304" charset="0"/>
              <a:cs typeface="Times New Roman" panose="02020603050405020304" charset="0"/>
              <a:sym typeface="+mn-ea"/>
            </a:endParaRPr>
          </a:p>
        </p:txBody>
      </p:sp>
      <p:pic>
        <p:nvPicPr>
          <p:cNvPr id="2" name="图片 1" descr="79f0f736afc37931e848828bc2b40a4e42a911ef"/>
          <p:cNvPicPr>
            <a:picLocks noChangeAspect="1"/>
          </p:cNvPicPr>
          <p:nvPr/>
        </p:nvPicPr>
        <p:blipFill>
          <a:blip r:embed="rId1"/>
          <a:stretch>
            <a:fillRect/>
          </a:stretch>
        </p:blipFill>
        <p:spPr>
          <a:xfrm>
            <a:off x="791210" y="1490980"/>
            <a:ext cx="6318250" cy="341122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4262438" y="602680"/>
            <a:ext cx="3667125" cy="521970"/>
          </a:xfrm>
          <a:prstGeom prst="rect">
            <a:avLst/>
          </a:prstGeom>
          <a:noFill/>
        </p:spPr>
        <p:txBody>
          <a:bodyPr wrap="none" rtlCol="0">
            <a:spAutoFit/>
          </a:bodyPr>
          <a:lstStyle/>
          <a:p>
            <a:pPr algn="ctr"/>
            <a:r>
              <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rPr>
              <a:t>Change experience</a:t>
            </a:r>
            <a:endPar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endParaRPr>
          </a:p>
        </p:txBody>
      </p:sp>
      <p:sp>
        <p:nvSpPr>
          <p:cNvPr id="5" name="矩形 4"/>
          <p:cNvSpPr/>
          <p:nvPr/>
        </p:nvSpPr>
        <p:spPr>
          <a:xfrm>
            <a:off x="4473873" y="1062400"/>
            <a:ext cx="3244254" cy="261610"/>
          </a:xfrm>
          <a:prstGeom prst="rect">
            <a:avLst/>
          </a:prstGeom>
        </p:spPr>
        <p:txBody>
          <a:bodyPr wrap="square">
            <a:spAutoFit/>
          </a:bodyPr>
          <a:lstStyle/>
          <a:p>
            <a:pPr algn="dist"/>
            <a:r>
              <a:rPr lang="zh-CN" altLang="en-US" sz="1100" dirty="0">
                <a:solidFill>
                  <a:srgbClr val="E2B69A"/>
                </a:solidFill>
                <a:latin typeface="Tahoma" panose="020B0604030504040204" pitchFamily="34" charset="0"/>
                <a:cs typeface="Tahoma" panose="020B0604030504040204" pitchFamily="34" charset="0"/>
              </a:rPr>
              <a:t>Enter your text here</a:t>
            </a:r>
            <a:endParaRPr lang="zh-CN" altLang="en-US" sz="1100" dirty="0">
              <a:solidFill>
                <a:srgbClr val="E2B69A"/>
              </a:solidFill>
              <a:latin typeface="Tahoma" panose="020B0604030504040204" pitchFamily="34" charset="0"/>
              <a:cs typeface="Tahoma" panose="020B0604030504040204" pitchFamily="34" charset="0"/>
            </a:endParaRPr>
          </a:p>
        </p:txBody>
      </p:sp>
      <p:grpSp>
        <p:nvGrpSpPr>
          <p:cNvPr id="6" name="组合 5"/>
          <p:cNvGrpSpPr/>
          <p:nvPr/>
        </p:nvGrpSpPr>
        <p:grpSpPr>
          <a:xfrm>
            <a:off x="1903404" y="-805453"/>
            <a:ext cx="8385193" cy="6811408"/>
            <a:chOff x="1274622" y="-1142579"/>
            <a:chExt cx="6633541" cy="5388517"/>
          </a:xfrm>
        </p:grpSpPr>
        <p:sp>
          <p:nvSpPr>
            <p:cNvPr id="7" name="Arc 54"/>
            <p:cNvSpPr/>
            <p:nvPr/>
          </p:nvSpPr>
          <p:spPr>
            <a:xfrm rot="10800000">
              <a:off x="1571009" y="-1142578"/>
              <a:ext cx="6047299" cy="5092130"/>
            </a:xfrm>
            <a:prstGeom prst="arc">
              <a:avLst>
                <a:gd name="adj1" fmla="val 19445014"/>
                <a:gd name="adj2" fmla="val 0"/>
              </a:avLst>
            </a:prstGeom>
            <a:ln w="38100">
              <a:solidFill>
                <a:srgbClr val="413837"/>
              </a:solidFill>
              <a:prstDash val="sysDash"/>
            </a:ln>
          </p:spPr>
          <p:style>
            <a:lnRef idx="1">
              <a:schemeClr val="accent1"/>
            </a:lnRef>
            <a:fillRef idx="0">
              <a:schemeClr val="accent1"/>
            </a:fillRef>
            <a:effectRef idx="0">
              <a:schemeClr val="accent1"/>
            </a:effectRef>
            <a:fontRef idx="minor">
              <a:schemeClr val="tx1"/>
            </a:fontRef>
          </p:style>
          <p:txBody>
            <a:bodyPr anchor="ctr"/>
            <a:lstStyle/>
            <a:p>
              <a:pPr algn="ctr"/>
            </a:p>
          </p:txBody>
        </p:sp>
        <p:sp>
          <p:nvSpPr>
            <p:cNvPr id="8" name="Arc 55"/>
            <p:cNvSpPr/>
            <p:nvPr/>
          </p:nvSpPr>
          <p:spPr>
            <a:xfrm rot="10800000">
              <a:off x="1577541" y="-1142578"/>
              <a:ext cx="6047299" cy="5092130"/>
            </a:xfrm>
            <a:prstGeom prst="arc">
              <a:avLst>
                <a:gd name="adj1" fmla="val 16227456"/>
                <a:gd name="adj2" fmla="val 19322291"/>
              </a:avLst>
            </a:prstGeom>
            <a:ln w="38100">
              <a:solidFill>
                <a:schemeClr val="tx1">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txBody>
            <a:bodyPr anchor="ctr"/>
            <a:lstStyle/>
            <a:p>
              <a:pPr algn="ctr"/>
            </a:p>
          </p:txBody>
        </p:sp>
        <p:grpSp>
          <p:nvGrpSpPr>
            <p:cNvPr id="9" name="组合 8"/>
            <p:cNvGrpSpPr/>
            <p:nvPr/>
          </p:nvGrpSpPr>
          <p:grpSpPr>
            <a:xfrm>
              <a:off x="1274622" y="-1142579"/>
              <a:ext cx="6633541" cy="5388517"/>
              <a:chOff x="1274622" y="-1142579"/>
              <a:chExt cx="6633541" cy="5388517"/>
            </a:xfrm>
          </p:grpSpPr>
          <p:sp>
            <p:nvSpPr>
              <p:cNvPr id="10" name="Arc 56"/>
              <p:cNvSpPr/>
              <p:nvPr/>
            </p:nvSpPr>
            <p:spPr>
              <a:xfrm rot="10800000">
                <a:off x="1571009" y="-1142579"/>
                <a:ext cx="6047299" cy="5092130"/>
              </a:xfrm>
              <a:prstGeom prst="arc">
                <a:avLst>
                  <a:gd name="adj1" fmla="val 13108932"/>
                  <a:gd name="adj2" fmla="val 16162792"/>
                </a:avLst>
              </a:prstGeom>
              <a:ln w="38100">
                <a:solidFill>
                  <a:schemeClr val="tx1">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txBody>
              <a:bodyPr anchor="ctr"/>
              <a:lstStyle/>
              <a:p>
                <a:pPr algn="ctr"/>
              </a:p>
            </p:txBody>
          </p:sp>
          <p:grpSp>
            <p:nvGrpSpPr>
              <p:cNvPr id="11" name="组合 10"/>
              <p:cNvGrpSpPr/>
              <p:nvPr/>
            </p:nvGrpSpPr>
            <p:grpSpPr>
              <a:xfrm>
                <a:off x="1274622" y="-1139314"/>
                <a:ext cx="6633541" cy="5385252"/>
                <a:chOff x="1274622" y="-1139314"/>
                <a:chExt cx="6633541" cy="5385252"/>
              </a:xfrm>
            </p:grpSpPr>
            <p:sp>
              <p:nvSpPr>
                <p:cNvPr id="12" name="Arc 53"/>
                <p:cNvSpPr/>
                <p:nvPr/>
              </p:nvSpPr>
              <p:spPr>
                <a:xfrm rot="10800000">
                  <a:off x="1567743" y="-1139314"/>
                  <a:ext cx="6047299" cy="5092130"/>
                </a:xfrm>
                <a:prstGeom prst="arc">
                  <a:avLst>
                    <a:gd name="adj1" fmla="val 10784482"/>
                    <a:gd name="adj2" fmla="val 13050527"/>
                  </a:avLst>
                </a:prstGeom>
                <a:ln w="38100">
                  <a:solidFill>
                    <a:schemeClr val="tx1">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txBody>
                <a:bodyPr anchor="ctr"/>
                <a:lstStyle/>
                <a:p>
                  <a:pPr algn="ctr"/>
                </a:p>
              </p:txBody>
            </p:sp>
            <p:sp>
              <p:nvSpPr>
                <p:cNvPr id="13" name="Oval 58"/>
                <p:cNvSpPr/>
                <p:nvPr/>
              </p:nvSpPr>
              <p:spPr>
                <a:xfrm>
                  <a:off x="1274622" y="1113631"/>
                  <a:ext cx="586241" cy="586241"/>
                </a:xfrm>
                <a:prstGeom prst="ellipse">
                  <a:avLst/>
                </a:prstGeom>
                <a:solidFill>
                  <a:srgbClr val="E2B69A"/>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US"/>
                    <a:t>1</a:t>
                  </a:r>
                  <a:endParaRPr lang="en-US"/>
                </a:p>
              </p:txBody>
            </p:sp>
            <p:sp>
              <p:nvSpPr>
                <p:cNvPr id="14" name="Oval 63"/>
                <p:cNvSpPr/>
                <p:nvPr/>
              </p:nvSpPr>
              <p:spPr>
                <a:xfrm>
                  <a:off x="4298271" y="3659697"/>
                  <a:ext cx="586241" cy="586241"/>
                </a:xfrm>
                <a:prstGeom prst="ellipse">
                  <a:avLst/>
                </a:prstGeom>
                <a:solidFill>
                  <a:srgbClr val="E2B69A"/>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US"/>
                    <a:t>3</a:t>
                  </a:r>
                  <a:endParaRPr lang="en-US"/>
                </a:p>
              </p:txBody>
            </p:sp>
            <p:sp>
              <p:nvSpPr>
                <p:cNvPr id="15" name="Oval 68"/>
                <p:cNvSpPr/>
                <p:nvPr/>
              </p:nvSpPr>
              <p:spPr>
                <a:xfrm>
                  <a:off x="7321922" y="1105854"/>
                  <a:ext cx="586241" cy="586241"/>
                </a:xfrm>
                <a:prstGeom prst="ellipse">
                  <a:avLst/>
                </a:prstGeom>
                <a:solidFill>
                  <a:srgbClr val="E2B69A"/>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US"/>
                    <a:t>5</a:t>
                  </a:r>
                  <a:endParaRPr lang="en-US"/>
                </a:p>
              </p:txBody>
            </p:sp>
            <p:sp>
              <p:nvSpPr>
                <p:cNvPr id="16" name="Oval 73"/>
                <p:cNvSpPr/>
                <p:nvPr/>
              </p:nvSpPr>
              <p:spPr>
                <a:xfrm>
                  <a:off x="6552561" y="2820375"/>
                  <a:ext cx="586241" cy="586241"/>
                </a:xfrm>
                <a:prstGeom prst="ellipse">
                  <a:avLst/>
                </a:prstGeom>
                <a:solidFill>
                  <a:srgbClr val="647A72"/>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US"/>
                    <a:t>4</a:t>
                  </a:r>
                  <a:endParaRPr lang="en-US"/>
                </a:p>
              </p:txBody>
            </p:sp>
            <p:sp>
              <p:nvSpPr>
                <p:cNvPr id="17" name="Oval 78"/>
                <p:cNvSpPr/>
                <p:nvPr/>
              </p:nvSpPr>
              <p:spPr>
                <a:xfrm>
                  <a:off x="2080448" y="2828154"/>
                  <a:ext cx="586241" cy="586241"/>
                </a:xfrm>
                <a:prstGeom prst="ellipse">
                  <a:avLst/>
                </a:prstGeom>
                <a:solidFill>
                  <a:srgbClr val="647A72"/>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US"/>
                    <a:t>2</a:t>
                  </a:r>
                  <a:endParaRPr lang="en-US"/>
                </a:p>
              </p:txBody>
            </p:sp>
          </p:grpSp>
        </p:grpSp>
      </p:grpSp>
      <p:sp>
        <p:nvSpPr>
          <p:cNvPr id="19" name="矩形 18"/>
          <p:cNvSpPr/>
          <p:nvPr/>
        </p:nvSpPr>
        <p:spPr>
          <a:xfrm>
            <a:off x="533194" y="5282631"/>
            <a:ext cx="3066730" cy="368300"/>
          </a:xfrm>
          <a:prstGeom prst="rect">
            <a:avLst/>
          </a:prstGeom>
        </p:spPr>
        <p:txBody>
          <a:bodyPr wrap="square">
            <a:spAutoFit/>
          </a:bodyPr>
          <a:lstStyle/>
          <a:p>
            <a:pPr algn="r"/>
            <a:r>
              <a:rPr lang="en-US" altLang="zh-CN" dirty="0">
                <a:solidFill>
                  <a:schemeClr val="tx1">
                    <a:lumMod val="85000"/>
                    <a:lumOff val="15000"/>
                  </a:schemeClr>
                </a:solidFill>
                <a:latin typeface="Century Gothic" panose="020B0502020202020204" pitchFamily="34" charset="0"/>
              </a:rPr>
              <a:t>Second Stage</a:t>
            </a:r>
            <a:endParaRPr lang="en-US" altLang="zh-CN" dirty="0">
              <a:solidFill>
                <a:schemeClr val="tx1">
                  <a:lumMod val="85000"/>
                  <a:lumOff val="15000"/>
                </a:schemeClr>
              </a:solidFill>
              <a:latin typeface="Century Gothic" panose="020B0502020202020204" pitchFamily="34" charset="0"/>
            </a:endParaRPr>
          </a:p>
        </p:txBody>
      </p:sp>
      <p:sp>
        <p:nvSpPr>
          <p:cNvPr id="20" name="文本框 19"/>
          <p:cNvSpPr txBox="1"/>
          <p:nvPr/>
        </p:nvSpPr>
        <p:spPr>
          <a:xfrm>
            <a:off x="1489915" y="5677407"/>
            <a:ext cx="2883028" cy="829945"/>
          </a:xfrm>
          <a:prstGeom prst="rect">
            <a:avLst/>
          </a:prstGeom>
          <a:noFill/>
        </p:spPr>
        <p:txBody>
          <a:bodyPr wrap="square" rtlCol="0">
            <a:spAutoFit/>
          </a:bodyPr>
          <a:lstStyle/>
          <a:p>
            <a:pPr algn="just"/>
            <a:r>
              <a:rPr lang="en-US" altLang="zh-CN" sz="1200" dirty="0">
                <a:solidFill>
                  <a:schemeClr val="tx1">
                    <a:lumMod val="85000"/>
                    <a:lumOff val="15000"/>
                  </a:schemeClr>
                </a:solidFill>
                <a:latin typeface="Times New Roman" panose="02020603050405020304" charset="0"/>
                <a:cs typeface="Times New Roman" panose="02020603050405020304" charset="0"/>
              </a:rPr>
              <a:t>The company sold nearly 41 million cellular phones in 1998 - helped the company surpass Motorola and become the world’s top cellular phone maker.</a:t>
            </a:r>
            <a:endParaRPr lang="en-US" altLang="zh-CN" sz="1200" dirty="0">
              <a:solidFill>
                <a:schemeClr val="tx1">
                  <a:lumMod val="85000"/>
                  <a:lumOff val="15000"/>
                </a:schemeClr>
              </a:solidFill>
              <a:latin typeface="Times New Roman" panose="02020603050405020304" charset="0"/>
              <a:cs typeface="Times New Roman" panose="02020603050405020304" charset="0"/>
            </a:endParaRPr>
          </a:p>
        </p:txBody>
      </p:sp>
      <p:sp>
        <p:nvSpPr>
          <p:cNvPr id="22" name="矩形 21"/>
          <p:cNvSpPr/>
          <p:nvPr/>
        </p:nvSpPr>
        <p:spPr>
          <a:xfrm>
            <a:off x="9789012" y="3552256"/>
            <a:ext cx="3066730" cy="368300"/>
          </a:xfrm>
          <a:prstGeom prst="rect">
            <a:avLst/>
          </a:prstGeom>
        </p:spPr>
        <p:txBody>
          <a:bodyPr wrap="square">
            <a:spAutoFit/>
          </a:bodyPr>
          <a:lstStyle/>
          <a:p>
            <a:r>
              <a:rPr lang="en-US" altLang="zh-CN" dirty="0">
                <a:solidFill>
                  <a:schemeClr val="tx1">
                    <a:lumMod val="85000"/>
                    <a:lumOff val="15000"/>
                  </a:schemeClr>
                </a:solidFill>
                <a:latin typeface="Century Gothic" panose="020B0502020202020204" pitchFamily="34" charset="0"/>
              </a:rPr>
              <a:t>F</a:t>
            </a:r>
            <a:r>
              <a:rPr lang="en-US" altLang="zh-CN" dirty="0">
                <a:solidFill>
                  <a:schemeClr val="tx1">
                    <a:lumMod val="85000"/>
                    <a:lumOff val="15000"/>
                  </a:schemeClr>
                </a:solidFill>
                <a:latin typeface="Century Gothic" panose="020B0502020202020204" pitchFamily="34" charset="0"/>
              </a:rPr>
              <a:t>ifth Stage</a:t>
            </a:r>
            <a:endParaRPr lang="en-US" altLang="zh-CN" dirty="0">
              <a:solidFill>
                <a:schemeClr val="tx1">
                  <a:lumMod val="85000"/>
                  <a:lumOff val="15000"/>
                </a:schemeClr>
              </a:solidFill>
              <a:latin typeface="Century Gothic" panose="020B0502020202020204" pitchFamily="34" charset="0"/>
            </a:endParaRPr>
          </a:p>
        </p:txBody>
      </p:sp>
      <p:sp>
        <p:nvSpPr>
          <p:cNvPr id="23" name="文本框 22"/>
          <p:cNvSpPr txBox="1"/>
          <p:nvPr/>
        </p:nvSpPr>
        <p:spPr>
          <a:xfrm>
            <a:off x="8726022" y="4922392"/>
            <a:ext cx="2883028" cy="1568450"/>
          </a:xfrm>
          <a:prstGeom prst="rect">
            <a:avLst/>
          </a:prstGeom>
          <a:noFill/>
        </p:spPr>
        <p:txBody>
          <a:bodyPr wrap="square" rtlCol="0">
            <a:spAutoFit/>
          </a:bodyPr>
          <a:lstStyle/>
          <a:p>
            <a:pPr algn="just"/>
            <a:r>
              <a:rPr sz="1200" dirty="0">
                <a:solidFill>
                  <a:schemeClr val="tx1">
                    <a:lumMod val="85000"/>
                    <a:lumOff val="15000"/>
                  </a:schemeClr>
                </a:solidFill>
                <a:latin typeface="Times New Roman" panose="02020603050405020304" charset="0"/>
                <a:cs typeface="Times New Roman" panose="02020603050405020304" charset="0"/>
              </a:rPr>
              <a:t>The creation of Nokia Networks, following the buy-out of joint-venture partner Siemens, laid the foundation for Nokia’s transformation into a network hardware and software provider. The acquisition of telecommunications equipment provider Alcatel-Lucent greatly broadened the scope of Nokia’s portfolio and customer base. </a:t>
            </a:r>
            <a:endParaRPr sz="1200" dirty="0">
              <a:solidFill>
                <a:schemeClr val="tx1">
                  <a:lumMod val="85000"/>
                  <a:lumOff val="15000"/>
                </a:schemeClr>
              </a:solidFill>
              <a:latin typeface="Times New Roman" panose="02020603050405020304" charset="0"/>
              <a:cs typeface="Times New Roman" panose="02020603050405020304" charset="0"/>
            </a:endParaRPr>
          </a:p>
        </p:txBody>
      </p:sp>
      <p:sp>
        <p:nvSpPr>
          <p:cNvPr id="25" name="矩形 24"/>
          <p:cNvSpPr/>
          <p:nvPr/>
        </p:nvSpPr>
        <p:spPr>
          <a:xfrm>
            <a:off x="6315938" y="2036701"/>
            <a:ext cx="3066730" cy="368300"/>
          </a:xfrm>
          <a:prstGeom prst="rect">
            <a:avLst/>
          </a:prstGeom>
        </p:spPr>
        <p:txBody>
          <a:bodyPr wrap="square">
            <a:spAutoFit/>
          </a:bodyPr>
          <a:lstStyle/>
          <a:p>
            <a:pPr algn="r"/>
            <a:r>
              <a:rPr lang="en-US" altLang="zh-CN" dirty="0">
                <a:solidFill>
                  <a:schemeClr val="tx1">
                    <a:lumMod val="85000"/>
                    <a:lumOff val="15000"/>
                  </a:schemeClr>
                </a:solidFill>
                <a:latin typeface="Century Gothic" panose="020B0502020202020204" pitchFamily="34" charset="0"/>
              </a:rPr>
              <a:t>Fourth Stage</a:t>
            </a:r>
            <a:endParaRPr lang="en-US" altLang="zh-CN" dirty="0">
              <a:solidFill>
                <a:schemeClr val="tx1">
                  <a:lumMod val="85000"/>
                  <a:lumOff val="15000"/>
                </a:schemeClr>
              </a:solidFill>
              <a:latin typeface="Century Gothic" panose="020B0502020202020204" pitchFamily="34" charset="0"/>
            </a:endParaRPr>
          </a:p>
        </p:txBody>
      </p:sp>
      <p:sp>
        <p:nvSpPr>
          <p:cNvPr id="26" name="文本框 25"/>
          <p:cNvSpPr txBox="1"/>
          <p:nvPr/>
        </p:nvSpPr>
        <p:spPr>
          <a:xfrm>
            <a:off x="6407789" y="2431477"/>
            <a:ext cx="2883028" cy="1568450"/>
          </a:xfrm>
          <a:prstGeom prst="rect">
            <a:avLst/>
          </a:prstGeom>
          <a:noFill/>
        </p:spPr>
        <p:txBody>
          <a:bodyPr wrap="square" rtlCol="0">
            <a:spAutoFit/>
          </a:bodyPr>
          <a:lstStyle/>
          <a:p>
            <a:pPr algn="just"/>
            <a:r>
              <a:rPr lang="en-US" sz="1200" dirty="0">
                <a:solidFill>
                  <a:schemeClr val="tx1">
                    <a:lumMod val="85000"/>
                    <a:lumOff val="15000"/>
                  </a:schemeClr>
                </a:solidFill>
                <a:latin typeface="Times New Roman" panose="02020603050405020304" charset="0"/>
                <a:cs typeface="Times New Roman" panose="02020603050405020304" charset="0"/>
              </a:rPr>
              <a:t>To </a:t>
            </a:r>
            <a:r>
              <a:rPr sz="1200" dirty="0">
                <a:solidFill>
                  <a:schemeClr val="tx1">
                    <a:lumMod val="85000"/>
                    <a:lumOff val="15000"/>
                  </a:schemeClr>
                </a:solidFill>
                <a:latin typeface="Times New Roman" panose="02020603050405020304" charset="0"/>
                <a:cs typeface="Times New Roman" panose="02020603050405020304" charset="0"/>
              </a:rPr>
              <a:t>address increasing competition from iOS and Android operating systems, Nokia entered into a strategic partnership with Microsoft</a:t>
            </a:r>
            <a:r>
              <a:rPr lang="en-US" sz="1200" dirty="0">
                <a:solidFill>
                  <a:schemeClr val="tx1">
                    <a:lumMod val="85000"/>
                    <a:lumOff val="15000"/>
                  </a:schemeClr>
                </a:solidFill>
                <a:latin typeface="Times New Roman" panose="02020603050405020304" charset="0"/>
                <a:cs typeface="Times New Roman" panose="02020603050405020304" charset="0"/>
              </a:rPr>
              <a:t>. But failed, Nokia gave up its Symbian Operating System.</a:t>
            </a:r>
            <a:endParaRPr sz="1200" dirty="0">
              <a:solidFill>
                <a:schemeClr val="tx1">
                  <a:lumMod val="85000"/>
                  <a:lumOff val="15000"/>
                </a:schemeClr>
              </a:solidFill>
              <a:latin typeface="Times New Roman" panose="02020603050405020304" charset="0"/>
              <a:cs typeface="Times New Roman" panose="02020603050405020304" charset="0"/>
            </a:endParaRPr>
          </a:p>
          <a:p>
            <a:pPr algn="just"/>
            <a:r>
              <a:rPr lang="zh-CN" altLang="en-US" sz="1200" dirty="0">
                <a:solidFill>
                  <a:schemeClr val="tx1">
                    <a:lumMod val="85000"/>
                    <a:lumOff val="15000"/>
                  </a:schemeClr>
                </a:solidFill>
                <a:latin typeface="Times New Roman" panose="02020603050405020304" charset="0"/>
                <a:cs typeface="Times New Roman" panose="02020603050405020304" charset="0"/>
              </a:rPr>
              <a:t>In 2014 Nokia sold its mobile and devices division to Microsoft.</a:t>
            </a:r>
            <a:endParaRPr lang="zh-CN" altLang="en-US" sz="1200" dirty="0">
              <a:solidFill>
                <a:schemeClr val="tx1">
                  <a:lumMod val="85000"/>
                  <a:lumOff val="15000"/>
                </a:schemeClr>
              </a:solidFill>
              <a:latin typeface="Times New Roman" panose="02020603050405020304" charset="0"/>
              <a:cs typeface="Times New Roman" panose="02020603050405020304" charset="0"/>
            </a:endParaRPr>
          </a:p>
          <a:p>
            <a:pPr algn="just"/>
            <a:endParaRPr lang="zh-CN" altLang="en-US" sz="1200" dirty="0">
              <a:solidFill>
                <a:schemeClr val="tx1">
                  <a:lumMod val="85000"/>
                  <a:lumOff val="15000"/>
                </a:schemeClr>
              </a:solidFill>
              <a:latin typeface="Times New Roman" panose="02020603050405020304" charset="0"/>
              <a:cs typeface="Times New Roman" panose="02020603050405020304" charset="0"/>
            </a:endParaRPr>
          </a:p>
        </p:txBody>
      </p:sp>
      <p:sp>
        <p:nvSpPr>
          <p:cNvPr id="28" name="矩形 27"/>
          <p:cNvSpPr/>
          <p:nvPr/>
        </p:nvSpPr>
        <p:spPr>
          <a:xfrm>
            <a:off x="2809333" y="2036701"/>
            <a:ext cx="3066730" cy="368300"/>
          </a:xfrm>
          <a:prstGeom prst="rect">
            <a:avLst/>
          </a:prstGeom>
        </p:spPr>
        <p:txBody>
          <a:bodyPr wrap="square">
            <a:spAutoFit/>
          </a:bodyPr>
          <a:lstStyle/>
          <a:p>
            <a:r>
              <a:rPr lang="en-US" altLang="zh-CN" dirty="0">
                <a:solidFill>
                  <a:schemeClr val="tx1">
                    <a:lumMod val="85000"/>
                    <a:lumOff val="15000"/>
                  </a:schemeClr>
                </a:solidFill>
                <a:latin typeface="Century Gothic" panose="020B0502020202020204" pitchFamily="34" charset="0"/>
              </a:rPr>
              <a:t>First Stage</a:t>
            </a:r>
            <a:endParaRPr lang="en-US" altLang="zh-CN" dirty="0">
              <a:solidFill>
                <a:schemeClr val="tx1">
                  <a:lumMod val="85000"/>
                  <a:lumOff val="15000"/>
                </a:schemeClr>
              </a:solidFill>
              <a:latin typeface="Century Gothic" panose="020B0502020202020204" pitchFamily="34" charset="0"/>
            </a:endParaRPr>
          </a:p>
        </p:txBody>
      </p:sp>
      <p:sp>
        <p:nvSpPr>
          <p:cNvPr id="29" name="文本框 28"/>
          <p:cNvSpPr txBox="1"/>
          <p:nvPr/>
        </p:nvSpPr>
        <p:spPr>
          <a:xfrm>
            <a:off x="2809333" y="2431477"/>
            <a:ext cx="2883028" cy="829945"/>
          </a:xfrm>
          <a:prstGeom prst="rect">
            <a:avLst/>
          </a:prstGeom>
          <a:noFill/>
        </p:spPr>
        <p:txBody>
          <a:bodyPr wrap="square" rtlCol="0">
            <a:spAutoFit/>
          </a:bodyPr>
          <a:lstStyle/>
          <a:p>
            <a:pPr algn="just"/>
            <a:r>
              <a:rPr lang="en-US" altLang="zh-CN" sz="1200" dirty="0">
                <a:solidFill>
                  <a:schemeClr val="tx1">
                    <a:lumMod val="85000"/>
                    <a:lumOff val="15000"/>
                  </a:schemeClr>
                </a:solidFill>
                <a:latin typeface="Times New Roman" panose="02020603050405020304" charset="0"/>
                <a:cs typeface="Times New Roman" panose="02020603050405020304" charset="0"/>
              </a:rPr>
              <a:t>Its beginning in 1865 as a single paper mill operation, Nokia has found success in a range of industrial sectors including paper products, rubber boots, tires, and televisions.</a:t>
            </a:r>
            <a:endParaRPr lang="en-US" altLang="zh-CN" sz="1200" dirty="0">
              <a:solidFill>
                <a:schemeClr val="tx1">
                  <a:lumMod val="85000"/>
                  <a:lumOff val="15000"/>
                </a:schemeClr>
              </a:solidFill>
              <a:latin typeface="Times New Roman" panose="02020603050405020304" charset="0"/>
              <a:cs typeface="Times New Roman" panose="02020603050405020304" charset="0"/>
            </a:endParaRPr>
          </a:p>
        </p:txBody>
      </p:sp>
      <p:sp>
        <p:nvSpPr>
          <p:cNvPr id="31" name="矩形 30"/>
          <p:cNvSpPr/>
          <p:nvPr/>
        </p:nvSpPr>
        <p:spPr>
          <a:xfrm>
            <a:off x="4562635" y="4048597"/>
            <a:ext cx="3066730" cy="368300"/>
          </a:xfrm>
          <a:prstGeom prst="rect">
            <a:avLst/>
          </a:prstGeom>
        </p:spPr>
        <p:txBody>
          <a:bodyPr wrap="square">
            <a:spAutoFit/>
          </a:bodyPr>
          <a:lstStyle/>
          <a:p>
            <a:pPr algn="ctr"/>
            <a:r>
              <a:rPr lang="en-US" altLang="zh-CN" dirty="0">
                <a:solidFill>
                  <a:schemeClr val="tx1">
                    <a:lumMod val="85000"/>
                    <a:lumOff val="15000"/>
                  </a:schemeClr>
                </a:solidFill>
                <a:latin typeface="Century Gothic" panose="020B0502020202020204" pitchFamily="34" charset="0"/>
              </a:rPr>
              <a:t>Third Stage</a:t>
            </a:r>
            <a:endParaRPr lang="en-US" altLang="zh-CN" dirty="0">
              <a:solidFill>
                <a:schemeClr val="tx1">
                  <a:lumMod val="85000"/>
                  <a:lumOff val="15000"/>
                </a:schemeClr>
              </a:solidFill>
              <a:latin typeface="Century Gothic" panose="020B0502020202020204" pitchFamily="34" charset="0"/>
            </a:endParaRPr>
          </a:p>
        </p:txBody>
      </p:sp>
      <p:sp>
        <p:nvSpPr>
          <p:cNvPr id="32" name="文本框 31"/>
          <p:cNvSpPr txBox="1"/>
          <p:nvPr/>
        </p:nvSpPr>
        <p:spPr>
          <a:xfrm>
            <a:off x="4654486" y="4443373"/>
            <a:ext cx="2883028" cy="1014730"/>
          </a:xfrm>
          <a:prstGeom prst="rect">
            <a:avLst/>
          </a:prstGeom>
          <a:noFill/>
        </p:spPr>
        <p:txBody>
          <a:bodyPr wrap="square" rtlCol="0">
            <a:spAutoFit/>
          </a:bodyPr>
          <a:lstStyle/>
          <a:p>
            <a:pPr algn="just"/>
            <a:r>
              <a:rPr lang="en-US" altLang="zh-CN" sz="1200" dirty="0">
                <a:solidFill>
                  <a:schemeClr val="tx1">
                    <a:lumMod val="85000"/>
                    <a:lumOff val="15000"/>
                  </a:schemeClr>
                </a:solidFill>
                <a:latin typeface="Times New Roman" panose="02020603050405020304" charset="0"/>
                <a:cs typeface="Times New Roman" panose="02020603050405020304" charset="0"/>
              </a:rPr>
              <a:t>As Iphone and Android operating system were introduced, Nokia didn’t adapt to sudden change and technology advancement. It suffered a slump in smart phone market.</a:t>
            </a:r>
            <a:endParaRPr lang="en-US" altLang="zh-CN" sz="1200" dirty="0">
              <a:solidFill>
                <a:schemeClr val="tx1">
                  <a:lumMod val="85000"/>
                  <a:lumOff val="15000"/>
                </a:schemeClr>
              </a:solidFill>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4493578" y="602680"/>
            <a:ext cx="3204845" cy="521970"/>
          </a:xfrm>
          <a:prstGeom prst="rect">
            <a:avLst/>
          </a:prstGeom>
          <a:noFill/>
        </p:spPr>
        <p:txBody>
          <a:bodyPr wrap="none" rtlCol="0">
            <a:spAutoFit/>
          </a:bodyPr>
          <a:lstStyle/>
          <a:p>
            <a:pPr algn="ctr"/>
            <a:r>
              <a:rPr lang="en-US" altLang="zh-CN" sz="2800" b="1" dirty="0">
                <a:solidFill>
                  <a:schemeClr val="tx1">
                    <a:lumMod val="85000"/>
                    <a:lumOff val="15000"/>
                  </a:schemeClr>
                </a:solidFill>
                <a:latin typeface="Century Gothic" panose="020B0502020202020204" pitchFamily="34" charset="0"/>
              </a:rPr>
              <a:t>Drivers of change</a:t>
            </a:r>
            <a:endParaRPr lang="en-US" altLang="zh-CN" sz="2800" b="1" dirty="0">
              <a:solidFill>
                <a:schemeClr val="tx1">
                  <a:lumMod val="85000"/>
                  <a:lumOff val="15000"/>
                </a:schemeClr>
              </a:solidFill>
              <a:latin typeface="Century Gothic" panose="020B0502020202020204" pitchFamily="34" charset="0"/>
            </a:endParaRPr>
          </a:p>
        </p:txBody>
      </p:sp>
      <p:sp>
        <p:nvSpPr>
          <p:cNvPr id="5" name="矩形 4"/>
          <p:cNvSpPr/>
          <p:nvPr/>
        </p:nvSpPr>
        <p:spPr>
          <a:xfrm>
            <a:off x="4473873" y="1062400"/>
            <a:ext cx="3244254" cy="261610"/>
          </a:xfrm>
          <a:prstGeom prst="rect">
            <a:avLst/>
          </a:prstGeom>
        </p:spPr>
        <p:txBody>
          <a:bodyPr wrap="square">
            <a:spAutoFit/>
          </a:bodyPr>
          <a:lstStyle/>
          <a:p>
            <a:pPr algn="dist"/>
            <a:r>
              <a:rPr lang="zh-CN" altLang="en-US" sz="1100" dirty="0">
                <a:solidFill>
                  <a:srgbClr val="E2B69A"/>
                </a:solidFill>
                <a:latin typeface="Tahoma" panose="020B0604030504040204" pitchFamily="34" charset="0"/>
                <a:cs typeface="Tahoma" panose="020B0604030504040204" pitchFamily="34" charset="0"/>
              </a:rPr>
              <a:t>Enter your text here</a:t>
            </a:r>
            <a:endParaRPr lang="zh-CN" altLang="en-US" sz="1100" dirty="0">
              <a:solidFill>
                <a:srgbClr val="E2B69A"/>
              </a:solidFill>
              <a:latin typeface="Tahoma" panose="020B0604030504040204" pitchFamily="34" charset="0"/>
              <a:cs typeface="Tahoma" panose="020B0604030504040204" pitchFamily="34" charset="0"/>
            </a:endParaRPr>
          </a:p>
        </p:txBody>
      </p:sp>
      <p:sp>
        <p:nvSpPr>
          <p:cNvPr id="9" name="任意多边形 74"/>
          <p:cNvSpPr/>
          <p:nvPr/>
        </p:nvSpPr>
        <p:spPr>
          <a:xfrm>
            <a:off x="5904414" y="6328194"/>
            <a:ext cx="45548" cy="86193"/>
          </a:xfrm>
          <a:custGeom>
            <a:avLst/>
            <a:gdLst/>
            <a:ahLst/>
            <a:cxnLst/>
            <a:rect l="l" t="t" r="r" b="b"/>
            <a:pathLst>
              <a:path w="56257" h="160734">
                <a:moveTo>
                  <a:pt x="44648" y="0"/>
                </a:moveTo>
                <a:lnTo>
                  <a:pt x="56257" y="0"/>
                </a:lnTo>
                <a:lnTo>
                  <a:pt x="56257" y="160734"/>
                </a:lnTo>
                <a:lnTo>
                  <a:pt x="41077" y="160734"/>
                </a:lnTo>
                <a:lnTo>
                  <a:pt x="41077" y="41076"/>
                </a:lnTo>
                <a:lnTo>
                  <a:pt x="0" y="41076"/>
                </a:lnTo>
                <a:lnTo>
                  <a:pt x="0" y="31254"/>
                </a:lnTo>
                <a:cubicBezTo>
                  <a:pt x="26789" y="31849"/>
                  <a:pt x="41672" y="21431"/>
                  <a:pt x="44648" y="0"/>
                </a:cubicBezTo>
                <a:close/>
              </a:path>
            </a:pathLst>
          </a:cu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矩形 22"/>
          <p:cNvSpPr/>
          <p:nvPr/>
        </p:nvSpPr>
        <p:spPr>
          <a:xfrm>
            <a:off x="8923143" y="3999069"/>
            <a:ext cx="3066730" cy="583565"/>
          </a:xfrm>
          <a:prstGeom prst="rect">
            <a:avLst/>
          </a:prstGeom>
        </p:spPr>
        <p:txBody>
          <a:bodyPr wrap="square">
            <a:spAutoFit/>
          </a:bodyPr>
          <a:lstStyle/>
          <a:p>
            <a:r>
              <a:rPr lang="en-US" altLang="zh-CN" sz="1400" b="1" dirty="0">
                <a:solidFill>
                  <a:schemeClr val="tx1">
                    <a:lumMod val="85000"/>
                    <a:lumOff val="15000"/>
                  </a:schemeClr>
                </a:solidFill>
                <a:latin typeface="Century Gothic" panose="020B0502020202020204" pitchFamily="34" charset="0"/>
                <a:sym typeface="+mn-ea"/>
              </a:rPr>
              <a:t>Covid-19</a:t>
            </a:r>
            <a:endParaRPr lang="en-US" altLang="zh-CN" b="1"/>
          </a:p>
          <a:p>
            <a:r>
              <a:rPr lang="en-US" altLang="zh-CN" dirty="0">
                <a:solidFill>
                  <a:schemeClr val="tx1">
                    <a:lumMod val="85000"/>
                    <a:lumOff val="15000"/>
                  </a:schemeClr>
                </a:solidFill>
                <a:latin typeface="Century Gothic" panose="020B0502020202020204" pitchFamily="34" charset="0"/>
              </a:rPr>
              <a:t> </a:t>
            </a:r>
            <a:endParaRPr lang="en-US" altLang="zh-CN" dirty="0">
              <a:solidFill>
                <a:schemeClr val="tx1">
                  <a:lumMod val="85000"/>
                  <a:lumOff val="15000"/>
                </a:schemeClr>
              </a:solidFill>
              <a:latin typeface="Century Gothic" panose="020B0502020202020204" pitchFamily="34" charset="0"/>
            </a:endParaRPr>
          </a:p>
        </p:txBody>
      </p:sp>
      <p:sp>
        <p:nvSpPr>
          <p:cNvPr id="24" name="文本框 23"/>
          <p:cNvSpPr txBox="1"/>
          <p:nvPr/>
        </p:nvSpPr>
        <p:spPr>
          <a:xfrm>
            <a:off x="7946513" y="4366369"/>
            <a:ext cx="3580942" cy="1968500"/>
          </a:xfrm>
          <a:prstGeom prst="rect">
            <a:avLst/>
          </a:prstGeom>
          <a:noFill/>
        </p:spPr>
        <p:txBody>
          <a:bodyPr wrap="square" rtlCol="0">
            <a:spAutoFit/>
          </a:bodyPr>
          <a:lstStyle/>
          <a:p>
            <a:pPr algn="just"/>
            <a:r>
              <a:rPr lang="en-US" altLang="zh-CN" sz="1000" dirty="0">
                <a:solidFill>
                  <a:schemeClr val="tx1">
                    <a:lumMod val="85000"/>
                    <a:lumOff val="15000"/>
                  </a:schemeClr>
                </a:solidFill>
                <a:latin typeface="Times New Roman" panose="02020603050405020304" charset="0"/>
                <a:cs typeface="Times New Roman" panose="02020603050405020304" charset="0"/>
                <a:sym typeface="+mn-ea"/>
              </a:rPr>
              <a:t>COVID-19 has highlighted for many companies the need for digital transformation. For example, the dominant way of remote working all around the world has been applied by teleworking (Bérastégui, 2021).</a:t>
            </a:r>
            <a:endParaRPr lang="en-US" altLang="zh-CN" sz="1000" dirty="0">
              <a:solidFill>
                <a:schemeClr val="tx1">
                  <a:lumMod val="85000"/>
                  <a:lumOff val="15000"/>
                </a:schemeClr>
              </a:solidFill>
              <a:latin typeface="Times New Roman" panose="02020603050405020304" charset="0"/>
              <a:cs typeface="Times New Roman" panose="02020603050405020304" charset="0"/>
              <a:sym typeface="+mn-ea"/>
            </a:endParaRPr>
          </a:p>
          <a:p>
            <a:pPr algn="just"/>
            <a:r>
              <a:rPr lang="en-US" altLang="zh-CN" sz="1000" dirty="0">
                <a:solidFill>
                  <a:schemeClr val="tx1">
                    <a:lumMod val="85000"/>
                    <a:lumOff val="15000"/>
                  </a:schemeClr>
                </a:solidFill>
                <a:latin typeface="Times New Roman" panose="02020603050405020304" charset="0"/>
                <a:cs typeface="Times New Roman" panose="02020603050405020304" charset="0"/>
                <a:sym typeface="+mn-ea"/>
              </a:rPr>
              <a:t>After a year of working from home, remote learning and social distancing, the quality of connectivity has never been more important. High-speed internet and ubiquitous cellular coverage is now regarded as a necessity in most developed countries. People around the world now depend on the telecom industry and its various products more than ever. The reality of Covid-19 living is providing a wakeup call to the global telecom industry.</a:t>
            </a:r>
            <a:endParaRPr lang="en-US" altLang="zh-CN" sz="1000" dirty="0">
              <a:solidFill>
                <a:schemeClr val="tx1">
                  <a:lumMod val="85000"/>
                  <a:lumOff val="15000"/>
                </a:schemeClr>
              </a:solidFill>
              <a:latin typeface="Times New Roman" panose="02020603050405020304" charset="0"/>
              <a:cs typeface="Times New Roman" panose="02020603050405020304" charset="0"/>
            </a:endParaRPr>
          </a:p>
          <a:p>
            <a:r>
              <a:rPr lang="en-US" altLang="zh-CN" sz="1200" dirty="0">
                <a:solidFill>
                  <a:schemeClr val="tx1">
                    <a:lumMod val="85000"/>
                    <a:lumOff val="15000"/>
                  </a:schemeClr>
                </a:solidFill>
              </a:rPr>
              <a:t> </a:t>
            </a:r>
            <a:endParaRPr lang="en-US" altLang="zh-CN" sz="1200" dirty="0">
              <a:solidFill>
                <a:schemeClr val="tx1">
                  <a:lumMod val="85000"/>
                  <a:lumOff val="15000"/>
                </a:schemeClr>
              </a:solidFill>
            </a:endParaRPr>
          </a:p>
        </p:txBody>
      </p:sp>
      <p:sp>
        <p:nvSpPr>
          <p:cNvPr id="26" name="矩形 25"/>
          <p:cNvSpPr/>
          <p:nvPr/>
        </p:nvSpPr>
        <p:spPr>
          <a:xfrm>
            <a:off x="400050" y="1976755"/>
            <a:ext cx="4236085" cy="948690"/>
          </a:xfrm>
          <a:prstGeom prst="rect">
            <a:avLst/>
          </a:prstGeom>
        </p:spPr>
        <p:txBody>
          <a:bodyPr wrap="square">
            <a:noAutofit/>
          </a:bodyPr>
          <a:lstStyle/>
          <a:p>
            <a:pPr algn="r"/>
            <a:r>
              <a:rPr lang="en-US" altLang="zh-CN" sz="1400" b="1" dirty="0">
                <a:solidFill>
                  <a:schemeClr val="tx1">
                    <a:lumMod val="85000"/>
                    <a:lumOff val="15000"/>
                  </a:schemeClr>
                </a:solidFill>
                <a:latin typeface="Century Gothic" panose="020B0502020202020204" pitchFamily="34" charset="0"/>
                <a:sym typeface="+mn-ea"/>
              </a:rPr>
              <a:t>Techonlogy development and globalisation</a:t>
            </a:r>
            <a:endParaRPr lang="en-US" altLang="zh-CN" b="1" dirty="0">
              <a:solidFill>
                <a:schemeClr val="tx1">
                  <a:lumMod val="85000"/>
                  <a:lumOff val="15000"/>
                </a:schemeClr>
              </a:solidFill>
              <a:latin typeface="Century Gothic" panose="020B0502020202020204" pitchFamily="34" charset="0"/>
            </a:endParaRPr>
          </a:p>
          <a:p>
            <a:pPr algn="r"/>
            <a:r>
              <a:rPr lang="en-US" altLang="zh-CN" dirty="0">
                <a:solidFill>
                  <a:schemeClr val="tx1">
                    <a:lumMod val="85000"/>
                    <a:lumOff val="15000"/>
                  </a:schemeClr>
                </a:solidFill>
                <a:latin typeface="Century Gothic" panose="020B0502020202020204" pitchFamily="34" charset="0"/>
              </a:rPr>
              <a:t> </a:t>
            </a:r>
            <a:endParaRPr lang="en-US" altLang="zh-CN" dirty="0">
              <a:solidFill>
                <a:schemeClr val="tx1">
                  <a:lumMod val="85000"/>
                  <a:lumOff val="15000"/>
                </a:schemeClr>
              </a:solidFill>
              <a:latin typeface="Century Gothic" panose="020B0502020202020204" pitchFamily="34" charset="0"/>
            </a:endParaRPr>
          </a:p>
        </p:txBody>
      </p:sp>
      <p:sp>
        <p:nvSpPr>
          <p:cNvPr id="27" name="文本框 26"/>
          <p:cNvSpPr txBox="1"/>
          <p:nvPr/>
        </p:nvSpPr>
        <p:spPr>
          <a:xfrm>
            <a:off x="664845" y="2429510"/>
            <a:ext cx="3580765" cy="1374140"/>
          </a:xfrm>
          <a:prstGeom prst="rect">
            <a:avLst/>
          </a:prstGeom>
          <a:noFill/>
        </p:spPr>
        <p:txBody>
          <a:bodyPr wrap="square" rtlCol="0">
            <a:noAutofit/>
          </a:bodyPr>
          <a:lstStyle/>
          <a:p>
            <a:pPr algn="just"/>
            <a:r>
              <a:rPr lang="en-US" altLang="zh-CN" sz="1000" dirty="0">
                <a:solidFill>
                  <a:schemeClr val="tx1">
                    <a:lumMod val="85000"/>
                    <a:lumOff val="15000"/>
                  </a:schemeClr>
                </a:solidFill>
                <a:latin typeface="Times New Roman" panose="02020603050405020304" charset="0"/>
                <a:cs typeface="Times New Roman" panose="02020603050405020304" charset="0"/>
                <a:sym typeface="+mn-ea"/>
              </a:rPr>
              <a:t>The pervasive nature of technology in consumers’ lives is causing rapid change in the business landscape (Fitzgerald et al., 2014). Nokia was unable to compete with Apple and Samsung, which introduced Android-based software and iOS. It was not prepared and had low technological competence. Nokia also faced fierce competition from mobile phone producers in the developing markets who could make cheap phone at the lower end of the mobile phone market. </a:t>
            </a:r>
            <a:endParaRPr lang="en-US" altLang="zh-CN" sz="1000" dirty="0">
              <a:solidFill>
                <a:schemeClr val="tx1">
                  <a:lumMod val="85000"/>
                  <a:lumOff val="15000"/>
                </a:schemeClr>
              </a:solidFill>
              <a:latin typeface="Times New Roman" panose="02020603050405020304" charset="0"/>
              <a:cs typeface="Times New Roman" panose="02020603050405020304" charset="0"/>
              <a:sym typeface="+mn-ea"/>
            </a:endParaRPr>
          </a:p>
        </p:txBody>
      </p:sp>
      <p:sp>
        <p:nvSpPr>
          <p:cNvPr id="29" name="矩形 28"/>
          <p:cNvSpPr/>
          <p:nvPr/>
        </p:nvSpPr>
        <p:spPr>
          <a:xfrm>
            <a:off x="7946513" y="1976452"/>
            <a:ext cx="3066730" cy="583565"/>
          </a:xfrm>
          <a:prstGeom prst="rect">
            <a:avLst/>
          </a:prstGeom>
        </p:spPr>
        <p:txBody>
          <a:bodyPr wrap="square">
            <a:spAutoFit/>
          </a:bodyPr>
          <a:lstStyle/>
          <a:p>
            <a:r>
              <a:rPr lang="en-US" altLang="zh-CN" sz="1400" b="1" dirty="0">
                <a:solidFill>
                  <a:schemeClr val="tx1">
                    <a:lumMod val="85000"/>
                    <a:lumOff val="15000"/>
                  </a:schemeClr>
                </a:solidFill>
                <a:latin typeface="Century Gothic" panose="020B0502020202020204" pitchFamily="34" charset="0"/>
                <a:sym typeface="+mn-ea"/>
              </a:rPr>
              <a:t>Digitalisation 5G adaption</a:t>
            </a:r>
            <a:endParaRPr lang="zh-CN" altLang="en-US" b="1"/>
          </a:p>
          <a:p>
            <a:endParaRPr lang="en-US" altLang="zh-CN" dirty="0">
              <a:solidFill>
                <a:schemeClr val="tx1">
                  <a:lumMod val="85000"/>
                  <a:lumOff val="15000"/>
                </a:schemeClr>
              </a:solidFill>
              <a:latin typeface="Century Gothic" panose="020B0502020202020204" pitchFamily="34" charset="0"/>
            </a:endParaRPr>
          </a:p>
        </p:txBody>
      </p:sp>
      <p:sp>
        <p:nvSpPr>
          <p:cNvPr id="30" name="文本框 29"/>
          <p:cNvSpPr txBox="1"/>
          <p:nvPr/>
        </p:nvSpPr>
        <p:spPr>
          <a:xfrm>
            <a:off x="7947783" y="2429477"/>
            <a:ext cx="3580942" cy="1630045"/>
          </a:xfrm>
          <a:prstGeom prst="rect">
            <a:avLst/>
          </a:prstGeom>
          <a:noFill/>
        </p:spPr>
        <p:txBody>
          <a:bodyPr wrap="square" rtlCol="0">
            <a:spAutoFit/>
          </a:bodyPr>
          <a:lstStyle/>
          <a:p>
            <a:pPr algn="just"/>
            <a:r>
              <a:rPr lang="en-US" altLang="zh-CN" sz="1000" dirty="0">
                <a:solidFill>
                  <a:schemeClr val="tx1">
                    <a:lumMod val="85000"/>
                    <a:lumOff val="15000"/>
                  </a:schemeClr>
                </a:solidFill>
                <a:latin typeface="Times New Roman" panose="02020603050405020304" charset="0"/>
                <a:cs typeface="Times New Roman" panose="02020603050405020304" charset="0"/>
                <a:sym typeface="+mn-ea"/>
              </a:rPr>
              <a:t>It’s essential for any organizational leader to be aware of the most important current developments in digital transformation, such as the Introduction of 5G mobile, IoT data collection in the cloud (Newman, 2018).</a:t>
            </a:r>
            <a:endParaRPr lang="en-US" altLang="zh-CN" sz="1000" dirty="0">
              <a:solidFill>
                <a:schemeClr val="tx1">
                  <a:lumMod val="85000"/>
                  <a:lumOff val="15000"/>
                </a:schemeClr>
              </a:solidFill>
              <a:latin typeface="Times New Roman" panose="02020603050405020304" charset="0"/>
              <a:cs typeface="Times New Roman" panose="02020603050405020304" charset="0"/>
              <a:sym typeface="+mn-ea"/>
            </a:endParaRPr>
          </a:p>
          <a:p>
            <a:pPr algn="just"/>
            <a:r>
              <a:rPr lang="en-US" altLang="zh-CN" sz="1000" dirty="0">
                <a:solidFill>
                  <a:schemeClr val="tx1">
                    <a:lumMod val="85000"/>
                    <a:lumOff val="15000"/>
                  </a:schemeClr>
                </a:solidFill>
                <a:latin typeface="Times New Roman" panose="02020603050405020304" charset="0"/>
                <a:cs typeface="Times New Roman" panose="02020603050405020304" charset="0"/>
                <a:sym typeface="+mn-ea"/>
              </a:rPr>
              <a:t>Demand for 5G enhanced mobile broadband increases significantly. Cloud services facilitate the flow of user data from  clients through the internet to the provider’s systems. Cloud services promote the building of cloud-native applications and the flexibility of working in the cloud.</a:t>
            </a:r>
            <a:endParaRPr lang="en-US" altLang="zh-CN" sz="1000" dirty="0">
              <a:solidFill>
                <a:schemeClr val="tx1">
                  <a:lumMod val="85000"/>
                  <a:lumOff val="15000"/>
                </a:schemeClr>
              </a:solidFill>
              <a:latin typeface="Times New Roman" panose="02020603050405020304" charset="0"/>
              <a:cs typeface="Times New Roman" panose="02020603050405020304" charset="0"/>
            </a:endParaRPr>
          </a:p>
          <a:p>
            <a:r>
              <a:rPr lang="en-US" altLang="zh-CN" sz="1000" dirty="0">
                <a:solidFill>
                  <a:schemeClr val="tx1">
                    <a:lumMod val="85000"/>
                    <a:lumOff val="15000"/>
                  </a:schemeClr>
                </a:solidFill>
              </a:rPr>
              <a:t> </a:t>
            </a:r>
            <a:endParaRPr lang="en-US" altLang="zh-CN" sz="1000" dirty="0">
              <a:solidFill>
                <a:schemeClr val="tx1">
                  <a:lumMod val="85000"/>
                  <a:lumOff val="15000"/>
                </a:schemeClr>
              </a:solidFill>
            </a:endParaRPr>
          </a:p>
        </p:txBody>
      </p:sp>
      <p:sp>
        <p:nvSpPr>
          <p:cNvPr id="32" name="矩形 31"/>
          <p:cNvSpPr/>
          <p:nvPr/>
        </p:nvSpPr>
        <p:spPr>
          <a:xfrm>
            <a:off x="780612" y="4059394"/>
            <a:ext cx="3066730" cy="306705"/>
          </a:xfrm>
          <a:prstGeom prst="rect">
            <a:avLst/>
          </a:prstGeom>
        </p:spPr>
        <p:txBody>
          <a:bodyPr wrap="square">
            <a:spAutoFit/>
          </a:bodyPr>
          <a:lstStyle/>
          <a:p>
            <a:pPr algn="r"/>
            <a:r>
              <a:rPr lang="en-US" altLang="zh-CN" sz="1400" b="1" dirty="0">
                <a:solidFill>
                  <a:schemeClr val="tx1">
                    <a:lumMod val="85000"/>
                    <a:lumOff val="15000"/>
                  </a:schemeClr>
                </a:solidFill>
                <a:latin typeface="Century Gothic" panose="020B0502020202020204" pitchFamily="34" charset="0"/>
                <a:sym typeface="+mn-ea"/>
              </a:rPr>
              <a:t>Culture and leadership</a:t>
            </a:r>
            <a:r>
              <a:rPr lang="en-US" altLang="zh-CN" sz="1400" b="1" dirty="0">
                <a:solidFill>
                  <a:schemeClr val="tx1">
                    <a:lumMod val="85000"/>
                    <a:lumOff val="15000"/>
                  </a:schemeClr>
                </a:solidFill>
                <a:latin typeface="Century Gothic" panose="020B0502020202020204" pitchFamily="34" charset="0"/>
              </a:rPr>
              <a:t> </a:t>
            </a:r>
            <a:endParaRPr lang="en-US" altLang="zh-CN" sz="1400" b="1" dirty="0">
              <a:solidFill>
                <a:schemeClr val="tx1">
                  <a:lumMod val="85000"/>
                  <a:lumOff val="15000"/>
                </a:schemeClr>
              </a:solidFill>
              <a:latin typeface="Century Gothic" panose="020B0502020202020204" pitchFamily="34" charset="0"/>
            </a:endParaRPr>
          </a:p>
        </p:txBody>
      </p:sp>
      <p:sp>
        <p:nvSpPr>
          <p:cNvPr id="33" name="文本框 32"/>
          <p:cNvSpPr txBox="1"/>
          <p:nvPr/>
        </p:nvSpPr>
        <p:spPr>
          <a:xfrm>
            <a:off x="664545" y="4421614"/>
            <a:ext cx="3580942" cy="1476375"/>
          </a:xfrm>
          <a:prstGeom prst="rect">
            <a:avLst/>
          </a:prstGeom>
          <a:noFill/>
        </p:spPr>
        <p:txBody>
          <a:bodyPr wrap="square" rtlCol="0">
            <a:spAutoFit/>
          </a:bodyPr>
          <a:lstStyle/>
          <a:p>
            <a:pPr algn="just"/>
            <a:r>
              <a:rPr lang="en-US" altLang="zh-CN" sz="1000" dirty="0">
                <a:solidFill>
                  <a:schemeClr val="tx1">
                    <a:lumMod val="85000"/>
                    <a:lumOff val="15000"/>
                  </a:schemeClr>
                </a:solidFill>
                <a:latin typeface="Times New Roman" panose="02020603050405020304" charset="0"/>
                <a:cs typeface="Times New Roman" panose="02020603050405020304" charset="0"/>
                <a:sym typeface="+mn-ea"/>
              </a:rPr>
              <a:t>It required leadership that drives change as its top management was all of similar age and background, and this hindered their ability to adapt to changing business environment. It’s conservative, bureaucratic culture got in the way of rapid fundamental change. </a:t>
            </a:r>
            <a:endParaRPr lang="en-US" altLang="zh-CN" sz="1000" dirty="0">
              <a:solidFill>
                <a:schemeClr val="tx1">
                  <a:lumMod val="85000"/>
                  <a:lumOff val="15000"/>
                </a:schemeClr>
              </a:solidFill>
              <a:latin typeface="Times New Roman" panose="02020603050405020304" charset="0"/>
              <a:cs typeface="Times New Roman" panose="02020603050405020304" charset="0"/>
            </a:endParaRPr>
          </a:p>
          <a:p>
            <a:pPr algn="just"/>
            <a:r>
              <a:rPr lang="en-US" altLang="zh-CN" sz="1000" dirty="0">
                <a:solidFill>
                  <a:schemeClr val="tx1">
                    <a:lumMod val="85000"/>
                    <a:lumOff val="15000"/>
                  </a:schemeClr>
                </a:solidFill>
                <a:latin typeface="Times New Roman" panose="02020603050405020304" charset="0"/>
                <a:cs typeface="Times New Roman" panose="02020603050405020304" charset="0"/>
                <a:sym typeface="+mn-ea"/>
              </a:rPr>
              <a:t>The complicated organizational structure made it difficult to make timely and effective decision. A single product decision could take months if not years to be made and greatly affected its responsiveness to the rapid-changing mobile market.</a:t>
            </a:r>
            <a:endParaRPr lang="en-US" altLang="zh-CN" sz="1000" dirty="0">
              <a:solidFill>
                <a:schemeClr val="tx1">
                  <a:lumMod val="85000"/>
                  <a:lumOff val="15000"/>
                </a:schemeClr>
              </a:solidFill>
              <a:latin typeface="Times New Roman" panose="02020603050405020304" charset="0"/>
              <a:cs typeface="Times New Roman" panose="02020603050405020304" charset="0"/>
            </a:endParaRPr>
          </a:p>
        </p:txBody>
      </p:sp>
      <p:pic>
        <p:nvPicPr>
          <p:cNvPr id="2" name="图片 1" descr="7}SB1E(%%GY~_F6$M0~DKNN"/>
          <p:cNvPicPr>
            <a:picLocks noChangeAspect="1"/>
          </p:cNvPicPr>
          <p:nvPr/>
        </p:nvPicPr>
        <p:blipFill>
          <a:blip r:embed="rId1">
            <a:clrChange>
              <a:clrFrom>
                <a:srgbClr val="FFFFFF">
                  <a:alpha val="100000"/>
                </a:srgbClr>
              </a:clrFrom>
              <a:clrTo>
                <a:srgbClr val="FFFFFF">
                  <a:alpha val="100000"/>
                  <a:alpha val="0"/>
                </a:srgbClr>
              </a:clrTo>
            </a:clrChange>
          </a:blip>
          <a:srcRect t="2261"/>
          <a:stretch>
            <a:fillRect/>
          </a:stretch>
        </p:blipFill>
        <p:spPr>
          <a:xfrm>
            <a:off x="3990975" y="2630805"/>
            <a:ext cx="4210050" cy="32670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5323205" y="185485"/>
            <a:ext cx="1135380" cy="521970"/>
          </a:xfrm>
          <a:prstGeom prst="rect">
            <a:avLst/>
          </a:prstGeom>
          <a:noFill/>
        </p:spPr>
        <p:txBody>
          <a:bodyPr wrap="none" rtlCol="0">
            <a:spAutoFit/>
          </a:bodyPr>
          <a:lstStyle/>
          <a:p>
            <a:pPr algn="ctr"/>
            <a:r>
              <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rPr>
              <a:t>SWOT</a:t>
            </a:r>
            <a:endPar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endParaRPr>
          </a:p>
        </p:txBody>
      </p:sp>
      <p:sp>
        <p:nvSpPr>
          <p:cNvPr id="2" name="文本框 1"/>
          <p:cNvSpPr txBox="1"/>
          <p:nvPr/>
        </p:nvSpPr>
        <p:spPr>
          <a:xfrm>
            <a:off x="118745" y="1422400"/>
            <a:ext cx="11544300" cy="1918335"/>
          </a:xfrm>
          <a:prstGeom prst="rect">
            <a:avLst/>
          </a:prstGeom>
          <a:noFill/>
        </p:spPr>
        <p:txBody>
          <a:bodyPr wrap="square" rtlCol="0">
            <a:noAutofit/>
          </a:bodyPr>
          <a:p>
            <a:pPr indent="0" fontAlgn="auto">
              <a:lnSpc>
                <a:spcPct val="150000"/>
              </a:lnSpc>
            </a:pPr>
            <a:endParaRPr lang="zh-CN" altLang="en-US"/>
          </a:p>
        </p:txBody>
      </p:sp>
      <p:graphicFrame>
        <p:nvGraphicFramePr>
          <p:cNvPr id="3" name="内容占位符 2"/>
          <p:cNvGraphicFramePr/>
          <p:nvPr>
            <p:ph idx="1"/>
            <p:custDataLst>
              <p:tags r:id="rId1"/>
            </p:custDataLst>
          </p:nvPr>
        </p:nvGraphicFramePr>
        <p:xfrm>
          <a:off x="215900" y="834592"/>
          <a:ext cx="11760200" cy="5666740"/>
        </p:xfrm>
        <a:graphic>
          <a:graphicData uri="http://schemas.openxmlformats.org/drawingml/2006/table">
            <a:tbl>
              <a:tblPr firstRow="1" lastRow="1">
                <a:tableStyleId>{92035E39-A97B-4AD6-A3AF-86644779A598}</a:tableStyleId>
              </a:tblPr>
              <a:tblGrid>
                <a:gridCol w="2642235"/>
                <a:gridCol w="3636010"/>
                <a:gridCol w="3508375"/>
                <a:gridCol w="1973580"/>
              </a:tblGrid>
              <a:tr h="534670">
                <a:tc>
                  <a:txBody>
                    <a:bodyPr/>
                    <a:p>
                      <a:pPr indent="0" algn="ctr">
                        <a:lnSpc>
                          <a:spcPct val="120000"/>
                        </a:lnSpc>
                        <a:spcBef>
                          <a:spcPts val="0"/>
                        </a:spcBef>
                        <a:spcAft>
                          <a:spcPts val="0"/>
                        </a:spcAft>
                        <a:buNone/>
                      </a:pPr>
                      <a:r>
                        <a:rPr lang="en-US" altLang="zh-CN" sz="1600" spc="120">
                          <a:latin typeface="Times New Roman" panose="02020603050405020304" charset="0"/>
                          <a:cs typeface="Times New Roman" panose="02020603050405020304" charset="0"/>
                        </a:rPr>
                        <a:t>Strengths</a:t>
                      </a:r>
                      <a:endParaRPr lang="en-US" altLang="zh-CN" sz="16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600" spc="120">
                          <a:latin typeface="Times New Roman" panose="02020603050405020304" charset="0"/>
                          <a:cs typeface="Times New Roman" panose="02020603050405020304" charset="0"/>
                        </a:rPr>
                        <a:t>Weaknesses</a:t>
                      </a:r>
                      <a:endParaRPr lang="en-US" altLang="zh-CN" sz="16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600" spc="120">
                          <a:latin typeface="Times New Roman" panose="02020603050405020304" charset="0"/>
                          <a:cs typeface="Times New Roman" panose="02020603050405020304" charset="0"/>
                        </a:rPr>
                        <a:t>Opportunities</a:t>
                      </a:r>
                      <a:endParaRPr lang="en-US" altLang="zh-CN" sz="16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600" spc="120"/>
                        <a:t>Threats</a:t>
                      </a:r>
                      <a:endParaRPr lang="en-US" altLang="zh-CN" sz="1600" spc="120"/>
                    </a:p>
                  </a:txBody>
                  <a:tcPr marL="177800" marR="177800" marT="107950" marB="107950" anchor="ctr"/>
                </a:tc>
              </a:tr>
              <a:tr h="765175">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Advance in the telecom segment</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sym typeface="+mn-ea"/>
                        </a:rPr>
                        <a:t>poor leadership and complacency</a:t>
                      </a:r>
                      <a:endParaRPr lang="en-US" altLang="zh-CN" sz="1400" spc="120">
                        <a:latin typeface="Times New Roman" panose="02020603050405020304" charset="0"/>
                        <a:cs typeface="Times New Roman" panose="02020603050405020304" charset="0"/>
                      </a:endParaRPr>
                    </a:p>
                    <a:p>
                      <a:pPr indent="0" algn="ctr">
                        <a:lnSpc>
                          <a:spcPct val="120000"/>
                        </a:lnSpc>
                        <a:spcBef>
                          <a:spcPts val="0"/>
                        </a:spcBef>
                        <a:spcAft>
                          <a:spcPts val="0"/>
                        </a:spcAft>
                        <a:buNone/>
                      </a:pP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Taping the 5G network market</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t>Stronger competitiors</a:t>
                      </a:r>
                      <a:endParaRPr lang="en-US" altLang="zh-CN" sz="1400" spc="120"/>
                    </a:p>
                  </a:txBody>
                  <a:tcPr marL="177800" marR="177800" marT="107950" marB="107950" anchor="ctr"/>
                </a:tc>
              </a:tr>
              <a:tr h="1035050">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Large budget for research &amp; development</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slow reaction to the competition</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Keeping a diversified product line across different segments</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t>iPhone’s popularity</a:t>
                      </a:r>
                      <a:endParaRPr lang="en-US" altLang="zh-CN" sz="1400" spc="120"/>
                    </a:p>
                  </a:txBody>
                  <a:tcPr marL="177800" marR="177800" marT="107950" marB="107950" anchor="ctr"/>
                </a:tc>
              </a:tr>
              <a:tr h="1035050">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Leader in high-performance, end-to-end networks</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low sensitivity to Industrial changes</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Creating new lecensing opportunities</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t>Samsung and other competitors</a:t>
                      </a:r>
                      <a:endParaRPr lang="en-US" altLang="zh-CN" sz="1400" spc="120"/>
                    </a:p>
                  </a:txBody>
                  <a:tcPr marL="177800" marR="177800" marT="107950" marB="107950" anchor="ctr"/>
                </a:tc>
              </a:tr>
              <a:tr h="765810">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Strong brand image</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lack of innovation</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T</a:t>
                      </a:r>
                      <a:r>
                        <a:rPr lang="zh-CN" altLang="en-US" sz="1400" spc="120">
                          <a:latin typeface="Times New Roman" panose="02020603050405020304" charset="0"/>
                          <a:cs typeface="Times New Roman" panose="02020603050405020304" charset="0"/>
                        </a:rPr>
                        <a:t>he COVID-19 pandemic speeded up digitalisation</a:t>
                      </a:r>
                      <a:endParaRPr lang="zh-CN" altLang="en-US"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t>New Entrants due to globalisation</a:t>
                      </a:r>
                      <a:endParaRPr lang="en-US" altLang="zh-CN" sz="1400" spc="120"/>
                    </a:p>
                  </a:txBody>
                  <a:tcPr marL="177800" marR="177800" marT="107950" marB="107950" anchor="ctr"/>
                </a:tc>
              </a:tr>
              <a:tr h="765175">
                <a:tc>
                  <a:txBody>
                    <a:bodyPr/>
                    <a:p>
                      <a:pPr indent="0" algn="ctr">
                        <a:lnSpc>
                          <a:spcPct val="120000"/>
                        </a:lnSpc>
                        <a:spcBef>
                          <a:spcPts val="0"/>
                        </a:spcBef>
                        <a:spcAft>
                          <a:spcPts val="0"/>
                        </a:spcAft>
                        <a:buNone/>
                      </a:pPr>
                      <a:endParaRPr lang="zh-CN" altLang="en-US"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too product-led rather than customer-led</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l">
                        <a:lnSpc>
                          <a:spcPct val="120000"/>
                        </a:lnSpc>
                        <a:spcBef>
                          <a:spcPts val="0"/>
                        </a:spcBef>
                        <a:spcAft>
                          <a:spcPts val="0"/>
                        </a:spcAft>
                        <a:buNone/>
                      </a:pPr>
                      <a:endParaRPr lang="zh-CN" altLang="en-US"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endParaRPr lang="en-US" altLang="zh-CN" sz="1400" spc="120"/>
                    </a:p>
                  </a:txBody>
                  <a:tcPr marL="177800" marR="177800" marT="107950" marB="107950" anchor="ctr"/>
                </a:tc>
              </a:tr>
              <a:tr h="765810">
                <a:tc>
                  <a:txBody>
                    <a:bodyPr/>
                    <a:p>
                      <a:pPr indent="0" algn="ctr">
                        <a:lnSpc>
                          <a:spcPct val="120000"/>
                        </a:lnSpc>
                        <a:spcBef>
                          <a:spcPts val="0"/>
                        </a:spcBef>
                        <a:spcAft>
                          <a:spcPts val="0"/>
                        </a:spcAft>
                        <a:buNone/>
                      </a:pPr>
                      <a:endParaRPr lang="zh-CN" altLang="en-US" sz="1400" spc="120">
                        <a:latin typeface="Times New Roman" panose="02020603050405020304" charset="0"/>
                        <a:cs typeface="Times New Roman" panose="02020603050405020304" charset="0"/>
                      </a:endParaRPr>
                    </a:p>
                  </a:txBody>
                  <a:tcPr marL="177800" marR="177800" marT="107950" marB="107950" anchor="ctr"/>
                </a:tc>
                <a:tc>
                  <a:txBody>
                    <a:bodyPr/>
                    <a:p>
                      <a:pPr indent="0" algn="ctr">
                        <a:lnSpc>
                          <a:spcPct val="120000"/>
                        </a:lnSpc>
                        <a:spcBef>
                          <a:spcPts val="0"/>
                        </a:spcBef>
                        <a:spcAft>
                          <a:spcPts val="0"/>
                        </a:spcAft>
                        <a:buNone/>
                      </a:pPr>
                      <a:r>
                        <a:rPr lang="en-US" altLang="zh-CN" sz="1400" spc="120">
                          <a:latin typeface="Times New Roman" panose="02020603050405020304" charset="0"/>
                          <a:cs typeface="Times New Roman" panose="02020603050405020304" charset="0"/>
                        </a:rPr>
                        <a:t>Late to compete for 3G</a:t>
                      </a:r>
                      <a:endParaRPr lang="en-US" altLang="zh-CN" sz="1400" spc="120">
                        <a:latin typeface="Times New Roman" panose="02020603050405020304" charset="0"/>
                        <a:cs typeface="Times New Roman" panose="02020603050405020304" charset="0"/>
                      </a:endParaRPr>
                    </a:p>
                  </a:txBody>
                  <a:tcPr marL="177800" marR="177800" marT="107950" marB="107950" anchor="ctr"/>
                </a:tc>
                <a:tc>
                  <a:txBody>
                    <a:bodyPr/>
                    <a:p>
                      <a:pPr indent="0" algn="l">
                        <a:lnSpc>
                          <a:spcPct val="120000"/>
                        </a:lnSpc>
                        <a:spcBef>
                          <a:spcPts val="0"/>
                        </a:spcBef>
                        <a:spcAft>
                          <a:spcPts val="0"/>
                        </a:spcAft>
                        <a:buNone/>
                      </a:pPr>
                      <a:endParaRPr lang="zh-CN" altLang="en-US" sz="1400" spc="120">
                        <a:latin typeface="Times New Roman" panose="02020603050405020304" charset="0"/>
                        <a:cs typeface="Times New Roman" panose="02020603050405020304" charset="0"/>
                      </a:endParaRPr>
                    </a:p>
                  </a:txBody>
                  <a:tcPr marL="177800" marR="177800" marT="107950" marB="107950" anchor="ctr"/>
                </a:tc>
                <a:tc>
                  <a:txBody>
                    <a:bodyPr/>
                    <a:p>
                      <a:pPr indent="0" algn="l">
                        <a:lnSpc>
                          <a:spcPct val="120000"/>
                        </a:lnSpc>
                        <a:spcBef>
                          <a:spcPts val="0"/>
                        </a:spcBef>
                        <a:spcAft>
                          <a:spcPts val="0"/>
                        </a:spcAft>
                        <a:buNone/>
                      </a:pPr>
                      <a:endParaRPr lang="zh-CN" altLang="en-US" sz="1400" spc="120"/>
                    </a:p>
                  </a:txBody>
                  <a:tcPr marL="177800" marR="177800" marT="107950" marB="107950" anchor="ctr"/>
                </a:tc>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884295" y="257875"/>
            <a:ext cx="3552190" cy="521970"/>
          </a:xfrm>
          <a:prstGeom prst="rect">
            <a:avLst/>
          </a:prstGeom>
          <a:noFill/>
        </p:spPr>
        <p:txBody>
          <a:bodyPr wrap="none" rtlCol="0">
            <a:spAutoFit/>
          </a:bodyPr>
          <a:lstStyle/>
          <a:p>
            <a:pPr algn="ctr"/>
            <a:r>
              <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rPr>
              <a:t>Force Field Analysis</a:t>
            </a:r>
            <a:endPar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endParaRPr>
          </a:p>
        </p:txBody>
      </p:sp>
      <p:sp>
        <p:nvSpPr>
          <p:cNvPr id="2" name="文本框 1"/>
          <p:cNvSpPr txBox="1"/>
          <p:nvPr/>
        </p:nvSpPr>
        <p:spPr>
          <a:xfrm>
            <a:off x="118745" y="1422400"/>
            <a:ext cx="11544300" cy="1918335"/>
          </a:xfrm>
          <a:prstGeom prst="rect">
            <a:avLst/>
          </a:prstGeom>
          <a:noFill/>
        </p:spPr>
        <p:txBody>
          <a:bodyPr wrap="square" rtlCol="0">
            <a:noAutofit/>
          </a:bodyPr>
          <a:p>
            <a:pPr indent="0" fontAlgn="auto">
              <a:lnSpc>
                <a:spcPct val="150000"/>
              </a:lnSpc>
            </a:pPr>
            <a:endParaRPr lang="zh-CN" altLang="en-US"/>
          </a:p>
        </p:txBody>
      </p:sp>
      <p:graphicFrame>
        <p:nvGraphicFramePr>
          <p:cNvPr id="7" name="内容占位符 6"/>
          <p:cNvGraphicFramePr/>
          <p:nvPr>
            <p:ph idx="1"/>
            <p:custDataLst>
              <p:tags r:id="rId1"/>
            </p:custDataLst>
          </p:nvPr>
        </p:nvGraphicFramePr>
        <p:xfrm>
          <a:off x="600710" y="1087005"/>
          <a:ext cx="10990580" cy="5234305"/>
        </p:xfrm>
        <a:graphic>
          <a:graphicData uri="http://schemas.openxmlformats.org/drawingml/2006/table">
            <a:tbl>
              <a:tblPr firstRow="1" bandRow="1">
                <a:tableStyleId>{5C22544A-7EE6-4342-B048-85BDC9FD1C3A}</a:tableStyleId>
              </a:tblPr>
              <a:tblGrid>
                <a:gridCol w="4150360"/>
                <a:gridCol w="723900"/>
                <a:gridCol w="5392420"/>
                <a:gridCol w="723900"/>
              </a:tblGrid>
              <a:tr h="643890">
                <a:tc>
                  <a:txBody>
                    <a:bodyPr/>
                    <a:p>
                      <a:pPr indent="0" algn="ctr">
                        <a:lnSpc>
                          <a:spcPct val="120000"/>
                        </a:lnSpc>
                        <a:spcBef>
                          <a:spcPts val="0"/>
                        </a:spcBef>
                        <a:spcAft>
                          <a:spcPts val="0"/>
                        </a:spcAft>
                        <a:buNone/>
                      </a:pPr>
                      <a:r>
                        <a:rPr lang="en-US" altLang="zh-CN" sz="1400" b="1" spc="120">
                          <a:solidFill>
                            <a:srgbClr val="646464"/>
                          </a:solidFill>
                          <a:latin typeface="Century Gothic" panose="020B0502020202020204" pitchFamily="34" charset="0"/>
                          <a:ea typeface="微软雅黑" panose="020B0503020204020204" pitchFamily="34" charset="-122"/>
                          <a:cs typeface="Century Gothic" panose="020B0502020202020204" pitchFamily="34" charset="0"/>
                        </a:rPr>
                        <a:t>Forces for change</a:t>
                      </a:r>
                      <a:endParaRPr lang="en-US" altLang="zh-CN" sz="1400" b="1" spc="120">
                        <a:solidFill>
                          <a:srgbClr val="646464"/>
                        </a:solidFill>
                        <a:latin typeface="Century Gothic" panose="020B0502020202020204" pitchFamily="34" charset="0"/>
                        <a:ea typeface="微软雅黑" panose="020B0503020204020204" pitchFamily="34" charset="-122"/>
                        <a:cs typeface="Century Gothic" panose="020B0502020202020204" pitchFamily="34" charset="0"/>
                      </a:endParaRPr>
                    </a:p>
                  </a:txBody>
                  <a:tcPr marL="107950" marR="107950" marT="63500" marB="635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solidFill>
                      <a:srgbClr val="FFFFFF"/>
                    </a:solidFill>
                  </a:tcPr>
                </a:tc>
                <a:tc>
                  <a:txBody>
                    <a:bodyPr/>
                    <a:p>
                      <a:pPr indent="0" algn="ctr">
                        <a:lnSpc>
                          <a:spcPct val="120000"/>
                        </a:lnSpc>
                        <a:spcBef>
                          <a:spcPts val="0"/>
                        </a:spcBef>
                        <a:spcAft>
                          <a:spcPts val="0"/>
                        </a:spcAft>
                        <a:buNone/>
                      </a:pPr>
                      <a:r>
                        <a:rPr lang="en-US" altLang="zh-CN" sz="1400" b="1" spc="120">
                          <a:solidFill>
                            <a:srgbClr val="646464"/>
                          </a:solidFill>
                          <a:latin typeface="Times New Roman" panose="02020603050405020304" charset="0"/>
                          <a:ea typeface="微软雅黑" panose="020B0503020204020204" pitchFamily="34" charset="-122"/>
                          <a:cs typeface="Times New Roman" panose="02020603050405020304" charset="0"/>
                        </a:rPr>
                        <a:t>score</a:t>
                      </a:r>
                      <a:endParaRPr lang="en-US" altLang="zh-CN" sz="1400" b="1" spc="120">
                        <a:solidFill>
                          <a:srgbClr val="646464"/>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solidFill>
                      <a:srgbClr val="FFFFFF"/>
                    </a:solidFill>
                  </a:tcPr>
                </a:tc>
                <a:tc>
                  <a:txBody>
                    <a:bodyPr/>
                    <a:p>
                      <a:pPr indent="0" algn="ctr">
                        <a:lnSpc>
                          <a:spcPct val="120000"/>
                        </a:lnSpc>
                        <a:spcBef>
                          <a:spcPts val="0"/>
                        </a:spcBef>
                        <a:spcAft>
                          <a:spcPts val="0"/>
                        </a:spcAft>
                        <a:buNone/>
                      </a:pPr>
                      <a:r>
                        <a:rPr lang="en-US" altLang="zh-CN" sz="1400" b="1" spc="120">
                          <a:solidFill>
                            <a:srgbClr val="646464"/>
                          </a:solidFill>
                          <a:latin typeface="Century Gothic" panose="020B0502020202020204" pitchFamily="34" charset="0"/>
                          <a:ea typeface="微软雅黑" panose="020B0503020204020204" pitchFamily="34" charset="-122"/>
                          <a:cs typeface="Century Gothic" panose="020B0502020202020204" pitchFamily="34" charset="0"/>
                        </a:rPr>
                        <a:t>Forces against change</a:t>
                      </a:r>
                      <a:endParaRPr lang="en-US" altLang="zh-CN" sz="1400" b="1" spc="120">
                        <a:solidFill>
                          <a:srgbClr val="646464"/>
                        </a:solidFill>
                        <a:latin typeface="Century Gothic" panose="020B0502020202020204" pitchFamily="34" charset="0"/>
                        <a:ea typeface="微软雅黑" panose="020B0503020204020204" pitchFamily="34" charset="-122"/>
                        <a:cs typeface="Century Gothic" panose="020B0502020202020204" pitchFamily="34" charset="0"/>
                      </a:endParaRPr>
                    </a:p>
                  </a:txBody>
                  <a:tcPr marL="107950" marR="107950" marT="63500" marB="635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solidFill>
                      <a:srgbClr val="FFFFFF"/>
                    </a:solidFill>
                  </a:tcPr>
                </a:tc>
                <a:tc>
                  <a:txBody>
                    <a:bodyPr/>
                    <a:p>
                      <a:pPr indent="0" algn="ctr">
                        <a:lnSpc>
                          <a:spcPct val="120000"/>
                        </a:lnSpc>
                        <a:spcBef>
                          <a:spcPts val="0"/>
                        </a:spcBef>
                        <a:spcAft>
                          <a:spcPts val="0"/>
                        </a:spcAft>
                        <a:buNone/>
                      </a:pPr>
                      <a:r>
                        <a:rPr lang="en-US" altLang="zh-CN" sz="1200" b="1" spc="120">
                          <a:solidFill>
                            <a:srgbClr val="646464"/>
                          </a:solidFill>
                          <a:latin typeface="微软雅黑" panose="020B0503020204020204" pitchFamily="34" charset="-122"/>
                          <a:ea typeface="微软雅黑" panose="020B0503020204020204" pitchFamily="34" charset="-122"/>
                        </a:rPr>
                        <a:t>score</a:t>
                      </a:r>
                      <a:endParaRPr lang="en-US" altLang="zh-CN" sz="1200" b="1" spc="120">
                        <a:solidFill>
                          <a:srgbClr val="646464"/>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solidFill>
                      <a:srgbClr val="FFFFFF"/>
                    </a:solidFill>
                  </a:tcPr>
                </a:tc>
              </a:tr>
              <a:tr h="353060">
                <a:tc>
                  <a:txBody>
                    <a:bodyPr/>
                    <a:p>
                      <a:pPr indent="0" algn="l">
                        <a:lnSpc>
                          <a:spcPct val="120000"/>
                        </a:lnSpc>
                        <a:spcBef>
                          <a:spcPts val="0"/>
                        </a:spcBef>
                        <a:spcAft>
                          <a:spcPts val="0"/>
                        </a:spcAft>
                        <a:buNone/>
                      </a:pPr>
                      <a:r>
                        <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rPr>
                        <a:t>Severe competition in the market (Android, iPhone)</a:t>
                      </a:r>
                      <a:endPar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solidFill>
                      <a:srgbClr val="FFFFFF"/>
                    </a:solidFill>
                  </a:tcPr>
                </a:tc>
                <a:tc>
                  <a:txBody>
                    <a:bodyPr/>
                    <a:p>
                      <a:pPr indent="0" algn="ctr">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5</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solidFill>
                      <a:srgbClr val="FFFFFF"/>
                    </a:solidFill>
                  </a:tcPr>
                </a:tc>
                <a:tc>
                  <a:txBody>
                    <a:bodyPr/>
                    <a:p>
                      <a:pPr indent="0" algn="l">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Customer resistance</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solidFill>
                      <a:srgbClr val="FFFFFF"/>
                    </a:solidFill>
                  </a:tcPr>
                </a:tc>
                <a:tc>
                  <a:txBody>
                    <a:bodyPr/>
                    <a:p>
                      <a:pPr indent="0" algn="ctr">
                        <a:lnSpc>
                          <a:spcPct val="120000"/>
                        </a:lnSpc>
                        <a:spcBef>
                          <a:spcPts val="0"/>
                        </a:spcBef>
                        <a:spcAft>
                          <a:spcPts val="0"/>
                        </a:spcAft>
                        <a:buNone/>
                      </a:pPr>
                      <a:r>
                        <a:rPr lang="en-US" altLang="zh-CN" sz="1000" b="0" spc="60">
                          <a:solidFill>
                            <a:srgbClr val="404040"/>
                          </a:solidFill>
                          <a:latin typeface="微软雅黑" panose="020B0503020204020204" pitchFamily="34" charset="-122"/>
                          <a:ea typeface="微软雅黑" panose="020B0503020204020204" pitchFamily="34" charset="-122"/>
                        </a:rPr>
                        <a:t>3</a:t>
                      </a:r>
                      <a:endParaRPr lang="en-US" altLang="zh-CN" sz="1000" b="0"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solidFill>
                      <a:srgbClr val="FFFFFF"/>
                    </a:solidFill>
                  </a:tcPr>
                </a:tc>
              </a:tr>
              <a:tr h="353060">
                <a:tc>
                  <a:txBody>
                    <a:bodyPr/>
                    <a:p>
                      <a:pPr indent="0" algn="l">
                        <a:lnSpc>
                          <a:spcPct val="120000"/>
                        </a:lnSpc>
                        <a:spcBef>
                          <a:spcPts val="0"/>
                        </a:spcBef>
                        <a:spcAft>
                          <a:spcPts val="0"/>
                        </a:spcAft>
                        <a:buNone/>
                      </a:pPr>
                      <a:r>
                        <a:rPr lang="zh-CN" altLang="en-US" sz="1200" b="0" spc="60">
                          <a:solidFill>
                            <a:srgbClr val="646464"/>
                          </a:solidFill>
                          <a:latin typeface="Times New Roman" panose="02020603050405020304" charset="0"/>
                          <a:ea typeface="微软雅黑" panose="020B0503020204020204" pitchFamily="34" charset="-122"/>
                          <a:cs typeface="Times New Roman" panose="02020603050405020304" charset="0"/>
                        </a:rPr>
                        <a:t>Disruptive technologies (touch screen)</a:t>
                      </a:r>
                      <a:endParaRPr lang="zh-CN" altLang="en-US" sz="1200" b="0" spc="60">
                        <a:solidFill>
                          <a:srgbClr val="646464"/>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ctr">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5</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l">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Failure to accept the need for change in the era of Android</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ctr">
                        <a:lnSpc>
                          <a:spcPct val="120000"/>
                        </a:lnSpc>
                        <a:spcBef>
                          <a:spcPts val="0"/>
                        </a:spcBef>
                        <a:spcAft>
                          <a:spcPts val="0"/>
                        </a:spcAft>
                        <a:buNone/>
                      </a:pPr>
                      <a:r>
                        <a:rPr lang="en-US" altLang="zh-CN" sz="1000" b="0" spc="60">
                          <a:solidFill>
                            <a:srgbClr val="404040"/>
                          </a:solidFill>
                          <a:latin typeface="微软雅黑" panose="020B0503020204020204" pitchFamily="34" charset="-122"/>
                          <a:ea typeface="微软雅黑" panose="020B0503020204020204" pitchFamily="34" charset="-122"/>
                        </a:rPr>
                        <a:t>5</a:t>
                      </a:r>
                      <a:endParaRPr lang="en-US" altLang="zh-CN" sz="1000" b="0"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r>
              <a:tr h="353060">
                <a:tc>
                  <a:txBody>
                    <a:bodyPr/>
                    <a:p>
                      <a:pPr indent="0" algn="l">
                        <a:lnSpc>
                          <a:spcPct val="120000"/>
                        </a:lnSpc>
                        <a:spcBef>
                          <a:spcPts val="0"/>
                        </a:spcBef>
                        <a:spcAft>
                          <a:spcPts val="0"/>
                        </a:spcAft>
                        <a:buNone/>
                      </a:pPr>
                      <a:r>
                        <a:rPr lang="zh-CN" altLang="en-US" sz="1200" b="0" spc="60">
                          <a:solidFill>
                            <a:srgbClr val="646464"/>
                          </a:solidFill>
                          <a:latin typeface="Times New Roman" panose="02020603050405020304" charset="0"/>
                          <a:ea typeface="微软雅黑" panose="020B0503020204020204" pitchFamily="34" charset="-122"/>
                          <a:cs typeface="Times New Roman" panose="02020603050405020304" charset="0"/>
                        </a:rPr>
                        <a:t>Changing </a:t>
                      </a:r>
                      <a:r>
                        <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rPr>
                        <a:t>consumer demands (hardware to software)</a:t>
                      </a:r>
                      <a:endPar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ctr">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4</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l">
                        <a:lnSpc>
                          <a:spcPct val="120000"/>
                        </a:lnSpc>
                        <a:spcBef>
                          <a:spcPts val="0"/>
                        </a:spcBef>
                        <a:spcAft>
                          <a:spcPts val="0"/>
                        </a:spcAft>
                        <a:buNone/>
                      </a:pPr>
                      <a:r>
                        <a:rPr lang="zh-CN" altLang="en-US" sz="1200" b="0" spc="60">
                          <a:solidFill>
                            <a:srgbClr val="404040"/>
                          </a:solidFill>
                          <a:latin typeface="Times New Roman" panose="02020603050405020304" charset="0"/>
                          <a:ea typeface="微软雅黑" panose="020B0503020204020204" pitchFamily="34" charset="-122"/>
                          <a:cs typeface="Times New Roman" panose="02020603050405020304" charset="0"/>
                        </a:rPr>
                        <a:t>Current strong market position</a:t>
                      </a:r>
                      <a:endParaRPr lang="zh-CN" altLang="en-US"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ctr">
                        <a:lnSpc>
                          <a:spcPct val="120000"/>
                        </a:lnSpc>
                        <a:spcBef>
                          <a:spcPts val="0"/>
                        </a:spcBef>
                        <a:spcAft>
                          <a:spcPts val="0"/>
                        </a:spcAft>
                        <a:buNone/>
                      </a:pPr>
                      <a:r>
                        <a:rPr lang="en-US" altLang="zh-CN" sz="1000" b="0" spc="60">
                          <a:solidFill>
                            <a:srgbClr val="404040"/>
                          </a:solidFill>
                          <a:latin typeface="微软雅黑" panose="020B0503020204020204" pitchFamily="34" charset="-122"/>
                          <a:ea typeface="微软雅黑" panose="020B0503020204020204" pitchFamily="34" charset="-122"/>
                        </a:rPr>
                        <a:t>4</a:t>
                      </a:r>
                      <a:endParaRPr lang="en-US" altLang="zh-CN" sz="1000" b="0"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r>
              <a:tr h="353060">
                <a:tc>
                  <a:txBody>
                    <a:bodyPr/>
                    <a:p>
                      <a:pPr indent="0" algn="l">
                        <a:lnSpc>
                          <a:spcPct val="120000"/>
                        </a:lnSpc>
                        <a:spcBef>
                          <a:spcPts val="0"/>
                        </a:spcBef>
                        <a:spcAft>
                          <a:spcPts val="0"/>
                        </a:spcAft>
                        <a:buNone/>
                      </a:pPr>
                      <a:r>
                        <a:rPr lang="zh-CN" altLang="en-US" sz="1200" b="0" spc="60">
                          <a:solidFill>
                            <a:srgbClr val="646464"/>
                          </a:solidFill>
                          <a:latin typeface="Times New Roman" panose="02020603050405020304" charset="0"/>
                          <a:ea typeface="微软雅黑" panose="020B0503020204020204" pitchFamily="34" charset="-122"/>
                          <a:cs typeface="Times New Roman" panose="02020603050405020304" charset="0"/>
                        </a:rPr>
                        <a:t>Declining team morale (Fear-driven work culture)</a:t>
                      </a:r>
                      <a:endParaRPr lang="zh-CN" altLang="en-US" sz="1200" b="0" spc="60">
                        <a:solidFill>
                          <a:srgbClr val="646464"/>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ctr">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3</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l">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Cultural differences</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ctr">
                        <a:lnSpc>
                          <a:spcPct val="120000"/>
                        </a:lnSpc>
                        <a:spcBef>
                          <a:spcPts val="0"/>
                        </a:spcBef>
                        <a:spcAft>
                          <a:spcPts val="0"/>
                        </a:spcAft>
                        <a:buNone/>
                      </a:pPr>
                      <a:r>
                        <a:rPr lang="en-US" altLang="zh-CN" sz="1000" b="0" spc="60">
                          <a:solidFill>
                            <a:srgbClr val="404040"/>
                          </a:solidFill>
                          <a:latin typeface="微软雅黑" panose="020B0503020204020204" pitchFamily="34" charset="-122"/>
                          <a:ea typeface="微软雅黑" panose="020B0503020204020204" pitchFamily="34" charset="-122"/>
                        </a:rPr>
                        <a:t>3</a:t>
                      </a:r>
                      <a:endParaRPr lang="en-US" altLang="zh-CN" sz="1000" b="0"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r>
              <a:tr h="353060">
                <a:tc>
                  <a:txBody>
                    <a:bodyPr/>
                    <a:p>
                      <a:pPr indent="0" algn="l">
                        <a:lnSpc>
                          <a:spcPct val="120000"/>
                        </a:lnSpc>
                        <a:spcBef>
                          <a:spcPts val="0"/>
                        </a:spcBef>
                        <a:spcAft>
                          <a:spcPts val="0"/>
                        </a:spcAft>
                        <a:buNone/>
                      </a:pPr>
                      <a:r>
                        <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rPr>
                        <a:t>high losses recorded</a:t>
                      </a:r>
                      <a:endPar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ctr">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4</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l">
                        <a:lnSpc>
                          <a:spcPct val="120000"/>
                        </a:lnSpc>
                        <a:spcBef>
                          <a:spcPts val="0"/>
                        </a:spcBef>
                        <a:spcAft>
                          <a:spcPts val="0"/>
                        </a:spcAft>
                        <a:buNone/>
                      </a:pPr>
                      <a:r>
                        <a:rPr lang="zh-CN" altLang="en-US" sz="1200" b="0" spc="60">
                          <a:solidFill>
                            <a:srgbClr val="404040"/>
                          </a:solidFill>
                          <a:latin typeface="Times New Roman" panose="02020603050405020304" charset="0"/>
                          <a:ea typeface="微软雅黑" panose="020B0503020204020204" pitchFamily="34" charset="-122"/>
                          <a:cs typeface="Times New Roman" panose="02020603050405020304" charset="0"/>
                        </a:rPr>
                        <a:t>Existing organizational structures</a:t>
                      </a:r>
                      <a:endParaRPr lang="zh-CN" altLang="en-US"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ctr">
                        <a:lnSpc>
                          <a:spcPct val="120000"/>
                        </a:lnSpc>
                        <a:spcBef>
                          <a:spcPts val="0"/>
                        </a:spcBef>
                        <a:spcAft>
                          <a:spcPts val="0"/>
                        </a:spcAft>
                        <a:buNone/>
                      </a:pPr>
                      <a:r>
                        <a:rPr lang="en-US" altLang="zh-CN" sz="1000" b="0" spc="60">
                          <a:solidFill>
                            <a:srgbClr val="404040"/>
                          </a:solidFill>
                          <a:latin typeface="微软雅黑" panose="020B0503020204020204" pitchFamily="34" charset="-122"/>
                          <a:ea typeface="微软雅黑" panose="020B0503020204020204" pitchFamily="34" charset="-122"/>
                        </a:rPr>
                        <a:t>4</a:t>
                      </a:r>
                      <a:endParaRPr lang="en-US" altLang="zh-CN" sz="1000" b="0"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r>
              <a:tr h="353695">
                <a:tc>
                  <a:txBody>
                    <a:bodyPr/>
                    <a:p>
                      <a:pPr indent="0" algn="l">
                        <a:lnSpc>
                          <a:spcPct val="120000"/>
                        </a:lnSpc>
                        <a:spcBef>
                          <a:spcPts val="0"/>
                        </a:spcBef>
                        <a:spcAft>
                          <a:spcPts val="0"/>
                        </a:spcAft>
                        <a:buNone/>
                      </a:pPr>
                      <a:r>
                        <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rPr>
                        <a:t>Loss of market share</a:t>
                      </a:r>
                      <a:endPar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ctr">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4</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l">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No innovation</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ctr">
                        <a:lnSpc>
                          <a:spcPct val="120000"/>
                        </a:lnSpc>
                        <a:spcBef>
                          <a:spcPts val="0"/>
                        </a:spcBef>
                        <a:spcAft>
                          <a:spcPts val="0"/>
                        </a:spcAft>
                        <a:buNone/>
                      </a:pPr>
                      <a:r>
                        <a:rPr lang="en-US" altLang="zh-CN" sz="1000" b="0" spc="60">
                          <a:solidFill>
                            <a:srgbClr val="404040"/>
                          </a:solidFill>
                          <a:latin typeface="微软雅黑" panose="020B0503020204020204" pitchFamily="34" charset="-122"/>
                          <a:ea typeface="微软雅黑" panose="020B0503020204020204" pitchFamily="34" charset="-122"/>
                        </a:rPr>
                        <a:t>5</a:t>
                      </a:r>
                      <a:endParaRPr lang="en-US" altLang="zh-CN" sz="1000" b="0"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r>
              <a:tr h="353060">
                <a:tc>
                  <a:txBody>
                    <a:bodyPr/>
                    <a:p>
                      <a:pPr indent="0" algn="l">
                        <a:lnSpc>
                          <a:spcPct val="120000"/>
                        </a:lnSpc>
                        <a:spcBef>
                          <a:spcPts val="0"/>
                        </a:spcBef>
                        <a:spcAft>
                          <a:spcPts val="0"/>
                        </a:spcAft>
                        <a:buNone/>
                      </a:pPr>
                      <a:r>
                        <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rPr>
                        <a:t>Outdated Symbian Platform</a:t>
                      </a:r>
                      <a:endPar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ctr">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4</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l">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employee disagreement</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ctr">
                        <a:lnSpc>
                          <a:spcPct val="120000"/>
                        </a:lnSpc>
                        <a:spcBef>
                          <a:spcPts val="0"/>
                        </a:spcBef>
                        <a:spcAft>
                          <a:spcPts val="0"/>
                        </a:spcAft>
                        <a:buNone/>
                      </a:pPr>
                      <a:r>
                        <a:rPr lang="en-US" altLang="zh-CN" sz="1000" b="0" spc="60">
                          <a:solidFill>
                            <a:srgbClr val="404040"/>
                          </a:solidFill>
                          <a:latin typeface="微软雅黑" panose="020B0503020204020204" pitchFamily="34" charset="-122"/>
                          <a:ea typeface="微软雅黑" panose="020B0503020204020204" pitchFamily="34" charset="-122"/>
                        </a:rPr>
                        <a:t>3</a:t>
                      </a:r>
                      <a:endParaRPr lang="en-US" altLang="zh-CN" sz="1000" b="0"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r>
              <a:tr h="353060">
                <a:tc>
                  <a:txBody>
                    <a:bodyPr/>
                    <a:p>
                      <a:pPr indent="0" algn="l">
                        <a:lnSpc>
                          <a:spcPct val="120000"/>
                        </a:lnSpc>
                        <a:spcBef>
                          <a:spcPts val="0"/>
                        </a:spcBef>
                        <a:spcAft>
                          <a:spcPts val="0"/>
                        </a:spcAft>
                        <a:buNone/>
                      </a:pPr>
                      <a:r>
                        <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rPr>
                        <a:t>Over-bureaucratic structure</a:t>
                      </a:r>
                      <a:endPar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ctr">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3</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l">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decision-maker resistance</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ctr">
                        <a:lnSpc>
                          <a:spcPct val="120000"/>
                        </a:lnSpc>
                        <a:spcBef>
                          <a:spcPts val="0"/>
                        </a:spcBef>
                        <a:spcAft>
                          <a:spcPts val="0"/>
                        </a:spcAft>
                        <a:buNone/>
                      </a:pPr>
                      <a:r>
                        <a:rPr lang="en-US" altLang="zh-CN" sz="1000" b="0" spc="60">
                          <a:solidFill>
                            <a:srgbClr val="404040"/>
                          </a:solidFill>
                          <a:latin typeface="微软雅黑" panose="020B0503020204020204" pitchFamily="34" charset="-122"/>
                          <a:ea typeface="微软雅黑" panose="020B0503020204020204" pitchFamily="34" charset="-122"/>
                        </a:rPr>
                        <a:t>3</a:t>
                      </a:r>
                      <a:endParaRPr lang="en-US" altLang="zh-CN" sz="1000" b="0"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r>
              <a:tr h="353060">
                <a:tc>
                  <a:txBody>
                    <a:bodyPr/>
                    <a:p>
                      <a:pPr indent="0" algn="l">
                        <a:lnSpc>
                          <a:spcPct val="120000"/>
                        </a:lnSpc>
                        <a:spcBef>
                          <a:spcPts val="0"/>
                        </a:spcBef>
                        <a:spcAft>
                          <a:spcPts val="0"/>
                        </a:spcAft>
                        <a:buNone/>
                      </a:pPr>
                      <a:r>
                        <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rPr>
                        <a:t>Need of products differentiating from others</a:t>
                      </a:r>
                      <a:endParaRPr lang="en-US" altLang="zh-CN" sz="1200" b="0" spc="60">
                        <a:solidFill>
                          <a:srgbClr val="646464"/>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ctr">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3</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l">
                        <a:lnSpc>
                          <a:spcPct val="120000"/>
                        </a:lnSpc>
                        <a:spcBef>
                          <a:spcPts val="0"/>
                        </a:spcBef>
                        <a:spcAft>
                          <a:spcPts val="0"/>
                        </a:spcAft>
                        <a:buNone/>
                      </a:pPr>
                      <a:r>
                        <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rPr>
                        <a:t>internal conflicts among software developers</a:t>
                      </a:r>
                      <a:endParaRPr lang="en-US" altLang="zh-CN" sz="1200" b="0" spc="60">
                        <a:solidFill>
                          <a:srgbClr val="404040"/>
                        </a:solidFill>
                        <a:latin typeface="Times New Roman" panose="02020603050405020304" charset="0"/>
                        <a:ea typeface="微软雅黑" panose="020B0503020204020204" pitchFamily="34" charset="-122"/>
                        <a:cs typeface="Times New Roman" panose="02020603050405020304" charset="0"/>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c>
                  <a:txBody>
                    <a:bodyPr/>
                    <a:p>
                      <a:pPr indent="0" algn="ctr">
                        <a:lnSpc>
                          <a:spcPct val="120000"/>
                        </a:lnSpc>
                        <a:spcBef>
                          <a:spcPts val="0"/>
                        </a:spcBef>
                        <a:spcAft>
                          <a:spcPts val="0"/>
                        </a:spcAft>
                        <a:buNone/>
                      </a:pPr>
                      <a:r>
                        <a:rPr lang="en-US" altLang="zh-CN" sz="1000" b="0" spc="60">
                          <a:solidFill>
                            <a:srgbClr val="404040"/>
                          </a:solidFill>
                          <a:latin typeface="微软雅黑" panose="020B0503020204020204" pitchFamily="34" charset="-122"/>
                          <a:ea typeface="微软雅黑" panose="020B0503020204020204" pitchFamily="34" charset="-122"/>
                        </a:rPr>
                        <a:t>3</a:t>
                      </a:r>
                      <a:endParaRPr lang="en-US" altLang="zh-CN" sz="1000" b="0"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FFFFF"/>
                    </a:solidFill>
                  </a:tcPr>
                </a:tc>
              </a:tr>
              <a:tr h="353060">
                <a:tc>
                  <a:txBody>
                    <a:bodyPr/>
                    <a:p>
                      <a:pPr indent="0" algn="l">
                        <a:lnSpc>
                          <a:spcPct val="120000"/>
                        </a:lnSpc>
                        <a:spcBef>
                          <a:spcPts val="0"/>
                        </a:spcBef>
                        <a:spcAft>
                          <a:spcPts val="0"/>
                        </a:spcAft>
                        <a:buNone/>
                      </a:pPr>
                      <a:endParaRPr lang="en-US" altLang="zh-CN" sz="1000" b="0" spc="60">
                        <a:solidFill>
                          <a:srgbClr val="646464"/>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ctr">
                        <a:lnSpc>
                          <a:spcPct val="120000"/>
                        </a:lnSpc>
                        <a:spcBef>
                          <a:spcPts val="0"/>
                        </a:spcBef>
                        <a:spcAft>
                          <a:spcPts val="0"/>
                        </a:spcAft>
                        <a:buNone/>
                      </a:pPr>
                      <a:r>
                        <a:rPr lang="en-US" altLang="zh-CN" sz="1200" b="1" spc="60">
                          <a:solidFill>
                            <a:srgbClr val="404040"/>
                          </a:solidFill>
                          <a:latin typeface="微软雅黑" panose="020B0503020204020204" pitchFamily="34" charset="-122"/>
                          <a:ea typeface="微软雅黑" panose="020B0503020204020204" pitchFamily="34" charset="-122"/>
                        </a:rPr>
                        <a:t>35</a:t>
                      </a:r>
                      <a:endParaRPr lang="en-US" altLang="zh-CN" sz="1200" b="1"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l">
                        <a:lnSpc>
                          <a:spcPct val="120000"/>
                        </a:lnSpc>
                        <a:spcBef>
                          <a:spcPts val="0"/>
                        </a:spcBef>
                        <a:spcAft>
                          <a:spcPts val="0"/>
                        </a:spcAft>
                        <a:buNone/>
                      </a:pPr>
                      <a:endParaRPr lang="en-US" altLang="zh-CN" sz="1000" b="0"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a:p>
                      <a:pPr indent="0" algn="ctr">
                        <a:lnSpc>
                          <a:spcPct val="120000"/>
                        </a:lnSpc>
                        <a:spcBef>
                          <a:spcPts val="0"/>
                        </a:spcBef>
                        <a:spcAft>
                          <a:spcPts val="0"/>
                        </a:spcAft>
                        <a:buNone/>
                      </a:pPr>
                      <a:r>
                        <a:rPr lang="en-US" altLang="zh-CN" sz="1000" b="1" spc="60">
                          <a:solidFill>
                            <a:srgbClr val="404040"/>
                          </a:solidFill>
                          <a:latin typeface="微软雅黑" panose="020B0503020204020204" pitchFamily="34" charset="-122"/>
                          <a:ea typeface="微软雅黑" panose="020B0503020204020204" pitchFamily="34" charset="-122"/>
                        </a:rPr>
                        <a:t>33</a:t>
                      </a:r>
                      <a:endParaRPr lang="en-US" altLang="zh-CN" sz="1000" b="1" spc="60">
                        <a:solidFill>
                          <a:srgbClr val="404040"/>
                        </a:solidFill>
                        <a:latin typeface="微软雅黑" panose="020B0503020204020204" pitchFamily="34" charset="-122"/>
                        <a:ea typeface="微软雅黑" panose="020B0503020204020204" pitchFamily="34" charset="-122"/>
                      </a:endParaRPr>
                    </a:p>
                  </a:txBody>
                  <a:tcPr marL="107950" marR="107950" marT="63500" marB="635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r>
            </a:tbl>
          </a:graphicData>
        </a:graphic>
      </p:graphicFrame>
      <p:sp>
        <p:nvSpPr>
          <p:cNvPr id="5" name="文本框 4"/>
          <p:cNvSpPr txBox="1"/>
          <p:nvPr/>
        </p:nvSpPr>
        <p:spPr>
          <a:xfrm>
            <a:off x="1313180" y="5381625"/>
            <a:ext cx="8898255" cy="1322070"/>
          </a:xfrm>
          <a:prstGeom prst="rect">
            <a:avLst/>
          </a:prstGeom>
          <a:noFill/>
        </p:spPr>
        <p:txBody>
          <a:bodyPr wrap="square" rtlCol="0">
            <a:spAutoFit/>
          </a:bodyPr>
          <a:p>
            <a:pPr algn="just"/>
            <a:r>
              <a:rPr lang="en-US" altLang="zh-CN" sz="1600">
                <a:latin typeface="Times New Roman" panose="02020603050405020304" charset="0"/>
                <a:cs typeface="Times New Roman" panose="02020603050405020304" charset="0"/>
              </a:rPr>
              <a:t>According to </a:t>
            </a:r>
            <a:r>
              <a:rPr lang="zh-CN" altLang="en-US" sz="1600">
                <a:latin typeface="Times New Roman" panose="02020603050405020304" charset="0"/>
                <a:cs typeface="Times New Roman" panose="02020603050405020304" charset="0"/>
              </a:rPr>
              <a:t>Kurt Lewin (1943), an organization is held in balance by the interaction of two opposing sets of forces – those seeking to promote change (driving forces) and those attempting to maintain the status quo (restraining forces). The need for change, due to high pressures of both external and internal environment, assumes the consideration on how to reduce resisting forces, while driving forces are stronger.</a:t>
            </a:r>
            <a:endParaRPr lang="zh-CN" altLang="en-US" sz="1600">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4141788" y="602680"/>
            <a:ext cx="3908425" cy="521970"/>
          </a:xfrm>
          <a:prstGeom prst="rect">
            <a:avLst/>
          </a:prstGeom>
          <a:noFill/>
        </p:spPr>
        <p:txBody>
          <a:bodyPr wrap="none" rtlCol="0">
            <a:spAutoFit/>
          </a:bodyPr>
          <a:lstStyle/>
          <a:p>
            <a:pPr algn="ctr"/>
            <a:r>
              <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rPr>
              <a:t>Resistance to change</a:t>
            </a:r>
            <a:endPar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endParaRPr>
          </a:p>
        </p:txBody>
      </p:sp>
      <p:sp>
        <p:nvSpPr>
          <p:cNvPr id="7" name="任意多边形 10"/>
          <p:cNvSpPr>
            <a:spLocks noChangeAspect="1"/>
          </p:cNvSpPr>
          <p:nvPr/>
        </p:nvSpPr>
        <p:spPr>
          <a:xfrm rot="10800000">
            <a:off x="1559474" y="2444212"/>
            <a:ext cx="2449513" cy="2647950"/>
          </a:xfrm>
          <a:custGeom>
            <a:avLst/>
            <a:gdLst>
              <a:gd name="connsiteX0" fmla="*/ 2682494 w 2836097"/>
              <a:gd name="connsiteY0" fmla="*/ 3067706 h 3067706"/>
              <a:gd name="connsiteX1" fmla="*/ 876045 w 2836097"/>
              <a:gd name="connsiteY1" fmla="*/ 3067706 h 3067706"/>
              <a:gd name="connsiteX2" fmla="*/ 0 w 2836097"/>
              <a:gd name="connsiteY2" fmla="*/ 1533853 h 3067706"/>
              <a:gd name="connsiteX3" fmla="*/ 876045 w 2836097"/>
              <a:gd name="connsiteY3" fmla="*/ 0 h 3067706"/>
              <a:gd name="connsiteX4" fmla="*/ 2682494 w 2836097"/>
              <a:gd name="connsiteY4" fmla="*/ 0 h 3067706"/>
              <a:gd name="connsiteX5" fmla="*/ 2836097 w 2836097"/>
              <a:gd name="connsiteY5" fmla="*/ 268941 h 3067706"/>
              <a:gd name="connsiteX6" fmla="*/ 1473384 w 2836097"/>
              <a:gd name="connsiteY6" fmla="*/ 268941 h 3067706"/>
              <a:gd name="connsiteX7" fmla="*/ 747356 w 2836097"/>
              <a:gd name="connsiteY7" fmla="*/ 1540132 h 3067706"/>
              <a:gd name="connsiteX8" fmla="*/ 1473384 w 2836097"/>
              <a:gd name="connsiteY8" fmla="*/ 2811322 h 3067706"/>
              <a:gd name="connsiteX9" fmla="*/ 2828925 w 2836097"/>
              <a:gd name="connsiteY9" fmla="*/ 2811322 h 3067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6097" h="3067706">
                <a:moveTo>
                  <a:pt x="2682494" y="3067706"/>
                </a:moveTo>
                <a:lnTo>
                  <a:pt x="876045" y="3067706"/>
                </a:lnTo>
                <a:lnTo>
                  <a:pt x="0" y="1533853"/>
                </a:lnTo>
                <a:lnTo>
                  <a:pt x="876045" y="0"/>
                </a:lnTo>
                <a:lnTo>
                  <a:pt x="2682494" y="0"/>
                </a:lnTo>
                <a:lnTo>
                  <a:pt x="2836097" y="268941"/>
                </a:lnTo>
                <a:lnTo>
                  <a:pt x="1473384" y="268941"/>
                </a:lnTo>
                <a:lnTo>
                  <a:pt x="747356" y="1540132"/>
                </a:lnTo>
                <a:lnTo>
                  <a:pt x="1473384" y="2811322"/>
                </a:lnTo>
                <a:lnTo>
                  <a:pt x="2828925" y="2811322"/>
                </a:lnTo>
                <a:close/>
              </a:path>
            </a:pathLst>
          </a:custGeom>
          <a:solidFill>
            <a:srgbClr val="E2B69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1">
              <a:ln>
                <a:noFill/>
              </a:ln>
              <a:solidFill>
                <a:prstClr val="white"/>
              </a:solidFill>
              <a:effectLst/>
              <a:uLnTx/>
              <a:uFillTx/>
              <a:latin typeface="Calibri" panose="020F0502020204030204"/>
              <a:ea typeface="宋体" panose="02010600030101010101" pitchFamily="2" charset="-122"/>
              <a:cs typeface="+mn-cs"/>
            </a:endParaRPr>
          </a:p>
        </p:txBody>
      </p:sp>
      <p:sp>
        <p:nvSpPr>
          <p:cNvPr id="8" name="文本框 7"/>
          <p:cNvSpPr txBox="1"/>
          <p:nvPr/>
        </p:nvSpPr>
        <p:spPr>
          <a:xfrm>
            <a:off x="1002233" y="3600875"/>
            <a:ext cx="1963040" cy="829945"/>
          </a:xfrm>
          <a:prstGeom prst="rect">
            <a:avLst/>
          </a:prstGeom>
          <a:noFill/>
        </p:spPr>
        <p:txBody>
          <a:bodyPr wrap="square" rtlCol="0">
            <a:spAutoFit/>
          </a:bodyPr>
          <a:lstStyle/>
          <a:p>
            <a:pPr algn="just"/>
            <a:r>
              <a:rPr lang="en-US" altLang="zh-CN" sz="1600">
                <a:latin typeface="Times New Roman" panose="02020603050405020304" charset="0"/>
                <a:cs typeface="Times New Roman" panose="02020603050405020304" charset="0"/>
                <a:sym typeface="+mn-ea"/>
              </a:rPr>
              <a:t>D</a:t>
            </a:r>
            <a:r>
              <a:rPr lang="zh-CN" altLang="en-US" sz="1600">
                <a:latin typeface="Times New Roman" panose="02020603050405020304" charset="0"/>
                <a:cs typeface="Times New Roman" panose="02020603050405020304" charset="0"/>
                <a:sym typeface="+mn-ea"/>
              </a:rPr>
              <a:t>ecision-makers within the business do not understand 5G</a:t>
            </a:r>
            <a:r>
              <a:rPr lang="en-US" altLang="zh-CN" sz="1600">
                <a:latin typeface="Times New Roman" panose="02020603050405020304" charset="0"/>
                <a:cs typeface="Times New Roman" panose="02020603050405020304" charset="0"/>
                <a:sym typeface="+mn-ea"/>
              </a:rPr>
              <a:t>.</a:t>
            </a:r>
            <a:endParaRPr lang="en-US" altLang="zh-CN" sz="1600" dirty="0">
              <a:solidFill>
                <a:schemeClr val="tx1">
                  <a:lumMod val="85000"/>
                  <a:lumOff val="15000"/>
                </a:schemeClr>
              </a:solidFill>
              <a:latin typeface="Times New Roman" panose="02020603050405020304" charset="0"/>
              <a:cs typeface="Times New Roman" panose="02020603050405020304" charset="0"/>
              <a:sym typeface="+mn-ea"/>
            </a:endParaRPr>
          </a:p>
        </p:txBody>
      </p:sp>
      <p:sp>
        <p:nvSpPr>
          <p:cNvPr id="9" name="矩形 8"/>
          <p:cNvSpPr/>
          <p:nvPr/>
        </p:nvSpPr>
        <p:spPr>
          <a:xfrm>
            <a:off x="358343" y="3073629"/>
            <a:ext cx="1898650" cy="368300"/>
          </a:xfrm>
          <a:prstGeom prst="rect">
            <a:avLst/>
          </a:prstGeom>
        </p:spPr>
        <p:txBody>
          <a:bodyPr wrap="none">
            <a:spAutoFit/>
          </a:bodyPr>
          <a:lstStyle/>
          <a:p>
            <a:pPr lvl="0" algn="l">
              <a:buClrTx/>
              <a:buSzTx/>
              <a:buFontTx/>
            </a:pPr>
            <a:r>
              <a:rPr lang="en-US" altLang="zh-CN" sz="2400" dirty="0">
                <a:solidFill>
                  <a:schemeClr val="tx1">
                    <a:lumMod val="85000"/>
                    <a:lumOff val="15000"/>
                  </a:schemeClr>
                </a:solidFill>
                <a:latin typeface="Century Gothic" panose="020B0502020202020204" pitchFamily="34" charset="0"/>
                <a:sym typeface="+mn-ea"/>
              </a:rPr>
              <a:t>Decision-maker</a:t>
            </a:r>
            <a:endParaRPr lang="en-US" altLang="zh-CN" sz="2400" dirty="0">
              <a:solidFill>
                <a:schemeClr val="tx1">
                  <a:lumMod val="85000"/>
                  <a:lumOff val="15000"/>
                </a:schemeClr>
              </a:solidFill>
              <a:latin typeface="Century Gothic" panose="020B0502020202020204" pitchFamily="34" charset="0"/>
              <a:sym typeface="+mn-ea"/>
            </a:endParaRPr>
          </a:p>
        </p:txBody>
      </p:sp>
      <p:sp>
        <p:nvSpPr>
          <p:cNvPr id="10" name="comments-bubble-with-a-pencil_15547"/>
          <p:cNvSpPr>
            <a:spLocks noChangeAspect="1"/>
          </p:cNvSpPr>
          <p:nvPr/>
        </p:nvSpPr>
        <p:spPr bwMode="auto">
          <a:xfrm>
            <a:off x="3422306" y="3601313"/>
            <a:ext cx="451430" cy="333748"/>
          </a:xfrm>
          <a:custGeom>
            <a:avLst/>
            <a:gdLst>
              <a:gd name="T0" fmla="*/ 396 w 416"/>
              <a:gd name="T1" fmla="*/ 246 h 308"/>
              <a:gd name="T2" fmla="*/ 365 w 416"/>
              <a:gd name="T3" fmla="*/ 220 h 308"/>
              <a:gd name="T4" fmla="*/ 208 w 416"/>
              <a:gd name="T5" fmla="*/ 0 h 308"/>
              <a:gd name="T6" fmla="*/ 71 w 416"/>
              <a:gd name="T7" fmla="*/ 233 h 308"/>
              <a:gd name="T8" fmla="*/ 60 w 416"/>
              <a:gd name="T9" fmla="*/ 307 h 308"/>
              <a:gd name="T10" fmla="*/ 174 w 416"/>
              <a:gd name="T11" fmla="*/ 264 h 308"/>
              <a:gd name="T12" fmla="*/ 293 w 416"/>
              <a:gd name="T13" fmla="*/ 255 h 308"/>
              <a:gd name="T14" fmla="*/ 351 w 416"/>
              <a:gd name="T15" fmla="*/ 302 h 308"/>
              <a:gd name="T16" fmla="*/ 364 w 416"/>
              <a:gd name="T17" fmla="*/ 306 h 308"/>
              <a:gd name="T18" fmla="*/ 387 w 416"/>
              <a:gd name="T19" fmla="*/ 296 h 308"/>
              <a:gd name="T20" fmla="*/ 403 w 416"/>
              <a:gd name="T21" fmla="*/ 257 h 308"/>
              <a:gd name="T22" fmla="*/ 208 w 416"/>
              <a:gd name="T23" fmla="*/ 239 h 308"/>
              <a:gd name="T24" fmla="*/ 163 w 416"/>
              <a:gd name="T25" fmla="*/ 236 h 308"/>
              <a:gd name="T26" fmla="*/ 81 w 416"/>
              <a:gd name="T27" fmla="*/ 281 h 308"/>
              <a:gd name="T28" fmla="*/ 94 w 416"/>
              <a:gd name="T29" fmla="*/ 215 h 308"/>
              <a:gd name="T30" fmla="*/ 208 w 416"/>
              <a:gd name="T31" fmla="*/ 27 h 308"/>
              <a:gd name="T32" fmla="*/ 343 w 416"/>
              <a:gd name="T33" fmla="*/ 203 h 308"/>
              <a:gd name="T34" fmla="*/ 232 w 416"/>
              <a:gd name="T35" fmla="*/ 112 h 308"/>
              <a:gd name="T36" fmla="*/ 227 w 416"/>
              <a:gd name="T37" fmla="*/ 108 h 308"/>
              <a:gd name="T38" fmla="*/ 223 w 416"/>
              <a:gd name="T39" fmla="*/ 107 h 308"/>
              <a:gd name="T40" fmla="*/ 149 w 416"/>
              <a:gd name="T41" fmla="*/ 83 h 308"/>
              <a:gd name="T42" fmla="*/ 179 w 416"/>
              <a:gd name="T43" fmla="*/ 161 h 308"/>
              <a:gd name="T44" fmla="*/ 182 w 416"/>
              <a:gd name="T45" fmla="*/ 164 h 308"/>
              <a:gd name="T46" fmla="*/ 187 w 416"/>
              <a:gd name="T47" fmla="*/ 169 h 308"/>
              <a:gd name="T48" fmla="*/ 266 w 416"/>
              <a:gd name="T49" fmla="*/ 233 h 308"/>
              <a:gd name="T50" fmla="*/ 209 w 416"/>
              <a:gd name="T51" fmla="*/ 163 h 308"/>
              <a:gd name="T52" fmla="*/ 296 w 416"/>
              <a:gd name="T53" fmla="*/ 225 h 308"/>
              <a:gd name="T54" fmla="*/ 208 w 416"/>
              <a:gd name="T55" fmla="*/ 165 h 308"/>
              <a:gd name="T56" fmla="*/ 205 w 416"/>
              <a:gd name="T57" fmla="*/ 136 h 308"/>
              <a:gd name="T58" fmla="*/ 160 w 416"/>
              <a:gd name="T59" fmla="*/ 100 h 308"/>
              <a:gd name="T60" fmla="*/ 211 w 416"/>
              <a:gd name="T61" fmla="*/ 129 h 308"/>
              <a:gd name="T62" fmla="*/ 319 w 416"/>
              <a:gd name="T63" fmla="*/ 255 h 308"/>
              <a:gd name="T64" fmla="*/ 320 w 416"/>
              <a:gd name="T65" fmla="*/ 245 h 308"/>
              <a:gd name="T66" fmla="*/ 319 w 416"/>
              <a:gd name="T67" fmla="*/ 255 h 308"/>
              <a:gd name="T68" fmla="*/ 354 w 416"/>
              <a:gd name="T69" fmla="*/ 270 h 308"/>
              <a:gd name="T70" fmla="*/ 328 w 416"/>
              <a:gd name="T71" fmla="*/ 266 h 308"/>
              <a:gd name="T72" fmla="*/ 376 w 416"/>
              <a:gd name="T73" fmla="*/ 246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16" h="308">
                <a:moveTo>
                  <a:pt x="398" y="247"/>
                </a:moveTo>
                <a:cubicBezTo>
                  <a:pt x="397" y="246"/>
                  <a:pt x="397" y="246"/>
                  <a:pt x="396" y="246"/>
                </a:cubicBezTo>
                <a:cubicBezTo>
                  <a:pt x="396" y="245"/>
                  <a:pt x="395" y="245"/>
                  <a:pt x="395" y="244"/>
                </a:cubicBezTo>
                <a:lnTo>
                  <a:pt x="365" y="220"/>
                </a:lnTo>
                <a:cubicBezTo>
                  <a:pt x="397" y="197"/>
                  <a:pt x="416" y="167"/>
                  <a:pt x="416" y="133"/>
                </a:cubicBezTo>
                <a:cubicBezTo>
                  <a:pt x="416" y="58"/>
                  <a:pt x="324" y="0"/>
                  <a:pt x="208" y="0"/>
                </a:cubicBezTo>
                <a:cubicBezTo>
                  <a:pt x="91" y="0"/>
                  <a:pt x="0" y="58"/>
                  <a:pt x="0" y="133"/>
                </a:cubicBezTo>
                <a:cubicBezTo>
                  <a:pt x="0" y="172"/>
                  <a:pt x="26" y="208"/>
                  <a:pt x="71" y="233"/>
                </a:cubicBezTo>
                <a:lnTo>
                  <a:pt x="42" y="305"/>
                </a:lnTo>
                <a:lnTo>
                  <a:pt x="60" y="307"/>
                </a:lnTo>
                <a:cubicBezTo>
                  <a:pt x="65" y="308"/>
                  <a:pt x="71" y="308"/>
                  <a:pt x="76" y="308"/>
                </a:cubicBezTo>
                <a:cubicBezTo>
                  <a:pt x="124" y="308"/>
                  <a:pt x="155" y="285"/>
                  <a:pt x="174" y="264"/>
                </a:cubicBezTo>
                <a:cubicBezTo>
                  <a:pt x="185" y="265"/>
                  <a:pt x="197" y="266"/>
                  <a:pt x="208" y="266"/>
                </a:cubicBezTo>
                <a:cubicBezTo>
                  <a:pt x="238" y="266"/>
                  <a:pt x="267" y="262"/>
                  <a:pt x="293" y="255"/>
                </a:cubicBezTo>
                <a:lnTo>
                  <a:pt x="349" y="300"/>
                </a:lnTo>
                <a:cubicBezTo>
                  <a:pt x="350" y="301"/>
                  <a:pt x="350" y="301"/>
                  <a:pt x="351" y="302"/>
                </a:cubicBezTo>
                <a:cubicBezTo>
                  <a:pt x="352" y="302"/>
                  <a:pt x="352" y="302"/>
                  <a:pt x="352" y="303"/>
                </a:cubicBezTo>
                <a:cubicBezTo>
                  <a:pt x="356" y="305"/>
                  <a:pt x="360" y="306"/>
                  <a:pt x="364" y="306"/>
                </a:cubicBezTo>
                <a:cubicBezTo>
                  <a:pt x="365" y="306"/>
                  <a:pt x="365" y="306"/>
                  <a:pt x="366" y="306"/>
                </a:cubicBezTo>
                <a:cubicBezTo>
                  <a:pt x="374" y="306"/>
                  <a:pt x="381" y="303"/>
                  <a:pt x="387" y="296"/>
                </a:cubicBezTo>
                <a:lnTo>
                  <a:pt x="399" y="282"/>
                </a:lnTo>
                <a:cubicBezTo>
                  <a:pt x="404" y="275"/>
                  <a:pt x="406" y="266"/>
                  <a:pt x="403" y="257"/>
                </a:cubicBezTo>
                <a:cubicBezTo>
                  <a:pt x="403" y="253"/>
                  <a:pt x="401" y="249"/>
                  <a:pt x="398" y="247"/>
                </a:cubicBezTo>
                <a:close/>
                <a:moveTo>
                  <a:pt x="208" y="239"/>
                </a:moveTo>
                <a:cubicBezTo>
                  <a:pt x="195" y="239"/>
                  <a:pt x="183" y="238"/>
                  <a:pt x="171" y="237"/>
                </a:cubicBezTo>
                <a:lnTo>
                  <a:pt x="163" y="236"/>
                </a:lnTo>
                <a:lnTo>
                  <a:pt x="159" y="242"/>
                </a:lnTo>
                <a:cubicBezTo>
                  <a:pt x="138" y="267"/>
                  <a:pt x="112" y="280"/>
                  <a:pt x="81" y="281"/>
                </a:cubicBezTo>
                <a:lnTo>
                  <a:pt x="105" y="221"/>
                </a:lnTo>
                <a:lnTo>
                  <a:pt x="94" y="215"/>
                </a:lnTo>
                <a:cubicBezTo>
                  <a:pt x="51" y="195"/>
                  <a:pt x="27" y="165"/>
                  <a:pt x="27" y="133"/>
                </a:cubicBezTo>
                <a:cubicBezTo>
                  <a:pt x="27" y="75"/>
                  <a:pt x="110" y="27"/>
                  <a:pt x="208" y="27"/>
                </a:cubicBezTo>
                <a:cubicBezTo>
                  <a:pt x="306" y="27"/>
                  <a:pt x="389" y="75"/>
                  <a:pt x="389" y="133"/>
                </a:cubicBezTo>
                <a:cubicBezTo>
                  <a:pt x="389" y="159"/>
                  <a:pt x="372" y="184"/>
                  <a:pt x="343" y="203"/>
                </a:cubicBezTo>
                <a:lnTo>
                  <a:pt x="248" y="125"/>
                </a:lnTo>
                <a:lnTo>
                  <a:pt x="232" y="112"/>
                </a:lnTo>
                <a:cubicBezTo>
                  <a:pt x="231" y="111"/>
                  <a:pt x="230" y="110"/>
                  <a:pt x="228" y="109"/>
                </a:cubicBezTo>
                <a:lnTo>
                  <a:pt x="227" y="108"/>
                </a:lnTo>
                <a:lnTo>
                  <a:pt x="227" y="108"/>
                </a:lnTo>
                <a:cubicBezTo>
                  <a:pt x="226" y="108"/>
                  <a:pt x="225" y="107"/>
                  <a:pt x="223" y="107"/>
                </a:cubicBezTo>
                <a:lnTo>
                  <a:pt x="156" y="85"/>
                </a:lnTo>
                <a:cubicBezTo>
                  <a:pt x="153" y="84"/>
                  <a:pt x="151" y="83"/>
                  <a:pt x="149" y="83"/>
                </a:cubicBezTo>
                <a:cubicBezTo>
                  <a:pt x="141" y="83"/>
                  <a:pt x="138" y="90"/>
                  <a:pt x="144" y="100"/>
                </a:cubicBezTo>
                <a:lnTo>
                  <a:pt x="179" y="161"/>
                </a:lnTo>
                <a:cubicBezTo>
                  <a:pt x="180" y="162"/>
                  <a:pt x="181" y="163"/>
                  <a:pt x="182" y="164"/>
                </a:cubicBezTo>
                <a:lnTo>
                  <a:pt x="182" y="164"/>
                </a:lnTo>
                <a:lnTo>
                  <a:pt x="182" y="165"/>
                </a:lnTo>
                <a:cubicBezTo>
                  <a:pt x="184" y="166"/>
                  <a:pt x="185" y="168"/>
                  <a:pt x="187" y="169"/>
                </a:cubicBezTo>
                <a:lnTo>
                  <a:pt x="209" y="186"/>
                </a:lnTo>
                <a:lnTo>
                  <a:pt x="266" y="233"/>
                </a:lnTo>
                <a:cubicBezTo>
                  <a:pt x="248" y="237"/>
                  <a:pt x="228" y="239"/>
                  <a:pt x="208" y="239"/>
                </a:cubicBezTo>
                <a:close/>
                <a:moveTo>
                  <a:pt x="209" y="163"/>
                </a:moveTo>
                <a:lnTo>
                  <a:pt x="213" y="158"/>
                </a:lnTo>
                <a:lnTo>
                  <a:pt x="296" y="225"/>
                </a:lnTo>
                <a:cubicBezTo>
                  <a:pt x="292" y="226"/>
                  <a:pt x="289" y="227"/>
                  <a:pt x="286" y="228"/>
                </a:cubicBezTo>
                <a:lnTo>
                  <a:pt x="208" y="165"/>
                </a:lnTo>
                <a:cubicBezTo>
                  <a:pt x="208" y="164"/>
                  <a:pt x="209" y="164"/>
                  <a:pt x="209" y="163"/>
                </a:cubicBezTo>
                <a:close/>
                <a:moveTo>
                  <a:pt x="205" y="136"/>
                </a:moveTo>
                <a:lnTo>
                  <a:pt x="191" y="154"/>
                </a:lnTo>
                <a:lnTo>
                  <a:pt x="160" y="100"/>
                </a:lnTo>
                <a:lnTo>
                  <a:pt x="219" y="119"/>
                </a:lnTo>
                <a:lnTo>
                  <a:pt x="211" y="129"/>
                </a:lnTo>
                <a:lnTo>
                  <a:pt x="205" y="136"/>
                </a:lnTo>
                <a:close/>
                <a:moveTo>
                  <a:pt x="319" y="255"/>
                </a:moveTo>
                <a:lnTo>
                  <a:pt x="311" y="249"/>
                </a:lnTo>
                <a:cubicBezTo>
                  <a:pt x="314" y="248"/>
                  <a:pt x="317" y="246"/>
                  <a:pt x="320" y="245"/>
                </a:cubicBezTo>
                <a:lnTo>
                  <a:pt x="324" y="249"/>
                </a:lnTo>
                <a:lnTo>
                  <a:pt x="319" y="255"/>
                </a:lnTo>
                <a:close/>
                <a:moveTo>
                  <a:pt x="366" y="255"/>
                </a:moveTo>
                <a:lnTo>
                  <a:pt x="354" y="270"/>
                </a:lnTo>
                <a:cubicBezTo>
                  <a:pt x="351" y="273"/>
                  <a:pt x="349" y="278"/>
                  <a:pt x="348" y="282"/>
                </a:cubicBezTo>
                <a:lnTo>
                  <a:pt x="328" y="266"/>
                </a:lnTo>
                <a:lnTo>
                  <a:pt x="357" y="230"/>
                </a:lnTo>
                <a:lnTo>
                  <a:pt x="376" y="246"/>
                </a:lnTo>
                <a:cubicBezTo>
                  <a:pt x="373" y="248"/>
                  <a:pt x="369" y="251"/>
                  <a:pt x="366" y="255"/>
                </a:cubicBezTo>
                <a:close/>
              </a:path>
            </a:pathLst>
          </a:custGeom>
          <a:solidFill>
            <a:schemeClr val="bg1"/>
          </a:solidFill>
          <a:ln>
            <a:noFill/>
          </a:ln>
        </p:spPr>
      </p:sp>
      <p:sp>
        <p:nvSpPr>
          <p:cNvPr id="12" name="任意多边形 10"/>
          <p:cNvSpPr>
            <a:spLocks noChangeAspect="1"/>
          </p:cNvSpPr>
          <p:nvPr/>
        </p:nvSpPr>
        <p:spPr>
          <a:xfrm rot="10800000">
            <a:off x="5086364" y="2444212"/>
            <a:ext cx="2449513" cy="2647950"/>
          </a:xfrm>
          <a:custGeom>
            <a:avLst/>
            <a:gdLst>
              <a:gd name="connsiteX0" fmla="*/ 2682494 w 2836097"/>
              <a:gd name="connsiteY0" fmla="*/ 3067706 h 3067706"/>
              <a:gd name="connsiteX1" fmla="*/ 876045 w 2836097"/>
              <a:gd name="connsiteY1" fmla="*/ 3067706 h 3067706"/>
              <a:gd name="connsiteX2" fmla="*/ 0 w 2836097"/>
              <a:gd name="connsiteY2" fmla="*/ 1533853 h 3067706"/>
              <a:gd name="connsiteX3" fmla="*/ 876045 w 2836097"/>
              <a:gd name="connsiteY3" fmla="*/ 0 h 3067706"/>
              <a:gd name="connsiteX4" fmla="*/ 2682494 w 2836097"/>
              <a:gd name="connsiteY4" fmla="*/ 0 h 3067706"/>
              <a:gd name="connsiteX5" fmla="*/ 2836097 w 2836097"/>
              <a:gd name="connsiteY5" fmla="*/ 268941 h 3067706"/>
              <a:gd name="connsiteX6" fmla="*/ 1473384 w 2836097"/>
              <a:gd name="connsiteY6" fmla="*/ 268941 h 3067706"/>
              <a:gd name="connsiteX7" fmla="*/ 747356 w 2836097"/>
              <a:gd name="connsiteY7" fmla="*/ 1540132 h 3067706"/>
              <a:gd name="connsiteX8" fmla="*/ 1473384 w 2836097"/>
              <a:gd name="connsiteY8" fmla="*/ 2811322 h 3067706"/>
              <a:gd name="connsiteX9" fmla="*/ 2828925 w 2836097"/>
              <a:gd name="connsiteY9" fmla="*/ 2811322 h 3067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6097" h="3067706">
                <a:moveTo>
                  <a:pt x="2682494" y="3067706"/>
                </a:moveTo>
                <a:lnTo>
                  <a:pt x="876045" y="3067706"/>
                </a:lnTo>
                <a:lnTo>
                  <a:pt x="0" y="1533853"/>
                </a:lnTo>
                <a:lnTo>
                  <a:pt x="876045" y="0"/>
                </a:lnTo>
                <a:lnTo>
                  <a:pt x="2682494" y="0"/>
                </a:lnTo>
                <a:lnTo>
                  <a:pt x="2836097" y="268941"/>
                </a:lnTo>
                <a:lnTo>
                  <a:pt x="1473384" y="268941"/>
                </a:lnTo>
                <a:lnTo>
                  <a:pt x="747356" y="1540132"/>
                </a:lnTo>
                <a:lnTo>
                  <a:pt x="1473384" y="2811322"/>
                </a:lnTo>
                <a:lnTo>
                  <a:pt x="2828925" y="2811322"/>
                </a:lnTo>
                <a:close/>
              </a:path>
            </a:pathLst>
          </a:custGeom>
          <a:solidFill>
            <a:srgbClr val="647A7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1">
              <a:ln>
                <a:noFill/>
              </a:ln>
              <a:solidFill>
                <a:prstClr val="white"/>
              </a:solidFill>
              <a:effectLst/>
              <a:uLnTx/>
              <a:uFillTx/>
              <a:latin typeface="Calibri" panose="020F0502020204030204"/>
              <a:ea typeface="宋体" panose="02010600030101010101" pitchFamily="2" charset="-122"/>
              <a:cs typeface="+mn-cs"/>
            </a:endParaRPr>
          </a:p>
        </p:txBody>
      </p:sp>
      <p:sp>
        <p:nvSpPr>
          <p:cNvPr id="13" name="文本框 12"/>
          <p:cNvSpPr txBox="1"/>
          <p:nvPr/>
        </p:nvSpPr>
        <p:spPr>
          <a:xfrm>
            <a:off x="4441190" y="3385820"/>
            <a:ext cx="2266950" cy="1630680"/>
          </a:xfrm>
          <a:prstGeom prst="rect">
            <a:avLst/>
          </a:prstGeom>
          <a:noFill/>
        </p:spPr>
        <p:txBody>
          <a:bodyPr wrap="square" rtlCol="0">
            <a:noAutofit/>
          </a:bodyPr>
          <a:lstStyle/>
          <a:p>
            <a:r>
              <a:rPr lang="en-US" altLang="zh-CN" sz="1600">
                <a:solidFill>
                  <a:schemeClr val="tx1">
                    <a:lumMod val="85000"/>
                    <a:lumOff val="15000"/>
                  </a:schemeClr>
                </a:solidFill>
                <a:latin typeface="Times New Roman" panose="02020603050405020304" charset="0"/>
                <a:cs typeface="Times New Roman" panose="02020603050405020304" charset="0"/>
              </a:rPr>
              <a:t>Employees’ disagreement with the CEO.</a:t>
            </a:r>
            <a:endParaRPr lang="en-US" altLang="zh-CN" sz="1600">
              <a:solidFill>
                <a:schemeClr val="tx1">
                  <a:lumMod val="85000"/>
                  <a:lumOff val="15000"/>
                </a:schemeClr>
              </a:solidFill>
              <a:latin typeface="Times New Roman" panose="02020603050405020304" charset="0"/>
              <a:cs typeface="Times New Roman" panose="02020603050405020304" charset="0"/>
            </a:endParaRPr>
          </a:p>
          <a:p>
            <a:r>
              <a:rPr lang="en-US" altLang="zh-CN" sz="1600">
                <a:solidFill>
                  <a:schemeClr val="tx1">
                    <a:lumMod val="85000"/>
                    <a:lumOff val="15000"/>
                  </a:schemeClr>
                </a:solidFill>
                <a:latin typeface="Times New Roman" panose="02020603050405020304" charset="0"/>
                <a:cs typeface="Times New Roman" panose="02020603050405020304" charset="0"/>
              </a:rPr>
              <a:t>Many of them were confused about the situations.</a:t>
            </a:r>
            <a:endParaRPr lang="en-US" altLang="zh-CN" sz="1600">
              <a:solidFill>
                <a:schemeClr val="tx1">
                  <a:lumMod val="85000"/>
                  <a:lumOff val="15000"/>
                </a:schemeClr>
              </a:solidFill>
              <a:latin typeface="Times New Roman" panose="02020603050405020304" charset="0"/>
              <a:cs typeface="Times New Roman" panose="02020603050405020304" charset="0"/>
            </a:endParaRPr>
          </a:p>
        </p:txBody>
      </p:sp>
      <p:sp>
        <p:nvSpPr>
          <p:cNvPr id="14" name="矩形 13"/>
          <p:cNvSpPr/>
          <p:nvPr/>
        </p:nvSpPr>
        <p:spPr>
          <a:xfrm>
            <a:off x="4656123" y="2980919"/>
            <a:ext cx="1659255" cy="460375"/>
          </a:xfrm>
          <a:prstGeom prst="rect">
            <a:avLst/>
          </a:prstGeom>
        </p:spPr>
        <p:txBody>
          <a:bodyPr wrap="none">
            <a:spAutoFit/>
          </a:bodyPr>
          <a:lstStyle/>
          <a:p>
            <a:r>
              <a:rPr lang="en-US" altLang="zh-CN" sz="2400" dirty="0">
                <a:solidFill>
                  <a:schemeClr val="tx1">
                    <a:lumMod val="85000"/>
                    <a:lumOff val="15000"/>
                  </a:schemeClr>
                </a:solidFill>
                <a:latin typeface="Century Gothic" panose="020B0502020202020204" pitchFamily="34" charset="0"/>
              </a:rPr>
              <a:t>Employee</a:t>
            </a:r>
            <a:endParaRPr lang="en-US" altLang="zh-CN" sz="2400" dirty="0">
              <a:solidFill>
                <a:schemeClr val="tx1">
                  <a:lumMod val="85000"/>
                  <a:lumOff val="15000"/>
                </a:schemeClr>
              </a:solidFill>
              <a:latin typeface="Century Gothic" panose="020B0502020202020204" pitchFamily="34" charset="0"/>
            </a:endParaRPr>
          </a:p>
        </p:txBody>
      </p:sp>
      <p:sp>
        <p:nvSpPr>
          <p:cNvPr id="15" name="comments-bubble-with-a-pencil_15547"/>
          <p:cNvSpPr>
            <a:spLocks noChangeAspect="1"/>
          </p:cNvSpPr>
          <p:nvPr/>
        </p:nvSpPr>
        <p:spPr bwMode="auto">
          <a:xfrm>
            <a:off x="6949196" y="3601313"/>
            <a:ext cx="451430" cy="333748"/>
          </a:xfrm>
          <a:custGeom>
            <a:avLst/>
            <a:gdLst>
              <a:gd name="T0" fmla="*/ 396 w 416"/>
              <a:gd name="T1" fmla="*/ 246 h 308"/>
              <a:gd name="T2" fmla="*/ 365 w 416"/>
              <a:gd name="T3" fmla="*/ 220 h 308"/>
              <a:gd name="T4" fmla="*/ 208 w 416"/>
              <a:gd name="T5" fmla="*/ 0 h 308"/>
              <a:gd name="T6" fmla="*/ 71 w 416"/>
              <a:gd name="T7" fmla="*/ 233 h 308"/>
              <a:gd name="T8" fmla="*/ 60 w 416"/>
              <a:gd name="T9" fmla="*/ 307 h 308"/>
              <a:gd name="T10" fmla="*/ 174 w 416"/>
              <a:gd name="T11" fmla="*/ 264 h 308"/>
              <a:gd name="T12" fmla="*/ 293 w 416"/>
              <a:gd name="T13" fmla="*/ 255 h 308"/>
              <a:gd name="T14" fmla="*/ 351 w 416"/>
              <a:gd name="T15" fmla="*/ 302 h 308"/>
              <a:gd name="T16" fmla="*/ 364 w 416"/>
              <a:gd name="T17" fmla="*/ 306 h 308"/>
              <a:gd name="T18" fmla="*/ 387 w 416"/>
              <a:gd name="T19" fmla="*/ 296 h 308"/>
              <a:gd name="T20" fmla="*/ 403 w 416"/>
              <a:gd name="T21" fmla="*/ 257 h 308"/>
              <a:gd name="T22" fmla="*/ 208 w 416"/>
              <a:gd name="T23" fmla="*/ 239 h 308"/>
              <a:gd name="T24" fmla="*/ 163 w 416"/>
              <a:gd name="T25" fmla="*/ 236 h 308"/>
              <a:gd name="T26" fmla="*/ 81 w 416"/>
              <a:gd name="T27" fmla="*/ 281 h 308"/>
              <a:gd name="T28" fmla="*/ 94 w 416"/>
              <a:gd name="T29" fmla="*/ 215 h 308"/>
              <a:gd name="T30" fmla="*/ 208 w 416"/>
              <a:gd name="T31" fmla="*/ 27 h 308"/>
              <a:gd name="T32" fmla="*/ 343 w 416"/>
              <a:gd name="T33" fmla="*/ 203 h 308"/>
              <a:gd name="T34" fmla="*/ 232 w 416"/>
              <a:gd name="T35" fmla="*/ 112 h 308"/>
              <a:gd name="T36" fmla="*/ 227 w 416"/>
              <a:gd name="T37" fmla="*/ 108 h 308"/>
              <a:gd name="T38" fmla="*/ 223 w 416"/>
              <a:gd name="T39" fmla="*/ 107 h 308"/>
              <a:gd name="T40" fmla="*/ 149 w 416"/>
              <a:gd name="T41" fmla="*/ 83 h 308"/>
              <a:gd name="T42" fmla="*/ 179 w 416"/>
              <a:gd name="T43" fmla="*/ 161 h 308"/>
              <a:gd name="T44" fmla="*/ 182 w 416"/>
              <a:gd name="T45" fmla="*/ 164 h 308"/>
              <a:gd name="T46" fmla="*/ 187 w 416"/>
              <a:gd name="T47" fmla="*/ 169 h 308"/>
              <a:gd name="T48" fmla="*/ 266 w 416"/>
              <a:gd name="T49" fmla="*/ 233 h 308"/>
              <a:gd name="T50" fmla="*/ 209 w 416"/>
              <a:gd name="T51" fmla="*/ 163 h 308"/>
              <a:gd name="T52" fmla="*/ 296 w 416"/>
              <a:gd name="T53" fmla="*/ 225 h 308"/>
              <a:gd name="T54" fmla="*/ 208 w 416"/>
              <a:gd name="T55" fmla="*/ 165 h 308"/>
              <a:gd name="T56" fmla="*/ 205 w 416"/>
              <a:gd name="T57" fmla="*/ 136 h 308"/>
              <a:gd name="T58" fmla="*/ 160 w 416"/>
              <a:gd name="T59" fmla="*/ 100 h 308"/>
              <a:gd name="T60" fmla="*/ 211 w 416"/>
              <a:gd name="T61" fmla="*/ 129 h 308"/>
              <a:gd name="T62" fmla="*/ 319 w 416"/>
              <a:gd name="T63" fmla="*/ 255 h 308"/>
              <a:gd name="T64" fmla="*/ 320 w 416"/>
              <a:gd name="T65" fmla="*/ 245 h 308"/>
              <a:gd name="T66" fmla="*/ 319 w 416"/>
              <a:gd name="T67" fmla="*/ 255 h 308"/>
              <a:gd name="T68" fmla="*/ 354 w 416"/>
              <a:gd name="T69" fmla="*/ 270 h 308"/>
              <a:gd name="T70" fmla="*/ 328 w 416"/>
              <a:gd name="T71" fmla="*/ 266 h 308"/>
              <a:gd name="T72" fmla="*/ 376 w 416"/>
              <a:gd name="T73" fmla="*/ 246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16" h="308">
                <a:moveTo>
                  <a:pt x="398" y="247"/>
                </a:moveTo>
                <a:cubicBezTo>
                  <a:pt x="397" y="246"/>
                  <a:pt x="397" y="246"/>
                  <a:pt x="396" y="246"/>
                </a:cubicBezTo>
                <a:cubicBezTo>
                  <a:pt x="396" y="245"/>
                  <a:pt x="395" y="245"/>
                  <a:pt x="395" y="244"/>
                </a:cubicBezTo>
                <a:lnTo>
                  <a:pt x="365" y="220"/>
                </a:lnTo>
                <a:cubicBezTo>
                  <a:pt x="397" y="197"/>
                  <a:pt x="416" y="167"/>
                  <a:pt x="416" y="133"/>
                </a:cubicBezTo>
                <a:cubicBezTo>
                  <a:pt x="416" y="58"/>
                  <a:pt x="324" y="0"/>
                  <a:pt x="208" y="0"/>
                </a:cubicBezTo>
                <a:cubicBezTo>
                  <a:pt x="91" y="0"/>
                  <a:pt x="0" y="58"/>
                  <a:pt x="0" y="133"/>
                </a:cubicBezTo>
                <a:cubicBezTo>
                  <a:pt x="0" y="172"/>
                  <a:pt x="26" y="208"/>
                  <a:pt x="71" y="233"/>
                </a:cubicBezTo>
                <a:lnTo>
                  <a:pt x="42" y="305"/>
                </a:lnTo>
                <a:lnTo>
                  <a:pt x="60" y="307"/>
                </a:lnTo>
                <a:cubicBezTo>
                  <a:pt x="65" y="308"/>
                  <a:pt x="71" y="308"/>
                  <a:pt x="76" y="308"/>
                </a:cubicBezTo>
                <a:cubicBezTo>
                  <a:pt x="124" y="308"/>
                  <a:pt x="155" y="285"/>
                  <a:pt x="174" y="264"/>
                </a:cubicBezTo>
                <a:cubicBezTo>
                  <a:pt x="185" y="265"/>
                  <a:pt x="197" y="266"/>
                  <a:pt x="208" y="266"/>
                </a:cubicBezTo>
                <a:cubicBezTo>
                  <a:pt x="238" y="266"/>
                  <a:pt x="267" y="262"/>
                  <a:pt x="293" y="255"/>
                </a:cubicBezTo>
                <a:lnTo>
                  <a:pt x="349" y="300"/>
                </a:lnTo>
                <a:cubicBezTo>
                  <a:pt x="350" y="301"/>
                  <a:pt x="350" y="301"/>
                  <a:pt x="351" y="302"/>
                </a:cubicBezTo>
                <a:cubicBezTo>
                  <a:pt x="352" y="302"/>
                  <a:pt x="352" y="302"/>
                  <a:pt x="352" y="303"/>
                </a:cubicBezTo>
                <a:cubicBezTo>
                  <a:pt x="356" y="305"/>
                  <a:pt x="360" y="306"/>
                  <a:pt x="364" y="306"/>
                </a:cubicBezTo>
                <a:cubicBezTo>
                  <a:pt x="365" y="306"/>
                  <a:pt x="365" y="306"/>
                  <a:pt x="366" y="306"/>
                </a:cubicBezTo>
                <a:cubicBezTo>
                  <a:pt x="374" y="306"/>
                  <a:pt x="381" y="303"/>
                  <a:pt x="387" y="296"/>
                </a:cubicBezTo>
                <a:lnTo>
                  <a:pt x="399" y="282"/>
                </a:lnTo>
                <a:cubicBezTo>
                  <a:pt x="404" y="275"/>
                  <a:pt x="406" y="266"/>
                  <a:pt x="403" y="257"/>
                </a:cubicBezTo>
                <a:cubicBezTo>
                  <a:pt x="403" y="253"/>
                  <a:pt x="401" y="249"/>
                  <a:pt x="398" y="247"/>
                </a:cubicBezTo>
                <a:close/>
                <a:moveTo>
                  <a:pt x="208" y="239"/>
                </a:moveTo>
                <a:cubicBezTo>
                  <a:pt x="195" y="239"/>
                  <a:pt x="183" y="238"/>
                  <a:pt x="171" y="237"/>
                </a:cubicBezTo>
                <a:lnTo>
                  <a:pt x="163" y="236"/>
                </a:lnTo>
                <a:lnTo>
                  <a:pt x="159" y="242"/>
                </a:lnTo>
                <a:cubicBezTo>
                  <a:pt x="138" y="267"/>
                  <a:pt x="112" y="280"/>
                  <a:pt x="81" y="281"/>
                </a:cubicBezTo>
                <a:lnTo>
                  <a:pt x="105" y="221"/>
                </a:lnTo>
                <a:lnTo>
                  <a:pt x="94" y="215"/>
                </a:lnTo>
                <a:cubicBezTo>
                  <a:pt x="51" y="195"/>
                  <a:pt x="27" y="165"/>
                  <a:pt x="27" y="133"/>
                </a:cubicBezTo>
                <a:cubicBezTo>
                  <a:pt x="27" y="75"/>
                  <a:pt x="110" y="27"/>
                  <a:pt x="208" y="27"/>
                </a:cubicBezTo>
                <a:cubicBezTo>
                  <a:pt x="306" y="27"/>
                  <a:pt x="389" y="75"/>
                  <a:pt x="389" y="133"/>
                </a:cubicBezTo>
                <a:cubicBezTo>
                  <a:pt x="389" y="159"/>
                  <a:pt x="372" y="184"/>
                  <a:pt x="343" y="203"/>
                </a:cubicBezTo>
                <a:lnTo>
                  <a:pt x="248" y="125"/>
                </a:lnTo>
                <a:lnTo>
                  <a:pt x="232" y="112"/>
                </a:lnTo>
                <a:cubicBezTo>
                  <a:pt x="231" y="111"/>
                  <a:pt x="230" y="110"/>
                  <a:pt x="228" y="109"/>
                </a:cubicBezTo>
                <a:lnTo>
                  <a:pt x="227" y="108"/>
                </a:lnTo>
                <a:lnTo>
                  <a:pt x="227" y="108"/>
                </a:lnTo>
                <a:cubicBezTo>
                  <a:pt x="226" y="108"/>
                  <a:pt x="225" y="107"/>
                  <a:pt x="223" y="107"/>
                </a:cubicBezTo>
                <a:lnTo>
                  <a:pt x="156" y="85"/>
                </a:lnTo>
                <a:cubicBezTo>
                  <a:pt x="153" y="84"/>
                  <a:pt x="151" y="83"/>
                  <a:pt x="149" y="83"/>
                </a:cubicBezTo>
                <a:cubicBezTo>
                  <a:pt x="141" y="83"/>
                  <a:pt x="138" y="90"/>
                  <a:pt x="144" y="100"/>
                </a:cubicBezTo>
                <a:lnTo>
                  <a:pt x="179" y="161"/>
                </a:lnTo>
                <a:cubicBezTo>
                  <a:pt x="180" y="162"/>
                  <a:pt x="181" y="163"/>
                  <a:pt x="182" y="164"/>
                </a:cubicBezTo>
                <a:lnTo>
                  <a:pt x="182" y="164"/>
                </a:lnTo>
                <a:lnTo>
                  <a:pt x="182" y="165"/>
                </a:lnTo>
                <a:cubicBezTo>
                  <a:pt x="184" y="166"/>
                  <a:pt x="185" y="168"/>
                  <a:pt x="187" y="169"/>
                </a:cubicBezTo>
                <a:lnTo>
                  <a:pt x="209" y="186"/>
                </a:lnTo>
                <a:lnTo>
                  <a:pt x="266" y="233"/>
                </a:lnTo>
                <a:cubicBezTo>
                  <a:pt x="248" y="237"/>
                  <a:pt x="228" y="239"/>
                  <a:pt x="208" y="239"/>
                </a:cubicBezTo>
                <a:close/>
                <a:moveTo>
                  <a:pt x="209" y="163"/>
                </a:moveTo>
                <a:lnTo>
                  <a:pt x="213" y="158"/>
                </a:lnTo>
                <a:lnTo>
                  <a:pt x="296" y="225"/>
                </a:lnTo>
                <a:cubicBezTo>
                  <a:pt x="292" y="226"/>
                  <a:pt x="289" y="227"/>
                  <a:pt x="286" y="228"/>
                </a:cubicBezTo>
                <a:lnTo>
                  <a:pt x="208" y="165"/>
                </a:lnTo>
                <a:cubicBezTo>
                  <a:pt x="208" y="164"/>
                  <a:pt x="209" y="164"/>
                  <a:pt x="209" y="163"/>
                </a:cubicBezTo>
                <a:close/>
                <a:moveTo>
                  <a:pt x="205" y="136"/>
                </a:moveTo>
                <a:lnTo>
                  <a:pt x="191" y="154"/>
                </a:lnTo>
                <a:lnTo>
                  <a:pt x="160" y="100"/>
                </a:lnTo>
                <a:lnTo>
                  <a:pt x="219" y="119"/>
                </a:lnTo>
                <a:lnTo>
                  <a:pt x="211" y="129"/>
                </a:lnTo>
                <a:lnTo>
                  <a:pt x="205" y="136"/>
                </a:lnTo>
                <a:close/>
                <a:moveTo>
                  <a:pt x="319" y="255"/>
                </a:moveTo>
                <a:lnTo>
                  <a:pt x="311" y="249"/>
                </a:lnTo>
                <a:cubicBezTo>
                  <a:pt x="314" y="248"/>
                  <a:pt x="317" y="246"/>
                  <a:pt x="320" y="245"/>
                </a:cubicBezTo>
                <a:lnTo>
                  <a:pt x="324" y="249"/>
                </a:lnTo>
                <a:lnTo>
                  <a:pt x="319" y="255"/>
                </a:lnTo>
                <a:close/>
                <a:moveTo>
                  <a:pt x="366" y="255"/>
                </a:moveTo>
                <a:lnTo>
                  <a:pt x="354" y="270"/>
                </a:lnTo>
                <a:cubicBezTo>
                  <a:pt x="351" y="273"/>
                  <a:pt x="349" y="278"/>
                  <a:pt x="348" y="282"/>
                </a:cubicBezTo>
                <a:lnTo>
                  <a:pt x="328" y="266"/>
                </a:lnTo>
                <a:lnTo>
                  <a:pt x="357" y="230"/>
                </a:lnTo>
                <a:lnTo>
                  <a:pt x="376" y="246"/>
                </a:lnTo>
                <a:cubicBezTo>
                  <a:pt x="373" y="248"/>
                  <a:pt x="369" y="251"/>
                  <a:pt x="366" y="255"/>
                </a:cubicBezTo>
                <a:close/>
              </a:path>
            </a:pathLst>
          </a:custGeom>
          <a:solidFill>
            <a:schemeClr val="bg1"/>
          </a:solidFill>
          <a:ln>
            <a:noFill/>
          </a:ln>
        </p:spPr>
      </p:sp>
      <p:sp>
        <p:nvSpPr>
          <p:cNvPr id="17" name="任意多边形 10"/>
          <p:cNvSpPr>
            <a:spLocks noChangeAspect="1"/>
          </p:cNvSpPr>
          <p:nvPr/>
        </p:nvSpPr>
        <p:spPr>
          <a:xfrm rot="10800000">
            <a:off x="8613254" y="2444212"/>
            <a:ext cx="2449513" cy="2647950"/>
          </a:xfrm>
          <a:custGeom>
            <a:avLst/>
            <a:gdLst>
              <a:gd name="connsiteX0" fmla="*/ 2682494 w 2836097"/>
              <a:gd name="connsiteY0" fmla="*/ 3067706 h 3067706"/>
              <a:gd name="connsiteX1" fmla="*/ 876045 w 2836097"/>
              <a:gd name="connsiteY1" fmla="*/ 3067706 h 3067706"/>
              <a:gd name="connsiteX2" fmla="*/ 0 w 2836097"/>
              <a:gd name="connsiteY2" fmla="*/ 1533853 h 3067706"/>
              <a:gd name="connsiteX3" fmla="*/ 876045 w 2836097"/>
              <a:gd name="connsiteY3" fmla="*/ 0 h 3067706"/>
              <a:gd name="connsiteX4" fmla="*/ 2682494 w 2836097"/>
              <a:gd name="connsiteY4" fmla="*/ 0 h 3067706"/>
              <a:gd name="connsiteX5" fmla="*/ 2836097 w 2836097"/>
              <a:gd name="connsiteY5" fmla="*/ 268941 h 3067706"/>
              <a:gd name="connsiteX6" fmla="*/ 1473384 w 2836097"/>
              <a:gd name="connsiteY6" fmla="*/ 268941 h 3067706"/>
              <a:gd name="connsiteX7" fmla="*/ 747356 w 2836097"/>
              <a:gd name="connsiteY7" fmla="*/ 1540132 h 3067706"/>
              <a:gd name="connsiteX8" fmla="*/ 1473384 w 2836097"/>
              <a:gd name="connsiteY8" fmla="*/ 2811322 h 3067706"/>
              <a:gd name="connsiteX9" fmla="*/ 2828925 w 2836097"/>
              <a:gd name="connsiteY9" fmla="*/ 2811322 h 3067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6097" h="3067706">
                <a:moveTo>
                  <a:pt x="2682494" y="3067706"/>
                </a:moveTo>
                <a:lnTo>
                  <a:pt x="876045" y="3067706"/>
                </a:lnTo>
                <a:lnTo>
                  <a:pt x="0" y="1533853"/>
                </a:lnTo>
                <a:lnTo>
                  <a:pt x="876045" y="0"/>
                </a:lnTo>
                <a:lnTo>
                  <a:pt x="2682494" y="0"/>
                </a:lnTo>
                <a:lnTo>
                  <a:pt x="2836097" y="268941"/>
                </a:lnTo>
                <a:lnTo>
                  <a:pt x="1473384" y="268941"/>
                </a:lnTo>
                <a:lnTo>
                  <a:pt x="747356" y="1540132"/>
                </a:lnTo>
                <a:lnTo>
                  <a:pt x="1473384" y="2811322"/>
                </a:lnTo>
                <a:lnTo>
                  <a:pt x="2828925" y="2811322"/>
                </a:lnTo>
                <a:close/>
              </a:path>
            </a:pathLst>
          </a:custGeom>
          <a:solidFill>
            <a:srgbClr val="E2B69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1">
              <a:ln>
                <a:noFill/>
              </a:ln>
              <a:solidFill>
                <a:prstClr val="white"/>
              </a:solidFill>
              <a:effectLst/>
              <a:uLnTx/>
              <a:uFillTx/>
              <a:latin typeface="Calibri" panose="020F0502020204030204"/>
              <a:ea typeface="宋体" panose="02010600030101010101" pitchFamily="2" charset="-122"/>
              <a:cs typeface="+mn-cs"/>
            </a:endParaRPr>
          </a:p>
        </p:txBody>
      </p:sp>
      <p:sp>
        <p:nvSpPr>
          <p:cNvPr id="18" name="文本框 17"/>
          <p:cNvSpPr txBox="1"/>
          <p:nvPr/>
        </p:nvSpPr>
        <p:spPr>
          <a:xfrm>
            <a:off x="7642860" y="3441065"/>
            <a:ext cx="3009900" cy="2615565"/>
          </a:xfrm>
          <a:prstGeom prst="rect">
            <a:avLst/>
          </a:prstGeom>
          <a:noFill/>
        </p:spPr>
        <p:txBody>
          <a:bodyPr wrap="square" rtlCol="0">
            <a:noAutofit/>
          </a:bodyPr>
          <a:lstStyle/>
          <a:p>
            <a:r>
              <a:rPr lang="en-US" altLang="zh-CN" sz="1600">
                <a:solidFill>
                  <a:schemeClr val="tx1">
                    <a:lumMod val="85000"/>
                    <a:lumOff val="15000"/>
                  </a:schemeClr>
                </a:solidFill>
                <a:latin typeface="Times New Roman" panose="02020603050405020304" charset="0"/>
                <a:cs typeface="Times New Roman" panose="02020603050405020304" charset="0"/>
              </a:rPr>
              <a:t>Nokia supporters and existing Symbian users were shocked.</a:t>
            </a:r>
            <a:endParaRPr lang="en-US" altLang="zh-CN" sz="1600">
              <a:solidFill>
                <a:schemeClr val="tx1">
                  <a:lumMod val="85000"/>
                  <a:lumOff val="15000"/>
                </a:schemeClr>
              </a:solidFill>
              <a:latin typeface="Times New Roman" panose="02020603050405020304" charset="0"/>
              <a:cs typeface="Times New Roman" panose="02020603050405020304" charset="0"/>
            </a:endParaRPr>
          </a:p>
          <a:p>
            <a:r>
              <a:rPr lang="en-US" altLang="zh-CN" sz="1600">
                <a:solidFill>
                  <a:schemeClr val="tx1">
                    <a:lumMod val="85000"/>
                    <a:lumOff val="15000"/>
                  </a:schemeClr>
                </a:solidFill>
                <a:latin typeface="Times New Roman" panose="02020603050405020304" charset="0"/>
                <a:cs typeface="Times New Roman" panose="02020603050405020304" charset="0"/>
              </a:rPr>
              <a:t>Nokia had its own platforms for long, users and supporters were eager to see Nokia’s </a:t>
            </a:r>
            <a:endParaRPr lang="en-US" altLang="zh-CN" sz="1600">
              <a:solidFill>
                <a:schemeClr val="tx1">
                  <a:lumMod val="85000"/>
                  <a:lumOff val="15000"/>
                </a:schemeClr>
              </a:solidFill>
              <a:latin typeface="Times New Roman" panose="02020603050405020304" charset="0"/>
              <a:cs typeface="Times New Roman" panose="02020603050405020304" charset="0"/>
            </a:endParaRPr>
          </a:p>
          <a:p>
            <a:r>
              <a:rPr lang="en-US" altLang="zh-CN" sz="1600">
                <a:solidFill>
                  <a:schemeClr val="tx1">
                    <a:lumMod val="85000"/>
                    <a:lumOff val="15000"/>
                  </a:schemeClr>
                </a:solidFill>
                <a:latin typeface="Times New Roman" panose="02020603050405020304" charset="0"/>
                <a:cs typeface="Times New Roman" panose="02020603050405020304" charset="0"/>
              </a:rPr>
              <a:t>newest platform innovation.</a:t>
            </a:r>
            <a:endParaRPr lang="en-US" altLang="zh-CN" sz="1600">
              <a:solidFill>
                <a:schemeClr val="tx1">
                  <a:lumMod val="85000"/>
                  <a:lumOff val="15000"/>
                </a:schemeClr>
              </a:solidFill>
              <a:latin typeface="Times New Roman" panose="02020603050405020304" charset="0"/>
              <a:cs typeface="Times New Roman" panose="02020603050405020304" charset="0"/>
            </a:endParaRPr>
          </a:p>
        </p:txBody>
      </p:sp>
      <p:sp>
        <p:nvSpPr>
          <p:cNvPr id="19" name="矩形 18"/>
          <p:cNvSpPr/>
          <p:nvPr/>
        </p:nvSpPr>
        <p:spPr>
          <a:xfrm>
            <a:off x="8183648" y="2980919"/>
            <a:ext cx="1217295" cy="460375"/>
          </a:xfrm>
          <a:prstGeom prst="rect">
            <a:avLst/>
          </a:prstGeom>
        </p:spPr>
        <p:txBody>
          <a:bodyPr wrap="none">
            <a:spAutoFit/>
          </a:bodyPr>
          <a:lstStyle/>
          <a:p>
            <a:r>
              <a:rPr lang="en-US" altLang="zh-CN" sz="2400" dirty="0">
                <a:solidFill>
                  <a:schemeClr val="tx1">
                    <a:lumMod val="85000"/>
                    <a:lumOff val="15000"/>
                  </a:schemeClr>
                </a:solidFill>
                <a:latin typeface="Century Gothic" panose="020B0502020202020204" pitchFamily="34" charset="0"/>
              </a:rPr>
              <a:t>Market</a:t>
            </a:r>
            <a:endParaRPr lang="en-US" altLang="zh-CN" sz="2400" dirty="0">
              <a:solidFill>
                <a:schemeClr val="tx1">
                  <a:lumMod val="85000"/>
                  <a:lumOff val="15000"/>
                </a:schemeClr>
              </a:solidFill>
              <a:latin typeface="Century Gothic" panose="020B0502020202020204" pitchFamily="34" charset="0"/>
            </a:endParaRPr>
          </a:p>
        </p:txBody>
      </p:sp>
      <p:sp>
        <p:nvSpPr>
          <p:cNvPr id="20" name="comments-bubble-with-a-pencil_15547"/>
          <p:cNvSpPr>
            <a:spLocks noChangeAspect="1"/>
          </p:cNvSpPr>
          <p:nvPr/>
        </p:nvSpPr>
        <p:spPr bwMode="auto">
          <a:xfrm>
            <a:off x="10476086" y="3601313"/>
            <a:ext cx="451430" cy="333748"/>
          </a:xfrm>
          <a:custGeom>
            <a:avLst/>
            <a:gdLst>
              <a:gd name="T0" fmla="*/ 396 w 416"/>
              <a:gd name="T1" fmla="*/ 246 h 308"/>
              <a:gd name="T2" fmla="*/ 365 w 416"/>
              <a:gd name="T3" fmla="*/ 220 h 308"/>
              <a:gd name="T4" fmla="*/ 208 w 416"/>
              <a:gd name="T5" fmla="*/ 0 h 308"/>
              <a:gd name="T6" fmla="*/ 71 w 416"/>
              <a:gd name="T7" fmla="*/ 233 h 308"/>
              <a:gd name="T8" fmla="*/ 60 w 416"/>
              <a:gd name="T9" fmla="*/ 307 h 308"/>
              <a:gd name="T10" fmla="*/ 174 w 416"/>
              <a:gd name="T11" fmla="*/ 264 h 308"/>
              <a:gd name="T12" fmla="*/ 293 w 416"/>
              <a:gd name="T13" fmla="*/ 255 h 308"/>
              <a:gd name="T14" fmla="*/ 351 w 416"/>
              <a:gd name="T15" fmla="*/ 302 h 308"/>
              <a:gd name="T16" fmla="*/ 364 w 416"/>
              <a:gd name="T17" fmla="*/ 306 h 308"/>
              <a:gd name="T18" fmla="*/ 387 w 416"/>
              <a:gd name="T19" fmla="*/ 296 h 308"/>
              <a:gd name="T20" fmla="*/ 403 w 416"/>
              <a:gd name="T21" fmla="*/ 257 h 308"/>
              <a:gd name="T22" fmla="*/ 208 w 416"/>
              <a:gd name="T23" fmla="*/ 239 h 308"/>
              <a:gd name="T24" fmla="*/ 163 w 416"/>
              <a:gd name="T25" fmla="*/ 236 h 308"/>
              <a:gd name="T26" fmla="*/ 81 w 416"/>
              <a:gd name="T27" fmla="*/ 281 h 308"/>
              <a:gd name="T28" fmla="*/ 94 w 416"/>
              <a:gd name="T29" fmla="*/ 215 h 308"/>
              <a:gd name="T30" fmla="*/ 208 w 416"/>
              <a:gd name="T31" fmla="*/ 27 h 308"/>
              <a:gd name="T32" fmla="*/ 343 w 416"/>
              <a:gd name="T33" fmla="*/ 203 h 308"/>
              <a:gd name="T34" fmla="*/ 232 w 416"/>
              <a:gd name="T35" fmla="*/ 112 h 308"/>
              <a:gd name="T36" fmla="*/ 227 w 416"/>
              <a:gd name="T37" fmla="*/ 108 h 308"/>
              <a:gd name="T38" fmla="*/ 223 w 416"/>
              <a:gd name="T39" fmla="*/ 107 h 308"/>
              <a:gd name="T40" fmla="*/ 149 w 416"/>
              <a:gd name="T41" fmla="*/ 83 h 308"/>
              <a:gd name="T42" fmla="*/ 179 w 416"/>
              <a:gd name="T43" fmla="*/ 161 h 308"/>
              <a:gd name="T44" fmla="*/ 182 w 416"/>
              <a:gd name="T45" fmla="*/ 164 h 308"/>
              <a:gd name="T46" fmla="*/ 187 w 416"/>
              <a:gd name="T47" fmla="*/ 169 h 308"/>
              <a:gd name="T48" fmla="*/ 266 w 416"/>
              <a:gd name="T49" fmla="*/ 233 h 308"/>
              <a:gd name="T50" fmla="*/ 209 w 416"/>
              <a:gd name="T51" fmla="*/ 163 h 308"/>
              <a:gd name="T52" fmla="*/ 296 w 416"/>
              <a:gd name="T53" fmla="*/ 225 h 308"/>
              <a:gd name="T54" fmla="*/ 208 w 416"/>
              <a:gd name="T55" fmla="*/ 165 h 308"/>
              <a:gd name="T56" fmla="*/ 205 w 416"/>
              <a:gd name="T57" fmla="*/ 136 h 308"/>
              <a:gd name="T58" fmla="*/ 160 w 416"/>
              <a:gd name="T59" fmla="*/ 100 h 308"/>
              <a:gd name="T60" fmla="*/ 211 w 416"/>
              <a:gd name="T61" fmla="*/ 129 h 308"/>
              <a:gd name="T62" fmla="*/ 319 w 416"/>
              <a:gd name="T63" fmla="*/ 255 h 308"/>
              <a:gd name="T64" fmla="*/ 320 w 416"/>
              <a:gd name="T65" fmla="*/ 245 h 308"/>
              <a:gd name="T66" fmla="*/ 319 w 416"/>
              <a:gd name="T67" fmla="*/ 255 h 308"/>
              <a:gd name="T68" fmla="*/ 354 w 416"/>
              <a:gd name="T69" fmla="*/ 270 h 308"/>
              <a:gd name="T70" fmla="*/ 328 w 416"/>
              <a:gd name="T71" fmla="*/ 266 h 308"/>
              <a:gd name="T72" fmla="*/ 376 w 416"/>
              <a:gd name="T73" fmla="*/ 246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16" h="308">
                <a:moveTo>
                  <a:pt x="398" y="247"/>
                </a:moveTo>
                <a:cubicBezTo>
                  <a:pt x="397" y="246"/>
                  <a:pt x="397" y="246"/>
                  <a:pt x="396" y="246"/>
                </a:cubicBezTo>
                <a:cubicBezTo>
                  <a:pt x="396" y="245"/>
                  <a:pt x="395" y="245"/>
                  <a:pt x="395" y="244"/>
                </a:cubicBezTo>
                <a:lnTo>
                  <a:pt x="365" y="220"/>
                </a:lnTo>
                <a:cubicBezTo>
                  <a:pt x="397" y="197"/>
                  <a:pt x="416" y="167"/>
                  <a:pt x="416" y="133"/>
                </a:cubicBezTo>
                <a:cubicBezTo>
                  <a:pt x="416" y="58"/>
                  <a:pt x="324" y="0"/>
                  <a:pt x="208" y="0"/>
                </a:cubicBezTo>
                <a:cubicBezTo>
                  <a:pt x="91" y="0"/>
                  <a:pt x="0" y="58"/>
                  <a:pt x="0" y="133"/>
                </a:cubicBezTo>
                <a:cubicBezTo>
                  <a:pt x="0" y="172"/>
                  <a:pt x="26" y="208"/>
                  <a:pt x="71" y="233"/>
                </a:cubicBezTo>
                <a:lnTo>
                  <a:pt x="42" y="305"/>
                </a:lnTo>
                <a:lnTo>
                  <a:pt x="60" y="307"/>
                </a:lnTo>
                <a:cubicBezTo>
                  <a:pt x="65" y="308"/>
                  <a:pt x="71" y="308"/>
                  <a:pt x="76" y="308"/>
                </a:cubicBezTo>
                <a:cubicBezTo>
                  <a:pt x="124" y="308"/>
                  <a:pt x="155" y="285"/>
                  <a:pt x="174" y="264"/>
                </a:cubicBezTo>
                <a:cubicBezTo>
                  <a:pt x="185" y="265"/>
                  <a:pt x="197" y="266"/>
                  <a:pt x="208" y="266"/>
                </a:cubicBezTo>
                <a:cubicBezTo>
                  <a:pt x="238" y="266"/>
                  <a:pt x="267" y="262"/>
                  <a:pt x="293" y="255"/>
                </a:cubicBezTo>
                <a:lnTo>
                  <a:pt x="349" y="300"/>
                </a:lnTo>
                <a:cubicBezTo>
                  <a:pt x="350" y="301"/>
                  <a:pt x="350" y="301"/>
                  <a:pt x="351" y="302"/>
                </a:cubicBezTo>
                <a:cubicBezTo>
                  <a:pt x="352" y="302"/>
                  <a:pt x="352" y="302"/>
                  <a:pt x="352" y="303"/>
                </a:cubicBezTo>
                <a:cubicBezTo>
                  <a:pt x="356" y="305"/>
                  <a:pt x="360" y="306"/>
                  <a:pt x="364" y="306"/>
                </a:cubicBezTo>
                <a:cubicBezTo>
                  <a:pt x="365" y="306"/>
                  <a:pt x="365" y="306"/>
                  <a:pt x="366" y="306"/>
                </a:cubicBezTo>
                <a:cubicBezTo>
                  <a:pt x="374" y="306"/>
                  <a:pt x="381" y="303"/>
                  <a:pt x="387" y="296"/>
                </a:cubicBezTo>
                <a:lnTo>
                  <a:pt x="399" y="282"/>
                </a:lnTo>
                <a:cubicBezTo>
                  <a:pt x="404" y="275"/>
                  <a:pt x="406" y="266"/>
                  <a:pt x="403" y="257"/>
                </a:cubicBezTo>
                <a:cubicBezTo>
                  <a:pt x="403" y="253"/>
                  <a:pt x="401" y="249"/>
                  <a:pt x="398" y="247"/>
                </a:cubicBezTo>
                <a:close/>
                <a:moveTo>
                  <a:pt x="208" y="239"/>
                </a:moveTo>
                <a:cubicBezTo>
                  <a:pt x="195" y="239"/>
                  <a:pt x="183" y="238"/>
                  <a:pt x="171" y="237"/>
                </a:cubicBezTo>
                <a:lnTo>
                  <a:pt x="163" y="236"/>
                </a:lnTo>
                <a:lnTo>
                  <a:pt x="159" y="242"/>
                </a:lnTo>
                <a:cubicBezTo>
                  <a:pt x="138" y="267"/>
                  <a:pt x="112" y="280"/>
                  <a:pt x="81" y="281"/>
                </a:cubicBezTo>
                <a:lnTo>
                  <a:pt x="105" y="221"/>
                </a:lnTo>
                <a:lnTo>
                  <a:pt x="94" y="215"/>
                </a:lnTo>
                <a:cubicBezTo>
                  <a:pt x="51" y="195"/>
                  <a:pt x="27" y="165"/>
                  <a:pt x="27" y="133"/>
                </a:cubicBezTo>
                <a:cubicBezTo>
                  <a:pt x="27" y="75"/>
                  <a:pt x="110" y="27"/>
                  <a:pt x="208" y="27"/>
                </a:cubicBezTo>
                <a:cubicBezTo>
                  <a:pt x="306" y="27"/>
                  <a:pt x="389" y="75"/>
                  <a:pt x="389" y="133"/>
                </a:cubicBezTo>
                <a:cubicBezTo>
                  <a:pt x="389" y="159"/>
                  <a:pt x="372" y="184"/>
                  <a:pt x="343" y="203"/>
                </a:cubicBezTo>
                <a:lnTo>
                  <a:pt x="248" y="125"/>
                </a:lnTo>
                <a:lnTo>
                  <a:pt x="232" y="112"/>
                </a:lnTo>
                <a:cubicBezTo>
                  <a:pt x="231" y="111"/>
                  <a:pt x="230" y="110"/>
                  <a:pt x="228" y="109"/>
                </a:cubicBezTo>
                <a:lnTo>
                  <a:pt x="227" y="108"/>
                </a:lnTo>
                <a:lnTo>
                  <a:pt x="227" y="108"/>
                </a:lnTo>
                <a:cubicBezTo>
                  <a:pt x="226" y="108"/>
                  <a:pt x="225" y="107"/>
                  <a:pt x="223" y="107"/>
                </a:cubicBezTo>
                <a:lnTo>
                  <a:pt x="156" y="85"/>
                </a:lnTo>
                <a:cubicBezTo>
                  <a:pt x="153" y="84"/>
                  <a:pt x="151" y="83"/>
                  <a:pt x="149" y="83"/>
                </a:cubicBezTo>
                <a:cubicBezTo>
                  <a:pt x="141" y="83"/>
                  <a:pt x="138" y="90"/>
                  <a:pt x="144" y="100"/>
                </a:cubicBezTo>
                <a:lnTo>
                  <a:pt x="179" y="161"/>
                </a:lnTo>
                <a:cubicBezTo>
                  <a:pt x="180" y="162"/>
                  <a:pt x="181" y="163"/>
                  <a:pt x="182" y="164"/>
                </a:cubicBezTo>
                <a:lnTo>
                  <a:pt x="182" y="164"/>
                </a:lnTo>
                <a:lnTo>
                  <a:pt x="182" y="165"/>
                </a:lnTo>
                <a:cubicBezTo>
                  <a:pt x="184" y="166"/>
                  <a:pt x="185" y="168"/>
                  <a:pt x="187" y="169"/>
                </a:cubicBezTo>
                <a:lnTo>
                  <a:pt x="209" y="186"/>
                </a:lnTo>
                <a:lnTo>
                  <a:pt x="266" y="233"/>
                </a:lnTo>
                <a:cubicBezTo>
                  <a:pt x="248" y="237"/>
                  <a:pt x="228" y="239"/>
                  <a:pt x="208" y="239"/>
                </a:cubicBezTo>
                <a:close/>
                <a:moveTo>
                  <a:pt x="209" y="163"/>
                </a:moveTo>
                <a:lnTo>
                  <a:pt x="213" y="158"/>
                </a:lnTo>
                <a:lnTo>
                  <a:pt x="296" y="225"/>
                </a:lnTo>
                <a:cubicBezTo>
                  <a:pt x="292" y="226"/>
                  <a:pt x="289" y="227"/>
                  <a:pt x="286" y="228"/>
                </a:cubicBezTo>
                <a:lnTo>
                  <a:pt x="208" y="165"/>
                </a:lnTo>
                <a:cubicBezTo>
                  <a:pt x="208" y="164"/>
                  <a:pt x="209" y="164"/>
                  <a:pt x="209" y="163"/>
                </a:cubicBezTo>
                <a:close/>
                <a:moveTo>
                  <a:pt x="205" y="136"/>
                </a:moveTo>
                <a:lnTo>
                  <a:pt x="191" y="154"/>
                </a:lnTo>
                <a:lnTo>
                  <a:pt x="160" y="100"/>
                </a:lnTo>
                <a:lnTo>
                  <a:pt x="219" y="119"/>
                </a:lnTo>
                <a:lnTo>
                  <a:pt x="211" y="129"/>
                </a:lnTo>
                <a:lnTo>
                  <a:pt x="205" y="136"/>
                </a:lnTo>
                <a:close/>
                <a:moveTo>
                  <a:pt x="319" y="255"/>
                </a:moveTo>
                <a:lnTo>
                  <a:pt x="311" y="249"/>
                </a:lnTo>
                <a:cubicBezTo>
                  <a:pt x="314" y="248"/>
                  <a:pt x="317" y="246"/>
                  <a:pt x="320" y="245"/>
                </a:cubicBezTo>
                <a:lnTo>
                  <a:pt x="324" y="249"/>
                </a:lnTo>
                <a:lnTo>
                  <a:pt x="319" y="255"/>
                </a:lnTo>
                <a:close/>
                <a:moveTo>
                  <a:pt x="366" y="255"/>
                </a:moveTo>
                <a:lnTo>
                  <a:pt x="354" y="270"/>
                </a:lnTo>
                <a:cubicBezTo>
                  <a:pt x="351" y="273"/>
                  <a:pt x="349" y="278"/>
                  <a:pt x="348" y="282"/>
                </a:cubicBezTo>
                <a:lnTo>
                  <a:pt x="328" y="266"/>
                </a:lnTo>
                <a:lnTo>
                  <a:pt x="357" y="230"/>
                </a:lnTo>
                <a:lnTo>
                  <a:pt x="376" y="246"/>
                </a:lnTo>
                <a:cubicBezTo>
                  <a:pt x="373" y="248"/>
                  <a:pt x="369" y="251"/>
                  <a:pt x="366" y="255"/>
                </a:cubicBezTo>
                <a:close/>
              </a:path>
            </a:pathLst>
          </a:custGeom>
          <a:solidFill>
            <a:schemeClr val="bg1"/>
          </a:solidFill>
          <a:ln>
            <a:noFill/>
          </a:ln>
        </p:spPr>
      </p:sp>
      <p:sp>
        <p:nvSpPr>
          <p:cNvPr id="2" name="文本框 1"/>
          <p:cNvSpPr txBox="1"/>
          <p:nvPr/>
        </p:nvSpPr>
        <p:spPr>
          <a:xfrm>
            <a:off x="1888490" y="1296670"/>
            <a:ext cx="8281670" cy="1076325"/>
          </a:xfrm>
          <a:prstGeom prst="rect">
            <a:avLst/>
          </a:prstGeom>
          <a:noFill/>
        </p:spPr>
        <p:txBody>
          <a:bodyPr wrap="square" rtlCol="0">
            <a:spAutoFit/>
          </a:bodyPr>
          <a:p>
            <a:pPr algn="just"/>
            <a:r>
              <a:rPr lang="zh-CN" altLang="en-US" sz="1600">
                <a:latin typeface="Times New Roman" panose="02020603050405020304" charset="0"/>
                <a:sym typeface="+mn-ea"/>
              </a:rPr>
              <a:t>Resistance to change is a repetitive theme in the change management literature (Cummings &amp; Worley, 2015)</a:t>
            </a:r>
            <a:r>
              <a:rPr lang="en-US" altLang="zh-CN" sz="1600">
                <a:latin typeface="Times New Roman" panose="02020603050405020304" charset="0"/>
                <a:sym typeface="+mn-ea"/>
              </a:rPr>
              <a:t>.</a:t>
            </a:r>
            <a:endParaRPr lang="zh-CN" altLang="en-US" sz="1600">
              <a:latin typeface="Times New Roman" panose="02020603050405020304" charset="0"/>
              <a:sym typeface="+mn-ea"/>
            </a:endParaRPr>
          </a:p>
          <a:p>
            <a:pPr algn="just"/>
            <a:r>
              <a:rPr lang="zh-CN" altLang="en-US" sz="1600">
                <a:latin typeface="Times New Roman" panose="02020603050405020304" charset="0"/>
                <a:sym typeface="+mn-ea"/>
              </a:rPr>
              <a:t>Resistance can have many different appearances like intentional delays in work, resigning, going on strikes, sabotaging organization’s property and whistle blowing</a:t>
            </a:r>
            <a:r>
              <a:rPr lang="en-US" altLang="zh-CN" sz="1600">
                <a:latin typeface="Times New Roman" panose="02020603050405020304" charset="0"/>
                <a:sym typeface="+mn-ea"/>
              </a:rPr>
              <a:t> (Carr and Brower, 2000).</a:t>
            </a:r>
            <a:endParaRPr lang="en-US" altLang="zh-CN" sz="1600">
              <a:latin typeface="Times New Roman" panose="02020603050405020304" charset="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950653" y="602680"/>
            <a:ext cx="4290695" cy="521970"/>
          </a:xfrm>
          <a:prstGeom prst="rect">
            <a:avLst/>
          </a:prstGeom>
          <a:noFill/>
        </p:spPr>
        <p:txBody>
          <a:bodyPr wrap="none" rtlCol="0">
            <a:spAutoFit/>
          </a:bodyPr>
          <a:lstStyle/>
          <a:p>
            <a:pPr algn="ctr"/>
            <a:r>
              <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rPr>
              <a:t>To overcome resistance</a:t>
            </a:r>
            <a:endPar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endParaRPr>
          </a:p>
        </p:txBody>
      </p:sp>
      <p:pic>
        <p:nvPicPr>
          <p:cNvPr id="6" name="图片 5"/>
          <p:cNvPicPr>
            <a:picLocks noChangeAspect="1"/>
          </p:cNvPicPr>
          <p:nvPr/>
        </p:nvPicPr>
        <p:blipFill rotWithShape="1">
          <a:blip r:embed="rId1" cstate="print">
            <a:extLst>
              <a:ext uri="{28A0092B-C50C-407E-A947-70E740481C1C}">
                <a14:useLocalDpi xmlns:a14="http://schemas.microsoft.com/office/drawing/2010/main" val="0"/>
              </a:ext>
            </a:extLst>
          </a:blip>
          <a:srcRect r="28008"/>
          <a:stretch>
            <a:fillRect/>
          </a:stretch>
        </p:blipFill>
        <p:spPr>
          <a:xfrm>
            <a:off x="4974220" y="4076563"/>
            <a:ext cx="2542032" cy="2357089"/>
          </a:xfrm>
          <a:prstGeom prst="rect">
            <a:avLst/>
          </a:prstGeom>
        </p:spPr>
      </p:pic>
      <p:pic>
        <p:nvPicPr>
          <p:cNvPr id="7" name="图片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62557" y="4076564"/>
            <a:ext cx="3535192" cy="2357090"/>
          </a:xfrm>
          <a:prstGeom prst="rect">
            <a:avLst/>
          </a:prstGeom>
        </p:spPr>
      </p:pic>
      <p:pic>
        <p:nvPicPr>
          <p:cNvPr id="8" name="图片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74220" y="1619007"/>
            <a:ext cx="3535192" cy="2359152"/>
          </a:xfrm>
          <a:prstGeom prst="rect">
            <a:avLst/>
          </a:prstGeom>
        </p:spPr>
      </p:pic>
      <p:sp>
        <p:nvSpPr>
          <p:cNvPr id="9" name="矩形 8"/>
          <p:cNvSpPr/>
          <p:nvPr/>
        </p:nvSpPr>
        <p:spPr>
          <a:xfrm>
            <a:off x="8630921" y="1619007"/>
            <a:ext cx="2570364" cy="2359152"/>
          </a:xfrm>
          <a:prstGeom prst="rect">
            <a:avLst/>
          </a:prstGeom>
          <a:solidFill>
            <a:srgbClr val="F6ED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910820" y="1271019"/>
            <a:ext cx="3338440" cy="5631180"/>
          </a:xfrm>
          <a:prstGeom prst="rect">
            <a:avLst/>
          </a:prstGeom>
          <a:noFill/>
        </p:spPr>
        <p:txBody>
          <a:bodyPr wrap="square" rtlCol="0">
            <a:spAutoFit/>
          </a:bodyPr>
          <a:lstStyle/>
          <a:p>
            <a:pPr algn="ctr">
              <a:lnSpc>
                <a:spcPct val="150000"/>
              </a:lnSpc>
            </a:pPr>
            <a:r>
              <a:rPr lang="zh-CN" altLang="en-US" sz="1400">
                <a:latin typeface="Times New Roman" panose="02020603050405020304" charset="0"/>
                <a:cs typeface="Times New Roman" panose="02020603050405020304" charset="0"/>
                <a:sym typeface="+mn-ea"/>
              </a:rPr>
              <a:t>Employee involvement and empowerment</a:t>
            </a:r>
            <a:endParaRPr lang="en-US" altLang="zh-CN" sz="1400" dirty="0">
              <a:solidFill>
                <a:schemeClr val="tx1">
                  <a:lumMod val="85000"/>
                  <a:lumOff val="15000"/>
                </a:schemeClr>
              </a:solidFill>
              <a:latin typeface="Times New Roman" panose="02020603050405020304" charset="0"/>
              <a:cs typeface="Times New Roman" panose="02020603050405020304" charset="0"/>
            </a:endParaRPr>
          </a:p>
          <a:p>
            <a:pPr algn="ctr">
              <a:lnSpc>
                <a:spcPct val="150000"/>
              </a:lnSpc>
            </a:pPr>
            <a:r>
              <a:rPr lang="en-US" altLang="zh-CN" sz="1400" dirty="0">
                <a:solidFill>
                  <a:schemeClr val="tx1">
                    <a:lumMod val="85000"/>
                    <a:lumOff val="15000"/>
                  </a:schemeClr>
                </a:solidFill>
                <a:latin typeface="Times New Roman" panose="02020603050405020304" charset="0"/>
                <a:cs typeface="Times New Roman" panose="02020603050405020304" charset="0"/>
                <a:sym typeface="+mn-ea"/>
              </a:rPr>
              <a:t>They outlined a </a:t>
            </a:r>
            <a:endParaRPr lang="en-US" altLang="zh-CN" sz="1400" dirty="0">
              <a:solidFill>
                <a:schemeClr val="tx1">
                  <a:lumMod val="85000"/>
                  <a:lumOff val="15000"/>
                </a:schemeClr>
              </a:solidFill>
              <a:latin typeface="Times New Roman" panose="02020603050405020304" charset="0"/>
              <a:cs typeface="Times New Roman" panose="02020603050405020304" charset="0"/>
            </a:endParaRPr>
          </a:p>
          <a:p>
            <a:pPr algn="ctr">
              <a:lnSpc>
                <a:spcPct val="150000"/>
              </a:lnSpc>
            </a:pPr>
            <a:r>
              <a:rPr lang="en-US" altLang="zh-CN" sz="1400" dirty="0">
                <a:solidFill>
                  <a:schemeClr val="tx1">
                    <a:lumMod val="85000"/>
                    <a:lumOff val="15000"/>
                  </a:schemeClr>
                </a:solidFill>
                <a:latin typeface="Times New Roman" panose="02020603050405020304" charset="0"/>
                <a:cs typeface="Times New Roman" panose="02020603050405020304" charset="0"/>
                <a:sym typeface="+mn-ea"/>
              </a:rPr>
              <a:t>number of approaches from education to coercion, describing who and when to use them to reduce resistance, </a:t>
            </a:r>
            <a:endParaRPr lang="en-US" altLang="zh-CN" sz="1400" dirty="0">
              <a:solidFill>
                <a:schemeClr val="tx1">
                  <a:lumMod val="85000"/>
                  <a:lumOff val="15000"/>
                </a:schemeClr>
              </a:solidFill>
              <a:latin typeface="Times New Roman" panose="02020603050405020304" charset="0"/>
              <a:cs typeface="Times New Roman" panose="02020603050405020304" charset="0"/>
            </a:endParaRPr>
          </a:p>
          <a:p>
            <a:pPr algn="ctr">
              <a:lnSpc>
                <a:spcPct val="150000"/>
              </a:lnSpc>
            </a:pPr>
            <a:r>
              <a:rPr lang="en-US" altLang="zh-CN" sz="1400" dirty="0">
                <a:solidFill>
                  <a:schemeClr val="tx1">
                    <a:lumMod val="85000"/>
                    <a:lumOff val="15000"/>
                  </a:schemeClr>
                </a:solidFill>
                <a:latin typeface="Times New Roman" panose="02020603050405020304" charset="0"/>
                <a:cs typeface="Times New Roman" panose="02020603050405020304" charset="0"/>
                <a:sym typeface="+mn-ea"/>
              </a:rPr>
              <a:t>and details the advantages and drawbacks of each.</a:t>
            </a:r>
            <a:endParaRPr lang="en-US" altLang="zh-CN" sz="1400" dirty="0">
              <a:solidFill>
                <a:schemeClr val="tx1">
                  <a:lumMod val="85000"/>
                  <a:lumOff val="15000"/>
                </a:schemeClr>
              </a:solidFill>
              <a:latin typeface="Times New Roman" panose="02020603050405020304" charset="0"/>
              <a:cs typeface="Times New Roman" panose="02020603050405020304" charset="0"/>
            </a:endParaRPr>
          </a:p>
          <a:p>
            <a:pPr algn="ctr">
              <a:lnSpc>
                <a:spcPct val="150000"/>
              </a:lnSpc>
            </a:pPr>
            <a:r>
              <a:rPr lang="en-US" altLang="zh-CN" sz="1400" dirty="0">
                <a:solidFill>
                  <a:schemeClr val="tx1">
                    <a:lumMod val="85000"/>
                    <a:lumOff val="15000"/>
                  </a:schemeClr>
                </a:solidFill>
                <a:latin typeface="Times New Roman" panose="02020603050405020304" charset="0"/>
                <a:cs typeface="Times New Roman" panose="02020603050405020304" charset="0"/>
                <a:sym typeface="+mn-ea"/>
              </a:rPr>
              <a:t>(Kotter and Schlesinger, 2008)</a:t>
            </a:r>
            <a:endParaRPr lang="en-US" altLang="zh-CN" sz="1400" dirty="0">
              <a:solidFill>
                <a:schemeClr val="tx1">
                  <a:lumMod val="85000"/>
                  <a:lumOff val="15000"/>
                </a:schemeClr>
              </a:solidFill>
              <a:latin typeface="Times New Roman" panose="02020603050405020304" charset="0"/>
              <a:cs typeface="Times New Roman" panose="02020603050405020304" charset="0"/>
            </a:endParaRPr>
          </a:p>
          <a:p>
            <a:endParaRPr lang="en-US" altLang="zh-CN" sz="1200" dirty="0"/>
          </a:p>
          <a:p>
            <a:pPr algn="just"/>
            <a:r>
              <a:rPr lang="en-US" altLang="zh-CN" sz="1200" dirty="0">
                <a:latin typeface="Times New Roman" panose="02020603050405020304" charset="0"/>
                <a:cs typeface="Times New Roman" panose="02020603050405020304" charset="0"/>
              </a:rPr>
              <a:t>Nokia informs employees about changing processes by communicating effectively.</a:t>
            </a:r>
            <a:endParaRPr lang="en-US" altLang="zh-CN" sz="1200" dirty="0">
              <a:latin typeface="Times New Roman" panose="02020603050405020304" charset="0"/>
              <a:cs typeface="Times New Roman" panose="02020603050405020304" charset="0"/>
            </a:endParaRPr>
          </a:p>
          <a:p>
            <a:pPr algn="just"/>
            <a:r>
              <a:rPr lang="en-US" altLang="zh-CN" sz="1200" dirty="0">
                <a:latin typeface="Times New Roman" panose="02020603050405020304" charset="0"/>
                <a:cs typeface="Times New Roman" panose="02020603050405020304" charset="0"/>
              </a:rPr>
              <a:t>Nokia gives resisting employees a chance to speak their minds, get their inputs to develop new processes.</a:t>
            </a:r>
            <a:endParaRPr lang="en-US" altLang="zh-CN" sz="1200" dirty="0">
              <a:latin typeface="Times New Roman" panose="02020603050405020304" charset="0"/>
              <a:cs typeface="Times New Roman" panose="02020603050405020304" charset="0"/>
            </a:endParaRPr>
          </a:p>
          <a:p>
            <a:pPr algn="just"/>
            <a:r>
              <a:rPr lang="en-US" altLang="zh-CN" sz="1200" dirty="0">
                <a:latin typeface="Times New Roman" panose="02020603050405020304" charset="0"/>
                <a:cs typeface="Times New Roman" panose="02020603050405020304" charset="0"/>
              </a:rPr>
              <a:t>Nokia supports employees during the time of change.</a:t>
            </a:r>
            <a:endParaRPr lang="en-US" altLang="zh-CN" sz="1200" dirty="0">
              <a:latin typeface="Times New Roman" panose="02020603050405020304" charset="0"/>
              <a:cs typeface="Times New Roman" panose="02020603050405020304" charset="0"/>
            </a:endParaRPr>
          </a:p>
          <a:p>
            <a:pPr algn="just"/>
            <a:r>
              <a:rPr lang="en-US" altLang="zh-CN" sz="1200" dirty="0">
                <a:latin typeface="Times New Roman" panose="02020603050405020304" charset="0"/>
                <a:cs typeface="Times New Roman" panose="02020603050405020304" charset="0"/>
              </a:rPr>
              <a:t>Nokia compromises to make some changes rather than not addressing it with their employees.</a:t>
            </a:r>
            <a:endParaRPr lang="en-US" altLang="zh-CN" sz="1200" dirty="0">
              <a:latin typeface="Times New Roman" panose="02020603050405020304" charset="0"/>
              <a:cs typeface="Times New Roman" panose="02020603050405020304" charset="0"/>
            </a:endParaRPr>
          </a:p>
          <a:p>
            <a:pPr algn="just"/>
            <a:r>
              <a:rPr lang="en-US" altLang="zh-CN" sz="1200" dirty="0">
                <a:latin typeface="Times New Roman" panose="02020603050405020304" charset="0"/>
                <a:cs typeface="Times New Roman" panose="02020603050405020304" charset="0"/>
              </a:rPr>
              <a:t>In manipulation, employees are offered rewards to change. Nokia could have done that to make changes quicker.</a:t>
            </a:r>
            <a:endParaRPr lang="en-US" altLang="zh-CN" sz="1200" dirty="0">
              <a:latin typeface="Times New Roman" panose="02020603050405020304" charset="0"/>
              <a:cs typeface="Times New Roman" panose="02020603050405020304" charset="0"/>
            </a:endParaRPr>
          </a:p>
          <a:p>
            <a:pPr algn="just"/>
            <a:r>
              <a:rPr lang="en-US" altLang="zh-CN" sz="1200" dirty="0">
                <a:latin typeface="Times New Roman" panose="02020603050405020304" charset="0"/>
                <a:cs typeface="Times New Roman" panose="02020603050405020304" charset="0"/>
              </a:rPr>
              <a:t>When other methods are not viable, Nokia has no choice but to transfer, terminate, or promote employees.</a:t>
            </a:r>
            <a:endParaRPr lang="en-US" altLang="zh-CN" sz="1200" dirty="0">
              <a:latin typeface="Times New Roman" panose="02020603050405020304" charset="0"/>
              <a:cs typeface="Times New Roman" panose="02020603050405020304" charset="0"/>
            </a:endParaRPr>
          </a:p>
        </p:txBody>
      </p:sp>
      <p:sp>
        <p:nvSpPr>
          <p:cNvPr id="12" name="矩形 11"/>
          <p:cNvSpPr/>
          <p:nvPr/>
        </p:nvSpPr>
        <p:spPr>
          <a:xfrm>
            <a:off x="9234953" y="1947937"/>
            <a:ext cx="1481121" cy="2030095"/>
          </a:xfrm>
          <a:prstGeom prst="rect">
            <a:avLst/>
          </a:prstGeom>
        </p:spPr>
        <p:txBody>
          <a:bodyPr wrap="square">
            <a:spAutoFit/>
          </a:bodyPr>
          <a:lstStyle/>
          <a:p>
            <a:pPr marL="285750" indent="-285750">
              <a:lnSpc>
                <a:spcPct val="150000"/>
              </a:lnSpc>
              <a:buFont typeface="Wingdings" panose="05000000000000000000" pitchFamily="2" charset="2"/>
              <a:buChar char="l"/>
            </a:pPr>
            <a:r>
              <a:rPr lang="en-US" altLang="zh-CN" sz="1400" dirty="0">
                <a:latin typeface="Times New Roman" panose="02020603050405020304" charset="0"/>
                <a:cs typeface="Times New Roman" panose="02020603050405020304" charset="0"/>
              </a:rPr>
              <a:t>Education</a:t>
            </a:r>
            <a:endParaRPr lang="en-US" altLang="zh-CN" sz="1400" dirty="0">
              <a:latin typeface="Times New Roman" panose="02020603050405020304" charset="0"/>
              <a:cs typeface="Times New Roman" panose="02020603050405020304" charset="0"/>
            </a:endParaRPr>
          </a:p>
          <a:p>
            <a:pPr marL="285750" indent="-285750">
              <a:lnSpc>
                <a:spcPct val="150000"/>
              </a:lnSpc>
              <a:buFont typeface="Wingdings" panose="05000000000000000000" pitchFamily="2" charset="2"/>
              <a:buChar char="l"/>
            </a:pPr>
            <a:r>
              <a:rPr lang="en-US" altLang="zh-CN" sz="1400" dirty="0">
                <a:latin typeface="Times New Roman" panose="02020603050405020304" charset="0"/>
                <a:cs typeface="Times New Roman" panose="02020603050405020304" charset="0"/>
              </a:rPr>
              <a:t>Participation </a:t>
            </a:r>
            <a:endParaRPr lang="en-US" altLang="zh-CN" sz="1400" dirty="0">
              <a:latin typeface="Times New Roman" panose="02020603050405020304" charset="0"/>
              <a:cs typeface="Times New Roman" panose="02020603050405020304" charset="0"/>
            </a:endParaRPr>
          </a:p>
          <a:p>
            <a:pPr marL="285750" indent="-285750">
              <a:lnSpc>
                <a:spcPct val="150000"/>
              </a:lnSpc>
              <a:buFont typeface="Wingdings" panose="05000000000000000000" pitchFamily="2" charset="2"/>
              <a:buChar char="l"/>
            </a:pPr>
            <a:r>
              <a:rPr lang="en-US" altLang="zh-CN" sz="1400" dirty="0" err="1">
                <a:latin typeface="Times New Roman" panose="02020603050405020304" charset="0"/>
                <a:cs typeface="Times New Roman" panose="02020603050405020304" charset="0"/>
              </a:rPr>
              <a:t>Faciliation</a:t>
            </a:r>
            <a:r>
              <a:rPr lang="en-US" altLang="zh-CN" sz="1400" dirty="0">
                <a:latin typeface="Times New Roman" panose="02020603050405020304" charset="0"/>
                <a:cs typeface="Times New Roman" panose="02020603050405020304" charset="0"/>
              </a:rPr>
              <a:t> </a:t>
            </a:r>
            <a:endParaRPr lang="en-US" altLang="zh-CN" sz="1400" dirty="0">
              <a:latin typeface="Times New Roman" panose="02020603050405020304" charset="0"/>
              <a:cs typeface="Times New Roman" panose="02020603050405020304" charset="0"/>
            </a:endParaRPr>
          </a:p>
          <a:p>
            <a:pPr marL="285750" indent="-285750">
              <a:lnSpc>
                <a:spcPct val="150000"/>
              </a:lnSpc>
              <a:buFont typeface="Wingdings" panose="05000000000000000000" pitchFamily="2" charset="2"/>
              <a:buChar char="l"/>
            </a:pPr>
            <a:r>
              <a:rPr lang="en-US" altLang="zh-CN" sz="1400" dirty="0">
                <a:latin typeface="Times New Roman" panose="02020603050405020304" charset="0"/>
                <a:cs typeface="Times New Roman" panose="02020603050405020304" charset="0"/>
              </a:rPr>
              <a:t>Negotiation </a:t>
            </a:r>
            <a:endParaRPr lang="en-US" altLang="zh-CN" sz="1400" dirty="0">
              <a:latin typeface="Times New Roman" panose="02020603050405020304" charset="0"/>
              <a:cs typeface="Times New Roman" panose="02020603050405020304" charset="0"/>
            </a:endParaRPr>
          </a:p>
          <a:p>
            <a:pPr marL="285750" indent="-285750">
              <a:lnSpc>
                <a:spcPct val="150000"/>
              </a:lnSpc>
              <a:buFont typeface="Wingdings" panose="05000000000000000000" pitchFamily="2" charset="2"/>
              <a:buChar char="l"/>
            </a:pPr>
            <a:r>
              <a:rPr lang="en-US" altLang="zh-CN" sz="1400" dirty="0">
                <a:latin typeface="Times New Roman" panose="02020603050405020304" charset="0"/>
                <a:cs typeface="Times New Roman" panose="02020603050405020304" charset="0"/>
              </a:rPr>
              <a:t>Manipulation</a:t>
            </a:r>
            <a:endParaRPr lang="en-US" altLang="zh-CN" sz="1400" dirty="0">
              <a:latin typeface="Times New Roman" panose="02020603050405020304" charset="0"/>
              <a:cs typeface="Times New Roman" panose="02020603050405020304" charset="0"/>
            </a:endParaRPr>
          </a:p>
          <a:p>
            <a:pPr marL="285750" indent="-285750">
              <a:lnSpc>
                <a:spcPct val="150000"/>
              </a:lnSpc>
              <a:buFont typeface="Wingdings" panose="05000000000000000000" pitchFamily="2" charset="2"/>
              <a:buChar char="l"/>
            </a:pPr>
            <a:r>
              <a:rPr lang="en-US" altLang="zh-CN" sz="1400" dirty="0">
                <a:latin typeface="Times New Roman" panose="02020603050405020304" charset="0"/>
                <a:cs typeface="Times New Roman" panose="02020603050405020304" charset="0"/>
              </a:rPr>
              <a:t>Coersion</a:t>
            </a:r>
            <a:endParaRPr lang="en-US" altLang="zh-CN" sz="1400" dirty="0">
              <a:latin typeface="Times New Roman" panose="02020603050405020304" charset="0"/>
              <a:cs typeface="Times New Roman" panose="02020603050405020304" charset="0"/>
            </a:endParaRPr>
          </a:p>
        </p:txBody>
      </p:sp>
      <p:sp>
        <p:nvSpPr>
          <p:cNvPr id="13" name="矩形 12"/>
          <p:cNvSpPr/>
          <p:nvPr/>
        </p:nvSpPr>
        <p:spPr>
          <a:xfrm>
            <a:off x="9234953" y="1618987"/>
            <a:ext cx="1600952" cy="460375"/>
          </a:xfrm>
          <a:prstGeom prst="rect">
            <a:avLst/>
          </a:prstGeom>
        </p:spPr>
        <p:txBody>
          <a:bodyPr wrap="square">
            <a:spAutoFit/>
          </a:bodyPr>
          <a:lstStyle/>
          <a:p>
            <a:r>
              <a:rPr lang="en-US" altLang="zh-CN" sz="2400" b="1" dirty="0">
                <a:solidFill>
                  <a:srgbClr val="E2B69A"/>
                </a:solidFill>
                <a:latin typeface="Century Gothic" panose="020B0502020202020204" pitchFamily="34" charset="0"/>
              </a:rPr>
              <a:t>Six ways</a:t>
            </a:r>
            <a:endParaRPr lang="zh-CN" altLang="en-US" sz="2400" b="1" dirty="0">
              <a:solidFill>
                <a:srgbClr val="E2B69A"/>
              </a:solidFill>
              <a:latin typeface="Century Gothic" panose="020B0502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5041583" y="396305"/>
            <a:ext cx="2108835" cy="521970"/>
          </a:xfrm>
          <a:prstGeom prst="rect">
            <a:avLst/>
          </a:prstGeom>
          <a:noFill/>
        </p:spPr>
        <p:txBody>
          <a:bodyPr wrap="none" rtlCol="0">
            <a:spAutoFit/>
          </a:bodyPr>
          <a:lstStyle/>
          <a:p>
            <a:pPr algn="ctr"/>
            <a:r>
              <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rPr>
              <a:t>Conclusion</a:t>
            </a:r>
            <a:endParaRPr lang="en-US" altLang="zh-CN" sz="2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endParaRPr>
          </a:p>
        </p:txBody>
      </p:sp>
      <p:cxnSp>
        <p:nvCxnSpPr>
          <p:cNvPr id="6" name="直接连接符 5"/>
          <p:cNvCxnSpPr/>
          <p:nvPr/>
        </p:nvCxnSpPr>
        <p:spPr>
          <a:xfrm>
            <a:off x="2284031" y="4162197"/>
            <a:ext cx="2574611" cy="1213701"/>
          </a:xfrm>
          <a:prstGeom prst="line">
            <a:avLst/>
          </a:prstGeom>
          <a:ln w="28575">
            <a:solidFill>
              <a:srgbClr val="E2B69A"/>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flipV="1">
            <a:off x="2598273" y="3440132"/>
            <a:ext cx="1945723" cy="2"/>
          </a:xfrm>
          <a:prstGeom prst="line">
            <a:avLst/>
          </a:prstGeom>
          <a:ln w="28575">
            <a:solidFill>
              <a:srgbClr val="E2B69A"/>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flipV="1">
            <a:off x="2383345" y="2053283"/>
            <a:ext cx="1954503" cy="751732"/>
          </a:xfrm>
          <a:prstGeom prst="line">
            <a:avLst/>
          </a:prstGeom>
          <a:ln w="28575">
            <a:solidFill>
              <a:srgbClr val="E2B69A"/>
            </a:solidFill>
          </a:ln>
        </p:spPr>
        <p:style>
          <a:lnRef idx="1">
            <a:schemeClr val="accent1"/>
          </a:lnRef>
          <a:fillRef idx="0">
            <a:schemeClr val="accent1"/>
          </a:fillRef>
          <a:effectRef idx="0">
            <a:schemeClr val="accent1"/>
          </a:effectRef>
          <a:fontRef idx="minor">
            <a:schemeClr val="tx1"/>
          </a:fontRef>
        </p:style>
      </p:cxnSp>
      <p:pic>
        <p:nvPicPr>
          <p:cNvPr id="9" name="图片 8"/>
          <p:cNvPicPr>
            <a:picLocks noChangeAspect="1"/>
          </p:cNvPicPr>
          <p:nvPr/>
        </p:nvPicPr>
        <p:blipFill rotWithShape="1">
          <a:blip r:embed="rId1" cstate="print">
            <a:extLst>
              <a:ext uri="{28A0092B-C50C-407E-A947-70E740481C1C}">
                <a14:useLocalDpi xmlns:a14="http://schemas.microsoft.com/office/drawing/2010/main" val="0"/>
              </a:ext>
            </a:extLst>
          </a:blip>
          <a:srcRect l="16667" r="16667"/>
          <a:stretch>
            <a:fillRect/>
          </a:stretch>
        </p:blipFill>
        <p:spPr>
          <a:xfrm>
            <a:off x="562530" y="2510506"/>
            <a:ext cx="1954503" cy="1954503"/>
          </a:xfrm>
          <a:prstGeom prst="ellipse">
            <a:avLst/>
          </a:prstGeom>
          <a:ln w="57150">
            <a:solidFill>
              <a:srgbClr val="647A72"/>
            </a:solidFill>
          </a:ln>
        </p:spPr>
      </p:pic>
      <p:sp>
        <p:nvSpPr>
          <p:cNvPr id="10" name="椭圆 9"/>
          <p:cNvSpPr/>
          <p:nvPr/>
        </p:nvSpPr>
        <p:spPr>
          <a:xfrm>
            <a:off x="4337848" y="1397543"/>
            <a:ext cx="988650" cy="988650"/>
          </a:xfrm>
          <a:prstGeom prst="ellipse">
            <a:avLst/>
          </a:pr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p>
        </p:txBody>
      </p:sp>
      <p:sp>
        <p:nvSpPr>
          <p:cNvPr id="11" name="椭圆 10"/>
          <p:cNvSpPr/>
          <p:nvPr/>
        </p:nvSpPr>
        <p:spPr>
          <a:xfrm>
            <a:off x="4544309" y="3084612"/>
            <a:ext cx="918348" cy="918348"/>
          </a:xfrm>
          <a:prstGeom prst="ellipse">
            <a:avLst/>
          </a:pr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p>
        </p:txBody>
      </p:sp>
      <p:sp>
        <p:nvSpPr>
          <p:cNvPr id="12" name="椭圆 11"/>
          <p:cNvSpPr/>
          <p:nvPr/>
        </p:nvSpPr>
        <p:spPr>
          <a:xfrm>
            <a:off x="4858351" y="4863560"/>
            <a:ext cx="1177557" cy="1177557"/>
          </a:xfrm>
          <a:prstGeom prst="ellipse">
            <a:avLst/>
          </a:prstGeom>
          <a:solidFill>
            <a:srgbClr val="E2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p>
        </p:txBody>
      </p:sp>
      <p:sp>
        <p:nvSpPr>
          <p:cNvPr id="15" name="文本框 14"/>
          <p:cNvSpPr txBox="1"/>
          <p:nvPr/>
        </p:nvSpPr>
        <p:spPr>
          <a:xfrm>
            <a:off x="6851928" y="1397455"/>
            <a:ext cx="3782419" cy="3538220"/>
          </a:xfrm>
          <a:prstGeom prst="rect">
            <a:avLst/>
          </a:prstGeom>
          <a:noFill/>
        </p:spPr>
        <p:txBody>
          <a:bodyPr wrap="square" rtlCol="0">
            <a:spAutoFit/>
          </a:bodyPr>
          <a:lstStyle/>
          <a:p>
            <a:pPr algn="just"/>
            <a:r>
              <a:rPr lang="en-US" altLang="zh-CN" sz="1400">
                <a:solidFill>
                  <a:schemeClr val="tx1">
                    <a:lumMod val="85000"/>
                    <a:lumOff val="15000"/>
                  </a:schemeClr>
                </a:solidFill>
              </a:rPr>
              <a:t>As per the report released by Nokia in March 2021, Nokia has announced plans to reduce costs and invest them back into R&amp;D. The future areas of focus will be 5G, cloud, and digital infrastructure.</a:t>
            </a:r>
            <a:endParaRPr lang="en-US" altLang="zh-CN" sz="1400">
              <a:solidFill>
                <a:schemeClr val="tx1">
                  <a:lumMod val="85000"/>
                  <a:lumOff val="15000"/>
                </a:schemeClr>
              </a:solidFill>
            </a:endParaRPr>
          </a:p>
          <a:p>
            <a:pPr algn="just"/>
            <a:endParaRPr lang="en-US" altLang="zh-CN" sz="1400">
              <a:solidFill>
                <a:schemeClr val="tx1">
                  <a:lumMod val="85000"/>
                  <a:lumOff val="15000"/>
                </a:schemeClr>
              </a:solidFill>
            </a:endParaRPr>
          </a:p>
          <a:p>
            <a:pPr algn="just"/>
            <a:r>
              <a:rPr lang="en-US" altLang="zh-CN" sz="1400">
                <a:solidFill>
                  <a:schemeClr val="tx1">
                    <a:lumMod val="85000"/>
                    <a:lumOff val="15000"/>
                  </a:schemeClr>
                </a:solidFill>
              </a:rPr>
              <a:t>The mobile network business group aims to top in wireless mobile networks and associated services. Nokia owns many patents related to 5G standards. In October 2020, Nokia's research arm, Bell Labs, recorded a $14 million contract from NASA to install the first 4G network on the moon. The opportunities look promising for Nokia. However, Nokia will only be able to conquer this quest if it implements a change management plan successfully.</a:t>
            </a:r>
            <a:endParaRPr lang="en-US" altLang="zh-CN" sz="1400">
              <a:solidFill>
                <a:schemeClr val="tx1">
                  <a:lumMod val="85000"/>
                  <a:lumOff val="15000"/>
                </a:schemeClr>
              </a:solidFill>
            </a:endParaRPr>
          </a:p>
        </p:txBody>
      </p:sp>
      <p:sp>
        <p:nvSpPr>
          <p:cNvPr id="19" name="planet-earth_93741"/>
          <p:cNvSpPr>
            <a:spLocks noChangeAspect="1"/>
          </p:cNvSpPr>
          <p:nvPr/>
        </p:nvSpPr>
        <p:spPr bwMode="auto">
          <a:xfrm>
            <a:off x="4582655" y="1642737"/>
            <a:ext cx="499037" cy="498340"/>
          </a:xfrm>
          <a:custGeom>
            <a:avLst/>
            <a:gdLst>
              <a:gd name="T0" fmla="*/ 2867 w 5733"/>
              <a:gd name="T1" fmla="*/ 0 h 5733"/>
              <a:gd name="T2" fmla="*/ 0 w 5733"/>
              <a:gd name="T3" fmla="*/ 2867 h 5733"/>
              <a:gd name="T4" fmla="*/ 2867 w 5733"/>
              <a:gd name="T5" fmla="*/ 5733 h 5733"/>
              <a:gd name="T6" fmla="*/ 5733 w 5733"/>
              <a:gd name="T7" fmla="*/ 2867 h 5733"/>
              <a:gd name="T8" fmla="*/ 2867 w 5733"/>
              <a:gd name="T9" fmla="*/ 0 h 5733"/>
              <a:gd name="T10" fmla="*/ 5132 w 5733"/>
              <a:gd name="T11" fmla="*/ 3813 h 5733"/>
              <a:gd name="T12" fmla="*/ 3572 w 5733"/>
              <a:gd name="T13" fmla="*/ 5218 h 5733"/>
              <a:gd name="T14" fmla="*/ 3608 w 5733"/>
              <a:gd name="T15" fmla="*/ 5147 h 5733"/>
              <a:gd name="T16" fmla="*/ 3840 w 5733"/>
              <a:gd name="T17" fmla="*/ 4852 h 5733"/>
              <a:gd name="T18" fmla="*/ 4056 w 5733"/>
              <a:gd name="T19" fmla="*/ 4554 h 5733"/>
              <a:gd name="T20" fmla="*/ 3850 w 5733"/>
              <a:gd name="T21" fmla="*/ 4400 h 5733"/>
              <a:gd name="T22" fmla="*/ 3454 w 5733"/>
              <a:gd name="T23" fmla="*/ 4345 h 5733"/>
              <a:gd name="T24" fmla="*/ 3110 w 5733"/>
              <a:gd name="T25" fmla="*/ 4313 h 5733"/>
              <a:gd name="T26" fmla="*/ 2895 w 5733"/>
              <a:gd name="T27" fmla="*/ 3974 h 5733"/>
              <a:gd name="T28" fmla="*/ 2821 w 5733"/>
              <a:gd name="T29" fmla="*/ 3578 h 5733"/>
              <a:gd name="T30" fmla="*/ 2375 w 5733"/>
              <a:gd name="T31" fmla="*/ 3360 h 5733"/>
              <a:gd name="T32" fmla="*/ 1962 w 5733"/>
              <a:gd name="T33" fmla="*/ 3331 h 5733"/>
              <a:gd name="T34" fmla="*/ 1570 w 5733"/>
              <a:gd name="T35" fmla="*/ 3268 h 5733"/>
              <a:gd name="T36" fmla="*/ 1240 w 5733"/>
              <a:gd name="T37" fmla="*/ 3532 h 5733"/>
              <a:gd name="T38" fmla="*/ 832 w 5733"/>
              <a:gd name="T39" fmla="*/ 4240 h 5733"/>
              <a:gd name="T40" fmla="*/ 417 w 5733"/>
              <a:gd name="T41" fmla="*/ 3031 h 5733"/>
              <a:gd name="T42" fmla="*/ 475 w 5733"/>
              <a:gd name="T43" fmla="*/ 3009 h 5733"/>
              <a:gd name="T44" fmla="*/ 688 w 5733"/>
              <a:gd name="T45" fmla="*/ 2876 h 5733"/>
              <a:gd name="T46" fmla="*/ 951 w 5733"/>
              <a:gd name="T47" fmla="*/ 2881 h 5733"/>
              <a:gd name="T48" fmla="*/ 1194 w 5733"/>
              <a:gd name="T49" fmla="*/ 2886 h 5733"/>
              <a:gd name="T50" fmla="*/ 1466 w 5733"/>
              <a:gd name="T51" fmla="*/ 2598 h 5733"/>
              <a:gd name="T52" fmla="*/ 1472 w 5733"/>
              <a:gd name="T53" fmla="*/ 2318 h 5733"/>
              <a:gd name="T54" fmla="*/ 1703 w 5733"/>
              <a:gd name="T55" fmla="*/ 2108 h 5733"/>
              <a:gd name="T56" fmla="*/ 2543 w 5733"/>
              <a:gd name="T57" fmla="*/ 1768 h 5733"/>
              <a:gd name="T58" fmla="*/ 2227 w 5733"/>
              <a:gd name="T59" fmla="*/ 1477 h 5733"/>
              <a:gd name="T60" fmla="*/ 1457 w 5733"/>
              <a:gd name="T61" fmla="*/ 1363 h 5733"/>
              <a:gd name="T62" fmla="*/ 1115 w 5733"/>
              <a:gd name="T63" fmla="*/ 1148 h 5733"/>
              <a:gd name="T64" fmla="*/ 2867 w 5733"/>
              <a:gd name="T65" fmla="*/ 412 h 5733"/>
              <a:gd name="T66" fmla="*/ 3296 w 5733"/>
              <a:gd name="T67" fmla="*/ 449 h 5733"/>
              <a:gd name="T68" fmla="*/ 3086 w 5733"/>
              <a:gd name="T69" fmla="*/ 509 h 5733"/>
              <a:gd name="T70" fmla="*/ 2872 w 5733"/>
              <a:gd name="T71" fmla="*/ 1373 h 5733"/>
              <a:gd name="T72" fmla="*/ 3294 w 5733"/>
              <a:gd name="T73" fmla="*/ 1857 h 5733"/>
              <a:gd name="T74" fmla="*/ 3808 w 5733"/>
              <a:gd name="T75" fmla="*/ 2160 h 5733"/>
              <a:gd name="T76" fmla="*/ 4075 w 5733"/>
              <a:gd name="T77" fmla="*/ 2857 h 5733"/>
              <a:gd name="T78" fmla="*/ 4437 w 5733"/>
              <a:gd name="T79" fmla="*/ 3278 h 5733"/>
              <a:gd name="T80" fmla="*/ 4788 w 5733"/>
              <a:gd name="T81" fmla="*/ 3367 h 5733"/>
              <a:gd name="T82" fmla="*/ 4945 w 5733"/>
              <a:gd name="T83" fmla="*/ 3672 h 5733"/>
              <a:gd name="T84" fmla="*/ 5132 w 5733"/>
              <a:gd name="T85" fmla="*/ 3813 h 57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5733" h="5733">
                <a:moveTo>
                  <a:pt x="2867" y="0"/>
                </a:moveTo>
                <a:cubicBezTo>
                  <a:pt x="1286" y="0"/>
                  <a:pt x="0" y="1286"/>
                  <a:pt x="0" y="2867"/>
                </a:cubicBezTo>
                <a:cubicBezTo>
                  <a:pt x="0" y="4447"/>
                  <a:pt x="1286" y="5733"/>
                  <a:pt x="2867" y="5733"/>
                </a:cubicBezTo>
                <a:cubicBezTo>
                  <a:pt x="4447" y="5733"/>
                  <a:pt x="5733" y="4447"/>
                  <a:pt x="5733" y="2867"/>
                </a:cubicBezTo>
                <a:cubicBezTo>
                  <a:pt x="5733" y="1286"/>
                  <a:pt x="4447" y="0"/>
                  <a:pt x="2867" y="0"/>
                </a:cubicBezTo>
                <a:close/>
                <a:moveTo>
                  <a:pt x="5132" y="3813"/>
                </a:moveTo>
                <a:cubicBezTo>
                  <a:pt x="4850" y="4485"/>
                  <a:pt x="4277" y="5007"/>
                  <a:pt x="3572" y="5218"/>
                </a:cubicBezTo>
                <a:cubicBezTo>
                  <a:pt x="3584" y="5195"/>
                  <a:pt x="3597" y="5171"/>
                  <a:pt x="3608" y="5147"/>
                </a:cubicBezTo>
                <a:cubicBezTo>
                  <a:pt x="3669" y="5025"/>
                  <a:pt x="3733" y="4938"/>
                  <a:pt x="3840" y="4852"/>
                </a:cubicBezTo>
                <a:cubicBezTo>
                  <a:pt x="3922" y="4786"/>
                  <a:pt x="4082" y="4683"/>
                  <a:pt x="4056" y="4554"/>
                </a:cubicBezTo>
                <a:cubicBezTo>
                  <a:pt x="4037" y="4461"/>
                  <a:pt x="3931" y="4423"/>
                  <a:pt x="3850" y="4400"/>
                </a:cubicBezTo>
                <a:cubicBezTo>
                  <a:pt x="3722" y="4364"/>
                  <a:pt x="3586" y="4354"/>
                  <a:pt x="3454" y="4345"/>
                </a:cubicBezTo>
                <a:cubicBezTo>
                  <a:pt x="3340" y="4337"/>
                  <a:pt x="3221" y="4341"/>
                  <a:pt x="3110" y="4313"/>
                </a:cubicBezTo>
                <a:cubicBezTo>
                  <a:pt x="2943" y="4270"/>
                  <a:pt x="2906" y="4126"/>
                  <a:pt x="2895" y="3974"/>
                </a:cubicBezTo>
                <a:cubicBezTo>
                  <a:pt x="2886" y="3839"/>
                  <a:pt x="2888" y="3700"/>
                  <a:pt x="2821" y="3578"/>
                </a:cubicBezTo>
                <a:cubicBezTo>
                  <a:pt x="2736" y="3420"/>
                  <a:pt x="2539" y="3375"/>
                  <a:pt x="2375" y="3360"/>
                </a:cubicBezTo>
                <a:cubicBezTo>
                  <a:pt x="2237" y="3348"/>
                  <a:pt x="2100" y="3354"/>
                  <a:pt x="1962" y="3331"/>
                </a:cubicBezTo>
                <a:cubicBezTo>
                  <a:pt x="1830" y="3309"/>
                  <a:pt x="1705" y="3263"/>
                  <a:pt x="1570" y="3268"/>
                </a:cubicBezTo>
                <a:cubicBezTo>
                  <a:pt x="1394" y="3275"/>
                  <a:pt x="1315" y="3394"/>
                  <a:pt x="1240" y="3532"/>
                </a:cubicBezTo>
                <a:cubicBezTo>
                  <a:pt x="1203" y="3600"/>
                  <a:pt x="970" y="4123"/>
                  <a:pt x="832" y="4240"/>
                </a:cubicBezTo>
                <a:cubicBezTo>
                  <a:pt x="596" y="3890"/>
                  <a:pt x="447" y="3477"/>
                  <a:pt x="417" y="3031"/>
                </a:cubicBezTo>
                <a:cubicBezTo>
                  <a:pt x="437" y="3026"/>
                  <a:pt x="456" y="3019"/>
                  <a:pt x="475" y="3009"/>
                </a:cubicBezTo>
                <a:cubicBezTo>
                  <a:pt x="552" y="2971"/>
                  <a:pt x="605" y="2903"/>
                  <a:pt x="688" y="2876"/>
                </a:cubicBezTo>
                <a:cubicBezTo>
                  <a:pt x="768" y="2850"/>
                  <a:pt x="870" y="2873"/>
                  <a:pt x="951" y="2881"/>
                </a:cubicBezTo>
                <a:cubicBezTo>
                  <a:pt x="1031" y="2889"/>
                  <a:pt x="1113" y="2897"/>
                  <a:pt x="1194" y="2886"/>
                </a:cubicBezTo>
                <a:cubicBezTo>
                  <a:pt x="1355" y="2864"/>
                  <a:pt x="1440" y="2753"/>
                  <a:pt x="1466" y="2598"/>
                </a:cubicBezTo>
                <a:cubicBezTo>
                  <a:pt x="1481" y="2505"/>
                  <a:pt x="1469" y="2412"/>
                  <a:pt x="1472" y="2318"/>
                </a:cubicBezTo>
                <a:cubicBezTo>
                  <a:pt x="1476" y="2173"/>
                  <a:pt x="1572" y="2121"/>
                  <a:pt x="1703" y="2108"/>
                </a:cubicBezTo>
                <a:cubicBezTo>
                  <a:pt x="1952" y="2085"/>
                  <a:pt x="2531" y="2151"/>
                  <a:pt x="2543" y="1768"/>
                </a:cubicBezTo>
                <a:cubicBezTo>
                  <a:pt x="2548" y="1605"/>
                  <a:pt x="2353" y="1520"/>
                  <a:pt x="2227" y="1477"/>
                </a:cubicBezTo>
                <a:cubicBezTo>
                  <a:pt x="1980" y="1392"/>
                  <a:pt x="1710" y="1422"/>
                  <a:pt x="1457" y="1363"/>
                </a:cubicBezTo>
                <a:cubicBezTo>
                  <a:pt x="1323" y="1331"/>
                  <a:pt x="1210" y="1247"/>
                  <a:pt x="1115" y="1148"/>
                </a:cubicBezTo>
                <a:cubicBezTo>
                  <a:pt x="1561" y="694"/>
                  <a:pt x="2181" y="412"/>
                  <a:pt x="2867" y="412"/>
                </a:cubicBezTo>
                <a:cubicBezTo>
                  <a:pt x="3013" y="412"/>
                  <a:pt x="3157" y="424"/>
                  <a:pt x="3296" y="449"/>
                </a:cubicBezTo>
                <a:cubicBezTo>
                  <a:pt x="3225" y="462"/>
                  <a:pt x="3155" y="481"/>
                  <a:pt x="3086" y="509"/>
                </a:cubicBezTo>
                <a:cubicBezTo>
                  <a:pt x="2725" y="655"/>
                  <a:pt x="2714" y="1065"/>
                  <a:pt x="2872" y="1373"/>
                </a:cubicBezTo>
                <a:cubicBezTo>
                  <a:pt x="2970" y="1564"/>
                  <a:pt x="3128" y="1724"/>
                  <a:pt x="3294" y="1857"/>
                </a:cubicBezTo>
                <a:cubicBezTo>
                  <a:pt x="3454" y="1986"/>
                  <a:pt x="3630" y="2062"/>
                  <a:pt x="3808" y="2160"/>
                </a:cubicBezTo>
                <a:cubicBezTo>
                  <a:pt x="4044" y="2289"/>
                  <a:pt x="4015" y="2628"/>
                  <a:pt x="4075" y="2857"/>
                </a:cubicBezTo>
                <a:cubicBezTo>
                  <a:pt x="4125" y="3049"/>
                  <a:pt x="4246" y="3212"/>
                  <a:pt x="4437" y="3278"/>
                </a:cubicBezTo>
                <a:cubicBezTo>
                  <a:pt x="4552" y="3319"/>
                  <a:pt x="4687" y="3287"/>
                  <a:pt x="4788" y="3367"/>
                </a:cubicBezTo>
                <a:cubicBezTo>
                  <a:pt x="4875" y="3436"/>
                  <a:pt x="4895" y="3577"/>
                  <a:pt x="4945" y="3672"/>
                </a:cubicBezTo>
                <a:cubicBezTo>
                  <a:pt x="4994" y="3766"/>
                  <a:pt x="5060" y="3806"/>
                  <a:pt x="5132" y="3813"/>
                </a:cubicBezTo>
                <a:close/>
              </a:path>
            </a:pathLst>
          </a:custGeom>
          <a:solidFill>
            <a:schemeClr val="bg1"/>
          </a:solidFill>
          <a:ln>
            <a:noFill/>
          </a:ln>
        </p:spPr>
      </p:sp>
      <p:sp>
        <p:nvSpPr>
          <p:cNvPr id="20" name="planet-earth_93741"/>
          <p:cNvSpPr>
            <a:spLocks noChangeAspect="1"/>
          </p:cNvSpPr>
          <p:nvPr/>
        </p:nvSpPr>
        <p:spPr bwMode="auto">
          <a:xfrm>
            <a:off x="4759051" y="3375964"/>
            <a:ext cx="499037" cy="339155"/>
          </a:xfrm>
          <a:custGeom>
            <a:avLst/>
            <a:gdLst>
              <a:gd name="connsiteX0" fmla="*/ 437011 w 604816"/>
              <a:gd name="connsiteY0" fmla="*/ 83550 h 411044"/>
              <a:gd name="connsiteX1" fmla="*/ 604816 w 604816"/>
              <a:gd name="connsiteY1" fmla="*/ 214450 h 411044"/>
              <a:gd name="connsiteX2" fmla="*/ 539177 w 604816"/>
              <a:gd name="connsiteY2" fmla="*/ 317799 h 411044"/>
              <a:gd name="connsiteX3" fmla="*/ 523523 w 604816"/>
              <a:gd name="connsiteY3" fmla="*/ 340690 h 411044"/>
              <a:gd name="connsiteX4" fmla="*/ 528878 w 604816"/>
              <a:gd name="connsiteY4" fmla="*/ 400177 h 411044"/>
              <a:gd name="connsiteX5" fmla="*/ 462004 w 604816"/>
              <a:gd name="connsiteY5" fmla="*/ 353300 h 411044"/>
              <a:gd name="connsiteX6" fmla="*/ 440033 w 604816"/>
              <a:gd name="connsiteY6" fmla="*/ 345213 h 411044"/>
              <a:gd name="connsiteX7" fmla="*/ 437011 w 604816"/>
              <a:gd name="connsiteY7" fmla="*/ 345350 h 411044"/>
              <a:gd name="connsiteX8" fmla="*/ 338279 w 604816"/>
              <a:gd name="connsiteY8" fmla="*/ 319992 h 411044"/>
              <a:gd name="connsiteX9" fmla="*/ 269207 w 604816"/>
              <a:gd name="connsiteY9" fmla="*/ 214450 h 411044"/>
              <a:gd name="connsiteX10" fmla="*/ 272091 w 604816"/>
              <a:gd name="connsiteY10" fmla="*/ 190189 h 411044"/>
              <a:gd name="connsiteX11" fmla="*/ 280467 w 604816"/>
              <a:gd name="connsiteY11" fmla="*/ 167299 h 411044"/>
              <a:gd name="connsiteX12" fmla="*/ 342948 w 604816"/>
              <a:gd name="connsiteY12" fmla="*/ 106166 h 411044"/>
              <a:gd name="connsiteX13" fmla="*/ 355581 w 604816"/>
              <a:gd name="connsiteY13" fmla="*/ 100135 h 411044"/>
              <a:gd name="connsiteX14" fmla="*/ 358602 w 604816"/>
              <a:gd name="connsiteY14" fmla="*/ 98765 h 411044"/>
              <a:gd name="connsiteX15" fmla="*/ 417375 w 604816"/>
              <a:gd name="connsiteY15" fmla="*/ 84509 h 411044"/>
              <a:gd name="connsiteX16" fmla="*/ 437011 w 604816"/>
              <a:gd name="connsiteY16" fmla="*/ 83550 h 411044"/>
              <a:gd name="connsiteX17" fmla="*/ 213353 w 604816"/>
              <a:gd name="connsiteY17" fmla="*/ 0 h 411044"/>
              <a:gd name="connsiteX18" fmla="*/ 340760 w 604816"/>
              <a:gd name="connsiteY18" fmla="*/ 33580 h 411044"/>
              <a:gd name="connsiteX19" fmla="*/ 331973 w 604816"/>
              <a:gd name="connsiteY19" fmla="*/ 37143 h 411044"/>
              <a:gd name="connsiteX20" fmla="*/ 327031 w 604816"/>
              <a:gd name="connsiteY20" fmla="*/ 39336 h 411044"/>
              <a:gd name="connsiteX21" fmla="*/ 310418 w 604816"/>
              <a:gd name="connsiteY21" fmla="*/ 47423 h 411044"/>
              <a:gd name="connsiteX22" fmla="*/ 306849 w 604816"/>
              <a:gd name="connsiteY22" fmla="*/ 49479 h 411044"/>
              <a:gd name="connsiteX23" fmla="*/ 294630 w 604816"/>
              <a:gd name="connsiteY23" fmla="*/ 56743 h 411044"/>
              <a:gd name="connsiteX24" fmla="*/ 289413 w 604816"/>
              <a:gd name="connsiteY24" fmla="*/ 60307 h 411044"/>
              <a:gd name="connsiteX25" fmla="*/ 279528 w 604816"/>
              <a:gd name="connsiteY25" fmla="*/ 67297 h 411044"/>
              <a:gd name="connsiteX26" fmla="*/ 274585 w 604816"/>
              <a:gd name="connsiteY26" fmla="*/ 71134 h 411044"/>
              <a:gd name="connsiteX27" fmla="*/ 264425 w 604816"/>
              <a:gd name="connsiteY27" fmla="*/ 79906 h 411044"/>
              <a:gd name="connsiteX28" fmla="*/ 261130 w 604816"/>
              <a:gd name="connsiteY28" fmla="*/ 82784 h 411044"/>
              <a:gd name="connsiteX29" fmla="*/ 249186 w 604816"/>
              <a:gd name="connsiteY29" fmla="*/ 95120 h 411044"/>
              <a:gd name="connsiteX30" fmla="*/ 246165 w 604816"/>
              <a:gd name="connsiteY30" fmla="*/ 98683 h 411044"/>
              <a:gd name="connsiteX31" fmla="*/ 238203 w 604816"/>
              <a:gd name="connsiteY31" fmla="*/ 108552 h 411044"/>
              <a:gd name="connsiteX32" fmla="*/ 234770 w 604816"/>
              <a:gd name="connsiteY32" fmla="*/ 113349 h 411044"/>
              <a:gd name="connsiteX33" fmla="*/ 228317 w 604816"/>
              <a:gd name="connsiteY33" fmla="*/ 123080 h 411044"/>
              <a:gd name="connsiteX34" fmla="*/ 225434 w 604816"/>
              <a:gd name="connsiteY34" fmla="*/ 127877 h 411044"/>
              <a:gd name="connsiteX35" fmla="*/ 218844 w 604816"/>
              <a:gd name="connsiteY35" fmla="*/ 140487 h 411044"/>
              <a:gd name="connsiteX36" fmla="*/ 217609 w 604816"/>
              <a:gd name="connsiteY36" fmla="*/ 142954 h 411044"/>
              <a:gd name="connsiteX37" fmla="*/ 211430 w 604816"/>
              <a:gd name="connsiteY37" fmla="*/ 158442 h 411044"/>
              <a:gd name="connsiteX38" fmla="*/ 209920 w 604816"/>
              <a:gd name="connsiteY38" fmla="*/ 163102 h 411044"/>
              <a:gd name="connsiteX39" fmla="*/ 206763 w 604816"/>
              <a:gd name="connsiteY39" fmla="*/ 174752 h 411044"/>
              <a:gd name="connsiteX40" fmla="*/ 205527 w 604816"/>
              <a:gd name="connsiteY40" fmla="*/ 180371 h 411044"/>
              <a:gd name="connsiteX41" fmla="*/ 203467 w 604816"/>
              <a:gd name="connsiteY41" fmla="*/ 192159 h 411044"/>
              <a:gd name="connsiteX42" fmla="*/ 202781 w 604816"/>
              <a:gd name="connsiteY42" fmla="*/ 197367 h 411044"/>
              <a:gd name="connsiteX43" fmla="*/ 201820 w 604816"/>
              <a:gd name="connsiteY43" fmla="*/ 214499 h 411044"/>
              <a:gd name="connsiteX44" fmla="*/ 203467 w 604816"/>
              <a:gd name="connsiteY44" fmla="*/ 236155 h 411044"/>
              <a:gd name="connsiteX45" fmla="*/ 204154 w 604816"/>
              <a:gd name="connsiteY45" fmla="*/ 241637 h 411044"/>
              <a:gd name="connsiteX46" fmla="*/ 208822 w 604816"/>
              <a:gd name="connsiteY46" fmla="*/ 262608 h 411044"/>
              <a:gd name="connsiteX47" fmla="*/ 208959 w 604816"/>
              <a:gd name="connsiteY47" fmla="*/ 263019 h 411044"/>
              <a:gd name="connsiteX48" fmla="*/ 216373 w 604816"/>
              <a:gd name="connsiteY48" fmla="*/ 282893 h 411044"/>
              <a:gd name="connsiteX49" fmla="*/ 218707 w 604816"/>
              <a:gd name="connsiteY49" fmla="*/ 287827 h 411044"/>
              <a:gd name="connsiteX50" fmla="*/ 229004 w 604816"/>
              <a:gd name="connsiteY50" fmla="*/ 307152 h 411044"/>
              <a:gd name="connsiteX51" fmla="*/ 229416 w 604816"/>
              <a:gd name="connsiteY51" fmla="*/ 307700 h 411044"/>
              <a:gd name="connsiteX52" fmla="*/ 242321 w 604816"/>
              <a:gd name="connsiteY52" fmla="*/ 325381 h 411044"/>
              <a:gd name="connsiteX53" fmla="*/ 245616 w 604816"/>
              <a:gd name="connsiteY53" fmla="*/ 329630 h 411044"/>
              <a:gd name="connsiteX54" fmla="*/ 249186 w 604816"/>
              <a:gd name="connsiteY54" fmla="*/ 333742 h 411044"/>
              <a:gd name="connsiteX55" fmla="*/ 213490 w 604816"/>
              <a:gd name="connsiteY55" fmla="*/ 336209 h 411044"/>
              <a:gd name="connsiteX56" fmla="*/ 213353 w 604816"/>
              <a:gd name="connsiteY56" fmla="*/ 336209 h 411044"/>
              <a:gd name="connsiteX57" fmla="*/ 187679 w 604816"/>
              <a:gd name="connsiteY57" fmla="*/ 344159 h 411044"/>
              <a:gd name="connsiteX58" fmla="*/ 87318 w 604816"/>
              <a:gd name="connsiteY58" fmla="*/ 411044 h 411044"/>
              <a:gd name="connsiteX59" fmla="*/ 99674 w 604816"/>
              <a:gd name="connsiteY59" fmla="*/ 324148 h 411044"/>
              <a:gd name="connsiteX60" fmla="*/ 84023 w 604816"/>
              <a:gd name="connsiteY60" fmla="*/ 301259 h 411044"/>
              <a:gd name="connsiteX61" fmla="*/ 0 w 604816"/>
              <a:gd name="connsiteY61" fmla="*/ 168036 h 411044"/>
              <a:gd name="connsiteX62" fmla="*/ 213353 w 604816"/>
              <a:gd name="connsiteY62" fmla="*/ 0 h 41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604816" h="411044">
                <a:moveTo>
                  <a:pt x="437011" y="83550"/>
                </a:moveTo>
                <a:cubicBezTo>
                  <a:pt x="529565" y="83550"/>
                  <a:pt x="604816" y="142215"/>
                  <a:pt x="604816" y="214450"/>
                </a:cubicBezTo>
                <a:cubicBezTo>
                  <a:pt x="604816" y="254885"/>
                  <a:pt x="580922" y="292579"/>
                  <a:pt x="539177" y="317799"/>
                </a:cubicBezTo>
                <a:cubicBezTo>
                  <a:pt x="530938" y="322871"/>
                  <a:pt x="525308" y="331095"/>
                  <a:pt x="523523" y="340690"/>
                </a:cubicBezTo>
                <a:cubicBezTo>
                  <a:pt x="519953" y="360564"/>
                  <a:pt x="522974" y="381125"/>
                  <a:pt x="528878" y="400177"/>
                </a:cubicBezTo>
                <a:cubicBezTo>
                  <a:pt x="505122" y="387156"/>
                  <a:pt x="481366" y="370022"/>
                  <a:pt x="462004" y="353300"/>
                </a:cubicBezTo>
                <a:cubicBezTo>
                  <a:pt x="455824" y="348091"/>
                  <a:pt x="448134" y="345213"/>
                  <a:pt x="440033" y="345213"/>
                </a:cubicBezTo>
                <a:cubicBezTo>
                  <a:pt x="438934" y="345213"/>
                  <a:pt x="437835" y="345350"/>
                  <a:pt x="437011" y="345350"/>
                </a:cubicBezTo>
                <a:cubicBezTo>
                  <a:pt x="401308" y="345350"/>
                  <a:pt x="367253" y="336577"/>
                  <a:pt x="338279" y="319992"/>
                </a:cubicBezTo>
                <a:cubicBezTo>
                  <a:pt x="295023" y="295183"/>
                  <a:pt x="269207" y="255844"/>
                  <a:pt x="269207" y="214450"/>
                </a:cubicBezTo>
                <a:cubicBezTo>
                  <a:pt x="269207" y="206089"/>
                  <a:pt x="270168" y="198002"/>
                  <a:pt x="272091" y="190189"/>
                </a:cubicBezTo>
                <a:cubicBezTo>
                  <a:pt x="274013" y="182239"/>
                  <a:pt x="276760" y="174563"/>
                  <a:pt x="280467" y="167299"/>
                </a:cubicBezTo>
                <a:cubicBezTo>
                  <a:pt x="292826" y="142352"/>
                  <a:pt x="314797" y="121107"/>
                  <a:pt x="342948" y="106166"/>
                </a:cubicBezTo>
                <a:cubicBezTo>
                  <a:pt x="347067" y="103973"/>
                  <a:pt x="351187" y="102054"/>
                  <a:pt x="355581" y="100135"/>
                </a:cubicBezTo>
                <a:cubicBezTo>
                  <a:pt x="356542" y="99724"/>
                  <a:pt x="357503" y="99176"/>
                  <a:pt x="358602" y="98765"/>
                </a:cubicBezTo>
                <a:cubicBezTo>
                  <a:pt x="376454" y="91363"/>
                  <a:pt x="396228" y="86428"/>
                  <a:pt x="417375" y="84509"/>
                </a:cubicBezTo>
                <a:cubicBezTo>
                  <a:pt x="423829" y="83824"/>
                  <a:pt x="430283" y="83550"/>
                  <a:pt x="437011" y="83550"/>
                </a:cubicBezTo>
                <a:close/>
                <a:moveTo>
                  <a:pt x="213353" y="0"/>
                </a:moveTo>
                <a:cubicBezTo>
                  <a:pt x="259757" y="0"/>
                  <a:pt x="304377" y="12061"/>
                  <a:pt x="340760" y="33580"/>
                </a:cubicBezTo>
                <a:cubicBezTo>
                  <a:pt x="337740" y="34676"/>
                  <a:pt x="334856" y="36047"/>
                  <a:pt x="331973" y="37143"/>
                </a:cubicBezTo>
                <a:cubicBezTo>
                  <a:pt x="330326" y="37966"/>
                  <a:pt x="328678" y="38514"/>
                  <a:pt x="327031" y="39336"/>
                </a:cubicBezTo>
                <a:cubicBezTo>
                  <a:pt x="321264" y="41803"/>
                  <a:pt x="315773" y="44545"/>
                  <a:pt x="310418" y="47423"/>
                </a:cubicBezTo>
                <a:cubicBezTo>
                  <a:pt x="309183" y="48108"/>
                  <a:pt x="308084" y="48793"/>
                  <a:pt x="306849" y="49479"/>
                </a:cubicBezTo>
                <a:cubicBezTo>
                  <a:pt x="302730" y="51809"/>
                  <a:pt x="298611" y="54139"/>
                  <a:pt x="294630" y="56743"/>
                </a:cubicBezTo>
                <a:cubicBezTo>
                  <a:pt x="292845" y="57839"/>
                  <a:pt x="291060" y="59073"/>
                  <a:pt x="289413" y="60307"/>
                </a:cubicBezTo>
                <a:cubicBezTo>
                  <a:pt x="285980" y="62500"/>
                  <a:pt x="282685" y="64830"/>
                  <a:pt x="279528" y="67297"/>
                </a:cubicBezTo>
                <a:cubicBezTo>
                  <a:pt x="277880" y="68530"/>
                  <a:pt x="276233" y="69901"/>
                  <a:pt x="274585" y="71134"/>
                </a:cubicBezTo>
                <a:cubicBezTo>
                  <a:pt x="271015" y="74013"/>
                  <a:pt x="267720" y="76891"/>
                  <a:pt x="264425" y="79906"/>
                </a:cubicBezTo>
                <a:cubicBezTo>
                  <a:pt x="263327" y="80866"/>
                  <a:pt x="262229" y="81825"/>
                  <a:pt x="261130" y="82784"/>
                </a:cubicBezTo>
                <a:cubicBezTo>
                  <a:pt x="257012" y="86759"/>
                  <a:pt x="253030" y="90871"/>
                  <a:pt x="249186" y="95120"/>
                </a:cubicBezTo>
                <a:cubicBezTo>
                  <a:pt x="248088" y="96216"/>
                  <a:pt x="247264" y="97450"/>
                  <a:pt x="246165" y="98683"/>
                </a:cubicBezTo>
                <a:cubicBezTo>
                  <a:pt x="243420" y="101836"/>
                  <a:pt x="240811" y="105125"/>
                  <a:pt x="238203" y="108552"/>
                </a:cubicBezTo>
                <a:cubicBezTo>
                  <a:pt x="237104" y="110197"/>
                  <a:pt x="235869" y="111704"/>
                  <a:pt x="234770" y="113349"/>
                </a:cubicBezTo>
                <a:cubicBezTo>
                  <a:pt x="232573" y="116501"/>
                  <a:pt x="230377" y="119791"/>
                  <a:pt x="228317" y="123080"/>
                </a:cubicBezTo>
                <a:cubicBezTo>
                  <a:pt x="227356" y="124725"/>
                  <a:pt x="226395" y="126233"/>
                  <a:pt x="225434" y="127877"/>
                </a:cubicBezTo>
                <a:cubicBezTo>
                  <a:pt x="223100" y="132126"/>
                  <a:pt x="220904" y="136238"/>
                  <a:pt x="218844" y="140487"/>
                </a:cubicBezTo>
                <a:cubicBezTo>
                  <a:pt x="218432" y="141309"/>
                  <a:pt x="218021" y="142132"/>
                  <a:pt x="217609" y="142954"/>
                </a:cubicBezTo>
                <a:cubicBezTo>
                  <a:pt x="215275" y="148025"/>
                  <a:pt x="213215" y="153233"/>
                  <a:pt x="211430" y="158442"/>
                </a:cubicBezTo>
                <a:cubicBezTo>
                  <a:pt x="210881" y="159949"/>
                  <a:pt x="210469" y="161457"/>
                  <a:pt x="209920" y="163102"/>
                </a:cubicBezTo>
                <a:cubicBezTo>
                  <a:pt x="208685" y="166940"/>
                  <a:pt x="207724" y="170777"/>
                  <a:pt x="206763" y="174752"/>
                </a:cubicBezTo>
                <a:cubicBezTo>
                  <a:pt x="206213" y="176671"/>
                  <a:pt x="205801" y="178453"/>
                  <a:pt x="205527" y="180371"/>
                </a:cubicBezTo>
                <a:cubicBezTo>
                  <a:pt x="204703" y="184209"/>
                  <a:pt x="204017" y="188184"/>
                  <a:pt x="203467" y="192159"/>
                </a:cubicBezTo>
                <a:cubicBezTo>
                  <a:pt x="203193" y="193940"/>
                  <a:pt x="202918" y="195585"/>
                  <a:pt x="202781" y="197367"/>
                </a:cubicBezTo>
                <a:cubicBezTo>
                  <a:pt x="202232" y="203123"/>
                  <a:pt x="201820" y="208743"/>
                  <a:pt x="201820" y="214499"/>
                </a:cubicBezTo>
                <a:cubicBezTo>
                  <a:pt x="201820" y="221901"/>
                  <a:pt x="202506" y="229028"/>
                  <a:pt x="203467" y="236155"/>
                </a:cubicBezTo>
                <a:cubicBezTo>
                  <a:pt x="203605" y="238074"/>
                  <a:pt x="203879" y="239719"/>
                  <a:pt x="204154" y="241637"/>
                </a:cubicBezTo>
                <a:cubicBezTo>
                  <a:pt x="205390" y="248627"/>
                  <a:pt x="206763" y="255755"/>
                  <a:pt x="208822" y="262608"/>
                </a:cubicBezTo>
                <a:cubicBezTo>
                  <a:pt x="208822" y="262745"/>
                  <a:pt x="208959" y="262882"/>
                  <a:pt x="208959" y="263019"/>
                </a:cubicBezTo>
                <a:cubicBezTo>
                  <a:pt x="211019" y="269735"/>
                  <a:pt x="213627" y="276451"/>
                  <a:pt x="216373" y="282893"/>
                </a:cubicBezTo>
                <a:cubicBezTo>
                  <a:pt x="217197" y="284537"/>
                  <a:pt x="217883" y="286182"/>
                  <a:pt x="218707" y="287827"/>
                </a:cubicBezTo>
                <a:cubicBezTo>
                  <a:pt x="221727" y="294406"/>
                  <a:pt x="225160" y="300847"/>
                  <a:pt x="229004" y="307152"/>
                </a:cubicBezTo>
                <a:cubicBezTo>
                  <a:pt x="229141" y="307289"/>
                  <a:pt x="229278" y="307563"/>
                  <a:pt x="229416" y="307700"/>
                </a:cubicBezTo>
                <a:cubicBezTo>
                  <a:pt x="233260" y="313731"/>
                  <a:pt x="237653" y="319625"/>
                  <a:pt x="242321" y="325381"/>
                </a:cubicBezTo>
                <a:cubicBezTo>
                  <a:pt x="243420" y="326752"/>
                  <a:pt x="244518" y="328122"/>
                  <a:pt x="245616" y="329630"/>
                </a:cubicBezTo>
                <a:cubicBezTo>
                  <a:pt x="246852" y="331001"/>
                  <a:pt x="247950" y="332371"/>
                  <a:pt x="249186" y="333742"/>
                </a:cubicBezTo>
                <a:cubicBezTo>
                  <a:pt x="237379" y="335387"/>
                  <a:pt x="225572" y="336209"/>
                  <a:pt x="213490" y="336209"/>
                </a:cubicBezTo>
                <a:lnTo>
                  <a:pt x="213353" y="336209"/>
                </a:lnTo>
                <a:cubicBezTo>
                  <a:pt x="204154" y="335661"/>
                  <a:pt x="194681" y="337991"/>
                  <a:pt x="187679" y="344159"/>
                </a:cubicBezTo>
                <a:cubicBezTo>
                  <a:pt x="158847" y="368692"/>
                  <a:pt x="122602" y="394323"/>
                  <a:pt x="87318" y="411044"/>
                </a:cubicBezTo>
                <a:cubicBezTo>
                  <a:pt x="97890" y="384317"/>
                  <a:pt x="105029" y="353479"/>
                  <a:pt x="99674" y="324148"/>
                </a:cubicBezTo>
                <a:cubicBezTo>
                  <a:pt x="98027" y="314691"/>
                  <a:pt x="92261" y="306330"/>
                  <a:pt x="84023" y="301259"/>
                </a:cubicBezTo>
                <a:cubicBezTo>
                  <a:pt x="30616" y="268912"/>
                  <a:pt x="0" y="220393"/>
                  <a:pt x="0" y="168036"/>
                </a:cubicBezTo>
                <a:cubicBezTo>
                  <a:pt x="0" y="75383"/>
                  <a:pt x="95693" y="0"/>
                  <a:pt x="213353" y="0"/>
                </a:cubicBezTo>
                <a:close/>
              </a:path>
            </a:pathLst>
          </a:custGeom>
          <a:solidFill>
            <a:schemeClr val="bg1"/>
          </a:solidFill>
          <a:ln>
            <a:noFill/>
          </a:ln>
        </p:spPr>
        <p:txBody>
          <a:bodyPr/>
          <a:lstStyle/>
          <a:p>
            <a:endParaRPr lang="zh-CN" altLang="en-US" sz="1600"/>
          </a:p>
        </p:txBody>
      </p:sp>
      <p:sp>
        <p:nvSpPr>
          <p:cNvPr id="21" name="planet-earth_93741"/>
          <p:cNvSpPr>
            <a:spLocks noChangeAspect="1"/>
          </p:cNvSpPr>
          <p:nvPr/>
        </p:nvSpPr>
        <p:spPr bwMode="auto">
          <a:xfrm>
            <a:off x="5197240" y="5260050"/>
            <a:ext cx="499037" cy="469597"/>
          </a:xfrm>
          <a:custGeom>
            <a:avLst/>
            <a:gdLst>
              <a:gd name="T0" fmla="*/ 5045 w 6827"/>
              <a:gd name="T1" fmla="*/ 1418 h 6434"/>
              <a:gd name="T2" fmla="*/ 3413 w 6827"/>
              <a:gd name="T3" fmla="*/ 0 h 6434"/>
              <a:gd name="T4" fmla="*/ 1782 w 6827"/>
              <a:gd name="T5" fmla="*/ 1419 h 6434"/>
              <a:gd name="T6" fmla="*/ 0 w 6827"/>
              <a:gd name="T7" fmla="*/ 3063 h 6434"/>
              <a:gd name="T8" fmla="*/ 1412 w 6827"/>
              <a:gd name="T9" fmla="*/ 4695 h 6434"/>
              <a:gd name="T10" fmla="*/ 1412 w 6827"/>
              <a:gd name="T11" fmla="*/ 6199 h 6434"/>
              <a:gd name="T12" fmla="*/ 1648 w 6827"/>
              <a:gd name="T13" fmla="*/ 6434 h 6434"/>
              <a:gd name="T14" fmla="*/ 2511 w 6827"/>
              <a:gd name="T15" fmla="*/ 6434 h 6434"/>
              <a:gd name="T16" fmla="*/ 2589 w 6827"/>
              <a:gd name="T17" fmla="*/ 6356 h 6434"/>
              <a:gd name="T18" fmla="*/ 2589 w 6827"/>
              <a:gd name="T19" fmla="*/ 4479 h 6434"/>
              <a:gd name="T20" fmla="*/ 2813 w 6827"/>
              <a:gd name="T21" fmla="*/ 4238 h 6434"/>
              <a:gd name="T22" fmla="*/ 3060 w 6827"/>
              <a:gd name="T23" fmla="*/ 4473 h 6434"/>
              <a:gd name="T24" fmla="*/ 3060 w 6827"/>
              <a:gd name="T25" fmla="*/ 6356 h 6434"/>
              <a:gd name="T26" fmla="*/ 3139 w 6827"/>
              <a:gd name="T27" fmla="*/ 6434 h 6434"/>
              <a:gd name="T28" fmla="*/ 3704 w 6827"/>
              <a:gd name="T29" fmla="*/ 6434 h 6434"/>
              <a:gd name="T30" fmla="*/ 3782 w 6827"/>
              <a:gd name="T31" fmla="*/ 6356 h 6434"/>
              <a:gd name="T32" fmla="*/ 3782 w 6827"/>
              <a:gd name="T33" fmla="*/ 4479 h 6434"/>
              <a:gd name="T34" fmla="*/ 4006 w 6827"/>
              <a:gd name="T35" fmla="*/ 4238 h 6434"/>
              <a:gd name="T36" fmla="*/ 4253 w 6827"/>
              <a:gd name="T37" fmla="*/ 4473 h 6434"/>
              <a:gd name="T38" fmla="*/ 4253 w 6827"/>
              <a:gd name="T39" fmla="*/ 6356 h 6434"/>
              <a:gd name="T40" fmla="*/ 4331 w 6827"/>
              <a:gd name="T41" fmla="*/ 6434 h 6434"/>
              <a:gd name="T42" fmla="*/ 5179 w 6827"/>
              <a:gd name="T43" fmla="*/ 6434 h 6434"/>
              <a:gd name="T44" fmla="*/ 5414 w 6827"/>
              <a:gd name="T45" fmla="*/ 6199 h 6434"/>
              <a:gd name="T46" fmla="*/ 5414 w 6827"/>
              <a:gd name="T47" fmla="*/ 4695 h 6434"/>
              <a:gd name="T48" fmla="*/ 6827 w 6827"/>
              <a:gd name="T49" fmla="*/ 3063 h 6434"/>
              <a:gd name="T50" fmla="*/ 5045 w 6827"/>
              <a:gd name="T51" fmla="*/ 1418 h 64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827" h="6434">
                <a:moveTo>
                  <a:pt x="5045" y="1418"/>
                </a:moveTo>
                <a:cubicBezTo>
                  <a:pt x="4937" y="633"/>
                  <a:pt x="4261" y="0"/>
                  <a:pt x="3413" y="0"/>
                </a:cubicBezTo>
                <a:cubicBezTo>
                  <a:pt x="2565" y="0"/>
                  <a:pt x="1890" y="633"/>
                  <a:pt x="1782" y="1419"/>
                </a:cubicBezTo>
                <a:cubicBezTo>
                  <a:pt x="841" y="1340"/>
                  <a:pt x="0" y="2082"/>
                  <a:pt x="0" y="3063"/>
                </a:cubicBezTo>
                <a:cubicBezTo>
                  <a:pt x="0" y="3892"/>
                  <a:pt x="615" y="4580"/>
                  <a:pt x="1412" y="4695"/>
                </a:cubicBezTo>
                <a:lnTo>
                  <a:pt x="1412" y="6199"/>
                </a:lnTo>
                <a:cubicBezTo>
                  <a:pt x="1412" y="6329"/>
                  <a:pt x="1518" y="6434"/>
                  <a:pt x="1648" y="6434"/>
                </a:cubicBezTo>
                <a:lnTo>
                  <a:pt x="2511" y="6434"/>
                </a:lnTo>
                <a:cubicBezTo>
                  <a:pt x="2554" y="6434"/>
                  <a:pt x="2589" y="6399"/>
                  <a:pt x="2589" y="6356"/>
                </a:cubicBezTo>
                <a:lnTo>
                  <a:pt x="2589" y="4479"/>
                </a:lnTo>
                <a:cubicBezTo>
                  <a:pt x="2589" y="4353"/>
                  <a:pt x="2687" y="4244"/>
                  <a:pt x="2813" y="4238"/>
                </a:cubicBezTo>
                <a:cubicBezTo>
                  <a:pt x="2949" y="4231"/>
                  <a:pt x="3060" y="4339"/>
                  <a:pt x="3060" y="4473"/>
                </a:cubicBezTo>
                <a:lnTo>
                  <a:pt x="3060" y="6356"/>
                </a:lnTo>
                <a:cubicBezTo>
                  <a:pt x="3060" y="6399"/>
                  <a:pt x="3095" y="6434"/>
                  <a:pt x="3139" y="6434"/>
                </a:cubicBezTo>
                <a:lnTo>
                  <a:pt x="3704" y="6434"/>
                </a:lnTo>
                <a:cubicBezTo>
                  <a:pt x="3747" y="6434"/>
                  <a:pt x="3782" y="6399"/>
                  <a:pt x="3782" y="6356"/>
                </a:cubicBezTo>
                <a:lnTo>
                  <a:pt x="3782" y="4479"/>
                </a:lnTo>
                <a:cubicBezTo>
                  <a:pt x="3782" y="4353"/>
                  <a:pt x="3880" y="4244"/>
                  <a:pt x="4006" y="4238"/>
                </a:cubicBezTo>
                <a:cubicBezTo>
                  <a:pt x="4141" y="4231"/>
                  <a:pt x="4253" y="4339"/>
                  <a:pt x="4253" y="4473"/>
                </a:cubicBezTo>
                <a:lnTo>
                  <a:pt x="4253" y="6356"/>
                </a:lnTo>
                <a:cubicBezTo>
                  <a:pt x="4253" y="6399"/>
                  <a:pt x="4288" y="6434"/>
                  <a:pt x="4331" y="6434"/>
                </a:cubicBezTo>
                <a:lnTo>
                  <a:pt x="5179" y="6434"/>
                </a:lnTo>
                <a:cubicBezTo>
                  <a:pt x="5309" y="6434"/>
                  <a:pt x="5414" y="6329"/>
                  <a:pt x="5414" y="6199"/>
                </a:cubicBezTo>
                <a:lnTo>
                  <a:pt x="5414" y="4695"/>
                </a:lnTo>
                <a:cubicBezTo>
                  <a:pt x="6212" y="4580"/>
                  <a:pt x="6827" y="3892"/>
                  <a:pt x="6827" y="3063"/>
                </a:cubicBezTo>
                <a:cubicBezTo>
                  <a:pt x="6827" y="2083"/>
                  <a:pt x="5986" y="1340"/>
                  <a:pt x="5045" y="1418"/>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600"/>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5204460" y="602680"/>
            <a:ext cx="1783080" cy="521970"/>
          </a:xfrm>
          <a:prstGeom prst="rect">
            <a:avLst/>
          </a:prstGeom>
          <a:noFill/>
        </p:spPr>
        <p:txBody>
          <a:bodyPr wrap="none" rtlCol="0">
            <a:spAutoFit/>
          </a:bodyPr>
          <a:lstStyle/>
          <a:p>
            <a:pPr algn="ctr"/>
            <a:r>
              <a:rPr lang="en-US" altLang="zh-CN" sz="2800" dirty="0">
                <a:solidFill>
                  <a:srgbClr val="647A72"/>
                </a:solidFill>
                <a:latin typeface="方正清刻本悦宋简体" panose="02000000000000000000" pitchFamily="2" charset="-122"/>
                <a:ea typeface="方正清刻本悦宋简体" panose="02000000000000000000" pitchFamily="2" charset="-122"/>
              </a:rPr>
              <a:t>Reference</a:t>
            </a:r>
            <a:endParaRPr lang="en-US" altLang="zh-CN" sz="2800" dirty="0">
              <a:solidFill>
                <a:srgbClr val="647A72"/>
              </a:solidFill>
              <a:latin typeface="方正清刻本悦宋简体" panose="02000000000000000000" pitchFamily="2" charset="-122"/>
              <a:ea typeface="方正清刻本悦宋简体" panose="02000000000000000000" pitchFamily="2" charset="-122"/>
            </a:endParaRPr>
          </a:p>
        </p:txBody>
      </p:sp>
      <p:sp>
        <p:nvSpPr>
          <p:cNvPr id="2" name="文本框 1"/>
          <p:cNvSpPr txBox="1"/>
          <p:nvPr/>
        </p:nvSpPr>
        <p:spPr>
          <a:xfrm>
            <a:off x="118745" y="1422400"/>
            <a:ext cx="11544300" cy="1918335"/>
          </a:xfrm>
          <a:prstGeom prst="rect">
            <a:avLst/>
          </a:prstGeom>
          <a:noFill/>
        </p:spPr>
        <p:txBody>
          <a:bodyPr wrap="square" rtlCol="0">
            <a:noAutofit/>
          </a:bodyPr>
          <a:p>
            <a:pPr algn="l" fontAlgn="auto">
              <a:lnSpc>
                <a:spcPct val="150000"/>
              </a:lnSpc>
              <a:buClrTx/>
              <a:buSzTx/>
              <a:buFontTx/>
            </a:pPr>
            <a:r>
              <a:rPr lang="zh-CN" altLang="en-US" sz="1600">
                <a:latin typeface="Times New Roman" panose="02020603050405020304" charset="0"/>
                <a:cs typeface="Times New Roman" panose="02020603050405020304" charset="0"/>
              </a:rPr>
              <a:t>Bérastégui, P. (2021). </a:t>
            </a:r>
            <a:r>
              <a:rPr lang="zh-CN" altLang="en-US" sz="1600" i="1">
                <a:latin typeface="Times New Roman" panose="02020603050405020304" charset="0"/>
                <a:cs typeface="Times New Roman" panose="02020603050405020304" charset="0"/>
              </a:rPr>
              <a:t>Teleworking in the aftermath of the Covid-19 pandemic: enabling conditions for a successful transition.</a:t>
            </a:r>
            <a:r>
              <a:rPr lang="zh-CN" altLang="en-US" sz="1600">
                <a:latin typeface="Times New Roman" panose="02020603050405020304" charset="0"/>
                <a:cs typeface="Times New Roman" panose="02020603050405020304" charset="0"/>
              </a:rPr>
              <a:t> ETUI Research Paper-Policy Brief.</a:t>
            </a:r>
            <a:endParaRPr lang="zh-CN" altLang="en-US" sz="1600">
              <a:latin typeface="Times New Roman" panose="02020603050405020304" charset="0"/>
              <a:cs typeface="Times New Roman" panose="02020603050405020304" charset="0"/>
            </a:endParaRPr>
          </a:p>
          <a:p>
            <a:pPr indent="0" fontAlgn="auto">
              <a:lnSpc>
                <a:spcPct val="150000"/>
              </a:lnSpc>
            </a:pPr>
            <a:r>
              <a:rPr lang="zh-CN" altLang="en-US" sz="1600">
                <a:latin typeface="Times New Roman" panose="02020603050405020304" charset="0"/>
                <a:cs typeface="Times New Roman" panose="02020603050405020304" charset="0"/>
              </a:rPr>
              <a:t>CARR, J.B. and BROWER, R.S. (2000) ‘PRINCIPLED OPPORTUNISM: EVIDENCE FROM THE ORGANIZATIONAL MIDDLE’, </a:t>
            </a:r>
            <a:r>
              <a:rPr lang="zh-CN" altLang="en-US" sz="1600" i="1">
                <a:latin typeface="Times New Roman" panose="02020603050405020304" charset="0"/>
                <a:cs typeface="Times New Roman" panose="02020603050405020304" charset="0"/>
              </a:rPr>
              <a:t>Public administration quarterly</a:t>
            </a:r>
            <a:r>
              <a:rPr lang="zh-CN" altLang="en-US" sz="1600">
                <a:latin typeface="Times New Roman" panose="02020603050405020304" charset="0"/>
                <a:cs typeface="Times New Roman" panose="02020603050405020304" charset="0"/>
              </a:rPr>
              <a:t>, 24(1), pp. 109–138.</a:t>
            </a:r>
            <a:endParaRPr lang="zh-CN" altLang="en-US" sz="1600">
              <a:latin typeface="Times New Roman" panose="02020603050405020304" charset="0"/>
              <a:cs typeface="Times New Roman" panose="02020603050405020304" charset="0"/>
            </a:endParaRPr>
          </a:p>
          <a:p>
            <a:pPr indent="0" fontAlgn="auto">
              <a:lnSpc>
                <a:spcPct val="150000"/>
              </a:lnSpc>
            </a:pPr>
            <a:r>
              <a:rPr lang="zh-CN" altLang="en-US" sz="1600">
                <a:latin typeface="Times New Roman" panose="02020603050405020304" charset="0"/>
                <a:cs typeface="Times New Roman" panose="02020603050405020304" charset="0"/>
              </a:rPr>
              <a:t>Cummings, T. G., </a:t>
            </a:r>
            <a:r>
              <a:rPr lang="en-US" altLang="zh-CN" sz="1600">
                <a:latin typeface="Times New Roman" panose="02020603050405020304" charset="0"/>
                <a:cs typeface="Times New Roman" panose="02020603050405020304" charset="0"/>
              </a:rPr>
              <a:t>and</a:t>
            </a:r>
            <a:r>
              <a:rPr lang="zh-CN" altLang="en-US" sz="1600">
                <a:latin typeface="Times New Roman" panose="02020603050405020304" charset="0"/>
                <a:cs typeface="Times New Roman" panose="02020603050405020304" charset="0"/>
              </a:rPr>
              <a:t> Worley, C. G. (2015). Organization development &amp; change. Stamford: Cengage Learning.</a:t>
            </a:r>
            <a:endParaRPr lang="zh-CN" altLang="en-US" sz="1600">
              <a:latin typeface="Times New Roman" panose="02020603050405020304" charset="0"/>
              <a:cs typeface="Times New Roman" panose="02020603050405020304" charset="0"/>
            </a:endParaRPr>
          </a:p>
          <a:p>
            <a:pPr indent="0" fontAlgn="auto">
              <a:lnSpc>
                <a:spcPct val="150000"/>
              </a:lnSpc>
            </a:pPr>
            <a:r>
              <a:rPr lang="zh-CN" altLang="en-US" sz="1600">
                <a:latin typeface="Times New Roman" panose="02020603050405020304" charset="0"/>
                <a:cs typeface="Times New Roman" panose="02020603050405020304" charset="0"/>
              </a:rPr>
              <a:t>Fitzgerald, M. et al. (2014) ‘Embracing Digital Technology: A New Strategic Imperative’, </a:t>
            </a:r>
            <a:r>
              <a:rPr lang="zh-CN" altLang="en-US" sz="1600" i="1">
                <a:latin typeface="Times New Roman" panose="02020603050405020304" charset="0"/>
                <a:cs typeface="Times New Roman" panose="02020603050405020304" charset="0"/>
              </a:rPr>
              <a:t>MIT Sloan management review</a:t>
            </a:r>
            <a:r>
              <a:rPr lang="zh-CN" altLang="en-US" sz="1600">
                <a:latin typeface="Times New Roman" panose="02020603050405020304" charset="0"/>
                <a:cs typeface="Times New Roman" panose="02020603050405020304" charset="0"/>
              </a:rPr>
              <a:t>, 55(2), p</a:t>
            </a:r>
            <a:r>
              <a:rPr lang="en-US" altLang="zh-CN" sz="1600">
                <a:latin typeface="Times New Roman" panose="02020603050405020304" charset="0"/>
                <a:cs typeface="Times New Roman" panose="02020603050405020304" charset="0"/>
              </a:rPr>
              <a:t>p</a:t>
            </a:r>
            <a:r>
              <a:rPr lang="zh-CN" altLang="en-US" sz="1600">
                <a:latin typeface="Times New Roman" panose="02020603050405020304" charset="0"/>
                <a:cs typeface="Times New Roman" panose="02020603050405020304" charset="0"/>
              </a:rPr>
              <a:t>. 1–.</a:t>
            </a:r>
            <a:endParaRPr lang="zh-CN" altLang="en-US" sz="1600">
              <a:latin typeface="Times New Roman" panose="02020603050405020304" charset="0"/>
              <a:cs typeface="Times New Roman" panose="02020603050405020304" charset="0"/>
            </a:endParaRPr>
          </a:p>
          <a:p>
            <a:pPr indent="0" fontAlgn="auto">
              <a:lnSpc>
                <a:spcPct val="150000"/>
              </a:lnSpc>
            </a:pPr>
            <a:r>
              <a:rPr lang="zh-CN" altLang="en-US" sz="1600">
                <a:latin typeface="Times New Roman" panose="02020603050405020304" charset="0"/>
                <a:cs typeface="Times New Roman" panose="02020603050405020304" charset="0"/>
              </a:rPr>
              <a:t>Kotter, J.P. and Schlesinger, L.A. (2008) </a:t>
            </a:r>
            <a:r>
              <a:rPr lang="en-US" altLang="zh-CN" sz="1600">
                <a:latin typeface="Times New Roman" panose="02020603050405020304" charset="0"/>
                <a:cs typeface="Times New Roman" panose="02020603050405020304" charset="0"/>
              </a:rPr>
              <a:t>‘</a:t>
            </a:r>
            <a:r>
              <a:rPr lang="zh-CN" altLang="en-US" sz="1600">
                <a:latin typeface="Times New Roman" panose="02020603050405020304" charset="0"/>
                <a:cs typeface="Times New Roman" panose="02020603050405020304" charset="0"/>
              </a:rPr>
              <a:t>Choosing strategies for change</a:t>
            </a:r>
            <a:r>
              <a:rPr lang="en-US" altLang="zh-CN" sz="1600">
                <a:latin typeface="Times New Roman" panose="02020603050405020304" charset="0"/>
                <a:cs typeface="Times New Roman" panose="02020603050405020304" charset="0"/>
              </a:rPr>
              <a:t>’</a:t>
            </a:r>
            <a:r>
              <a:rPr lang="zh-CN" altLang="en-US" sz="1600">
                <a:latin typeface="Times New Roman" panose="02020603050405020304" charset="0"/>
                <a:cs typeface="Times New Roman" panose="02020603050405020304" charset="0"/>
              </a:rPr>
              <a:t>, </a:t>
            </a:r>
            <a:r>
              <a:rPr lang="zh-CN" altLang="en-US" sz="1600" i="1">
                <a:latin typeface="Times New Roman" panose="02020603050405020304" charset="0"/>
                <a:cs typeface="Times New Roman" panose="02020603050405020304" charset="0"/>
              </a:rPr>
              <a:t>Harvard business review</a:t>
            </a:r>
            <a:r>
              <a:rPr lang="zh-CN" altLang="en-US" sz="1600">
                <a:latin typeface="Times New Roman" panose="02020603050405020304" charset="0"/>
                <a:cs typeface="Times New Roman" panose="02020603050405020304" charset="0"/>
              </a:rPr>
              <a:t>, 86(7-8), p. 130–.</a:t>
            </a:r>
            <a:endParaRPr lang="zh-CN" altLang="en-US" sz="1600">
              <a:latin typeface="Times New Roman" panose="02020603050405020304" charset="0"/>
              <a:cs typeface="Times New Roman" panose="02020603050405020304" charset="0"/>
            </a:endParaRPr>
          </a:p>
          <a:p>
            <a:pPr indent="0" fontAlgn="auto">
              <a:lnSpc>
                <a:spcPct val="150000"/>
              </a:lnSpc>
            </a:pPr>
            <a:r>
              <a:rPr lang="zh-CN" altLang="en-US" sz="1600">
                <a:latin typeface="Times New Roman" panose="02020603050405020304" charset="0"/>
                <a:cs typeface="Times New Roman" panose="02020603050405020304" charset="0"/>
              </a:rPr>
              <a:t>Leana, C.R. and Barry, B. (2000) </a:t>
            </a:r>
            <a:r>
              <a:rPr lang="en-US" altLang="zh-CN" sz="1600">
                <a:latin typeface="Times New Roman" panose="02020603050405020304" charset="0"/>
                <a:cs typeface="Times New Roman" panose="02020603050405020304" charset="0"/>
              </a:rPr>
              <a:t>‘</a:t>
            </a:r>
            <a:r>
              <a:rPr lang="zh-CN" altLang="en-US" sz="1600">
                <a:latin typeface="Times New Roman" panose="02020603050405020304" charset="0"/>
                <a:cs typeface="Times New Roman" panose="02020603050405020304" charset="0"/>
              </a:rPr>
              <a:t>Stability and Change as Simultaneous Experiences in Organizational Life</a:t>
            </a:r>
            <a:r>
              <a:rPr lang="en-US" altLang="zh-CN" sz="1600">
                <a:latin typeface="Times New Roman" panose="02020603050405020304" charset="0"/>
                <a:cs typeface="Times New Roman" panose="02020603050405020304" charset="0"/>
              </a:rPr>
              <a:t>’</a:t>
            </a:r>
            <a:r>
              <a:rPr lang="zh-CN" altLang="en-US" sz="1600">
                <a:latin typeface="Times New Roman" panose="02020603050405020304" charset="0"/>
                <a:cs typeface="Times New Roman" panose="02020603050405020304" charset="0"/>
              </a:rPr>
              <a:t>, </a:t>
            </a:r>
            <a:r>
              <a:rPr lang="zh-CN" altLang="en-US" sz="1600" i="1">
                <a:latin typeface="Times New Roman" panose="02020603050405020304" charset="0"/>
                <a:cs typeface="Times New Roman" panose="02020603050405020304" charset="0"/>
              </a:rPr>
              <a:t>The Academy of Management review</a:t>
            </a:r>
            <a:r>
              <a:rPr lang="zh-CN" altLang="en-US" sz="1600">
                <a:latin typeface="Times New Roman" panose="02020603050405020304" charset="0"/>
                <a:cs typeface="Times New Roman" panose="02020603050405020304" charset="0"/>
              </a:rPr>
              <a:t>, 25(4), pp. 753–759. </a:t>
            </a:r>
            <a:endParaRPr lang="zh-CN" altLang="en-US" sz="1600">
              <a:latin typeface="Times New Roman" panose="02020603050405020304" charset="0"/>
              <a:cs typeface="Times New Roman" panose="02020603050405020304" charset="0"/>
            </a:endParaRPr>
          </a:p>
          <a:p>
            <a:pPr indent="0" fontAlgn="auto">
              <a:lnSpc>
                <a:spcPct val="150000"/>
              </a:lnSpc>
            </a:pPr>
            <a:r>
              <a:rPr lang="zh-CN" altLang="en-US" sz="1600">
                <a:latin typeface="Times New Roman" panose="02020603050405020304" charset="0"/>
                <a:cs typeface="Times New Roman" panose="02020603050405020304" charset="0"/>
              </a:rPr>
              <a:t>Lewin, K. (1943) ‘Defining the "field at a given time.’, </a:t>
            </a:r>
            <a:r>
              <a:rPr lang="zh-CN" altLang="en-US" sz="1600" i="1">
                <a:latin typeface="Times New Roman" panose="02020603050405020304" charset="0"/>
                <a:cs typeface="Times New Roman" panose="02020603050405020304" charset="0"/>
              </a:rPr>
              <a:t>Psychological review</a:t>
            </a:r>
            <a:r>
              <a:rPr lang="zh-CN" altLang="en-US" sz="1600">
                <a:latin typeface="Times New Roman" panose="02020603050405020304" charset="0"/>
                <a:cs typeface="Times New Roman" panose="02020603050405020304" charset="0"/>
              </a:rPr>
              <a:t>, 50(3), pp. 292–310. </a:t>
            </a:r>
            <a:endParaRPr lang="zh-CN" altLang="en-US" sz="1600">
              <a:latin typeface="Times New Roman" panose="02020603050405020304" charset="0"/>
              <a:cs typeface="Times New Roman" panose="02020603050405020304" charset="0"/>
            </a:endParaRPr>
          </a:p>
          <a:p>
            <a:pPr indent="0" fontAlgn="auto">
              <a:lnSpc>
                <a:spcPct val="150000"/>
              </a:lnSpc>
            </a:pPr>
            <a:r>
              <a:rPr lang="zh-CN" altLang="en-US" sz="1600">
                <a:latin typeface="Times New Roman" panose="02020603050405020304" charset="0"/>
                <a:cs typeface="Times New Roman" panose="02020603050405020304" charset="0"/>
              </a:rPr>
              <a:t>Mack, D.A., Nelson, D.L. and Quick, J.C. (1998) </a:t>
            </a:r>
            <a:r>
              <a:rPr lang="en-US" altLang="zh-CN" sz="1600">
                <a:latin typeface="Times New Roman" panose="02020603050405020304" charset="0"/>
                <a:cs typeface="Times New Roman" panose="02020603050405020304" charset="0"/>
              </a:rPr>
              <a:t>‘</a:t>
            </a:r>
            <a:r>
              <a:rPr lang="zh-CN" altLang="en-US" sz="1600">
                <a:latin typeface="Times New Roman" panose="02020603050405020304" charset="0"/>
                <a:cs typeface="Times New Roman" panose="02020603050405020304" charset="0"/>
              </a:rPr>
              <a:t>The Stress of Organisational Change: A Dynamic Process Model</a:t>
            </a:r>
            <a:r>
              <a:rPr lang="en-US" altLang="zh-CN" sz="1600">
                <a:latin typeface="Times New Roman" panose="02020603050405020304" charset="0"/>
                <a:cs typeface="Times New Roman" panose="02020603050405020304" charset="0"/>
              </a:rPr>
              <a:t>’, </a:t>
            </a:r>
            <a:r>
              <a:rPr lang="zh-CN" altLang="en-US" sz="1600" i="1">
                <a:latin typeface="Times New Roman" panose="02020603050405020304" charset="0"/>
                <a:cs typeface="Times New Roman" panose="02020603050405020304" charset="0"/>
              </a:rPr>
              <a:t>Applied psychology</a:t>
            </a:r>
            <a:r>
              <a:rPr lang="zh-CN" altLang="en-US" sz="1600">
                <a:latin typeface="Times New Roman" panose="02020603050405020304" charset="0"/>
                <a:cs typeface="Times New Roman" panose="02020603050405020304" charset="0"/>
              </a:rPr>
              <a:t>, 47(2), pp. 219–232. </a:t>
            </a:r>
            <a:endParaRPr lang="zh-CN" altLang="en-US" sz="1600">
              <a:latin typeface="Times New Roman" panose="02020603050405020304" charset="0"/>
              <a:cs typeface="Times New Roman" panose="02020603050405020304" charset="0"/>
            </a:endParaRPr>
          </a:p>
          <a:p>
            <a:pPr indent="0" fontAlgn="auto">
              <a:lnSpc>
                <a:spcPct val="150000"/>
              </a:lnSpc>
            </a:pPr>
            <a:r>
              <a:rPr lang="en-US" altLang="zh-CN" sz="1600">
                <a:latin typeface="Times New Roman" panose="02020603050405020304" charset="0"/>
                <a:cs typeface="Times New Roman" panose="02020603050405020304" charset="0"/>
              </a:rPr>
              <a:t>Newman, D. (2018) Top 10 digital transformation trends for 2019, </a:t>
            </a:r>
            <a:r>
              <a:rPr lang="en-US" altLang="zh-CN" sz="1600" i="1">
                <a:latin typeface="Times New Roman" panose="02020603050405020304" charset="0"/>
                <a:cs typeface="Times New Roman" panose="02020603050405020304" charset="0"/>
              </a:rPr>
              <a:t>Forbes</a:t>
            </a:r>
            <a:r>
              <a:rPr lang="en-US" altLang="zh-CN" sz="1600">
                <a:latin typeface="Times New Roman" panose="02020603050405020304" charset="0"/>
                <a:cs typeface="Times New Roman" panose="02020603050405020304" charset="0"/>
              </a:rPr>
              <a:t>, 11 September [online] (Accessed: 22 February 23)</a:t>
            </a:r>
            <a:endParaRPr lang="en-US" altLang="zh-CN" sz="1600">
              <a:latin typeface="Times New Roman" panose="02020603050405020304" charset="0"/>
              <a:cs typeface="Times New Roman" panose="02020603050405020304" charset="0"/>
            </a:endParaRPr>
          </a:p>
          <a:p>
            <a:pPr indent="0" fontAlgn="auto">
              <a:lnSpc>
                <a:spcPct val="150000"/>
              </a:lnSpc>
            </a:pPr>
            <a:r>
              <a:rPr lang="en-US" altLang="zh-CN" sz="1600">
                <a:latin typeface="Times New Roman" panose="02020603050405020304" charset="0"/>
                <a:cs typeface="Times New Roman" panose="02020603050405020304" charset="0"/>
              </a:rPr>
              <a:t>Nokia. (2022). </a:t>
            </a:r>
            <a:r>
              <a:rPr lang="en-US" altLang="zh-CN" sz="1600" i="1">
                <a:latin typeface="Times New Roman" panose="02020603050405020304" charset="0"/>
                <a:cs typeface="Times New Roman" panose="02020603050405020304" charset="0"/>
              </a:rPr>
              <a:t>Our history</a:t>
            </a:r>
            <a:r>
              <a:rPr lang="en-US" altLang="zh-CN" sz="1600">
                <a:latin typeface="Times New Roman" panose="02020603050405020304" charset="0"/>
                <a:cs typeface="Times New Roman" panose="02020603050405020304" charset="0"/>
              </a:rPr>
              <a:t> Available at: </a:t>
            </a:r>
            <a:r>
              <a:rPr lang="zh-CN" altLang="en-US" sz="1600">
                <a:latin typeface="Times New Roman" panose="02020603050405020304" charset="0"/>
                <a:cs typeface="Times New Roman" panose="02020603050405020304" charset="0"/>
              </a:rPr>
              <a:t>https://www.nokia.com/about-us/company/our-history/</a:t>
            </a:r>
            <a:r>
              <a:rPr lang="en-US" altLang="zh-CN" sz="1600">
                <a:latin typeface="Times New Roman" panose="02020603050405020304" charset="0"/>
                <a:cs typeface="Times New Roman" panose="02020603050405020304" charset="0"/>
              </a:rPr>
              <a:t> (Accessed: 19 February 23)</a:t>
            </a:r>
            <a:endParaRPr lang="en-US" altLang="zh-CN" sz="1600">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形 6"/>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955357" y="3555097"/>
            <a:ext cx="1140143" cy="1167951"/>
          </a:xfrm>
          <a:prstGeom prst="rect">
            <a:avLst/>
          </a:prstGeom>
        </p:spPr>
      </p:pic>
      <p:cxnSp>
        <p:nvCxnSpPr>
          <p:cNvPr id="8" name="直接连接符 7"/>
          <p:cNvCxnSpPr/>
          <p:nvPr/>
        </p:nvCxnSpPr>
        <p:spPr>
          <a:xfrm>
            <a:off x="2442210" y="3618484"/>
            <a:ext cx="0" cy="1041176"/>
          </a:xfrm>
          <a:prstGeom prst="line">
            <a:avLst/>
          </a:prstGeom>
          <a:ln w="28575">
            <a:solidFill>
              <a:srgbClr val="413837"/>
            </a:soli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2674621" y="3429000"/>
            <a:ext cx="3870960" cy="1445260"/>
          </a:xfrm>
          <a:prstGeom prst="rect">
            <a:avLst/>
          </a:prstGeom>
          <a:noFill/>
        </p:spPr>
        <p:txBody>
          <a:bodyPr wrap="none" rtlCol="0">
            <a:spAutoFit/>
          </a:bodyPr>
          <a:lstStyle/>
          <a:p>
            <a:r>
              <a:rPr lang="en-US" altLang="zh-CN" sz="8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rPr>
              <a:t>Thanks</a:t>
            </a:r>
            <a:endParaRPr lang="en-US" altLang="zh-CN" sz="8800" b="1" dirty="0">
              <a:solidFill>
                <a:srgbClr val="647A72"/>
              </a:solidFill>
              <a:latin typeface="Century Gothic" panose="020B0502020202020204" pitchFamily="34" charset="0"/>
              <a:ea typeface="方正清刻本悦宋简体" panose="02000000000000000000" pitchFamily="2" charset="-122"/>
              <a:cs typeface="Century Gothic" panose="020B0502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UNIT_TABLE_BEAUTIFY" val="smartTable{24f86a93-1839-4dc0-b522-9ae622ebb06a}"/>
  <p:tag name="KSO_WM_BEAUTIFY_FLAG" val=""/>
  <p:tag name="TABLE_ENDDRAG_ORIGIN_RECT" val="648*400"/>
  <p:tag name="TABLE_ENDDRAG_RECT" val="106*18*648*400"/>
  <p:tag name="TABLE_RECT" val="17*65.7159*926*446.2"/>
  <p:tag name="TABLE_ONEKEY_SKIN_IDX" val="0"/>
  <p:tag name="TABLE_SKINIDX" val="-1"/>
  <p:tag name="TABLE_COLORIDX" val="l"/>
</p:tagLst>
</file>

<file path=ppt/tags/tag11.xml><?xml version="1.0" encoding="utf-8"?>
<p:tagLst xmlns:p="http://schemas.openxmlformats.org/presentationml/2006/main">
  <p:tag name="KSO_WM_UNIT_TABLE_BEAUTIFY" val="smartTable{d51ace93-5c1f-435e-b5ca-cf649765ac82}"/>
  <p:tag name="KSO_WM_BEAUTIFY_FLAG" val=""/>
  <p:tag name="TABLE_ENDDRAG_ORIGIN_RECT" val="543*398"/>
  <p:tag name="TABLE_ENDDRAG_RECT" val="113*4*543*398"/>
  <p:tag name="TABLE_RECT" val="47.3*85.591*865.4*412.15"/>
  <p:tag name="TABLE_EMPHASIZE_COLOR" val="6579300"/>
  <p:tag name="TABLE_ONEKEY_SKIN_IDX" val="0"/>
  <p:tag name="TABLE_SKINIDX" val="-1"/>
  <p:tag name="TABLE_COLORIDX" val="l"/>
</p:tagLst>
</file>

<file path=ppt/tags/tag12.xml><?xml version="1.0" encoding="utf-8"?>
<p:tagLst xmlns:p="http://schemas.openxmlformats.org/presentationml/2006/main">
  <p:tag name="KSO_WPP_MARK_KEY" val="d942e3e6-af11-4c95-af56-437d4630b4d4"/>
  <p:tag name="COMMONDATA" val="eyJoZGlkIjoiYzFlYzU0ZWY2OTk0M2IwOGI2OGY0MWEzNDNiOWM4ODY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6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9847</Words>
  <Application>WPS 演示</Application>
  <PresentationFormat>宽屏</PresentationFormat>
  <Paragraphs>320</Paragraphs>
  <Slides>13</Slides>
  <Notes>0</Notes>
  <HiddenSlides>0</HiddenSlides>
  <MMClips>0</MMClips>
  <ScaleCrop>false</ScaleCrop>
  <HeadingPairs>
    <vt:vector size="6" baseType="variant">
      <vt:variant>
        <vt:lpstr>已用的字体</vt:lpstr>
      </vt:variant>
      <vt:variant>
        <vt:i4>14</vt:i4>
      </vt:variant>
      <vt:variant>
        <vt:lpstr>主题</vt:lpstr>
      </vt:variant>
      <vt:variant>
        <vt:i4>7</vt:i4>
      </vt:variant>
      <vt:variant>
        <vt:lpstr>幻灯片标题</vt:lpstr>
      </vt:variant>
      <vt:variant>
        <vt:i4>13</vt:i4>
      </vt:variant>
    </vt:vector>
  </HeadingPairs>
  <TitlesOfParts>
    <vt:vector size="34" baseType="lpstr">
      <vt:lpstr>Arial</vt:lpstr>
      <vt:lpstr>宋体</vt:lpstr>
      <vt:lpstr>Wingdings</vt:lpstr>
      <vt:lpstr>方正清刻本悦宋简体</vt:lpstr>
      <vt:lpstr>Century Gothic</vt:lpstr>
      <vt:lpstr>字魂67号-勾玉行书</vt:lpstr>
      <vt:lpstr>幼圆</vt:lpstr>
      <vt:lpstr>DokChampa</vt:lpstr>
      <vt:lpstr>Microsoft Sans Serif</vt:lpstr>
      <vt:lpstr>Times New Roman</vt:lpstr>
      <vt:lpstr>Tahoma</vt:lpstr>
      <vt:lpstr>微软雅黑</vt:lpstr>
      <vt:lpstr>Calibri</vt:lpstr>
      <vt:lpstr>Arial Unicode MS</vt:lpstr>
      <vt:lpstr>Office 主题</vt:lpstr>
      <vt:lpstr>1_Office 主题</vt:lpstr>
      <vt:lpstr>2_Office 主题</vt:lpstr>
      <vt:lpstr>3_Office 主题</vt:lpstr>
      <vt:lpstr>4_Office 主题</vt:lpstr>
      <vt:lpstr>5_Office 主题</vt:lpstr>
      <vt:lpstr>6_Office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uying</dc:creator>
  <cp:lastModifiedBy>文档存本地丢失不负责</cp:lastModifiedBy>
  <cp:revision>213</cp:revision>
  <dcterms:created xsi:type="dcterms:W3CDTF">2019-11-26T04:04:00Z</dcterms:created>
  <dcterms:modified xsi:type="dcterms:W3CDTF">2023-02-24T16:11:57Z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68803E32485F46B4B67138E3CB682D92</vt:lpwstr>
  </property>
  <property fmtid="{D5CDD505-2E9C-101B-9397-08002B2CF9AE}" pid="3" name="KSOProductBuildVer">
    <vt:lpwstr>2052-11.1.0.13703</vt:lpwstr>
  </property>
</Properties>
</file>