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6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7"/>
    <p:restoredTop sz="94673"/>
  </p:normalViewPr>
  <p:slideViewPr>
    <p:cSldViewPr snapToGrid="0">
      <p:cViewPr varScale="1">
        <p:scale>
          <a:sx n="115" d="100"/>
          <a:sy n="115" d="100"/>
        </p:scale>
        <p:origin x="712" y="2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45610A-17B4-4656-93CF-E1D9982860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1371599"/>
            <a:ext cx="6675120" cy="2951825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51C80B-DFD6-415B-BA5B-E56E510CD12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0080" y="4584879"/>
            <a:ext cx="6675120" cy="1287887"/>
          </a:xfrm>
        </p:spPr>
        <p:txBody>
          <a:bodyPr anchor="b">
            <a:normAutofit/>
          </a:bodyPr>
          <a:lstStyle>
            <a:lvl1pPr marL="0" indent="0" algn="l">
              <a:lnSpc>
                <a:spcPct val="130000"/>
              </a:lnSpc>
              <a:buNone/>
              <a:defRPr sz="1800" b="1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A2065B-06FF-4991-9F8A-4BE25457B4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4479B-705B-4489-957E-7E8A228BDFA0}" type="datetime1">
              <a:rPr lang="en-US" smtClean="0"/>
              <a:t>4/6/25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0DF2FA-C604-45D8-A633-11D3742EC1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EE5DA9-2D04-4850-AB9F-BD35381650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44143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08B246-6A68-46BE-9DBD-614FA8CF4E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E47706-8D18-4093-A7C1-F30D7543CE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C7C8FC-AAEA-4AB6-9DB5-2503F58F0E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9F774-3FA6-43B8-9241-99959C8FD463}" type="datetime1">
              <a:rPr lang="en-US" smtClean="0"/>
              <a:t>4/6/25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B1616B-3F08-4869-A522-773C38940F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030CE6-9124-4B3A-A912-AE16B5C340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69918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1BB59B6-79B9-97F5-AC3B-DF65899D39D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C78885-57B2-4930-BD7D-CBF916EDF1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91366"/>
            <a:ext cx="9214884" cy="3159974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E495E4-2F8B-4CC7-88AC-A312067E60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5018567"/>
            <a:ext cx="7907079" cy="1073889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585CC9-BAD3-4807-90BB-97DA2D6A6B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04452-5DCC-4FE2-A5C9-8A5EF6714D65}" type="datetime1">
              <a:rPr lang="en-US" smtClean="0"/>
              <a:t>4/6/25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108CEF-165F-4D7E-9666-5CD0156B49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0EBC3D-3277-4D34-9F67-71040C21E3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F05EAE5-4812-F718-6D75-9627884180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6281" y="4715234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383482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B477A4-4D01-45B6-9563-0BF13BA72F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E17E00-96AC-45F0-82B2-9F601E9B93C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0080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BA30CD-95C0-427B-A571-A7D8A53278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18928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F67CAC-53E4-44AF-BEAC-8FFB96F05A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9ABC2-0180-4F3A-A895-A85BC724D472}" type="datetime1">
              <a:rPr lang="en-US" smtClean="0"/>
              <a:t>4/6/25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3D9F3A-E7F0-45E7-AFA8-0D4A669EC1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5F008B-58BB-45FF-923F-5909DAB49D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40885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97B549-9E51-42E0-992A-73E7759577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599"/>
            <a:ext cx="10890929" cy="93975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1A5FDC-7C4B-45FB-8462-E2CE79919F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79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D8B686-2E92-45B9-A3D7-9DCAA0C50B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0079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6ADB526-4A44-47B6-8D14-93202E590AA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18928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74177CA-5C13-4311-BFD3-B98FBD942DA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18928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EA255A-4CB5-40CA-B756-1AA5E27C20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EA9BA-4E8F-439E-BEA4-91FBA01E3F5F}" type="datetime1">
              <a:rPr lang="en-US" smtClean="0"/>
              <a:t>4/6/25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F3072C4-10F1-49B8-B0BF-69204EDDCF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A5ACC97-44C1-4887-909B-E6732D3C1F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04961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27D313-943A-47E0-8A7A-DFFBCC297A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AC25A7-81C8-4AA1-AD9F-C78A451FDE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5BF18-0007-481C-AA29-413124BC3EE7}" type="datetime1">
              <a:rPr lang="en-US" smtClean="0"/>
              <a:t>4/6/25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F54740-6022-46B2-9C55-B60E965168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9497C9-6B5E-46D6-8FE9-0A5E0CF7F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48563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149F9F0F-FB8C-5565-247C-BDCC156B5CAF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2740D3C-270A-401A-810C-2F86BBBB87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E9870-3748-43AD-B547-02A075CB4A1D}" type="datetime1">
              <a:rPr lang="en-US" smtClean="0"/>
              <a:t>4/6/25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CBE9F8-1765-4F36-A4DE-1DB136025A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90CF9E-A6C6-4873-ADBE-7A2939319E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45425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08CDF8-00AD-4441-A6D5-9D7A659EB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C330AF-CB7E-420A-AE8A-E02E903258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36519" y="1031001"/>
            <a:ext cx="6594490" cy="51663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3257AD-2422-4CDA-9C55-700F4B5BF25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8"/>
            <a:ext cx="3859397" cy="3226826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1B7454-C1CC-46F2-A6FB-1FE786C48F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E7897-33C5-4F1A-9307-D068E37F3DC7}" type="datetime1">
              <a:rPr lang="en-US" smtClean="0"/>
              <a:t>4/6/25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077DBE-6CC7-421B-AB5E-341E20BD92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6EAB8F-7526-4CDB-B782-FAD8B3E70B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54634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31647F-5A61-44C9-81DC-331C9AE5DD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1627A0F-F1B8-49BE-A0FF-7FE16E3BDCC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37760" y="1033271"/>
            <a:ext cx="6592824" cy="516636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6D1BD6-1519-4431-9FAF-7D4F412997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7"/>
            <a:ext cx="3859397" cy="322682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A587A0-353B-42C2-BA96-B1ADEDF642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171BA-CC09-47C8-A6DF-F5C5CB59CEEC}" type="datetime1">
              <a:rPr lang="en-US" smtClean="0"/>
              <a:t>4/6/25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D5A88E-3957-4B76-B1BE-4164029217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F7C5FD-E56A-4C66-8F23-087F95A2FD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34275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E4BB7-3F30-4C31-9BB2-8EC24FC0A1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ECF4134-70F5-4EE6-88BE-49D129630C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9EABC7-C044-44DE-B303-55A0581DA1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7B66AD-7C08-490A-ADA4-B47E10FB2407}" type="datetime1">
              <a:rPr lang="en-US" smtClean="0"/>
              <a:t>4/6/25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A63E1-5BC5-402E-9916-BAB84BCF0B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EF915-AF64-4ECC-8B1A-B7E6A89B79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48319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1CB3635-47E1-90D8-B693-DA85A66B383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6EB09414-2AA1-4D8E-A00A-C092FBC92D9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09219" y="640079"/>
            <a:ext cx="1811773" cy="553688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2C3A78-37C5-46D0-9DF4-CB78AF883C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40080" y="640080"/>
            <a:ext cx="8412422" cy="553688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D8705E-925D-4F57-8268-107CE3CF4C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95027-4255-49E7-9841-CD21BCC99996}" type="datetime1">
              <a:rPr lang="en-US" smtClean="0"/>
              <a:t>4/6/25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FE207E-070D-4EC8-A44C-21F1815FDA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01D1-C266-4161-A820-C084B9801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230604F-219C-2DEE-830E-27274CC2FE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rot="5400000">
            <a:off x="10872154" y="1192438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803407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AB4E786-7636-4278-8595-D365D28A79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601"/>
            <a:ext cx="10890929" cy="109728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740849-7059-4C70-992B-5304D2EE9B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2633472"/>
            <a:ext cx="10890928" cy="35661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FEBF6-CEA6-4332-87B3-697807571C8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4008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DA38F49-B3E2-4BF0-BEC7-C30D34ABBB8D}" type="datetime1">
              <a:rPr lang="en-US" smtClean="0"/>
              <a:t>4/6/25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6BAF94-621C-43E1-BA0C-410A6899031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767622" y="6356350"/>
            <a:ext cx="40403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7D19E5-9E16-48C9-AAE2-0C70679A8D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07995" y="6356350"/>
            <a:ext cx="7230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311181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5" r:id="rId6"/>
    <p:sldLayoutId id="2147483680" r:id="rId7"/>
    <p:sldLayoutId id="2147483681" r:id="rId8"/>
    <p:sldLayoutId id="2147483682" r:id="rId9"/>
    <p:sldLayoutId id="2147483684" r:id="rId10"/>
    <p:sldLayoutId id="2147483683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87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93776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51560" indent="-28575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19F9BF86-FE94-4517-B97D-026C7515E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F3393E-4F9C-FBFC-B5C0-EA5CE69DCF8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99404" y="4580930"/>
            <a:ext cx="8945593" cy="948688"/>
          </a:xfrm>
        </p:spPr>
        <p:txBody>
          <a:bodyPr anchor="ctr">
            <a:normAutofit/>
          </a:bodyPr>
          <a:lstStyle/>
          <a:p>
            <a:pPr algn="ctr"/>
            <a:r>
              <a:rPr lang="en-US" sz="4400"/>
              <a:t>Cross Cultural Leadership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1B182F5-A28F-43C6-0D89-62FBAEE852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99405" y="5597885"/>
            <a:ext cx="8945591" cy="621931"/>
          </a:xfrm>
        </p:spPr>
        <p:txBody>
          <a:bodyPr anchor="ctr">
            <a:normAutofit/>
          </a:bodyPr>
          <a:lstStyle/>
          <a:p>
            <a:pPr algn="ctr"/>
            <a:r>
              <a:rPr lang="en-US"/>
              <a:t>Week 9</a:t>
            </a:r>
          </a:p>
        </p:txBody>
      </p:sp>
      <p:pic>
        <p:nvPicPr>
          <p:cNvPr id="5" name="Picture 4" descr="C:\Documents and Settings\wkuuser\Local Settings\Temporary Internet Files\Content.IE5\SSWKF2EK\MPj04373320000[1].jpg">
            <a:extLst>
              <a:ext uri="{FF2B5EF4-FFF2-40B4-BE49-F238E27FC236}">
                <a16:creationId xmlns:a16="http://schemas.microsoft.com/office/drawing/2014/main" id="{A44446AB-AD53-236A-8160-90D703D4855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651760" y="914399"/>
            <a:ext cx="3392424" cy="3392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3" descr="An abstract genetic concept">
            <a:extLst>
              <a:ext uri="{FF2B5EF4-FFF2-40B4-BE49-F238E27FC236}">
                <a16:creationId xmlns:a16="http://schemas.microsoft.com/office/drawing/2014/main" id="{92BAE8A0-702A-A45D-271B-1889DD2CC29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25613" b="18137"/>
          <a:stretch/>
        </p:blipFill>
        <p:spPr>
          <a:xfrm>
            <a:off x="6227064" y="1167858"/>
            <a:ext cx="5129784" cy="28855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82418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97A932-2D46-CEB1-DB30-91FEC23EFB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>
                <a:solidFill>
                  <a:srgbClr val="7030A0"/>
                </a:solidFill>
                <a:latin typeface="Berlin Sans FB Demi" panose="020F0502020204030204" pitchFamily="34" charset="0"/>
              </a:rPr>
              <a:t>Why is this important?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958D9E-CAA6-5428-483A-E2D8132642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 b="1" dirty="0">
                <a:latin typeface="Berlin Sans FB Demi" panose="020F0502020204030204" pitchFamily="34" charset="0"/>
              </a:rPr>
              <a:t>Globalization</a:t>
            </a:r>
          </a:p>
          <a:p>
            <a:pPr eaLnBrk="1" hangingPunct="1"/>
            <a:r>
              <a:rPr lang="en-US" altLang="en-US" b="1" dirty="0">
                <a:latin typeface="Berlin Sans FB Demi" panose="020F0502020204030204" pitchFamily="34" charset="0"/>
              </a:rPr>
              <a:t>Increased interconnection between people</a:t>
            </a:r>
          </a:p>
          <a:p>
            <a:pPr eaLnBrk="1" hangingPunct="1"/>
            <a:r>
              <a:rPr lang="en-US" altLang="en-US" b="1" dirty="0">
                <a:latin typeface="Berlin Sans FB Demi" panose="020F0502020204030204" pitchFamily="34" charset="0"/>
              </a:rPr>
              <a:t>Need for leaders to become competent in cross-cultural awareness and practice</a:t>
            </a:r>
          </a:p>
          <a:p>
            <a:pPr eaLnBrk="1" hangingPunct="1"/>
            <a:r>
              <a:rPr lang="en-US" altLang="en-US" b="1" dirty="0">
                <a:latin typeface="Berlin Sans FB Demi" panose="020F0502020204030204" pitchFamily="34" charset="0"/>
              </a:rPr>
              <a:t>Diversity in our country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894122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84D365-AB10-AD94-7390-C1CDFC66A8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>
                <a:solidFill>
                  <a:srgbClr val="00B0F0"/>
                </a:solidFill>
                <a:latin typeface="Berlin Sans FB Demi" panose="020F0502020204030204" pitchFamily="34" charset="0"/>
              </a:rPr>
              <a:t>Culture Defined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B632EC-DE6E-4B8B-17A0-3D726581063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 eaLnBrk="1" hangingPunct="1"/>
            <a:r>
              <a:rPr lang="en-US" altLang="en-US" dirty="0">
                <a:latin typeface="Berlin Sans FB Demi" panose="020F0502020204030204" pitchFamily="34" charset="0"/>
              </a:rPr>
              <a:t>The learned beliefs, values, rules, norms, symbols, and traditions that are common to a group of people (Northouse)</a:t>
            </a:r>
          </a:p>
          <a:p>
            <a:pPr algn="just" eaLnBrk="1" hangingPunct="1"/>
            <a:r>
              <a:rPr lang="en-US" altLang="en-US" dirty="0">
                <a:latin typeface="Berlin Sans FB Demi" panose="020F0502020204030204" pitchFamily="34" charset="0"/>
              </a:rPr>
              <a:t>A set of patterns for social collectivities that differentiates among them in meaningful ways (House, Wright &amp; Aditya)</a:t>
            </a:r>
          </a:p>
          <a:p>
            <a:pPr algn="just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1330282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6A26BC-AFC7-A62C-8020-F1E2CB6BB5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>
                <a:solidFill>
                  <a:srgbClr val="00B050"/>
                </a:solidFill>
                <a:latin typeface="Berlin Sans FB Demi" panose="020F0502020204030204" pitchFamily="34" charset="0"/>
              </a:rPr>
              <a:t>Essential Parameters of Culture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D2B075-4EDD-7F16-5129-CE26938C8A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 eaLnBrk="1" hangingPunct="1"/>
            <a:r>
              <a:rPr lang="en-US" altLang="en-US" sz="2000" dirty="0">
                <a:latin typeface="Berlin Sans FB Demi" panose="020F0502020204030204" pitchFamily="34" charset="0"/>
              </a:rPr>
              <a:t>Culture represents some form and degree of collective agreement</a:t>
            </a:r>
          </a:p>
          <a:p>
            <a:pPr algn="just" eaLnBrk="1" hangingPunct="1"/>
            <a:r>
              <a:rPr lang="en-US" altLang="en-US" sz="2000" dirty="0">
                <a:latin typeface="Berlin Sans FB Demi" panose="020F0502020204030204" pitchFamily="34" charset="0"/>
              </a:rPr>
              <a:t>Culture refers to sharing of important interpretations of entities, activities, and events</a:t>
            </a:r>
          </a:p>
          <a:p>
            <a:pPr algn="just" eaLnBrk="1" hangingPunct="1"/>
            <a:r>
              <a:rPr lang="en-US" altLang="en-US" sz="2000" dirty="0">
                <a:latin typeface="Berlin Sans FB Demi" panose="020F0502020204030204" pitchFamily="34" charset="0"/>
              </a:rPr>
              <a:t>Cultural norms and cultural forces are manifested linguistically, behaviorally, and symbolically in the form of artifacts</a:t>
            </a:r>
          </a:p>
          <a:p>
            <a:pPr algn="just" eaLnBrk="1" hangingPunct="1"/>
            <a:r>
              <a:rPr lang="en-US" altLang="en-US" sz="2000" dirty="0">
                <a:latin typeface="Berlin Sans FB Demi" panose="020F0502020204030204" pitchFamily="34" charset="0"/>
              </a:rPr>
              <a:t>Common member experiences are inherent in the notion of culture</a:t>
            </a:r>
          </a:p>
          <a:p>
            <a:pPr algn="just" eaLnBrk="1" hangingPunct="1"/>
            <a:r>
              <a:rPr lang="en-US" altLang="en-US" sz="2000" dirty="0">
                <a:latin typeface="Berlin Sans FB Demi" panose="020F0502020204030204" pitchFamily="34" charset="0"/>
              </a:rPr>
              <a:t>Cultural variables take on the force of social influence largely because members of collectivities identify with an agreed-upon specific set of values and common social identities</a:t>
            </a:r>
          </a:p>
          <a:p>
            <a:pPr algn="just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64190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CF4946-EDC2-8AE1-7DEC-1FFE07A1DD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>
                <a:solidFill>
                  <a:srgbClr val="7030A0"/>
                </a:solidFill>
                <a:latin typeface="Berlin Sans FB Demi" panose="020F0502020204030204" pitchFamily="34" charset="0"/>
              </a:rPr>
              <a:t>Essential Parameters of Culture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0B7590-D6D3-1F0B-9BC7-2E2BBA2D7E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 eaLnBrk="1" hangingPunct="1"/>
            <a:r>
              <a:rPr lang="en-US" altLang="en-US" sz="2000" dirty="0">
                <a:latin typeface="Berlin Sans FB Demi" panose="020F0502020204030204" pitchFamily="34" charset="0"/>
              </a:rPr>
              <a:t>Common experiences and agreed-upon norms have powerful socialization effects on the members of cultures</a:t>
            </a:r>
          </a:p>
          <a:p>
            <a:pPr algn="just" eaLnBrk="1" hangingPunct="1"/>
            <a:r>
              <a:rPr lang="en-US" altLang="en-US" sz="2000" dirty="0">
                <a:latin typeface="Berlin Sans FB Demi" panose="020F0502020204030204" pitchFamily="34" charset="0"/>
              </a:rPr>
              <a:t>Cultural interpretations, symbols, artifacts, and effects are transmitted across generations</a:t>
            </a:r>
          </a:p>
          <a:p>
            <a:pPr algn="just" eaLnBrk="1" hangingPunct="1"/>
            <a:r>
              <a:rPr lang="en-US" altLang="en-US" sz="2000" dirty="0">
                <a:latin typeface="Berlin Sans FB Demi" panose="020F0502020204030204" pitchFamily="34" charset="0"/>
              </a:rPr>
              <a:t>The social influence of cultural forces is assumed to provide a set of compelling behavioral, affective, and attitudinal orientations for members of cultures</a:t>
            </a:r>
          </a:p>
          <a:p>
            <a:pPr algn="just" eaLnBrk="1" hangingPunct="1"/>
            <a:r>
              <a:rPr lang="en-US" altLang="en-US" sz="2000" dirty="0">
                <a:latin typeface="Berlin Sans FB Demi" panose="020F0502020204030204" pitchFamily="34" charset="0"/>
              </a:rPr>
              <a:t>Members of specific cultures are presumed to abide by a set of norms that reflect the above-mentioned commonalities</a:t>
            </a:r>
          </a:p>
          <a:p>
            <a:pPr algn="just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03613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A300A3-5368-C2CB-886F-5FBCF64CC8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>
                <a:solidFill>
                  <a:srgbClr val="0070C0"/>
                </a:solidFill>
                <a:latin typeface="Berlin Sans FB Demi" panose="020F0502020204030204" pitchFamily="34" charset="0"/>
              </a:rPr>
              <a:t>Related Concepts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DC7512-EED4-E499-FC95-B6ACBC1F9DE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 eaLnBrk="1" hangingPunct="1"/>
            <a:r>
              <a:rPr lang="en-US" altLang="en-US" dirty="0">
                <a:latin typeface="Berlin Sans FB Demi" panose="020F0502020204030204" pitchFamily="34" charset="0"/>
              </a:rPr>
              <a:t>Ethnocentrism: </a:t>
            </a:r>
            <a:r>
              <a:rPr lang="en-US" altLang="en-US" sz="2400" dirty="0">
                <a:latin typeface="Berlin Sans FB Demi" panose="020F0502020204030204" pitchFamily="34" charset="0"/>
              </a:rPr>
              <a:t>the tendency for individuals to place their own group at the center of their observations of others and the world</a:t>
            </a:r>
          </a:p>
          <a:p>
            <a:pPr lvl="1" algn="just" eaLnBrk="1" hangingPunct="1"/>
            <a:r>
              <a:rPr lang="en-US" altLang="en-US" sz="2400" dirty="0">
                <a:latin typeface="Berlin Sans FB Demi" panose="020F0502020204030204" pitchFamily="34" charset="0"/>
              </a:rPr>
              <a:t>Obstacle because it prevents people from fully understanding or respecting the world of others</a:t>
            </a:r>
          </a:p>
          <a:p>
            <a:pPr algn="just" eaLnBrk="1" hangingPunct="1"/>
            <a:r>
              <a:rPr lang="en-US" altLang="en-US" dirty="0">
                <a:latin typeface="Berlin Sans FB Demi" panose="020F0502020204030204" pitchFamily="34" charset="0"/>
              </a:rPr>
              <a:t>Prejudice: </a:t>
            </a:r>
            <a:r>
              <a:rPr lang="en-US" altLang="en-US" sz="2400" dirty="0">
                <a:latin typeface="Berlin Sans FB Demi" panose="020F0502020204030204" pitchFamily="34" charset="0"/>
              </a:rPr>
              <a:t>a largely fixed attitude, belief, or emotion held by an individual about another individual or group that is based on faulty data</a:t>
            </a:r>
          </a:p>
          <a:p>
            <a:pPr algn="just" eaLnBrk="1" hangingPunct="1"/>
            <a:r>
              <a:rPr lang="en-US" altLang="en-US" dirty="0">
                <a:latin typeface="Berlin Sans FB Demi" panose="020F0502020204030204" pitchFamily="34" charset="0"/>
              </a:rPr>
              <a:t>Both can have an impact on how leaders influence others.</a:t>
            </a:r>
          </a:p>
          <a:p>
            <a:pPr algn="just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70752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56C5FC-9158-B50D-5D49-3AEBC2FB5B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>
                <a:solidFill>
                  <a:srgbClr val="00B0F0"/>
                </a:solidFill>
                <a:latin typeface="Berlin Sans FB Demi" panose="020F0502020204030204" pitchFamily="34" charset="0"/>
              </a:rPr>
              <a:t>Related Concepts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63359E-2374-EC92-A41A-2AA202A141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 eaLnBrk="1" hangingPunct="1"/>
            <a:r>
              <a:rPr lang="en-US" altLang="en-US" sz="2000" dirty="0">
                <a:latin typeface="Berlin Sans FB Demi" panose="020F0502020204030204" pitchFamily="34" charset="0"/>
              </a:rPr>
              <a:t>Multicultural: an approach or system that takes more than one culture into account; a set of subcultures defined by race, gender, ethnicity, sexual orientation, and age</a:t>
            </a:r>
          </a:p>
          <a:p>
            <a:pPr algn="just" eaLnBrk="1" hangingPunct="1"/>
            <a:r>
              <a:rPr lang="en-US" altLang="en-US" sz="2000" dirty="0">
                <a:latin typeface="Berlin Sans FB Demi" panose="020F0502020204030204" pitchFamily="34" charset="0"/>
              </a:rPr>
              <a:t>Diversity: the existence of different cultures or ethnicities within a group or organization</a:t>
            </a:r>
          </a:p>
          <a:p>
            <a:pPr algn="just" eaLnBrk="1" hangingPunct="1"/>
            <a:r>
              <a:rPr lang="en-US" altLang="en-US" sz="2000" dirty="0">
                <a:latin typeface="Berlin Sans FB Demi" panose="020F0502020204030204" pitchFamily="34" charset="0"/>
              </a:rPr>
              <a:t>Monolithic cultures: provide approximately common experiences for members of collectivities (no variation)</a:t>
            </a:r>
          </a:p>
          <a:p>
            <a:pPr algn="just" eaLnBrk="1" hangingPunct="1"/>
            <a:r>
              <a:rPr lang="en-US" altLang="en-US" sz="2000" dirty="0">
                <a:latin typeface="Berlin Sans FB Demi" panose="020F0502020204030204" pitchFamily="34" charset="0"/>
              </a:rPr>
              <a:t>Pluralist cultures: contains two or more subgroups that share some common experiences but not others</a:t>
            </a:r>
          </a:p>
          <a:p>
            <a:pPr algn="just" eaLnBrk="1" hangingPunct="1"/>
            <a:endParaRPr lang="en-US" altLang="en-US" sz="2000" dirty="0"/>
          </a:p>
          <a:p>
            <a:pPr algn="just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359671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BD77F0-E4F1-0364-600F-EA48B595E9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>
                <a:solidFill>
                  <a:srgbClr val="00B050"/>
                </a:solidFill>
                <a:latin typeface="Berlin Sans FB Demi" panose="020F0502020204030204" pitchFamily="34" charset="0"/>
              </a:rPr>
              <a:t>Cross-Cultural Studies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D4F1E1-9898-2E3D-839D-AA761E3578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 eaLnBrk="1" hangingPunct="1"/>
            <a:r>
              <a:rPr lang="en-US" altLang="en-US" dirty="0">
                <a:latin typeface="Berlin Sans FB Demi" panose="020F0502020204030204" pitchFamily="34" charset="0"/>
              </a:rPr>
              <a:t>Haire, Ghiselli and Porter (1966)</a:t>
            </a:r>
          </a:p>
          <a:p>
            <a:pPr lvl="1" algn="just" eaLnBrk="1" hangingPunct="1"/>
            <a:r>
              <a:rPr lang="en-US" altLang="en-US" dirty="0">
                <a:latin typeface="Berlin Sans FB Demi" panose="020F0502020204030204" pitchFamily="34" charset="0"/>
              </a:rPr>
              <a:t>Studied responses from 3,641 managers from 14 countries</a:t>
            </a:r>
          </a:p>
          <a:p>
            <a:pPr lvl="1" algn="just" eaLnBrk="1" hangingPunct="1"/>
            <a:r>
              <a:rPr lang="en-US" altLang="en-US" dirty="0">
                <a:latin typeface="Berlin Sans FB Demi" panose="020F0502020204030204" pitchFamily="34" charset="0"/>
              </a:rPr>
              <a:t>Managers favored democratic styles of management; consistently felt that subordinates lacked necessary abilities to be led democratically; most endorsed egalitarian organizational structures, however, saw themselves as part of elite group; better to direct than persuade</a:t>
            </a:r>
          </a:p>
          <a:p>
            <a:pPr algn="just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8176661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A19A83-C81A-5B9F-AF90-89C2704097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>
                <a:solidFill>
                  <a:srgbClr val="7030A0"/>
                </a:solidFill>
                <a:latin typeface="Berlin Sans FB Demi" panose="020F0502020204030204" pitchFamily="34" charset="0"/>
              </a:rPr>
              <a:t>Cross-Cultural Studies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9E0898-59C5-4513-52FF-DA318A59229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just" eaLnBrk="1" hangingPunct="1"/>
            <a:r>
              <a:rPr lang="en-US" altLang="en-US" dirty="0">
                <a:latin typeface="Berlin Sans FB Demi" panose="020F0502020204030204" pitchFamily="34" charset="0"/>
              </a:rPr>
              <a:t>Bass, Burger, </a:t>
            </a:r>
            <a:r>
              <a:rPr lang="en-US" altLang="en-US" dirty="0" err="1">
                <a:latin typeface="Berlin Sans FB Demi" panose="020F0502020204030204" pitchFamily="34" charset="0"/>
              </a:rPr>
              <a:t>Doktor</a:t>
            </a:r>
            <a:r>
              <a:rPr lang="en-US" altLang="en-US" dirty="0">
                <a:latin typeface="Berlin Sans FB Demi" panose="020F0502020204030204" pitchFamily="34" charset="0"/>
              </a:rPr>
              <a:t> &amp; Barrett (1979)</a:t>
            </a:r>
          </a:p>
          <a:p>
            <a:pPr lvl="1" algn="just" eaLnBrk="1" hangingPunct="1"/>
            <a:r>
              <a:rPr lang="en-US" altLang="en-US" sz="2400" dirty="0">
                <a:latin typeface="Berlin Sans FB Demi" panose="020F0502020204030204" pitchFamily="34" charset="0"/>
              </a:rPr>
              <a:t>Based on multiple measures of observed behavior and questionnaire responses of 8,566 middle managers from 12 different countries</a:t>
            </a:r>
          </a:p>
          <a:p>
            <a:pPr lvl="1" algn="just" eaLnBrk="1" hangingPunct="1"/>
            <a:r>
              <a:rPr lang="en-US" altLang="en-US" sz="2400" dirty="0">
                <a:latin typeface="Berlin Sans FB Demi" panose="020F0502020204030204" pitchFamily="34" charset="0"/>
              </a:rPr>
              <a:t>Data collected between 1966 and 1973</a:t>
            </a:r>
          </a:p>
          <a:p>
            <a:pPr lvl="1" algn="just" eaLnBrk="1" hangingPunct="1"/>
            <a:r>
              <a:rPr lang="en-US" altLang="en-US" sz="2400" dirty="0">
                <a:latin typeface="Berlin Sans FB Demi" panose="020F0502020204030204" pitchFamily="34" charset="0"/>
              </a:rPr>
              <a:t>Strong main effects of national citizenship and modest main effects of rate of advancement on many of the dependent variables (i.e., managers’ responses to questionnaires, self-reports of behavior in exercises, observations of each other’s behavior)</a:t>
            </a:r>
          </a:p>
          <a:p>
            <a:pPr algn="just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3636058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BEB3B-9363-438A-0715-A75A9F0EB5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rgbClr val="FF0000"/>
                </a:solidFill>
                <a:latin typeface="Berlin Sans FB Demi" pitchFamily="34" charset="0"/>
              </a:rPr>
              <a:t>G</a:t>
            </a:r>
            <a:r>
              <a:rPr lang="en-US" dirty="0">
                <a:solidFill>
                  <a:srgbClr val="7030A0"/>
                </a:solidFill>
                <a:latin typeface="Berlin Sans FB Demi" pitchFamily="34" charset="0"/>
              </a:rPr>
              <a:t>L</a:t>
            </a:r>
            <a:r>
              <a:rPr lang="en-US" dirty="0">
                <a:solidFill>
                  <a:schemeClr val="accent6">
                    <a:lumMod val="75000"/>
                  </a:schemeClr>
                </a:solidFill>
                <a:latin typeface="Berlin Sans FB Demi" pitchFamily="34" charset="0"/>
              </a:rPr>
              <a:t>O</a:t>
            </a:r>
            <a:r>
              <a:rPr lang="en-US" dirty="0">
                <a:solidFill>
                  <a:srgbClr val="00B050"/>
                </a:solidFill>
                <a:latin typeface="Berlin Sans FB Demi" pitchFamily="34" charset="0"/>
              </a:rPr>
              <a:t>B</a:t>
            </a:r>
            <a:r>
              <a:rPr lang="en-US" dirty="0">
                <a:solidFill>
                  <a:srgbClr val="0070C0"/>
                </a:solidFill>
                <a:latin typeface="Berlin Sans FB Demi" pitchFamily="34" charset="0"/>
              </a:rPr>
              <a:t>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D373BB-3EF9-656F-E73F-0F29CC760BC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 eaLnBrk="1" hangingPunct="1"/>
            <a:r>
              <a:rPr lang="en-US" altLang="en-US" dirty="0">
                <a:latin typeface="Berlin Sans FB Demi" panose="020F0502020204030204" pitchFamily="34" charset="0"/>
              </a:rPr>
              <a:t>Global Leadership &amp; Organizational Behavior Effectiveness </a:t>
            </a:r>
          </a:p>
          <a:p>
            <a:pPr lvl="1" algn="just" eaLnBrk="1" hangingPunct="1"/>
            <a:r>
              <a:rPr lang="en-US" altLang="en-US" dirty="0">
                <a:latin typeface="Berlin Sans FB Demi" panose="020F0502020204030204" pitchFamily="34" charset="0"/>
              </a:rPr>
              <a:t>Robert House (1991)</a:t>
            </a:r>
          </a:p>
          <a:p>
            <a:pPr lvl="1" algn="just" eaLnBrk="1" hangingPunct="1"/>
            <a:r>
              <a:rPr lang="en-US" altLang="en-US" dirty="0">
                <a:latin typeface="Berlin Sans FB Demi" panose="020F0502020204030204" pitchFamily="34" charset="0"/>
              </a:rPr>
              <a:t>Purpose: Increase understanding of cross-cultural interactions and the impact of culture on leadership effectiveness </a:t>
            </a:r>
          </a:p>
          <a:p>
            <a:pPr lvl="1" algn="just" eaLnBrk="1" hangingPunct="1"/>
            <a:r>
              <a:rPr lang="en-US" altLang="en-US" dirty="0">
                <a:latin typeface="Berlin Sans FB Demi" panose="020F0502020204030204" pitchFamily="34" charset="0"/>
              </a:rPr>
              <a:t>Quantitative methodology </a:t>
            </a:r>
          </a:p>
          <a:p>
            <a:pPr lvl="2" algn="just" eaLnBrk="1" hangingPunct="1"/>
            <a:r>
              <a:rPr lang="en-US" altLang="en-US" dirty="0">
                <a:latin typeface="Berlin Sans FB Demi" panose="020F0502020204030204" pitchFamily="34" charset="0"/>
              </a:rPr>
              <a:t>Responses of 17,000 managers; 950 organizations; 62 cultures</a:t>
            </a:r>
          </a:p>
          <a:p>
            <a:pPr lvl="1" algn="just" eaLnBrk="1" hangingPunct="1"/>
            <a:r>
              <a:rPr lang="en-US" altLang="en-US" dirty="0">
                <a:latin typeface="Berlin Sans FB Demi" panose="020F0502020204030204" pitchFamily="34" charset="0"/>
              </a:rPr>
              <a:t>9 cultural dimensions – 7 derived from Hofstede</a:t>
            </a:r>
          </a:p>
          <a:p>
            <a:pPr algn="just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4457305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E70072-301B-6FF2-62AF-400CAA9A7A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rgbClr val="FF0000"/>
                </a:solidFill>
                <a:latin typeface="Berlin Sans FB Demi" pitchFamily="34" charset="0"/>
              </a:rPr>
              <a:t>G</a:t>
            </a:r>
            <a:r>
              <a:rPr lang="en-US" dirty="0">
                <a:solidFill>
                  <a:srgbClr val="7030A0"/>
                </a:solidFill>
                <a:latin typeface="Berlin Sans FB Demi" pitchFamily="34" charset="0"/>
              </a:rPr>
              <a:t>L</a:t>
            </a:r>
            <a:r>
              <a:rPr lang="en-US" dirty="0">
                <a:solidFill>
                  <a:schemeClr val="accent6">
                    <a:lumMod val="75000"/>
                  </a:schemeClr>
                </a:solidFill>
                <a:latin typeface="Berlin Sans FB Demi" pitchFamily="34" charset="0"/>
              </a:rPr>
              <a:t>O</a:t>
            </a:r>
            <a:r>
              <a:rPr lang="en-US" dirty="0">
                <a:solidFill>
                  <a:srgbClr val="00B050"/>
                </a:solidFill>
                <a:latin typeface="Berlin Sans FB Demi" pitchFamily="34" charset="0"/>
              </a:rPr>
              <a:t>B</a:t>
            </a:r>
            <a:r>
              <a:rPr lang="en-US" dirty="0">
                <a:solidFill>
                  <a:srgbClr val="0070C0"/>
                </a:solidFill>
                <a:latin typeface="Berlin Sans FB Demi" pitchFamily="34" charset="0"/>
              </a:rPr>
              <a:t>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42C6A1-46A7-01A4-6CCD-71D5957B885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en-US" altLang="en-US" dirty="0">
                <a:latin typeface="Berlin Sans FB Demi" panose="020F0502020204030204" pitchFamily="34" charset="0"/>
              </a:rPr>
              <a:t>For each of the nine dimensions, items were developed at both the societal and organizational level </a:t>
            </a:r>
          </a:p>
          <a:p>
            <a:pPr algn="just"/>
            <a:r>
              <a:rPr lang="en-US" altLang="en-US" dirty="0">
                <a:latin typeface="Berlin Sans FB Demi" panose="020F0502020204030204" pitchFamily="34" charset="0"/>
              </a:rPr>
              <a:t>2 measures were used for all 9 dimensions:</a:t>
            </a:r>
          </a:p>
          <a:p>
            <a:pPr lvl="1" algn="just"/>
            <a:r>
              <a:rPr lang="en-US" altLang="en-US" dirty="0">
                <a:latin typeface="Berlin Sans FB Demi" panose="020F0502020204030204" pitchFamily="34" charset="0"/>
              </a:rPr>
              <a:t>Items phrased in terms of the society or organization </a:t>
            </a:r>
            <a:r>
              <a:rPr lang="en-US" altLang="en-US" i="1" dirty="0">
                <a:latin typeface="Berlin Sans FB Demi" panose="020F0502020204030204" pitchFamily="34" charset="0"/>
              </a:rPr>
              <a:t>as they are</a:t>
            </a:r>
          </a:p>
          <a:p>
            <a:pPr lvl="1" algn="just"/>
            <a:r>
              <a:rPr lang="en-US" altLang="en-US" dirty="0">
                <a:latin typeface="Berlin Sans FB Demi" panose="020F0502020204030204" pitchFamily="34" charset="0"/>
              </a:rPr>
              <a:t>Items phrased to evaluate what practices </a:t>
            </a:r>
            <a:r>
              <a:rPr lang="en-US" altLang="en-US" i="1" dirty="0">
                <a:latin typeface="Berlin Sans FB Demi" panose="020F0502020204030204" pitchFamily="34" charset="0"/>
              </a:rPr>
              <a:t>should be </a:t>
            </a:r>
            <a:r>
              <a:rPr lang="en-US" altLang="en-US" dirty="0">
                <a:latin typeface="Berlin Sans FB Demi" panose="020F0502020204030204" pitchFamily="34" charset="0"/>
              </a:rPr>
              <a:t>enacted in the society or organization</a:t>
            </a:r>
          </a:p>
          <a:p>
            <a:pPr algn="just"/>
            <a:endParaRPr lang="en-US" altLang="en-US" dirty="0">
              <a:latin typeface="Berlin Sans FB Demi" panose="020F0502020204030204" pitchFamily="34" charset="0"/>
            </a:endParaRPr>
          </a:p>
          <a:p>
            <a:pPr algn="just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411084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9E6D68-CF4A-2516-AD78-497541A633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>
                <a:solidFill>
                  <a:srgbClr val="0070C0"/>
                </a:solidFill>
                <a:latin typeface="Berlin Sans FB Demi" panose="020F0502020204030204" pitchFamily="34" charset="0"/>
              </a:rPr>
              <a:t>Leadership Behavior and Culture Clusters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E024F8-3BDA-E42A-B9F1-4C95D94B99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 eaLnBrk="1" hangingPunct="1"/>
            <a:r>
              <a:rPr lang="en-US" altLang="en-US" dirty="0">
                <a:latin typeface="Berlin Sans FB Demi" panose="020F0502020204030204" pitchFamily="34" charset="0"/>
              </a:rPr>
              <a:t>Derived in part from Lord and Maher (1991)- implicit leadership theory</a:t>
            </a:r>
          </a:p>
          <a:p>
            <a:pPr lvl="1" algn="just" eaLnBrk="1" hangingPunct="1"/>
            <a:r>
              <a:rPr lang="en-US" altLang="en-US" dirty="0">
                <a:latin typeface="Berlin Sans FB Demi" panose="020F0502020204030204" pitchFamily="34" charset="0"/>
              </a:rPr>
              <a:t>Individuals have implicit beliefs &amp; convictions about the attributes and beliefs that distinguish leaders from non-leaders and effective leaders from ineffective leaders </a:t>
            </a:r>
          </a:p>
          <a:p>
            <a:pPr lvl="2" algn="just" eaLnBrk="1" hangingPunct="1"/>
            <a:r>
              <a:rPr lang="en-US" altLang="en-US" dirty="0">
                <a:latin typeface="Berlin Sans FB Demi" panose="020F0502020204030204" pitchFamily="34" charset="0"/>
              </a:rPr>
              <a:t>Leadership is in the eye of the beholder- what people see in others when they are exhibiting leadership behaviors</a:t>
            </a:r>
          </a:p>
          <a:p>
            <a:pPr algn="just" eaLnBrk="1" hangingPunct="1"/>
            <a:r>
              <a:rPr lang="en-US" altLang="en-US" dirty="0">
                <a:latin typeface="Berlin Sans FB Demi" panose="020F0502020204030204" pitchFamily="34" charset="0"/>
              </a:rPr>
              <a:t>GLOBE researchers identified 6 global leadership behaviors </a:t>
            </a:r>
          </a:p>
          <a:p>
            <a:pPr algn="just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73610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8A25A0-2FF6-7E79-F120-3E60037510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>
                <a:solidFill>
                  <a:srgbClr val="00B0F0"/>
                </a:solidFill>
                <a:latin typeface="Berlin Sans FB Demi" panose="020F0502020204030204" pitchFamily="34" charset="0"/>
              </a:rPr>
              <a:t>Global Leadership Behaviors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89D61E-4064-8B84-9D74-417633BB84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 algn="just" eaLnBrk="1" hangingPunct="1">
              <a:buFont typeface="Calibri" panose="020F0502020204030204" pitchFamily="34" charset="0"/>
              <a:buAutoNum type="arabicPeriod"/>
            </a:pPr>
            <a:r>
              <a:rPr lang="en-US" altLang="en-US" i="1" dirty="0">
                <a:latin typeface="Berlin Sans FB Demi" panose="020F0502020204030204" pitchFamily="34" charset="0"/>
              </a:rPr>
              <a:t>Charismatic/value-based leadership: </a:t>
            </a:r>
            <a:r>
              <a:rPr lang="en-US" altLang="en-US" dirty="0">
                <a:latin typeface="Berlin Sans FB Demi" panose="020F0502020204030204" pitchFamily="34" charset="0"/>
              </a:rPr>
              <a:t>Ability to inspire, motivate, and expect high performance from others based on strongly held core values</a:t>
            </a:r>
          </a:p>
          <a:p>
            <a:pPr marL="1314450" lvl="2" indent="-514350" algn="just" eaLnBrk="1" hangingPunct="1"/>
            <a:r>
              <a:rPr lang="en-US" altLang="en-US" i="1" dirty="0">
                <a:latin typeface="Berlin Sans FB Demi" panose="020F0502020204030204" pitchFamily="34" charset="0"/>
              </a:rPr>
              <a:t>Visionary</a:t>
            </a:r>
          </a:p>
          <a:p>
            <a:pPr marL="1314450" lvl="2" indent="-514350" algn="just" eaLnBrk="1" hangingPunct="1"/>
            <a:r>
              <a:rPr lang="en-US" altLang="en-US" i="1" dirty="0">
                <a:latin typeface="Berlin Sans FB Demi" panose="020F0502020204030204" pitchFamily="34" charset="0"/>
              </a:rPr>
              <a:t>Inspirational</a:t>
            </a:r>
          </a:p>
          <a:p>
            <a:pPr marL="1314450" lvl="2" indent="-514350" algn="just" eaLnBrk="1" hangingPunct="1"/>
            <a:r>
              <a:rPr lang="en-US" altLang="en-US" i="1" dirty="0">
                <a:latin typeface="Berlin Sans FB Demi" panose="020F0502020204030204" pitchFamily="34" charset="0"/>
              </a:rPr>
              <a:t>Self-sacrificing</a:t>
            </a:r>
          </a:p>
          <a:p>
            <a:pPr marL="1314450" lvl="2" indent="-514350" algn="just" eaLnBrk="1" hangingPunct="1"/>
            <a:r>
              <a:rPr lang="en-US" altLang="en-US" i="1" dirty="0">
                <a:latin typeface="Berlin Sans FB Demi" panose="020F0502020204030204" pitchFamily="34" charset="0"/>
              </a:rPr>
              <a:t>Trustworthy</a:t>
            </a:r>
          </a:p>
          <a:p>
            <a:pPr marL="1314450" lvl="2" indent="-514350" algn="just" eaLnBrk="1" hangingPunct="1"/>
            <a:r>
              <a:rPr lang="en-US" altLang="en-US" i="1" dirty="0">
                <a:latin typeface="Berlin Sans FB Demi" panose="020F0502020204030204" pitchFamily="34" charset="0"/>
              </a:rPr>
              <a:t>Decisive</a:t>
            </a:r>
          </a:p>
          <a:p>
            <a:pPr marL="1314450" lvl="2" indent="-514350" algn="just" eaLnBrk="1" hangingPunct="1"/>
            <a:r>
              <a:rPr lang="en-US" altLang="en-US" i="1" dirty="0">
                <a:latin typeface="Berlin Sans FB Demi" panose="020F0502020204030204" pitchFamily="34" charset="0"/>
              </a:rPr>
              <a:t>Performance oriented</a:t>
            </a:r>
          </a:p>
          <a:p>
            <a:pPr algn="just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236481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6A76F3-0079-BF99-89B8-41293364FB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>
                <a:solidFill>
                  <a:srgbClr val="00B050"/>
                </a:solidFill>
                <a:latin typeface="Berlin Sans FB Demi" panose="020F0502020204030204" pitchFamily="34" charset="0"/>
              </a:rPr>
              <a:t>Global Leadership Behaviors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923ED6-F4B6-0CE3-463B-231A604071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 algn="just" eaLnBrk="1" hangingPunct="1">
              <a:buFont typeface="Arial" panose="020B0604020202020204" pitchFamily="34" charset="0"/>
              <a:buNone/>
            </a:pPr>
            <a:r>
              <a:rPr lang="en-US" altLang="en-US" dirty="0">
                <a:latin typeface="Berlin Sans FB Demi" panose="020F0502020204030204" pitchFamily="34" charset="0"/>
              </a:rPr>
              <a:t>2. </a:t>
            </a:r>
            <a:r>
              <a:rPr lang="en-US" altLang="en-US" i="1" dirty="0">
                <a:latin typeface="Berlin Sans FB Demi" panose="020F0502020204030204" pitchFamily="34" charset="0"/>
              </a:rPr>
              <a:t>Team-oriented leadership</a:t>
            </a:r>
            <a:r>
              <a:rPr lang="en-US" altLang="en-US" dirty="0">
                <a:latin typeface="Berlin Sans FB Demi" panose="020F0502020204030204" pitchFamily="34" charset="0"/>
              </a:rPr>
              <a:t>: Emphasizes team building and a common purpose among team members</a:t>
            </a:r>
          </a:p>
          <a:p>
            <a:pPr marL="1314450" lvl="2" indent="-514350" algn="just" eaLnBrk="1" hangingPunct="1"/>
            <a:r>
              <a:rPr lang="en-US" altLang="en-US" i="1" dirty="0">
                <a:latin typeface="Berlin Sans FB Demi" panose="020F0502020204030204" pitchFamily="34" charset="0"/>
              </a:rPr>
              <a:t>Collaborative</a:t>
            </a:r>
          </a:p>
          <a:p>
            <a:pPr marL="1314450" lvl="2" indent="-514350" algn="just" eaLnBrk="1" hangingPunct="1"/>
            <a:r>
              <a:rPr lang="en-US" altLang="en-US" i="1" dirty="0">
                <a:latin typeface="Berlin Sans FB Demi" panose="020F0502020204030204" pitchFamily="34" charset="0"/>
              </a:rPr>
              <a:t>Integrative</a:t>
            </a:r>
          </a:p>
          <a:p>
            <a:pPr marL="1314450" lvl="2" indent="-514350" algn="just" eaLnBrk="1" hangingPunct="1"/>
            <a:r>
              <a:rPr lang="en-US" altLang="en-US" i="1" dirty="0">
                <a:latin typeface="Berlin Sans FB Demi" panose="020F0502020204030204" pitchFamily="34" charset="0"/>
              </a:rPr>
              <a:t>Diplomatic</a:t>
            </a:r>
          </a:p>
          <a:p>
            <a:pPr marL="1314450" lvl="2" indent="-514350" algn="just" eaLnBrk="1" hangingPunct="1"/>
            <a:r>
              <a:rPr lang="en-US" altLang="en-US" i="1" dirty="0">
                <a:latin typeface="Berlin Sans FB Demi" panose="020F0502020204030204" pitchFamily="34" charset="0"/>
              </a:rPr>
              <a:t>Administratively competent </a:t>
            </a:r>
          </a:p>
          <a:p>
            <a:pPr algn="just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7936117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B27CE8-B850-A463-6D65-2460E9A345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>
                <a:solidFill>
                  <a:srgbClr val="7030A0"/>
                </a:solidFill>
                <a:latin typeface="Berlin Sans FB Demi" panose="020F0502020204030204" pitchFamily="34" charset="0"/>
              </a:rPr>
              <a:t>Global Leadership Behaviors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43F337-CA5C-50DD-356C-8C8ECB8D70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 eaLnBrk="1" hangingPunct="1">
              <a:buFont typeface="Arial" panose="020B0604020202020204" pitchFamily="34" charset="0"/>
              <a:buNone/>
            </a:pPr>
            <a:r>
              <a:rPr lang="en-US" altLang="en-US" dirty="0">
                <a:latin typeface="Berlin Sans FB Demi" panose="020F0502020204030204" pitchFamily="34" charset="0"/>
              </a:rPr>
              <a:t>3. </a:t>
            </a:r>
            <a:r>
              <a:rPr lang="en-US" altLang="en-US" i="1" dirty="0">
                <a:latin typeface="Berlin Sans FB Demi" panose="020F0502020204030204" pitchFamily="34" charset="0"/>
              </a:rPr>
              <a:t>Participative leadership: </a:t>
            </a:r>
            <a:r>
              <a:rPr lang="en-US" altLang="en-US" dirty="0">
                <a:latin typeface="Berlin Sans FB Demi" panose="020F0502020204030204" pitchFamily="34" charset="0"/>
              </a:rPr>
              <a:t>The degree to which leaders involve others in making and implementing decisions</a:t>
            </a:r>
          </a:p>
          <a:p>
            <a:pPr lvl="2" algn="just" eaLnBrk="1" hangingPunct="1"/>
            <a:r>
              <a:rPr lang="en-US" altLang="en-US" i="1" dirty="0">
                <a:latin typeface="Berlin Sans FB Demi" panose="020F0502020204030204" pitchFamily="34" charset="0"/>
              </a:rPr>
              <a:t>Participative</a:t>
            </a:r>
          </a:p>
          <a:p>
            <a:pPr lvl="2" algn="just" eaLnBrk="1" hangingPunct="1"/>
            <a:r>
              <a:rPr lang="en-US" altLang="en-US" i="1" dirty="0">
                <a:latin typeface="Berlin Sans FB Demi" panose="020F0502020204030204" pitchFamily="34" charset="0"/>
              </a:rPr>
              <a:t>Nonautocratic</a:t>
            </a:r>
          </a:p>
          <a:p>
            <a:pPr lvl="2" algn="just" eaLnBrk="1" hangingPunct="1">
              <a:buFont typeface="Arial" panose="020B0604020202020204" pitchFamily="34" charset="0"/>
              <a:buNone/>
            </a:pPr>
            <a:endParaRPr lang="en-US" altLang="en-US" dirty="0">
              <a:latin typeface="Berlin Sans FB Demi" panose="020F0502020204030204" pitchFamily="34" charset="0"/>
            </a:endParaRPr>
          </a:p>
          <a:p>
            <a:pPr algn="just" eaLnBrk="1" hangingPunct="1">
              <a:buFont typeface="Arial" panose="020B0604020202020204" pitchFamily="34" charset="0"/>
              <a:buNone/>
            </a:pPr>
            <a:r>
              <a:rPr lang="en-US" altLang="en-US" dirty="0">
                <a:latin typeface="Berlin Sans FB Demi" panose="020F0502020204030204" pitchFamily="34" charset="0"/>
              </a:rPr>
              <a:t>4. </a:t>
            </a:r>
            <a:r>
              <a:rPr lang="en-US" altLang="en-US" i="1" dirty="0">
                <a:latin typeface="Berlin Sans FB Demi" panose="020F0502020204030204" pitchFamily="34" charset="0"/>
              </a:rPr>
              <a:t>Human oriented leadership: </a:t>
            </a:r>
            <a:r>
              <a:rPr lang="en-US" altLang="en-US" dirty="0">
                <a:latin typeface="Berlin Sans FB Demi" panose="020F0502020204030204" pitchFamily="34" charset="0"/>
              </a:rPr>
              <a:t>Emphasizes being supportive, considerate, compassionate, &amp; generous</a:t>
            </a:r>
          </a:p>
          <a:p>
            <a:pPr lvl="2" algn="just" eaLnBrk="1" hangingPunct="1"/>
            <a:r>
              <a:rPr lang="en-US" altLang="en-US" i="1" dirty="0">
                <a:latin typeface="Berlin Sans FB Demi" panose="020F0502020204030204" pitchFamily="34" charset="0"/>
              </a:rPr>
              <a:t>Modesty</a:t>
            </a:r>
          </a:p>
          <a:p>
            <a:pPr lvl="2" algn="just" eaLnBrk="1" hangingPunct="1"/>
            <a:r>
              <a:rPr lang="en-US" altLang="en-US" i="1" dirty="0">
                <a:latin typeface="Berlin Sans FB Demi" panose="020F0502020204030204" pitchFamily="34" charset="0"/>
              </a:rPr>
              <a:t>Sensitivity to people</a:t>
            </a:r>
          </a:p>
          <a:p>
            <a:pPr algn="just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587314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6ED34B-A947-BEF0-2A94-C85AC17503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>
                <a:solidFill>
                  <a:srgbClr val="0070C0"/>
                </a:solidFill>
                <a:latin typeface="Berlin Sans FB Demi" panose="020F0502020204030204" pitchFamily="34" charset="0"/>
              </a:rPr>
              <a:t>Global Leadership Behaviors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380BB5-FF83-0165-DC9D-4A6B94B1BA0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just" eaLnBrk="1" hangingPunct="1">
              <a:buFont typeface="Arial" panose="020B0604020202020204" pitchFamily="34" charset="0"/>
              <a:buNone/>
            </a:pPr>
            <a:r>
              <a:rPr lang="en-US" altLang="en-US" dirty="0">
                <a:latin typeface="Berlin Sans FB Demi" panose="020F0502020204030204" pitchFamily="34" charset="0"/>
              </a:rPr>
              <a:t>5. </a:t>
            </a:r>
            <a:r>
              <a:rPr lang="en-US" altLang="en-US" i="1" dirty="0">
                <a:latin typeface="Berlin Sans FB Demi" panose="020F0502020204030204" pitchFamily="34" charset="0"/>
              </a:rPr>
              <a:t>Autonomous leadership: </a:t>
            </a:r>
            <a:r>
              <a:rPr lang="en-US" altLang="en-US" dirty="0">
                <a:latin typeface="Berlin Sans FB Demi" panose="020F0502020204030204" pitchFamily="34" charset="0"/>
              </a:rPr>
              <a:t>Refers to independent and individualistic leadership</a:t>
            </a:r>
          </a:p>
          <a:p>
            <a:pPr lvl="2" algn="just" eaLnBrk="1" hangingPunct="1"/>
            <a:r>
              <a:rPr lang="en-US" altLang="en-US" i="1" dirty="0">
                <a:latin typeface="Berlin Sans FB Demi" panose="020F0502020204030204" pitchFamily="34" charset="0"/>
              </a:rPr>
              <a:t>Autonomous</a:t>
            </a:r>
          </a:p>
          <a:p>
            <a:pPr lvl="2" algn="just" eaLnBrk="1" hangingPunct="1"/>
            <a:r>
              <a:rPr lang="en-US" altLang="en-US" i="1" dirty="0">
                <a:latin typeface="Berlin Sans FB Demi" panose="020F0502020204030204" pitchFamily="34" charset="0"/>
              </a:rPr>
              <a:t>Unique</a:t>
            </a:r>
          </a:p>
          <a:p>
            <a:pPr lvl="2" algn="just" eaLnBrk="1" hangingPunct="1">
              <a:buFont typeface="Arial" panose="020B0604020202020204" pitchFamily="34" charset="0"/>
              <a:buNone/>
            </a:pPr>
            <a:endParaRPr lang="en-US" altLang="en-US" dirty="0">
              <a:latin typeface="Berlin Sans FB Demi" panose="020F0502020204030204" pitchFamily="34" charset="0"/>
            </a:endParaRPr>
          </a:p>
          <a:p>
            <a:pPr algn="just" eaLnBrk="1" hangingPunct="1">
              <a:buFont typeface="Arial" panose="020B0604020202020204" pitchFamily="34" charset="0"/>
              <a:buNone/>
            </a:pPr>
            <a:r>
              <a:rPr lang="en-US" altLang="en-US" dirty="0">
                <a:latin typeface="Berlin Sans FB Demi" panose="020F0502020204030204" pitchFamily="34" charset="0"/>
              </a:rPr>
              <a:t>6. </a:t>
            </a:r>
            <a:r>
              <a:rPr lang="en-US" altLang="en-US" i="1" dirty="0">
                <a:latin typeface="Berlin Sans FB Demi" panose="020F0502020204030204" pitchFamily="34" charset="0"/>
              </a:rPr>
              <a:t>Self-protective leadership: </a:t>
            </a:r>
            <a:r>
              <a:rPr lang="en-US" altLang="en-US" dirty="0">
                <a:latin typeface="Berlin Sans FB Demi" panose="020F0502020204030204" pitchFamily="34" charset="0"/>
              </a:rPr>
              <a:t>Reflects behaviors that ensure the safety &amp; security of the leader &amp; and the group</a:t>
            </a:r>
          </a:p>
          <a:p>
            <a:pPr lvl="2" algn="just" eaLnBrk="1" hangingPunct="1"/>
            <a:r>
              <a:rPr lang="en-US" altLang="en-US" i="1" dirty="0">
                <a:latin typeface="Berlin Sans FB Demi" panose="020F0502020204030204" pitchFamily="34" charset="0"/>
              </a:rPr>
              <a:t>Self-centered</a:t>
            </a:r>
          </a:p>
          <a:p>
            <a:pPr lvl="2" algn="just" eaLnBrk="1" hangingPunct="1"/>
            <a:r>
              <a:rPr lang="en-US" altLang="en-US" i="1" dirty="0">
                <a:latin typeface="Berlin Sans FB Demi" panose="020F0502020204030204" pitchFamily="34" charset="0"/>
              </a:rPr>
              <a:t>Status conscious</a:t>
            </a:r>
          </a:p>
          <a:p>
            <a:pPr lvl="2" algn="just" eaLnBrk="1" hangingPunct="1"/>
            <a:r>
              <a:rPr lang="en-US" altLang="en-US" i="1" dirty="0">
                <a:latin typeface="Berlin Sans FB Demi" panose="020F0502020204030204" pitchFamily="34" charset="0"/>
              </a:rPr>
              <a:t>Conflict inducing</a:t>
            </a:r>
          </a:p>
          <a:p>
            <a:pPr lvl="2" algn="just" eaLnBrk="1" hangingPunct="1"/>
            <a:r>
              <a:rPr lang="en-US" altLang="en-US" i="1" dirty="0">
                <a:latin typeface="Berlin Sans FB Demi" panose="020F0502020204030204" pitchFamily="34" charset="0"/>
              </a:rPr>
              <a:t>Face saving</a:t>
            </a:r>
          </a:p>
          <a:p>
            <a:pPr algn="just" eaLnBrk="1" hangingPunct="1">
              <a:buFont typeface="Arial" panose="020B0604020202020204" pitchFamily="34" charset="0"/>
              <a:buNone/>
            </a:pPr>
            <a:endParaRPr lang="en-US" altLang="en-US" dirty="0">
              <a:latin typeface="Berlin Sans FB Demi" panose="020F0502020204030204" pitchFamily="34" charset="0"/>
            </a:endParaRPr>
          </a:p>
          <a:p>
            <a:pPr algn="just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9684821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0A4551-CFC1-64ED-81AB-961469929F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>
                <a:solidFill>
                  <a:srgbClr val="7030A0"/>
                </a:solidFill>
                <a:latin typeface="Berlin Sans FB Demi" panose="020F0502020204030204" pitchFamily="34" charset="0"/>
              </a:rPr>
              <a:t>Strengths of GLOBE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A896FC-BE24-539D-3E4A-CEFCF0BA113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 eaLnBrk="1" hangingPunct="1"/>
            <a:r>
              <a:rPr lang="en-US" altLang="en-US" dirty="0">
                <a:latin typeface="Berlin Sans FB Demi" panose="020F0502020204030204" pitchFamily="34" charset="0"/>
              </a:rPr>
              <a:t>Only study to analyze how leadership viewed by cultures around the world</a:t>
            </a:r>
          </a:p>
          <a:p>
            <a:pPr algn="just" eaLnBrk="1" hangingPunct="1"/>
            <a:r>
              <a:rPr lang="en-US" altLang="en-US" dirty="0">
                <a:latin typeface="Berlin Sans FB Demi" panose="020F0502020204030204" pitchFamily="34" charset="0"/>
              </a:rPr>
              <a:t>Large Scope</a:t>
            </a:r>
          </a:p>
          <a:p>
            <a:pPr algn="just" eaLnBrk="1" hangingPunct="1"/>
            <a:r>
              <a:rPr lang="en-US" altLang="en-US" dirty="0">
                <a:latin typeface="Berlin Sans FB Demi" panose="020F0502020204030204" pitchFamily="34" charset="0"/>
              </a:rPr>
              <a:t>Well-developed quantitative research design</a:t>
            </a:r>
          </a:p>
          <a:p>
            <a:pPr marL="742950" lvl="2" indent="-342900" algn="just" eaLnBrk="1" hangingPunct="1"/>
            <a:r>
              <a:rPr lang="en-US" altLang="en-US" dirty="0">
                <a:latin typeface="Berlin Sans FB Demi" panose="020F0502020204030204" pitchFamily="34" charset="0"/>
              </a:rPr>
              <a:t>Standardized instruments = </a:t>
            </a:r>
            <a:r>
              <a:rPr lang="en-US" altLang="en-US" dirty="0" err="1">
                <a:latin typeface="Berlin Sans FB Demi" panose="020F0502020204030204" pitchFamily="34" charset="0"/>
              </a:rPr>
              <a:t>generalizeable</a:t>
            </a:r>
            <a:endParaRPr lang="en-US" altLang="en-US" dirty="0">
              <a:latin typeface="Berlin Sans FB Demi" panose="020F0502020204030204" pitchFamily="34" charset="0"/>
            </a:endParaRPr>
          </a:p>
          <a:p>
            <a:pPr algn="just" eaLnBrk="1" hangingPunct="1"/>
            <a:r>
              <a:rPr lang="en-US" altLang="en-US" dirty="0">
                <a:latin typeface="Berlin Sans FB Demi" panose="020F0502020204030204" pitchFamily="34" charset="0"/>
              </a:rPr>
              <a:t>Cultural dimensions more expansive than Hofstede</a:t>
            </a:r>
          </a:p>
          <a:p>
            <a:pPr algn="just" eaLnBrk="1" hangingPunct="1"/>
            <a:r>
              <a:rPr lang="en-US" altLang="en-US" dirty="0">
                <a:latin typeface="Berlin Sans FB Demi" panose="020F0502020204030204" pitchFamily="34" charset="0"/>
              </a:rPr>
              <a:t>Provide information about what is universally accepted as “good” &amp; “bad” leadership </a:t>
            </a:r>
          </a:p>
          <a:p>
            <a:pPr algn="just" eaLnBrk="1" hangingPunct="1"/>
            <a:r>
              <a:rPr lang="en-US" altLang="en-US" dirty="0">
                <a:latin typeface="Berlin Sans FB Demi" panose="020F0502020204030204" pitchFamily="34" charset="0"/>
              </a:rPr>
              <a:t>Expand our knowledge to view leadership outside our perspectives</a:t>
            </a:r>
          </a:p>
          <a:p>
            <a:pPr algn="just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326385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D251BC-9EB8-A782-E4DF-863E8D06F3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>
                <a:solidFill>
                  <a:srgbClr val="0070C0"/>
                </a:solidFill>
                <a:latin typeface="Berlin Sans FB Demi" panose="020F0502020204030204" pitchFamily="34" charset="0"/>
              </a:rPr>
              <a:t>Criticisms of GLOBE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56EF86-003C-A18F-2669-F5746DCEA51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 eaLnBrk="1" hangingPunct="1"/>
            <a:r>
              <a:rPr lang="en-US" altLang="en-US" dirty="0">
                <a:latin typeface="Berlin Sans FB Demi" panose="020F0502020204030204" pitchFamily="34" charset="0"/>
              </a:rPr>
              <a:t>No clear set of assumptions &amp; propositions to form a single theory about the way culture relates to leadership or influences the leadership process</a:t>
            </a:r>
          </a:p>
          <a:p>
            <a:pPr algn="just" eaLnBrk="1" hangingPunct="1"/>
            <a:r>
              <a:rPr lang="en-US" altLang="en-US" dirty="0">
                <a:latin typeface="Berlin Sans FB Demi" panose="020F0502020204030204" pitchFamily="34" charset="0"/>
              </a:rPr>
              <a:t>Some cultural dimensions and leaderships behaviors are vague (e.g. power distance, self-protective leadership)</a:t>
            </a:r>
          </a:p>
          <a:p>
            <a:pPr algn="just" eaLnBrk="1" hangingPunct="1"/>
            <a:r>
              <a:rPr lang="en-US" altLang="en-US" dirty="0">
                <a:latin typeface="Berlin Sans FB Demi" panose="020F0502020204030204" pitchFamily="34" charset="0"/>
              </a:rPr>
              <a:t>Implicit leadership theory- ignores research that frames leadership in terms of what people do (e.g. transformational leadership)</a:t>
            </a:r>
          </a:p>
          <a:p>
            <a:pPr algn="just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4337496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9B591A-9860-AF26-B9F4-9E82902236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>
                <a:solidFill>
                  <a:srgbClr val="00B0F0"/>
                </a:solidFill>
                <a:latin typeface="Berlin Sans FB Demi" panose="020F0502020204030204" pitchFamily="34" charset="0"/>
              </a:rPr>
              <a:t>Application of GLOBE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FC41DD-E3C9-AE6B-1AE1-1C5A6A2EE4E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 eaLnBrk="1" hangingPunct="1"/>
            <a:r>
              <a:rPr lang="en-US" altLang="en-US" dirty="0">
                <a:latin typeface="Berlin Sans FB Demi" panose="020F0502020204030204" pitchFamily="34" charset="0"/>
              </a:rPr>
              <a:t>Help leaders understand their own cultural biases &amp; preferences</a:t>
            </a:r>
          </a:p>
          <a:p>
            <a:pPr algn="just" eaLnBrk="1" hangingPunct="1"/>
            <a:r>
              <a:rPr lang="en-US" altLang="en-US" dirty="0">
                <a:latin typeface="Berlin Sans FB Demi" panose="020F0502020204030204" pitchFamily="34" charset="0"/>
              </a:rPr>
              <a:t>Help leaders understand what it means to be a good leader</a:t>
            </a:r>
          </a:p>
          <a:p>
            <a:pPr algn="just" eaLnBrk="1" hangingPunct="1"/>
            <a:r>
              <a:rPr lang="en-US" altLang="en-US" dirty="0">
                <a:latin typeface="Berlin Sans FB Demi" panose="020F0502020204030204" pitchFamily="34" charset="0"/>
              </a:rPr>
              <a:t>Help leaders communicate more effectively across cultural and geographic boundaries</a:t>
            </a:r>
          </a:p>
          <a:p>
            <a:pPr algn="just" eaLnBrk="1" hangingPunct="1"/>
            <a:r>
              <a:rPr lang="en-US" altLang="en-US" dirty="0">
                <a:latin typeface="Berlin Sans FB Demi" panose="020F0502020204030204" pitchFamily="34" charset="0"/>
              </a:rPr>
              <a:t>Practical Ways:</a:t>
            </a:r>
          </a:p>
          <a:p>
            <a:pPr lvl="1" algn="just" eaLnBrk="1" hangingPunct="1"/>
            <a:r>
              <a:rPr lang="en-US" altLang="en-US" dirty="0">
                <a:latin typeface="Berlin Sans FB Demi" panose="020F0502020204030204" pitchFamily="34" charset="0"/>
              </a:rPr>
              <a:t>Culturally sensitive websites</a:t>
            </a:r>
          </a:p>
          <a:p>
            <a:pPr lvl="1" algn="just" eaLnBrk="1" hangingPunct="1"/>
            <a:r>
              <a:rPr lang="en-US" altLang="en-US" dirty="0">
                <a:latin typeface="Berlin Sans FB Demi" panose="020F0502020204030204" pitchFamily="34" charset="0"/>
              </a:rPr>
              <a:t>Design new employee orientation programs</a:t>
            </a:r>
          </a:p>
          <a:p>
            <a:pPr lvl="1" algn="just" eaLnBrk="1" hangingPunct="1"/>
            <a:r>
              <a:rPr lang="en-US" altLang="en-US" dirty="0">
                <a:latin typeface="Berlin Sans FB Demi" panose="020F0502020204030204" pitchFamily="34" charset="0"/>
              </a:rPr>
              <a:t>Improve global team effectiveness</a:t>
            </a:r>
          </a:p>
          <a:p>
            <a:pPr algn="just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9436099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FD10C7-DB06-E03F-CBD0-D0F1C106DE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>
                <a:solidFill>
                  <a:srgbClr val="00B050"/>
                </a:solidFill>
                <a:latin typeface="Berlin Sans FB Demi" panose="020F0502020204030204" pitchFamily="34" charset="0"/>
              </a:rPr>
              <a:t>Future of Cross-Cultural Leadership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674E4E-F0C8-2098-2418-C1F1FAFD3D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dirty="0">
                <a:latin typeface="Berlin Sans FB Demi" panose="020F0502020204030204" pitchFamily="34" charset="0"/>
              </a:rPr>
              <a:t>Internet has made it easier to obtain samples &amp; answer questions quickly </a:t>
            </a:r>
          </a:p>
          <a:p>
            <a:pPr lvl="1"/>
            <a:r>
              <a:rPr lang="en-US" altLang="en-US" dirty="0">
                <a:latin typeface="Berlin Sans FB Demi" panose="020F0502020204030204" pitchFamily="34" charset="0"/>
              </a:rPr>
              <a:t>Web-based surveys</a:t>
            </a:r>
          </a:p>
          <a:p>
            <a:pPr lvl="1"/>
            <a:r>
              <a:rPr lang="en-US" altLang="en-US" dirty="0">
                <a:latin typeface="Berlin Sans FB Demi" panose="020F0502020204030204" pitchFamily="34" charset="0"/>
              </a:rPr>
              <a:t>Real time chat</a:t>
            </a:r>
          </a:p>
          <a:p>
            <a:pPr lvl="1"/>
            <a:r>
              <a:rPr lang="en-US" altLang="en-US" dirty="0">
                <a:latin typeface="Berlin Sans FB Demi" panose="020F0502020204030204" pitchFamily="34" charset="0"/>
              </a:rPr>
              <a:t>Video Conferencing</a:t>
            </a:r>
          </a:p>
          <a:p>
            <a:r>
              <a:rPr lang="en-US" altLang="en-US" dirty="0">
                <a:latin typeface="Berlin Sans FB Demi" panose="020F0502020204030204" pitchFamily="34" charset="0"/>
              </a:rPr>
              <a:t>Blessing &amp; a curse</a:t>
            </a:r>
          </a:p>
          <a:p>
            <a:pPr lvl="1"/>
            <a:r>
              <a:rPr lang="en-US" altLang="en-US" dirty="0">
                <a:latin typeface="Berlin Sans FB Demi" panose="020F0502020204030204" pitchFamily="34" charset="0"/>
              </a:rPr>
              <a:t>Unqualified individuals try to collect &amp; interpret data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751264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CFD1D2CD-954D-4C4D-B505-05EAD159B2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randview Display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EE47A8D-8D59-254D-4A0B-211BFC8062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4117" y="952500"/>
            <a:ext cx="4124557" cy="352425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58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Questions 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A2D508B3-A66C-833E-D929-8DC2116356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92088" y="4882722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2" descr="C:\Documents and Settings\wkuuser\Local Settings\Temporary Internet Files\Content.IE5\X8I588MT\MPj04373210000[1].jpg">
            <a:extLst>
              <a:ext uri="{FF2B5EF4-FFF2-40B4-BE49-F238E27FC236}">
                <a16:creationId xmlns:a16="http://schemas.microsoft.com/office/drawing/2014/main" id="{79DA11B2-995D-4112-9E55-567EED92EED3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61"/>
          <a:stretch/>
        </p:blipFill>
        <p:spPr bwMode="auto">
          <a:xfrm>
            <a:off x="5261956" y="10"/>
            <a:ext cx="6930043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7166070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F2A937-3F30-1828-CB6E-C3CE1A9E27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>
                <a:solidFill>
                  <a:srgbClr val="0070C0"/>
                </a:solidFill>
                <a:latin typeface="Berlin Sans FB Demi" panose="020F0502020204030204" pitchFamily="34" charset="0"/>
              </a:rPr>
              <a:t>Sources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D0252B-6D7B-1C42-1F64-6DE00C9973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en-US" alt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Dickson, M.W., Den Hartog, D.N., &amp; Mitchelson, J.K. (2003). Research on 	leadership in a cross –cultural context: making progress and raising new questions. </a:t>
            </a:r>
            <a:r>
              <a:rPr lang="en-US" alt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Leadership Quarterly, 14</a:t>
            </a:r>
            <a:r>
              <a:rPr lang="en-US" alt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729-768.</a:t>
            </a:r>
          </a:p>
          <a:p>
            <a:pPr algn="just"/>
            <a:r>
              <a:rPr lang="en-US" alt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Earley, P.C. &amp; Erez, M. (1996). </a:t>
            </a:r>
            <a:r>
              <a:rPr lang="en-US" alt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Understanding the International Leader</a:t>
            </a:r>
            <a:r>
              <a:rPr lang="en-US" alt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pp. 535-625.</a:t>
            </a:r>
          </a:p>
          <a:p>
            <a:pPr algn="just"/>
            <a:r>
              <a:rPr lang="en-US" alt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Hofstede, G. (2009). Geert Hofstede Cultural Dimensions.</a:t>
            </a:r>
            <a:r>
              <a:rPr lang="en-US" altLang="en-US" sz="2000" dirty="0"/>
              <a:t> </a:t>
            </a:r>
          </a:p>
          <a:p>
            <a:pPr algn="just"/>
            <a:r>
              <a:rPr lang="en-US" alt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Northouse, P.G. (2007). </a:t>
            </a:r>
            <a:r>
              <a:rPr lang="en-US" alt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Leadership Theory and Practice, 4</a:t>
            </a:r>
            <a:r>
              <a:rPr lang="en-US" altLang="en-US" sz="2000" i="1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US" alt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Edition, </a:t>
            </a:r>
            <a:r>
              <a:rPr lang="en-US" alt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pp. 301-325. </a:t>
            </a:r>
          </a:p>
          <a:p>
            <a:pPr algn="just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4406779"/>
      </p:ext>
    </p:extLst>
  </p:cSld>
  <p:clrMapOvr>
    <a:masterClrMapping/>
  </p:clrMapOvr>
</p:sld>
</file>

<file path=ppt/theme/theme1.xml><?xml version="1.0" encoding="utf-8"?>
<a:theme xmlns:a="http://schemas.openxmlformats.org/drawingml/2006/main" name="DashVTI">
  <a:themeElements>
    <a:clrScheme name="Custom 6">
      <a:dk1>
        <a:sysClr val="windowText" lastClr="000000"/>
      </a:dk1>
      <a:lt1>
        <a:sysClr val="window" lastClr="FFFFFF"/>
      </a:lt1>
      <a:dk2>
        <a:srgbClr val="0D1C3B"/>
      </a:dk2>
      <a:lt2>
        <a:srgbClr val="F5F2F9"/>
      </a:lt2>
      <a:accent1>
        <a:srgbClr val="1973EB"/>
      </a:accent1>
      <a:accent2>
        <a:srgbClr val="25C8A2"/>
      </a:accent2>
      <a:accent3>
        <a:srgbClr val="BF8ED1"/>
      </a:accent3>
      <a:accent4>
        <a:srgbClr val="FE733C"/>
      </a:accent4>
      <a:accent5>
        <a:srgbClr val="FE5A5A"/>
      </a:accent5>
      <a:accent6>
        <a:srgbClr val="1AC16E"/>
      </a:accent6>
      <a:hlink>
        <a:srgbClr val="1AC16E"/>
      </a:hlink>
      <a:folHlink>
        <a:srgbClr val="00B0F0"/>
      </a:folHlink>
    </a:clrScheme>
    <a:fontScheme name="grandview display">
      <a:majorFont>
        <a:latin typeface="Grandview Display"/>
        <a:ea typeface=""/>
        <a:cs typeface=""/>
      </a:majorFont>
      <a:minorFont>
        <a:latin typeface="Grandview Display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shVTI" id="{0A75137F-CDEB-4E94-A788-9D255EBE1B91}" vid="{DE9A6A09-5855-45A3-8E99-4290ED24057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17</TotalTime>
  <Words>1145</Words>
  <Application>Microsoft Macintosh PowerPoint</Application>
  <PresentationFormat>Widescreen</PresentationFormat>
  <Paragraphs>122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8" baseType="lpstr">
      <vt:lpstr>Arial</vt:lpstr>
      <vt:lpstr>Berlin Sans FB Demi</vt:lpstr>
      <vt:lpstr>Calibri</vt:lpstr>
      <vt:lpstr>Grandview Display</vt:lpstr>
      <vt:lpstr>Times New Roman</vt:lpstr>
      <vt:lpstr>DashVTI</vt:lpstr>
      <vt:lpstr>Cross Cultural Leadership </vt:lpstr>
      <vt:lpstr>Why is this important?</vt:lpstr>
      <vt:lpstr>Culture Defined</vt:lpstr>
      <vt:lpstr>Essential Parameters of Culture</vt:lpstr>
      <vt:lpstr>Essential Parameters of Culture</vt:lpstr>
      <vt:lpstr>Related Concepts</vt:lpstr>
      <vt:lpstr>Related Concepts</vt:lpstr>
      <vt:lpstr>Cross-Cultural Studies</vt:lpstr>
      <vt:lpstr>Cross-Cultural Studies</vt:lpstr>
      <vt:lpstr>GLOBE</vt:lpstr>
      <vt:lpstr>GLOBE</vt:lpstr>
      <vt:lpstr>Leadership Behavior and Culture Clusters</vt:lpstr>
      <vt:lpstr>Global Leadership Behaviors</vt:lpstr>
      <vt:lpstr>Global Leadership Behaviors</vt:lpstr>
      <vt:lpstr>Global Leadership Behaviors</vt:lpstr>
      <vt:lpstr>Global Leadership Behaviors</vt:lpstr>
      <vt:lpstr>Strengths of GLOBE</vt:lpstr>
      <vt:lpstr>Criticisms of GLOBE</vt:lpstr>
      <vt:lpstr>Application of GLOBE</vt:lpstr>
      <vt:lpstr>Future of Cross-Cultural Leadership</vt:lpstr>
      <vt:lpstr>Questions </vt:lpstr>
      <vt:lpstr>Sources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Afzal Munna (Staff)</dc:creator>
  <cp:lastModifiedBy>Afzal Munna (Staff)</cp:lastModifiedBy>
  <cp:revision>51</cp:revision>
  <dcterms:created xsi:type="dcterms:W3CDTF">2025-04-06T14:25:11Z</dcterms:created>
  <dcterms:modified xsi:type="dcterms:W3CDTF">2025-04-06T14:45:18Z</dcterms:modified>
</cp:coreProperties>
</file>