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60" r:id="rId2"/>
    <p:sldId id="267" r:id="rId3"/>
    <p:sldId id="270" r:id="rId4"/>
    <p:sldId id="256" r:id="rId5"/>
    <p:sldId id="261" r:id="rId6"/>
    <p:sldId id="262" r:id="rId7"/>
    <p:sldId id="263" r:id="rId8"/>
    <p:sldId id="264" r:id="rId9"/>
    <p:sldId id="271" r:id="rId10"/>
    <p:sldId id="26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 " initials="" lastIdx="1" clrIdx="0">
    <p:extLst>
      <p:ext uri="{19B8F6BF-5375-455C-9EA6-DF929625EA0E}">
        <p15:presenceInfo xmlns:p15="http://schemas.microsoft.com/office/powerpoint/2012/main" userId="7ef2ba1b3a85d77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 y="3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4-29T03:37:16.024"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8F925F-1C4F-4741-BF97-535B8E0D9FA4}"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E38C95-A1BE-453C-8999-BB35F2242349}" type="slidenum">
              <a:rPr lang="zh-CN" altLang="en-US" smtClean="0"/>
              <a:t>‹#›</a:t>
            </a:fld>
            <a:endParaRPr lang="zh-CN" altLang="en-US"/>
          </a:p>
        </p:txBody>
      </p:sp>
    </p:spTree>
    <p:extLst>
      <p:ext uri="{BB962C8B-B14F-4D97-AF65-F5344CB8AC3E}">
        <p14:creationId xmlns:p14="http://schemas.microsoft.com/office/powerpoint/2010/main" val="3379772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CN" altLang="en-US"/>
              <a:t>单击此处编辑母版标题样式</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9962868-FD9B-42A1-AB74-59114D15910E}" type="datetime1">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805482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88B170A9-8C76-49E1-8881-E04E3F4648CE}" type="datetime1">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1836558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CN" altLang="en-US"/>
              <a:t>单击此处编辑母版标题样式</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11661D59-7148-4A48-8533-332B92506953}" type="datetime1">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519288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a:t>单击此处编辑母版标题样式</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A3500C80-43FC-4FD8-B92B-0016007BB53D}"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620475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12" name="Content Placeholder 3"/>
          <p:cNvSpPr>
            <a:spLocks noGrp="1"/>
          </p:cNvSpPr>
          <p:nvPr>
            <p:ph sz="quarter" idx="13"/>
          </p:nvPr>
        </p:nvSpPr>
        <p:spPr>
          <a:xfrm>
            <a:off x="913774" y="3051012"/>
            <a:ext cx="5106027" cy="274018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13" name="Content Placeholder 5"/>
          <p:cNvSpPr>
            <a:spLocks noGrp="1"/>
          </p:cNvSpPr>
          <p:nvPr>
            <p:ph sz="quarter" idx="14"/>
          </p:nvPr>
        </p:nvSpPr>
        <p:spPr>
          <a:xfrm>
            <a:off x="6172200" y="3051012"/>
            <a:ext cx="5105401" cy="274018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66C28060-7168-4C46-9898-87CC58F666AC}" type="datetime1">
              <a:rPr lang="zh-CN" altLang="en-US" smtClean="0"/>
              <a:t>2019/4/29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38222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1843648-BBA7-4725-AF6F-95F774D412AC}" type="datetime1">
              <a:rPr lang="zh-CN" altLang="en-US" smtClean="0"/>
              <a:t>2019/4/29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2948235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569BA76-8783-45AE-84BA-B11F28C7471F}" type="datetime1">
              <a:rPr lang="zh-CN" altLang="en-US" smtClean="0"/>
              <a:t>2019/4/29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413769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CN" altLang="en-US"/>
              <a:t>单击此处编辑母版标题样式</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71D1F9E8-2EAB-4076-AB4B-8C460EEB5F9F}"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727689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F32EEA8-B6BE-4944-8C7F-12E68EA119CA}"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1489573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FB9F2C4-20BE-4099-BA2D-BDD21E93473C}"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3254854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7F4CFB7-B124-4D63-ADB1-ED026EBE7E1A}"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3100850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CN" altLang="en-US"/>
              <a:t>单击此处编辑母版标题样式</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44EFC60E-CB2D-48D0-AA91-A828DF736C2A}"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93736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9C0659CB-5559-4A9A-A127-9EF7927B5592}" type="datetime1">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1681115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栏">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CN" altLang="en-US"/>
              <a:t>单击此处编辑母版标题样式</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3" name="Date Placeholder 2"/>
          <p:cNvSpPr>
            <a:spLocks noGrp="1"/>
          </p:cNvSpPr>
          <p:nvPr>
            <p:ph type="dt" sz="half" idx="10"/>
          </p:nvPr>
        </p:nvSpPr>
        <p:spPr/>
        <p:txBody>
          <a:bodyPr/>
          <a:lstStyle/>
          <a:p>
            <a:fld id="{082AE51A-A5B3-42D5-B0D7-CA5AE7FF2D03}" type="datetime1">
              <a:rPr lang="zh-CN" altLang="en-US" smtClean="0"/>
              <a:t>2019/4/29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7307423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图片栏">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CN" altLang="en-US"/>
              <a:t>单击此处编辑母版标题样式</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3" name="Date Placeholder 2"/>
          <p:cNvSpPr>
            <a:spLocks noGrp="1"/>
          </p:cNvSpPr>
          <p:nvPr>
            <p:ph type="dt" sz="half" idx="10"/>
          </p:nvPr>
        </p:nvSpPr>
        <p:spPr/>
        <p:txBody>
          <a:bodyPr/>
          <a:lstStyle/>
          <a:p>
            <a:fld id="{43771C35-6A03-4FEF-A937-2E339D9A5ED7}" type="datetime1">
              <a:rPr lang="zh-CN" altLang="en-US" smtClean="0"/>
              <a:t>2019/4/29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5174317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7BCAE23C-4F68-4501-9C5B-CCD35F5DD76D}" type="datetime1">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1783998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CN" altLang="en-US"/>
              <a:t>单击此处编辑母版标题样式</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827E4F43-ABA7-44F7-A6F3-2E54895AD78D}" type="datetime1">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2829298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1AAB860-B47D-42D7-A4FE-09DC3712E8FA}" type="datetime1">
              <a:rPr lang="zh-CN" altLang="en-US" smtClean="0"/>
              <a:t>2019/4/29</a:t>
            </a:fld>
            <a:endParaRPr lang="zh-CN"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zh-CN"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64DCD6F-D396-49CD-862E-A5BE0D019BB5}" type="slidenum">
              <a:rPr lang="zh-CN" altLang="en-US" smtClean="0"/>
              <a:t>‹#›</a:t>
            </a:fld>
            <a:endParaRPr lang="zh-CN" altLang="en-US"/>
          </a:p>
        </p:txBody>
      </p:sp>
    </p:spTree>
    <p:extLst>
      <p:ext uri="{BB962C8B-B14F-4D97-AF65-F5344CB8AC3E}">
        <p14:creationId xmlns:p14="http://schemas.microsoft.com/office/powerpoint/2010/main" val="12179938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hf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comments" Target="../comments/commen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1AA2C23-0FAD-4DF3-A65E-F54B2486DB83}"/>
              </a:ext>
            </a:extLst>
          </p:cNvPr>
          <p:cNvSpPr>
            <a:spLocks noGrp="1"/>
          </p:cNvSpPr>
          <p:nvPr>
            <p:ph type="ctrTitle"/>
          </p:nvPr>
        </p:nvSpPr>
        <p:spPr>
          <a:xfrm>
            <a:off x="1626208" y="1467419"/>
            <a:ext cx="8771669" cy="1374338"/>
          </a:xfrm>
        </p:spPr>
        <p:txBody>
          <a:bodyPr>
            <a:normAutofit/>
          </a:bodyPr>
          <a:lstStyle/>
          <a:p>
            <a:r>
              <a:rPr lang="en-US" altLang="zh-CN" sz="3200" cap="none" dirty="0">
                <a:latin typeface="Times New Roman" panose="02020603050405020304" pitchFamily="18" charset="0"/>
                <a:cs typeface="Times New Roman" panose="02020603050405020304" pitchFamily="18" charset="0"/>
              </a:rPr>
              <a:t>Spotify marketplace analysis</a:t>
            </a:r>
            <a:endParaRPr lang="zh-CN" altLang="en-US" sz="3200" cap="none" dirty="0">
              <a:latin typeface="Times New Roman" panose="02020603050405020304" pitchFamily="18" charset="0"/>
              <a:cs typeface="Times New Roman" panose="02020603050405020304" pitchFamily="18" charset="0"/>
            </a:endParaRPr>
          </a:p>
        </p:txBody>
      </p:sp>
      <p:sp>
        <p:nvSpPr>
          <p:cNvPr id="3" name="副标题 2">
            <a:extLst>
              <a:ext uri="{FF2B5EF4-FFF2-40B4-BE49-F238E27FC236}">
                <a16:creationId xmlns:a16="http://schemas.microsoft.com/office/drawing/2014/main" id="{622081E9-DD5C-4D9E-90EE-C0CC91670550}"/>
              </a:ext>
            </a:extLst>
          </p:cNvPr>
          <p:cNvSpPr>
            <a:spLocks noGrp="1"/>
          </p:cNvSpPr>
          <p:nvPr>
            <p:ph type="subTitle" idx="1"/>
          </p:nvPr>
        </p:nvSpPr>
        <p:spPr>
          <a:xfrm>
            <a:off x="2042343" y="3903534"/>
            <a:ext cx="8637072" cy="977621"/>
          </a:xfrm>
        </p:spPr>
        <p:txBody>
          <a:bodyPr>
            <a:normAutofit lnSpcReduction="10000"/>
          </a:bodyPr>
          <a:lstStyle/>
          <a:p>
            <a:pPr algn="r"/>
            <a:r>
              <a:rPr lang="en-US" altLang="zh-CN" cap="none" dirty="0">
                <a:solidFill>
                  <a:schemeClr val="tx1"/>
                </a:solidFill>
              </a:rPr>
              <a:t>Student number:1805139</a:t>
            </a:r>
          </a:p>
          <a:p>
            <a:pPr algn="r"/>
            <a:r>
              <a:rPr lang="en-US" altLang="zh-CN" cap="none" dirty="0">
                <a:solidFill>
                  <a:schemeClr val="tx1"/>
                </a:solidFill>
              </a:rPr>
              <a:t>Student name: sheng </a:t>
            </a:r>
            <a:r>
              <a:rPr lang="en-US" altLang="zh-CN" cap="none" dirty="0" err="1">
                <a:solidFill>
                  <a:schemeClr val="tx1"/>
                </a:solidFill>
              </a:rPr>
              <a:t>yan</a:t>
            </a:r>
            <a:endParaRPr lang="zh-CN" altLang="en-US" cap="none" dirty="0">
              <a:solidFill>
                <a:schemeClr val="tx1"/>
              </a:solidFill>
            </a:endParaRPr>
          </a:p>
        </p:txBody>
      </p:sp>
      <p:sp>
        <p:nvSpPr>
          <p:cNvPr id="4" name="灯片编号占位符 3">
            <a:extLst>
              <a:ext uri="{FF2B5EF4-FFF2-40B4-BE49-F238E27FC236}">
                <a16:creationId xmlns:a16="http://schemas.microsoft.com/office/drawing/2014/main" id="{85A9B8A9-4385-41DD-93A8-45AEA4FD398C}"/>
              </a:ext>
            </a:extLst>
          </p:cNvPr>
          <p:cNvSpPr>
            <a:spLocks noGrp="1"/>
          </p:cNvSpPr>
          <p:nvPr>
            <p:ph type="sldNum" sz="quarter" idx="12"/>
          </p:nvPr>
        </p:nvSpPr>
        <p:spPr/>
        <p:txBody>
          <a:bodyPr/>
          <a:lstStyle/>
          <a:p>
            <a:fld id="{564DCD6F-D396-49CD-862E-A5BE0D019BB5}" type="slidenum">
              <a:rPr lang="zh-CN" altLang="en-US" smtClean="0"/>
              <a:t>1</a:t>
            </a:fld>
            <a:endParaRPr lang="zh-CN" altLang="en-US"/>
          </a:p>
        </p:txBody>
      </p:sp>
    </p:spTree>
    <p:extLst>
      <p:ext uri="{BB962C8B-B14F-4D97-AF65-F5344CB8AC3E}">
        <p14:creationId xmlns:p14="http://schemas.microsoft.com/office/powerpoint/2010/main" val="3211778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00A5A36-B53C-42C9-B39E-8747E4ECFB5C}"/>
              </a:ext>
            </a:extLst>
          </p:cNvPr>
          <p:cNvSpPr>
            <a:spLocks noGrp="1"/>
          </p:cNvSpPr>
          <p:nvPr>
            <p:ph sz="quarter" idx="13"/>
          </p:nvPr>
        </p:nvSpPr>
        <p:spPr>
          <a:xfrm>
            <a:off x="2093135" y="914400"/>
            <a:ext cx="10316372" cy="4652306"/>
          </a:xfrm>
        </p:spPr>
        <p:txBody>
          <a:bodyPr>
            <a:normAutofit fontScale="77500" lnSpcReduction="20000"/>
          </a:bodyPr>
          <a:lstStyle/>
          <a:p>
            <a:r>
              <a:rPr lang="en-US" altLang="zh-CN" sz="3200" b="1" cap="none" dirty="0">
                <a:latin typeface="Times New Roman" panose="02020603050405020304" pitchFamily="18" charset="0"/>
                <a:cs typeface="Times New Roman" panose="02020603050405020304" pitchFamily="18" charset="0"/>
              </a:rPr>
              <a:t>Contents</a:t>
            </a:r>
          </a:p>
          <a:p>
            <a:r>
              <a:rPr lang="en-US" altLang="zh-CN" sz="1800" cap="none" dirty="0">
                <a:latin typeface="Times New Roman" panose="02020603050405020304" pitchFamily="18" charset="0"/>
                <a:cs typeface="Times New Roman" panose="02020603050405020304" pitchFamily="18" charset="0"/>
              </a:rPr>
              <a:t>1. Introduction......................................................................................3</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2. PESTEL analysis…………………………………………………..4</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2.1 Political environment analysis……………………………………5</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2.2 Economic environment analysis………………………….………6</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2.3 Social environment analysis………………………………...……7</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2.4 Technical environment analysis…………………...……...………8</a:t>
            </a:r>
          </a:p>
          <a:p>
            <a:r>
              <a:rPr lang="en-US" altLang="zh-CN" sz="1800" cap="none" dirty="0">
                <a:latin typeface="Times New Roman" panose="02020603050405020304" pitchFamily="18" charset="0"/>
                <a:cs typeface="Times New Roman" panose="02020603050405020304" pitchFamily="18" charset="0"/>
              </a:rPr>
              <a:t>3. Conclusion…………………………………………………………9</a:t>
            </a:r>
            <a:endParaRPr lang="zh-CN" altLang="zh-CN" sz="1800" cap="none" dirty="0">
              <a:latin typeface="Times New Roman" panose="02020603050405020304" pitchFamily="18" charset="0"/>
              <a:cs typeface="Times New Roman" panose="02020603050405020304" pitchFamily="18" charset="0"/>
            </a:endParaRPr>
          </a:p>
          <a:p>
            <a:r>
              <a:rPr lang="en-US" altLang="zh-CN" sz="1800" cap="none" dirty="0">
                <a:latin typeface="Times New Roman" panose="02020603050405020304" pitchFamily="18" charset="0"/>
                <a:cs typeface="Times New Roman" panose="02020603050405020304" pitchFamily="18" charset="0"/>
              </a:rPr>
              <a:t>Reference………………………………………………………….…10</a:t>
            </a:r>
          </a:p>
          <a:p>
            <a:endParaRPr lang="en-US" altLang="zh-CN" sz="1800" cap="none" dirty="0">
              <a:latin typeface="Times New Roman" panose="02020603050405020304" pitchFamily="18" charset="0"/>
              <a:cs typeface="Times New Roman" panose="02020603050405020304" pitchFamily="18" charset="0"/>
            </a:endParaRPr>
          </a:p>
          <a:p>
            <a:endParaRPr lang="en-US" altLang="zh-CN" sz="1800" cap="none" dirty="0">
              <a:latin typeface="Times New Roman" panose="02020603050405020304" pitchFamily="18" charset="0"/>
              <a:cs typeface="Times New Roman" panose="02020603050405020304" pitchFamily="18" charset="0"/>
            </a:endParaRPr>
          </a:p>
          <a:p>
            <a:pPr marL="0" indent="0">
              <a:buNone/>
            </a:pPr>
            <a:endParaRPr lang="en-US" altLang="zh-CN" sz="1800" cap="none" dirty="0">
              <a:latin typeface="Times New Roman" panose="02020603050405020304" pitchFamily="18" charset="0"/>
              <a:cs typeface="Times New Roman" panose="02020603050405020304" pitchFamily="18" charset="0"/>
            </a:endParaRPr>
          </a:p>
          <a:p>
            <a:pPr marL="0" indent="0">
              <a:buNone/>
            </a:pPr>
            <a:r>
              <a:rPr lang="en-US" altLang="zh-CN" sz="1800" cap="none" dirty="0">
                <a:latin typeface="Times New Roman" panose="02020603050405020304" pitchFamily="18" charset="0"/>
                <a:cs typeface="Times New Roman" panose="02020603050405020304" pitchFamily="18" charset="0"/>
              </a:rPr>
              <a:t>        PS</a:t>
            </a:r>
            <a:r>
              <a:rPr lang="zh-CN" altLang="en-US" sz="1800" cap="none" dirty="0">
                <a:latin typeface="Times New Roman" panose="02020603050405020304" pitchFamily="18" charset="0"/>
                <a:cs typeface="Times New Roman" panose="02020603050405020304" pitchFamily="18" charset="0"/>
              </a:rPr>
              <a:t>：</a:t>
            </a:r>
            <a:r>
              <a:rPr lang="en-US" altLang="zh-CN" sz="1800" cap="none" dirty="0">
                <a:latin typeface="Times New Roman" panose="02020603050405020304" pitchFamily="18" charset="0"/>
                <a:cs typeface="Times New Roman" panose="02020603050405020304" pitchFamily="18" charset="0"/>
              </a:rPr>
              <a:t>I have set a voiceover on each page, please click to listen.</a:t>
            </a:r>
            <a:endParaRPr lang="zh-CN" altLang="zh-CN" sz="1800" cap="none" dirty="0">
              <a:latin typeface="Times New Roman" panose="02020603050405020304" pitchFamily="18" charset="0"/>
              <a:cs typeface="Times New Roman" panose="02020603050405020304" pitchFamily="18" charset="0"/>
            </a:endParaRPr>
          </a:p>
          <a:p>
            <a:endParaRPr lang="zh-CN" altLang="en-US" dirty="0"/>
          </a:p>
        </p:txBody>
      </p:sp>
      <p:sp>
        <p:nvSpPr>
          <p:cNvPr id="5" name="灯片编号占位符 4">
            <a:extLst>
              <a:ext uri="{FF2B5EF4-FFF2-40B4-BE49-F238E27FC236}">
                <a16:creationId xmlns:a16="http://schemas.microsoft.com/office/drawing/2014/main" id="{3B555808-6030-4DCB-B286-159974332B83}"/>
              </a:ext>
            </a:extLst>
          </p:cNvPr>
          <p:cNvSpPr>
            <a:spLocks noGrp="1"/>
          </p:cNvSpPr>
          <p:nvPr>
            <p:ph type="sldNum" sz="quarter" idx="12"/>
          </p:nvPr>
        </p:nvSpPr>
        <p:spPr/>
        <p:txBody>
          <a:bodyPr/>
          <a:lstStyle/>
          <a:p>
            <a:fld id="{564DCD6F-D396-49CD-862E-A5BE0D019BB5}" type="slidenum">
              <a:rPr lang="zh-CN" altLang="en-US" smtClean="0"/>
              <a:t>2</a:t>
            </a:fld>
            <a:endParaRPr lang="zh-CN" altLang="en-US"/>
          </a:p>
        </p:txBody>
      </p:sp>
    </p:spTree>
    <p:extLst>
      <p:ext uri="{BB962C8B-B14F-4D97-AF65-F5344CB8AC3E}">
        <p14:creationId xmlns:p14="http://schemas.microsoft.com/office/powerpoint/2010/main" val="926902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84955" y="1003705"/>
            <a:ext cx="10513488" cy="5128798"/>
          </a:xfrm>
        </p:spPr>
        <p:txBody>
          <a:bodyPr>
            <a:normAutofit/>
          </a:bodyPr>
          <a:lstStyle/>
          <a:p>
            <a:r>
              <a:rPr lang="en-US" altLang="zh-CN" sz="3200" cap="none" dirty="0">
                <a:latin typeface="Times New Roman" panose="02020603050405020304" pitchFamily="18" charset="0"/>
                <a:cs typeface="Times New Roman" panose="02020603050405020304" pitchFamily="18" charset="0"/>
              </a:rPr>
              <a:t>1. Introduction</a:t>
            </a:r>
            <a:br>
              <a:rPr lang="en-US" altLang="zh-CN" sz="1800" cap="none" dirty="0">
                <a:latin typeface="Times New Roman" panose="02020603050405020304" pitchFamily="18" charset="0"/>
                <a:cs typeface="Times New Roman" panose="02020603050405020304" pitchFamily="18" charset="0"/>
              </a:rPr>
            </a:br>
            <a:br>
              <a:rPr lang="en-US" altLang="zh-CN" sz="1800" cap="none" dirty="0">
                <a:latin typeface="Times New Roman" panose="02020603050405020304" pitchFamily="18" charset="0"/>
                <a:cs typeface="Times New Roman" panose="02020603050405020304" pitchFamily="18" charset="0"/>
              </a:rPr>
            </a:br>
            <a:r>
              <a:rPr lang="en-US" altLang="zh-CN" sz="1800" cap="none" dirty="0">
                <a:latin typeface="Times New Roman" panose="02020603050405020304" pitchFamily="18" charset="0"/>
                <a:cs typeface="Times New Roman" panose="02020603050405020304" pitchFamily="18" charset="0"/>
              </a:rPr>
              <a:t>  Spotify is a music streaming service that gives instant access to songs on phones, computer and tablet. It also helps to browse through the music collections of friends, artists and celebrities, or create a radio station. The company develops tools such as Spotify Web API that helps to fetch data from the music catalog and manage user’s playlists and saved music. Spotify also allows users to share music with their known ones via email, </a:t>
            </a:r>
            <a:r>
              <a:rPr lang="en-US" altLang="zh-CN" sz="1800" cap="none" dirty="0" err="1">
                <a:latin typeface="Times New Roman" panose="02020603050405020304" pitchFamily="18" charset="0"/>
                <a:cs typeface="Times New Roman" panose="02020603050405020304" pitchFamily="18" charset="0"/>
              </a:rPr>
              <a:t>facebook</a:t>
            </a:r>
            <a:r>
              <a:rPr lang="en-US" altLang="zh-CN" sz="1800" cap="none" dirty="0">
                <a:latin typeface="Times New Roman" panose="02020603050405020304" pitchFamily="18" charset="0"/>
                <a:cs typeface="Times New Roman" panose="02020603050405020304" pitchFamily="18" charset="0"/>
              </a:rPr>
              <a:t>, blog, twitter, and Spotify. Its </a:t>
            </a:r>
            <a:r>
              <a:rPr lang="en-US" altLang="zh-CN" sz="1800" cap="none" dirty="0" err="1">
                <a:latin typeface="Times New Roman" panose="02020603050405020304" pitchFamily="18" charset="0"/>
                <a:cs typeface="Times New Roman" panose="02020603050405020304" pitchFamily="18" charset="0"/>
              </a:rPr>
              <a:t>libspotify</a:t>
            </a:r>
            <a:r>
              <a:rPr lang="en-US" altLang="zh-CN" sz="1800" cap="none" dirty="0">
                <a:latin typeface="Times New Roman" panose="02020603050405020304" pitchFamily="18" charset="0"/>
                <a:cs typeface="Times New Roman" panose="02020603050405020304" pitchFamily="18" charset="0"/>
              </a:rPr>
              <a:t> C API package allows to build personal music streaming applications (</a:t>
            </a:r>
            <a:r>
              <a:rPr lang="en-US" altLang="zh-CN" sz="1800" cap="none" dirty="0" err="1">
                <a:latin typeface="Times New Roman" panose="02020603050405020304" pitchFamily="18" charset="0"/>
                <a:cs typeface="Times New Roman" panose="02020603050405020304" pitchFamily="18" charset="0"/>
              </a:rPr>
              <a:t>marketline</a:t>
            </a:r>
            <a:r>
              <a:rPr lang="en-US" altLang="zh-CN" sz="1800" cap="none" dirty="0">
                <a:latin typeface="Times New Roman" panose="02020603050405020304" pitchFamily="18" charset="0"/>
                <a:cs typeface="Times New Roman" panose="02020603050405020304" pitchFamily="18" charset="0"/>
              </a:rPr>
              <a:t>, 2019).</a:t>
            </a:r>
            <a:r>
              <a:rPr lang="zh-CN" altLang="en-US" sz="1800" cap="none" dirty="0">
                <a:latin typeface="Times New Roman" panose="02020603050405020304" pitchFamily="18" charset="0"/>
                <a:cs typeface="Times New Roman" panose="02020603050405020304" pitchFamily="18" charset="0"/>
              </a:rPr>
              <a:t> </a:t>
            </a:r>
            <a:r>
              <a:rPr lang="en-US" altLang="zh-CN" sz="1800" cap="none" dirty="0">
                <a:latin typeface="Times New Roman" panose="02020603050405020304" pitchFamily="18" charset="0"/>
                <a:cs typeface="Times New Roman" panose="02020603050405020304" pitchFamily="18" charset="0"/>
              </a:rPr>
              <a:t>This article will use </a:t>
            </a:r>
            <a:r>
              <a:rPr lang="en-US" altLang="zh-CN" sz="1800" cap="none" dirty="0" err="1">
                <a:latin typeface="Times New Roman" panose="02020603050405020304" pitchFamily="18" charset="0"/>
                <a:cs typeface="Times New Roman" panose="02020603050405020304" pitchFamily="18" charset="0"/>
              </a:rPr>
              <a:t>pestel</a:t>
            </a:r>
            <a:r>
              <a:rPr lang="en-US" altLang="zh-CN" sz="1800" cap="none" dirty="0">
                <a:latin typeface="Times New Roman" panose="02020603050405020304" pitchFamily="18" charset="0"/>
                <a:cs typeface="Times New Roman" panose="02020603050405020304" pitchFamily="18" charset="0"/>
              </a:rPr>
              <a:t> analysis to analyze the external environment that affects </a:t>
            </a:r>
            <a:r>
              <a:rPr lang="en-US" altLang="zh-CN" sz="1800" cap="none" dirty="0" err="1">
                <a:latin typeface="Times New Roman" panose="02020603050405020304" pitchFamily="18" charset="0"/>
                <a:cs typeface="Times New Roman" panose="02020603050405020304" pitchFamily="18" charset="0"/>
              </a:rPr>
              <a:t>spotify</a:t>
            </a:r>
            <a:r>
              <a:rPr lang="en-US" altLang="zh-CN" sz="1800" cap="none" dirty="0">
                <a:latin typeface="Times New Roman" panose="02020603050405020304" pitchFamily="18" charset="0"/>
                <a:cs typeface="Times New Roman" panose="02020603050405020304" pitchFamily="18" charset="0"/>
              </a:rPr>
              <a:t>.</a:t>
            </a:r>
            <a:endParaRPr lang="en-US" altLang="zh-CN" sz="1700" cap="none" dirty="0">
              <a:latin typeface="Times New Roman" panose="02020603050405020304" pitchFamily="18" charset="0"/>
              <a:cs typeface="Times New Roman" panose="02020603050405020304" pitchFamily="18" charset="0"/>
            </a:endParaRPr>
          </a:p>
        </p:txBody>
      </p:sp>
      <p:sp>
        <p:nvSpPr>
          <p:cNvPr id="2" name="灯片编号占位符 1">
            <a:extLst>
              <a:ext uri="{FF2B5EF4-FFF2-40B4-BE49-F238E27FC236}">
                <a16:creationId xmlns:a16="http://schemas.microsoft.com/office/drawing/2014/main" id="{6878764F-E644-427D-A43F-EB406A1D8A52}"/>
              </a:ext>
            </a:extLst>
          </p:cNvPr>
          <p:cNvSpPr>
            <a:spLocks noGrp="1"/>
          </p:cNvSpPr>
          <p:nvPr>
            <p:ph type="sldNum" sz="quarter" idx="12"/>
          </p:nvPr>
        </p:nvSpPr>
        <p:spPr/>
        <p:txBody>
          <a:bodyPr/>
          <a:lstStyle/>
          <a:p>
            <a:fld id="{564DCD6F-D396-49CD-862E-A5BE0D019BB5}" type="slidenum">
              <a:rPr lang="zh-CN" altLang="en-US" smtClean="0"/>
              <a:t>3</a:t>
            </a:fld>
            <a:endParaRPr lang="zh-CN" altLang="en-US"/>
          </a:p>
        </p:txBody>
      </p:sp>
      <p:pic>
        <p:nvPicPr>
          <p:cNvPr id="6" name="已录下的声音">
            <a:hlinkClick r:id="" action="ppaction://media"/>
            <a:extLst>
              <a:ext uri="{FF2B5EF4-FFF2-40B4-BE49-F238E27FC236}">
                <a16:creationId xmlns:a16="http://schemas.microsoft.com/office/drawing/2014/main" id="{509082A9-1A5D-471F-8A6C-885A75BDCB9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89119" y="538877"/>
            <a:ext cx="813104" cy="813104"/>
          </a:xfrm>
          <a:prstGeom prst="rect">
            <a:avLst/>
          </a:prstGeom>
        </p:spPr>
      </p:pic>
      <p:sp>
        <p:nvSpPr>
          <p:cNvPr id="8" name="文本框 7">
            <a:extLst>
              <a:ext uri="{FF2B5EF4-FFF2-40B4-BE49-F238E27FC236}">
                <a16:creationId xmlns:a16="http://schemas.microsoft.com/office/drawing/2014/main" id="{8ABB9235-F4A9-4866-AC36-67806A9C5F9E}"/>
              </a:ext>
            </a:extLst>
          </p:cNvPr>
          <p:cNvSpPr txBox="1"/>
          <p:nvPr/>
        </p:nvSpPr>
        <p:spPr>
          <a:xfrm>
            <a:off x="8274031" y="622263"/>
            <a:ext cx="2042342"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31737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70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1AA2C23-0FAD-4DF3-A65E-F54B2486DB83}"/>
              </a:ext>
            </a:extLst>
          </p:cNvPr>
          <p:cNvSpPr>
            <a:spLocks noGrp="1"/>
          </p:cNvSpPr>
          <p:nvPr>
            <p:ph type="ctrTitle"/>
          </p:nvPr>
        </p:nvSpPr>
        <p:spPr>
          <a:xfrm>
            <a:off x="-514285" y="1019802"/>
            <a:ext cx="7911617" cy="753842"/>
          </a:xfrm>
        </p:spPr>
        <p:txBody>
          <a:bodyPr>
            <a:normAutofit/>
          </a:bodyPr>
          <a:lstStyle/>
          <a:p>
            <a:r>
              <a:rPr lang="en-US" altLang="zh-CN" sz="3600" dirty="0">
                <a:latin typeface="Times New Roman" panose="02020603050405020304" pitchFamily="18" charset="0"/>
                <a:cs typeface="Times New Roman" panose="02020603050405020304" pitchFamily="18" charset="0"/>
              </a:rPr>
              <a:t>2</a:t>
            </a:r>
            <a:r>
              <a:rPr lang="en-US" altLang="zh-CN" sz="3200" cap="none" dirty="0">
                <a:latin typeface="Times New Roman" panose="02020603050405020304" pitchFamily="18" charset="0"/>
                <a:cs typeface="Times New Roman" panose="02020603050405020304" pitchFamily="18" charset="0"/>
              </a:rPr>
              <a:t>. PESTEL Analysis</a:t>
            </a:r>
            <a:endParaRPr lang="zh-CN" altLang="en-US" sz="3200" cap="none" dirty="0">
              <a:latin typeface="Times New Roman" panose="02020603050405020304" pitchFamily="18" charset="0"/>
              <a:cs typeface="Times New Roman" panose="02020603050405020304" pitchFamily="18" charset="0"/>
            </a:endParaRPr>
          </a:p>
        </p:txBody>
      </p:sp>
      <p:sp>
        <p:nvSpPr>
          <p:cNvPr id="3" name="副标题 2">
            <a:extLst>
              <a:ext uri="{FF2B5EF4-FFF2-40B4-BE49-F238E27FC236}">
                <a16:creationId xmlns:a16="http://schemas.microsoft.com/office/drawing/2014/main" id="{622081E9-DD5C-4D9E-90EE-C0CC91670550}"/>
              </a:ext>
            </a:extLst>
          </p:cNvPr>
          <p:cNvSpPr>
            <a:spLocks noGrp="1"/>
          </p:cNvSpPr>
          <p:nvPr>
            <p:ph type="subTitle" idx="1"/>
          </p:nvPr>
        </p:nvSpPr>
        <p:spPr>
          <a:xfrm>
            <a:off x="1174852" y="1961179"/>
            <a:ext cx="9535126" cy="3877019"/>
          </a:xfrm>
        </p:spPr>
        <p:txBody>
          <a:bodyPr/>
          <a:lstStyle/>
          <a:p>
            <a:pPr algn="l"/>
            <a:r>
              <a:rPr lang="en-US" altLang="zh-CN" cap="none" dirty="0">
                <a:solidFill>
                  <a:schemeClr val="tx1"/>
                </a:solidFill>
                <a:latin typeface="Times New Roman" panose="02020603050405020304" pitchFamily="18" charset="0"/>
                <a:cs typeface="Times New Roman" panose="02020603050405020304" pitchFamily="18" charset="0"/>
              </a:rPr>
              <a:t>Definition:</a:t>
            </a:r>
          </a:p>
          <a:p>
            <a:pPr algn="l"/>
            <a:r>
              <a:rPr lang="en-US" altLang="zh-CN" sz="1800" cap="none" dirty="0">
                <a:solidFill>
                  <a:schemeClr val="tx1"/>
                </a:solidFill>
                <a:latin typeface="Times New Roman" panose="02020603050405020304" pitchFamily="18" charset="0"/>
                <a:cs typeface="Times New Roman" panose="02020603050405020304" pitchFamily="18" charset="0"/>
              </a:rPr>
              <a:t>  The PESTEL analysis model is an effective tool for analyzing the macro environment. It can not only analyze the external environment, but also identify all the forces that have an impact on the organization. It is a method of investigating the external influence factors of the organization. Each letter represents a factor and can be divided into six major factors: Political</a:t>
            </a:r>
            <a:r>
              <a:rPr lang="zh-CN" altLang="en-US" sz="1800" cap="none" dirty="0">
                <a:solidFill>
                  <a:schemeClr val="tx1"/>
                </a:solidFill>
                <a:latin typeface="Times New Roman" panose="02020603050405020304" pitchFamily="18" charset="0"/>
                <a:cs typeface="Times New Roman" panose="02020603050405020304" pitchFamily="18" charset="0"/>
              </a:rPr>
              <a:t>，</a:t>
            </a:r>
            <a:r>
              <a:rPr lang="en-US" altLang="zh-CN" sz="1800" cap="none" dirty="0">
                <a:solidFill>
                  <a:schemeClr val="tx1"/>
                </a:solidFill>
                <a:latin typeface="Times New Roman" panose="02020603050405020304" pitchFamily="18" charset="0"/>
                <a:cs typeface="Times New Roman" panose="02020603050405020304" pitchFamily="18" charset="0"/>
              </a:rPr>
              <a:t>Economic</a:t>
            </a:r>
            <a:r>
              <a:rPr lang="zh-CN" altLang="en-US" sz="1800" cap="none" dirty="0">
                <a:solidFill>
                  <a:schemeClr val="tx1"/>
                </a:solidFill>
                <a:latin typeface="Times New Roman" panose="02020603050405020304" pitchFamily="18" charset="0"/>
                <a:cs typeface="Times New Roman" panose="02020603050405020304" pitchFamily="18" charset="0"/>
              </a:rPr>
              <a:t>，</a:t>
            </a:r>
            <a:r>
              <a:rPr lang="en-US" altLang="zh-CN" sz="1800" cap="none" dirty="0">
                <a:solidFill>
                  <a:schemeClr val="tx1"/>
                </a:solidFill>
                <a:latin typeface="Times New Roman" panose="02020603050405020304" pitchFamily="18" charset="0"/>
                <a:cs typeface="Times New Roman" panose="02020603050405020304" pitchFamily="18" charset="0"/>
              </a:rPr>
              <a:t>Social</a:t>
            </a:r>
            <a:r>
              <a:rPr lang="zh-CN" altLang="en-US" sz="1800" cap="none" dirty="0">
                <a:solidFill>
                  <a:schemeClr val="tx1"/>
                </a:solidFill>
                <a:latin typeface="Times New Roman" panose="02020603050405020304" pitchFamily="18" charset="0"/>
                <a:cs typeface="Times New Roman" panose="02020603050405020304" pitchFamily="18" charset="0"/>
              </a:rPr>
              <a:t>，</a:t>
            </a:r>
            <a:r>
              <a:rPr lang="en-US" altLang="zh-CN" sz="1800" cap="none" dirty="0">
                <a:solidFill>
                  <a:schemeClr val="tx1"/>
                </a:solidFill>
                <a:latin typeface="Times New Roman" panose="02020603050405020304" pitchFamily="18" charset="0"/>
                <a:cs typeface="Times New Roman" panose="02020603050405020304" pitchFamily="18" charset="0"/>
              </a:rPr>
              <a:t>Technological</a:t>
            </a:r>
            <a:r>
              <a:rPr lang="zh-CN" altLang="en-US" sz="1800" cap="none" dirty="0">
                <a:solidFill>
                  <a:schemeClr val="tx1"/>
                </a:solidFill>
                <a:latin typeface="Times New Roman" panose="02020603050405020304" pitchFamily="18" charset="0"/>
                <a:cs typeface="Times New Roman" panose="02020603050405020304" pitchFamily="18" charset="0"/>
              </a:rPr>
              <a:t>，</a:t>
            </a:r>
            <a:r>
              <a:rPr lang="en-US" altLang="zh-CN" sz="1800" cap="none" dirty="0">
                <a:solidFill>
                  <a:schemeClr val="tx1"/>
                </a:solidFill>
                <a:latin typeface="Times New Roman" panose="02020603050405020304" pitchFamily="18" charset="0"/>
                <a:cs typeface="Times New Roman" panose="02020603050405020304" pitchFamily="18" charset="0"/>
              </a:rPr>
              <a:t>Environmental</a:t>
            </a:r>
            <a:r>
              <a:rPr lang="zh-CN" altLang="en-US" sz="1800" cap="none" dirty="0">
                <a:solidFill>
                  <a:schemeClr val="tx1"/>
                </a:solidFill>
                <a:latin typeface="Times New Roman" panose="02020603050405020304" pitchFamily="18" charset="0"/>
                <a:cs typeface="Times New Roman" panose="02020603050405020304" pitchFamily="18" charset="0"/>
              </a:rPr>
              <a:t>，</a:t>
            </a:r>
            <a:r>
              <a:rPr lang="en-US" altLang="zh-CN" sz="1800" cap="none" dirty="0">
                <a:solidFill>
                  <a:schemeClr val="tx1"/>
                </a:solidFill>
                <a:latin typeface="Times New Roman" panose="02020603050405020304" pitchFamily="18" charset="0"/>
                <a:cs typeface="Times New Roman" panose="02020603050405020304" pitchFamily="18" charset="0"/>
              </a:rPr>
              <a:t>Legal. (Wiki.mbalib.com, 2019)</a:t>
            </a:r>
          </a:p>
          <a:p>
            <a:pPr algn="l"/>
            <a:r>
              <a:rPr lang="en-US" altLang="zh-CN" sz="1800" cap="none" dirty="0">
                <a:solidFill>
                  <a:schemeClr val="tx1"/>
                </a:solidFill>
                <a:latin typeface="Times New Roman" panose="02020603050405020304" pitchFamily="18" charset="0"/>
                <a:cs typeface="Times New Roman" panose="02020603050405020304" pitchFamily="18" charset="0"/>
              </a:rPr>
              <a:t>  PESTEL Analysis is a simple and widely used tool to help you analyze political, economic, sociocultural and technological changes in your business environment. This helps to understand the “global” transformative forces that come into contact and take advantage of the opportunities they present. (Mindtools.com, 2019)</a:t>
            </a:r>
          </a:p>
        </p:txBody>
      </p:sp>
      <p:sp>
        <p:nvSpPr>
          <p:cNvPr id="4" name="灯片编号占位符 3">
            <a:extLst>
              <a:ext uri="{FF2B5EF4-FFF2-40B4-BE49-F238E27FC236}">
                <a16:creationId xmlns:a16="http://schemas.microsoft.com/office/drawing/2014/main" id="{27AC2759-45C3-4099-B525-1534296E1D0C}"/>
              </a:ext>
            </a:extLst>
          </p:cNvPr>
          <p:cNvSpPr>
            <a:spLocks noGrp="1"/>
          </p:cNvSpPr>
          <p:nvPr>
            <p:ph type="sldNum" sz="quarter" idx="12"/>
          </p:nvPr>
        </p:nvSpPr>
        <p:spPr/>
        <p:txBody>
          <a:bodyPr/>
          <a:lstStyle/>
          <a:p>
            <a:fld id="{564DCD6F-D396-49CD-862E-A5BE0D019BB5}" type="slidenum">
              <a:rPr lang="zh-CN" altLang="en-US" smtClean="0"/>
              <a:t>4</a:t>
            </a:fld>
            <a:endParaRPr lang="zh-CN" altLang="en-US"/>
          </a:p>
        </p:txBody>
      </p:sp>
      <p:pic>
        <p:nvPicPr>
          <p:cNvPr id="5" name="已录下的声音">
            <a:hlinkClick r:id="" action="ppaction://media"/>
            <a:extLst>
              <a:ext uri="{FF2B5EF4-FFF2-40B4-BE49-F238E27FC236}">
                <a16:creationId xmlns:a16="http://schemas.microsoft.com/office/drawing/2014/main" id="{21933913-908D-4674-9896-C2C612D59C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62890" y="740582"/>
            <a:ext cx="840482" cy="840482"/>
          </a:xfrm>
          <a:prstGeom prst="rect">
            <a:avLst/>
          </a:prstGeom>
        </p:spPr>
      </p:pic>
      <p:sp>
        <p:nvSpPr>
          <p:cNvPr id="8" name="文本框 7">
            <a:extLst>
              <a:ext uri="{FF2B5EF4-FFF2-40B4-BE49-F238E27FC236}">
                <a16:creationId xmlns:a16="http://schemas.microsoft.com/office/drawing/2014/main" id="{7A15F572-D8BC-4563-BADD-07AB858B95FB}"/>
              </a:ext>
            </a:extLst>
          </p:cNvPr>
          <p:cNvSpPr txBox="1"/>
          <p:nvPr/>
        </p:nvSpPr>
        <p:spPr>
          <a:xfrm>
            <a:off x="8471669" y="837657"/>
            <a:ext cx="2042342"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0874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42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84955" y="1003705"/>
            <a:ext cx="10513488" cy="5128798"/>
          </a:xfrm>
        </p:spPr>
        <p:txBody>
          <a:bodyPr>
            <a:normAutofit/>
          </a:bodyPr>
          <a:lstStyle/>
          <a:p>
            <a:r>
              <a:rPr lang="en-US" altLang="zh-CN" sz="3200" cap="none" dirty="0">
                <a:latin typeface="Times New Roman" panose="02020603050405020304" pitchFamily="18" charset="0"/>
                <a:cs typeface="Times New Roman" panose="02020603050405020304" pitchFamily="18" charset="0"/>
              </a:rPr>
              <a:t>2.1 Political environment analysis</a:t>
            </a:r>
          </a:p>
          <a:p>
            <a:r>
              <a:rPr lang="en-US" altLang="zh-CN" sz="1700" cap="none" dirty="0">
                <a:latin typeface="Times New Roman" panose="02020603050405020304" pitchFamily="18" charset="0"/>
                <a:cs typeface="Times New Roman" panose="02020603050405020304" pitchFamily="18" charset="0"/>
              </a:rPr>
              <a:t>  The analysis of political environmental factors includes the extent to which the government influences the economy and the factors that influence it. Law, tax policy, and monetary policy are all part of the political environment (</a:t>
            </a:r>
            <a:r>
              <a:rPr lang="en-US" altLang="zh-CN" sz="1700" cap="none" dirty="0" err="1">
                <a:latin typeface="Times New Roman" panose="02020603050405020304" pitchFamily="18" charset="0"/>
                <a:cs typeface="Times New Roman" panose="02020603050405020304" pitchFamily="18" charset="0"/>
              </a:rPr>
              <a:t>Toppr</a:t>
            </a:r>
            <a:r>
              <a:rPr lang="en-US" altLang="zh-CN" sz="1700" cap="none" dirty="0">
                <a:latin typeface="Times New Roman" panose="02020603050405020304" pitchFamily="18" charset="0"/>
                <a:cs typeface="Times New Roman" panose="02020603050405020304" pitchFamily="18" charset="0"/>
              </a:rPr>
              <a:t>-guides, 2017). Political factors play an important role in the development of online music. On the one hand, music products are typical information products, with low reproduction costs and high creation costs. They are extremely sensitive to the pirated music environment of the market and highly dependent on government regulation. On the other hand, pressure from the government and relevant institutions means that the expansion of </a:t>
            </a:r>
            <a:r>
              <a:rPr lang="en-US" altLang="zh-CN" sz="1700" cap="none" dirty="0" err="1">
                <a:latin typeface="Times New Roman" panose="02020603050405020304" pitchFamily="18" charset="0"/>
                <a:cs typeface="Times New Roman" panose="02020603050405020304" pitchFamily="18" charset="0"/>
              </a:rPr>
              <a:t>spotify</a:t>
            </a:r>
            <a:r>
              <a:rPr lang="en-US" altLang="zh-CN" sz="1700" cap="none" dirty="0">
                <a:latin typeface="Times New Roman" panose="02020603050405020304" pitchFamily="18" charset="0"/>
                <a:cs typeface="Times New Roman" panose="02020603050405020304" pitchFamily="18" charset="0"/>
              </a:rPr>
              <a:t> will take into account the political environment and security compliance issues. Spotify operates in many countries and must be developed in each country according to the specific requirements of the national policy network industry. Policy. There are two main aspects to the policy of the network industry:</a:t>
            </a:r>
          </a:p>
          <a:p>
            <a:r>
              <a:rPr lang="en-US" altLang="zh-CN" sz="1700" cap="none" dirty="0">
                <a:latin typeface="Times New Roman" panose="02020603050405020304" pitchFamily="18" charset="0"/>
                <a:cs typeface="Times New Roman" panose="02020603050405020304" pitchFamily="18" charset="0"/>
              </a:rPr>
              <a:t>(1) tax policy</a:t>
            </a:r>
          </a:p>
          <a:p>
            <a:r>
              <a:rPr lang="en-US" altLang="zh-CN" sz="1700" cap="none" dirty="0">
                <a:latin typeface="Times New Roman" panose="02020603050405020304" pitchFamily="18" charset="0"/>
                <a:cs typeface="Times New Roman" panose="02020603050405020304" pitchFamily="18" charset="0"/>
              </a:rPr>
              <a:t>(2) Regulatory practice</a:t>
            </a:r>
          </a:p>
        </p:txBody>
      </p:sp>
      <p:sp>
        <p:nvSpPr>
          <p:cNvPr id="4" name="灯片编号占位符 3">
            <a:extLst>
              <a:ext uri="{FF2B5EF4-FFF2-40B4-BE49-F238E27FC236}">
                <a16:creationId xmlns:a16="http://schemas.microsoft.com/office/drawing/2014/main" id="{A41D4C2D-787E-4EA2-AF19-CE6056D06B9F}"/>
              </a:ext>
            </a:extLst>
          </p:cNvPr>
          <p:cNvSpPr>
            <a:spLocks noGrp="1"/>
          </p:cNvSpPr>
          <p:nvPr>
            <p:ph type="sldNum" sz="quarter" idx="12"/>
          </p:nvPr>
        </p:nvSpPr>
        <p:spPr/>
        <p:txBody>
          <a:bodyPr/>
          <a:lstStyle/>
          <a:p>
            <a:fld id="{564DCD6F-D396-49CD-862E-A5BE0D019BB5}" type="slidenum">
              <a:rPr lang="zh-CN" altLang="en-US" smtClean="0"/>
              <a:t>5</a:t>
            </a:fld>
            <a:endParaRPr lang="zh-CN" altLang="en-US"/>
          </a:p>
        </p:txBody>
      </p:sp>
      <p:pic>
        <p:nvPicPr>
          <p:cNvPr id="2" name="已录下的声音">
            <a:hlinkClick r:id="" action="ppaction://media"/>
            <a:extLst>
              <a:ext uri="{FF2B5EF4-FFF2-40B4-BE49-F238E27FC236}">
                <a16:creationId xmlns:a16="http://schemas.microsoft.com/office/drawing/2014/main" id="{412CD815-6913-4EA4-B5C1-99CEEF9866F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57122" y="588482"/>
            <a:ext cx="709071" cy="709071"/>
          </a:xfrm>
          <a:prstGeom prst="rect">
            <a:avLst/>
          </a:prstGeom>
        </p:spPr>
      </p:pic>
      <p:sp>
        <p:nvSpPr>
          <p:cNvPr id="5" name="文本框 4">
            <a:extLst>
              <a:ext uri="{FF2B5EF4-FFF2-40B4-BE49-F238E27FC236}">
                <a16:creationId xmlns:a16="http://schemas.microsoft.com/office/drawing/2014/main" id="{3D7336FB-4591-4189-9B42-7D4BECF34088}"/>
              </a:ext>
            </a:extLst>
          </p:cNvPr>
          <p:cNvSpPr txBox="1"/>
          <p:nvPr/>
        </p:nvSpPr>
        <p:spPr>
          <a:xfrm>
            <a:off x="8766193" y="619851"/>
            <a:ext cx="2042342"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52887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41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84955" y="1003705"/>
            <a:ext cx="10513488" cy="5128798"/>
          </a:xfrm>
        </p:spPr>
        <p:txBody>
          <a:bodyPr>
            <a:normAutofit/>
          </a:bodyPr>
          <a:lstStyle/>
          <a:p>
            <a:r>
              <a:rPr lang="en-US" altLang="zh-CN" sz="3200" cap="none" dirty="0">
                <a:latin typeface="Times New Roman" panose="02020603050405020304" pitchFamily="18" charset="0"/>
                <a:cs typeface="Times New Roman" panose="02020603050405020304" pitchFamily="18" charset="0"/>
              </a:rPr>
              <a:t>2.2 Economic environment analysis</a:t>
            </a:r>
          </a:p>
          <a:p>
            <a:pPr marL="0" indent="0">
              <a:buNone/>
            </a:pPr>
            <a:r>
              <a:rPr lang="en-US" altLang="zh-CN" cap="none" dirty="0">
                <a:latin typeface="Times New Roman" panose="02020603050405020304" pitchFamily="18" charset="0"/>
                <a:cs typeface="Times New Roman" panose="02020603050405020304" pitchFamily="18" charset="0"/>
              </a:rPr>
              <a:t>  </a:t>
            </a:r>
            <a:r>
              <a:rPr lang="en-US" altLang="zh-CN" sz="1700" cap="none" dirty="0">
                <a:latin typeface="Times New Roman" panose="02020603050405020304" pitchFamily="18" charset="0"/>
                <a:cs typeface="Times New Roman" panose="02020603050405020304" pitchFamily="18" charset="0"/>
              </a:rPr>
              <a:t>Economic factors affecting a company's economic factors are the nature of the country's economic system, structure and economic policy, and the business cycle (Paypervids.com, 2017), all of which can have varying degrees of impact on </a:t>
            </a:r>
            <a:r>
              <a:rPr lang="en-US" altLang="zh-CN" sz="1700" cap="none" dirty="0" err="1">
                <a:latin typeface="Times New Roman" panose="02020603050405020304" pitchFamily="18" charset="0"/>
                <a:cs typeface="Times New Roman" panose="02020603050405020304" pitchFamily="18" charset="0"/>
              </a:rPr>
              <a:t>spotify</a:t>
            </a:r>
            <a:r>
              <a:rPr lang="en-US" altLang="zh-CN" sz="1700" cap="none" dirty="0">
                <a:latin typeface="Times New Roman" panose="02020603050405020304" pitchFamily="18" charset="0"/>
                <a:cs typeface="Times New Roman" panose="02020603050405020304" pitchFamily="18" charset="0"/>
              </a:rPr>
              <a:t>. The main influencing factors are the following:</a:t>
            </a:r>
          </a:p>
          <a:p>
            <a:pPr marL="0" indent="0">
              <a:buNone/>
            </a:pPr>
            <a:r>
              <a:rPr lang="en-US" altLang="zh-CN" sz="1700" cap="none" dirty="0">
                <a:latin typeface="Times New Roman" panose="02020603050405020304" pitchFamily="18" charset="0"/>
                <a:cs typeface="Times New Roman" panose="02020603050405020304" pitchFamily="18" charset="0"/>
              </a:rPr>
              <a:t>1. In the modern era of rapid economic development, more rational distribution of structures, and better economic policies, more and more people have disposable income. For </a:t>
            </a:r>
            <a:r>
              <a:rPr lang="en-US" altLang="zh-CN" sz="1700" cap="none" dirty="0" err="1">
                <a:latin typeface="Times New Roman" panose="02020603050405020304" pitchFamily="18" charset="0"/>
                <a:cs typeface="Times New Roman" panose="02020603050405020304" pitchFamily="18" charset="0"/>
              </a:rPr>
              <a:t>spotify</a:t>
            </a:r>
            <a:r>
              <a:rPr lang="en-US" altLang="zh-CN" sz="1700" cap="none" dirty="0">
                <a:latin typeface="Times New Roman" panose="02020603050405020304" pitchFamily="18" charset="0"/>
                <a:cs typeface="Times New Roman" panose="02020603050405020304" pitchFamily="18" charset="0"/>
              </a:rPr>
              <a:t>, the range of potential customers has become more extensive.</a:t>
            </a:r>
          </a:p>
          <a:p>
            <a:pPr marL="0" indent="0">
              <a:buNone/>
            </a:pPr>
            <a:r>
              <a:rPr lang="en-US" altLang="zh-CN" sz="1700" cap="none" dirty="0">
                <a:latin typeface="Times New Roman" panose="02020603050405020304" pitchFamily="18" charset="0"/>
                <a:cs typeface="Times New Roman" panose="02020603050405020304" pitchFamily="18" charset="0"/>
              </a:rPr>
              <a:t>2. Inflation rate, market liquidity will lead to rising economic inflation, currency depreciation, and will have a significant impact on </a:t>
            </a:r>
            <a:r>
              <a:rPr lang="en-US" altLang="zh-CN" sz="1700" cap="none" dirty="0" err="1">
                <a:latin typeface="Times New Roman" panose="02020603050405020304" pitchFamily="18" charset="0"/>
                <a:cs typeface="Times New Roman" panose="02020603050405020304" pitchFamily="18" charset="0"/>
              </a:rPr>
              <a:t>spotify's</a:t>
            </a:r>
            <a:r>
              <a:rPr lang="en-US" altLang="zh-CN" sz="1700" cap="none" dirty="0">
                <a:latin typeface="Times New Roman" panose="02020603050405020304" pitchFamily="18" charset="0"/>
                <a:cs typeface="Times New Roman" panose="02020603050405020304" pitchFamily="18" charset="0"/>
              </a:rPr>
              <a:t> income across the globe.</a:t>
            </a:r>
          </a:p>
          <a:p>
            <a:pPr marL="0" indent="0">
              <a:buNone/>
            </a:pPr>
            <a:r>
              <a:rPr lang="en-US" altLang="zh-CN" sz="1700" cap="none" dirty="0">
                <a:latin typeface="Times New Roman" panose="02020603050405020304" pitchFamily="18" charset="0"/>
                <a:cs typeface="Times New Roman" panose="02020603050405020304" pitchFamily="18" charset="0"/>
              </a:rPr>
              <a:t>3. Fluctuating exchange rates can not only affect Spotify's investment plans for technology in the short term, but also long-term.</a:t>
            </a:r>
          </a:p>
        </p:txBody>
      </p:sp>
      <p:sp>
        <p:nvSpPr>
          <p:cNvPr id="2" name="灯片编号占位符 1">
            <a:extLst>
              <a:ext uri="{FF2B5EF4-FFF2-40B4-BE49-F238E27FC236}">
                <a16:creationId xmlns:a16="http://schemas.microsoft.com/office/drawing/2014/main" id="{1266A722-D7A8-46C7-BF80-C61A21F7BCC2}"/>
              </a:ext>
            </a:extLst>
          </p:cNvPr>
          <p:cNvSpPr>
            <a:spLocks noGrp="1"/>
          </p:cNvSpPr>
          <p:nvPr>
            <p:ph type="sldNum" sz="quarter" idx="12"/>
          </p:nvPr>
        </p:nvSpPr>
        <p:spPr/>
        <p:txBody>
          <a:bodyPr/>
          <a:lstStyle/>
          <a:p>
            <a:fld id="{564DCD6F-D396-49CD-862E-A5BE0D019BB5}" type="slidenum">
              <a:rPr lang="zh-CN" altLang="en-US" smtClean="0"/>
              <a:t>6</a:t>
            </a:fld>
            <a:endParaRPr lang="zh-CN" altLang="en-US"/>
          </a:p>
        </p:txBody>
      </p:sp>
      <p:pic>
        <p:nvPicPr>
          <p:cNvPr id="4" name="已录下的声音">
            <a:hlinkClick r:id="" action="ppaction://media"/>
            <a:extLst>
              <a:ext uri="{FF2B5EF4-FFF2-40B4-BE49-F238E27FC236}">
                <a16:creationId xmlns:a16="http://schemas.microsoft.com/office/drawing/2014/main" id="{9DBECD18-E59D-404A-ACD1-21E9EE2C0E0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14573" y="627895"/>
            <a:ext cx="751620" cy="751620"/>
          </a:xfrm>
          <a:prstGeom prst="rect">
            <a:avLst/>
          </a:prstGeom>
        </p:spPr>
      </p:pic>
      <p:sp>
        <p:nvSpPr>
          <p:cNvPr id="5" name="文本框 4">
            <a:extLst>
              <a:ext uri="{FF2B5EF4-FFF2-40B4-BE49-F238E27FC236}">
                <a16:creationId xmlns:a16="http://schemas.microsoft.com/office/drawing/2014/main" id="{2F60AD43-A428-4596-B42C-BF5B284E14CB}"/>
              </a:ext>
            </a:extLst>
          </p:cNvPr>
          <p:cNvSpPr txBox="1"/>
          <p:nvPr/>
        </p:nvSpPr>
        <p:spPr>
          <a:xfrm>
            <a:off x="8766193" y="619851"/>
            <a:ext cx="2042342"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71398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7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84955" y="1003705"/>
            <a:ext cx="10590144" cy="5287586"/>
          </a:xfrm>
        </p:spPr>
        <p:txBody>
          <a:bodyPr>
            <a:noAutofit/>
          </a:bodyPr>
          <a:lstStyle/>
          <a:p>
            <a:pPr>
              <a:lnSpc>
                <a:spcPct val="100000"/>
              </a:lnSpc>
            </a:pPr>
            <a:r>
              <a:rPr lang="en-US" altLang="zh-CN" sz="3200" cap="none" dirty="0">
                <a:latin typeface="Times New Roman" panose="02020603050405020304" pitchFamily="18" charset="0"/>
                <a:cs typeface="Times New Roman" panose="02020603050405020304" pitchFamily="18" charset="0"/>
              </a:rPr>
              <a:t>2.3 Social environment analysis</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Social factors may ultimately affect the sales of products and services, social lifestyles, etc. (Contributor, 2018). The social environment refers to the entire lifestyle of a nation and society, including behaviors, values, social culture and so on. Spotify, as a type of media, needs to understand the social environment. The following social factors will have a huge impact on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1. Values ​​are things that are important to the way you live and work (Mindtools.com, 2017). Modern young people are more inclined to use the online music platform to share music with friends and stay in social activities, and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 meets this requirement.</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2. Social public opinion plays a key role in society, prompting the rapid development of social media, and Spotify can use this trend to better promote and position its products.</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3. Social media organizations and levels also have an impact on streaming media organizations. Spotify's localization is a big problem (</a:t>
            </a:r>
            <a:r>
              <a:rPr lang="en-US" altLang="zh-CN" sz="1600" cap="none" dirty="0" err="1">
                <a:latin typeface="Times New Roman" panose="02020603050405020304" pitchFamily="18" charset="0"/>
                <a:cs typeface="Times New Roman" panose="02020603050405020304" pitchFamily="18" charset="0"/>
              </a:rPr>
              <a:t>Gylfason</a:t>
            </a:r>
            <a:r>
              <a:rPr lang="en-US" altLang="zh-CN" sz="1600" cap="none" dirty="0">
                <a:latin typeface="Times New Roman" panose="02020603050405020304" pitchFamily="18" charset="0"/>
                <a:cs typeface="Times New Roman" panose="02020603050405020304" pitchFamily="18" charset="0"/>
              </a:rPr>
              <a:t> et al., 2019). Spotify can build local teams that can better understand local social norms and attitudes. Use this trend to meet the needs of different groups of people.</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4. The education level has a great impact on the human resources of the enterprise. In countries with high education level, the employees are more diversified and can promote the growth of the enterprise. For the new type of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 creative employees are needed.</a:t>
            </a:r>
          </a:p>
        </p:txBody>
      </p:sp>
      <p:sp>
        <p:nvSpPr>
          <p:cNvPr id="2" name="灯片编号占位符 1">
            <a:extLst>
              <a:ext uri="{FF2B5EF4-FFF2-40B4-BE49-F238E27FC236}">
                <a16:creationId xmlns:a16="http://schemas.microsoft.com/office/drawing/2014/main" id="{DF8AD4BF-067A-4D14-B099-FE269E442320}"/>
              </a:ext>
            </a:extLst>
          </p:cNvPr>
          <p:cNvSpPr>
            <a:spLocks noGrp="1"/>
          </p:cNvSpPr>
          <p:nvPr>
            <p:ph type="sldNum" sz="quarter" idx="12"/>
          </p:nvPr>
        </p:nvSpPr>
        <p:spPr/>
        <p:txBody>
          <a:bodyPr/>
          <a:lstStyle/>
          <a:p>
            <a:fld id="{564DCD6F-D396-49CD-862E-A5BE0D019BB5}" type="slidenum">
              <a:rPr lang="zh-CN" altLang="en-US" smtClean="0"/>
              <a:t>7</a:t>
            </a:fld>
            <a:endParaRPr lang="zh-CN" altLang="en-US"/>
          </a:p>
        </p:txBody>
      </p:sp>
      <p:pic>
        <p:nvPicPr>
          <p:cNvPr id="4" name="已录下的声音">
            <a:hlinkClick r:id="" action="ppaction://media"/>
            <a:extLst>
              <a:ext uri="{FF2B5EF4-FFF2-40B4-BE49-F238E27FC236}">
                <a16:creationId xmlns:a16="http://schemas.microsoft.com/office/drawing/2014/main" id="{7FAFEB0F-98A5-4960-A4CE-0B3254DA17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9086" y="508633"/>
            <a:ext cx="730973" cy="730973"/>
          </a:xfrm>
          <a:prstGeom prst="rect">
            <a:avLst/>
          </a:prstGeom>
        </p:spPr>
      </p:pic>
      <p:sp>
        <p:nvSpPr>
          <p:cNvPr id="5" name="文本框 4">
            <a:extLst>
              <a:ext uri="{FF2B5EF4-FFF2-40B4-BE49-F238E27FC236}">
                <a16:creationId xmlns:a16="http://schemas.microsoft.com/office/drawing/2014/main" id="{D2392B3D-0620-4570-AC6F-B48135D8C87D}"/>
              </a:ext>
            </a:extLst>
          </p:cNvPr>
          <p:cNvSpPr txBox="1"/>
          <p:nvPr/>
        </p:nvSpPr>
        <p:spPr>
          <a:xfrm>
            <a:off x="8350059" y="550953"/>
            <a:ext cx="2042342"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33010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4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84955" y="1003704"/>
            <a:ext cx="10590144" cy="5199979"/>
          </a:xfrm>
        </p:spPr>
        <p:txBody>
          <a:bodyPr>
            <a:noAutofit/>
          </a:bodyPr>
          <a:lstStyle/>
          <a:p>
            <a:pPr>
              <a:lnSpc>
                <a:spcPct val="100000"/>
              </a:lnSpc>
            </a:pPr>
            <a:r>
              <a:rPr lang="en-US" altLang="zh-CN" sz="3200" cap="none" dirty="0">
                <a:latin typeface="Times New Roman" panose="02020603050405020304" pitchFamily="18" charset="0"/>
                <a:cs typeface="Times New Roman" panose="02020603050405020304" pitchFamily="18" charset="0"/>
              </a:rPr>
              <a:t>2.4 Technical environment analysis</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Technological change affects the way companies do business. As the technology environment changes, companies have to change their business strategies significantly (BusinessDictionary.com, 2017). Due to technical reasons, the music industry has undergone earth-shaking changes in the past few years, making streaming media more popular. Here are the technical factors that affect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1. Technology development can effectively reduce production costs, production and service costs in the technology sector are rapidly decreasing, and Spotify needs to restructure its supply chain to provide greater flexibility to meet customer needs and cost structure. Technology shortens the product lifecycle and enables suppliers to quickly develop new products. This puts tremendous pressure on Spotify's technology marketing department to maintain supplier satisfaction by promoting various products and increasing Spotify's operating costs.</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2. Intellectual property and patent protection, if you have higher intellectual property rights and other intellectual property protection measures, will effectively reduce the emergence of pirated music, and reduce competition for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3. The rapid development of technology has led to the need for </a:t>
            </a:r>
            <a:r>
              <a:rPr lang="en-US" altLang="zh-CN" sz="1600" cap="none" dirty="0" err="1">
                <a:latin typeface="Times New Roman" panose="02020603050405020304" pitchFamily="18" charset="0"/>
                <a:cs typeface="Times New Roman" panose="02020603050405020304" pitchFamily="18" charset="0"/>
              </a:rPr>
              <a:t>spotify</a:t>
            </a:r>
            <a:r>
              <a:rPr lang="en-US" altLang="zh-CN" sz="1600" cap="none" dirty="0">
                <a:latin typeface="Times New Roman" panose="02020603050405020304" pitchFamily="18" charset="0"/>
                <a:cs typeface="Times New Roman" panose="02020603050405020304" pitchFamily="18" charset="0"/>
              </a:rPr>
              <a:t> to increase software R&amp;D and upgrade. If there is a creative disruption environment, it will be immediately surpassed by competitors, resulting in the loss of customers.</a:t>
            </a:r>
          </a:p>
          <a:p>
            <a:pPr marL="0" indent="0">
              <a:lnSpc>
                <a:spcPct val="100000"/>
              </a:lnSpc>
              <a:buNone/>
            </a:pPr>
            <a:r>
              <a:rPr lang="en-US" altLang="zh-CN" sz="1600" cap="none" dirty="0">
                <a:latin typeface="Times New Roman" panose="02020603050405020304" pitchFamily="18" charset="0"/>
                <a:cs typeface="Times New Roman" panose="02020603050405020304" pitchFamily="18" charset="0"/>
              </a:rPr>
              <a:t>  4. The development of technology has accelerated the development and dissemination of mobile technology and accelerated the transfer of customer interest. If it is unable to cultivate stable customers, Spotify will face serious market problems, so it is necessary not only to keep up with technological development, but also to innovate to maintain Competitive advantages.</a:t>
            </a:r>
          </a:p>
        </p:txBody>
      </p:sp>
      <p:sp>
        <p:nvSpPr>
          <p:cNvPr id="2" name="灯片编号占位符 1">
            <a:extLst>
              <a:ext uri="{FF2B5EF4-FFF2-40B4-BE49-F238E27FC236}">
                <a16:creationId xmlns:a16="http://schemas.microsoft.com/office/drawing/2014/main" id="{8C6B7F24-8EFD-44BA-8EBD-34397DBEC7C4}"/>
              </a:ext>
            </a:extLst>
          </p:cNvPr>
          <p:cNvSpPr>
            <a:spLocks noGrp="1"/>
          </p:cNvSpPr>
          <p:nvPr>
            <p:ph type="sldNum" sz="quarter" idx="12"/>
          </p:nvPr>
        </p:nvSpPr>
        <p:spPr/>
        <p:txBody>
          <a:bodyPr/>
          <a:lstStyle/>
          <a:p>
            <a:fld id="{564DCD6F-D396-49CD-862E-A5BE0D019BB5}" type="slidenum">
              <a:rPr lang="zh-CN" altLang="en-US" smtClean="0"/>
              <a:t>8</a:t>
            </a:fld>
            <a:endParaRPr lang="zh-CN" altLang="en-US"/>
          </a:p>
        </p:txBody>
      </p:sp>
      <p:pic>
        <p:nvPicPr>
          <p:cNvPr id="4" name="已录下的声音">
            <a:hlinkClick r:id="" action="ppaction://media"/>
            <a:extLst>
              <a:ext uri="{FF2B5EF4-FFF2-40B4-BE49-F238E27FC236}">
                <a16:creationId xmlns:a16="http://schemas.microsoft.com/office/drawing/2014/main" id="{0E13BBD0-9C7C-4A48-945E-8882AD267E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66924" y="557910"/>
            <a:ext cx="802153" cy="802153"/>
          </a:xfrm>
          <a:prstGeom prst="rect">
            <a:avLst/>
          </a:prstGeom>
        </p:spPr>
      </p:pic>
      <p:sp>
        <p:nvSpPr>
          <p:cNvPr id="5" name="文本框 4">
            <a:extLst>
              <a:ext uri="{FF2B5EF4-FFF2-40B4-BE49-F238E27FC236}">
                <a16:creationId xmlns:a16="http://schemas.microsoft.com/office/drawing/2014/main" id="{760FBECF-18D6-45D4-B067-E3C42498850F}"/>
              </a:ext>
            </a:extLst>
          </p:cNvPr>
          <p:cNvSpPr txBox="1"/>
          <p:nvPr/>
        </p:nvSpPr>
        <p:spPr>
          <a:xfrm>
            <a:off x="8569076" y="609600"/>
            <a:ext cx="2124475"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178588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3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F317BB1-F809-4904-AF15-3A5EEC68F9E0}"/>
              </a:ext>
            </a:extLst>
          </p:cNvPr>
          <p:cNvSpPr>
            <a:spLocks noGrp="1"/>
          </p:cNvSpPr>
          <p:nvPr>
            <p:ph sz="quarter" idx="13"/>
          </p:nvPr>
        </p:nvSpPr>
        <p:spPr>
          <a:xfrm>
            <a:off x="1713190" y="1534826"/>
            <a:ext cx="8361636" cy="3568294"/>
          </a:xfrm>
        </p:spPr>
        <p:txBody>
          <a:bodyPr>
            <a:normAutofit/>
          </a:bodyPr>
          <a:lstStyle/>
          <a:p>
            <a:pPr algn="ctr">
              <a:lnSpc>
                <a:spcPct val="100000"/>
              </a:lnSpc>
            </a:pPr>
            <a:r>
              <a:rPr lang="en-US" altLang="zh-CN" sz="3200" cap="none" dirty="0">
                <a:latin typeface="Times New Roman" panose="02020603050405020304" pitchFamily="18" charset="0"/>
                <a:cs typeface="Times New Roman" panose="02020603050405020304" pitchFamily="18" charset="0"/>
              </a:rPr>
              <a:t>Conclusion</a:t>
            </a:r>
          </a:p>
          <a:p>
            <a:pPr>
              <a:lnSpc>
                <a:spcPct val="100000"/>
              </a:lnSpc>
            </a:pPr>
            <a:r>
              <a:rPr lang="en-US" altLang="zh-CN" sz="1900" cap="none" dirty="0">
                <a:latin typeface="Times New Roman" panose="02020603050405020304" pitchFamily="18" charset="0"/>
                <a:cs typeface="Times New Roman" panose="02020603050405020304" pitchFamily="18" charset="0"/>
              </a:rPr>
              <a:t>  By analyzing the external environment development of </a:t>
            </a:r>
            <a:r>
              <a:rPr lang="en-US" altLang="zh-CN" sz="1900" cap="none" dirty="0" err="1">
                <a:latin typeface="Times New Roman" panose="02020603050405020304" pitchFamily="18" charset="0"/>
                <a:cs typeface="Times New Roman" panose="02020603050405020304" pitchFamily="18" charset="0"/>
              </a:rPr>
              <a:t>spotify</a:t>
            </a:r>
            <a:r>
              <a:rPr lang="en-US" altLang="zh-CN" sz="1900" cap="none" dirty="0">
                <a:latin typeface="Times New Roman" panose="02020603050405020304" pitchFamily="18" charset="0"/>
                <a:cs typeface="Times New Roman" panose="02020603050405020304" pitchFamily="18" charset="0"/>
              </a:rPr>
              <a:t>, in the rapid development of music media, </a:t>
            </a:r>
            <a:r>
              <a:rPr lang="en-US" altLang="zh-CN" sz="1900" cap="none" dirty="0" err="1">
                <a:latin typeface="Times New Roman" panose="02020603050405020304" pitchFamily="18" charset="0"/>
                <a:cs typeface="Times New Roman" panose="02020603050405020304" pitchFamily="18" charset="0"/>
              </a:rPr>
              <a:t>spotify</a:t>
            </a:r>
            <a:r>
              <a:rPr lang="en-US" altLang="zh-CN" sz="1900" cap="none" dirty="0">
                <a:latin typeface="Times New Roman" panose="02020603050405020304" pitchFamily="18" charset="0"/>
                <a:cs typeface="Times New Roman" panose="02020603050405020304" pitchFamily="18" charset="0"/>
              </a:rPr>
              <a:t> faces challenges from all aspects, such as politics, economy, technology, society, etc., in the face of these challenges, it also brings many development opportunities to </a:t>
            </a:r>
            <a:r>
              <a:rPr lang="en-US" altLang="zh-CN" sz="1900" cap="none" dirty="0" err="1">
                <a:latin typeface="Times New Roman" panose="02020603050405020304" pitchFamily="18" charset="0"/>
                <a:cs typeface="Times New Roman" panose="02020603050405020304" pitchFamily="18" charset="0"/>
              </a:rPr>
              <a:t>spotify</a:t>
            </a:r>
            <a:r>
              <a:rPr lang="en-US" altLang="zh-CN" sz="1900" cap="none" dirty="0">
                <a:latin typeface="Times New Roman" panose="02020603050405020304" pitchFamily="18" charset="0"/>
                <a:cs typeface="Times New Roman" panose="02020603050405020304" pitchFamily="18" charset="0"/>
              </a:rPr>
              <a:t>. If you seize these opportunities and use it, Spotify will gain more customers and resources and will be more competitive.</a:t>
            </a:r>
          </a:p>
        </p:txBody>
      </p:sp>
      <p:sp>
        <p:nvSpPr>
          <p:cNvPr id="4" name="灯片编号占位符 3">
            <a:extLst>
              <a:ext uri="{FF2B5EF4-FFF2-40B4-BE49-F238E27FC236}">
                <a16:creationId xmlns:a16="http://schemas.microsoft.com/office/drawing/2014/main" id="{0391F2AF-CCD3-4BB7-B0E7-501232959E4A}"/>
              </a:ext>
            </a:extLst>
          </p:cNvPr>
          <p:cNvSpPr>
            <a:spLocks noGrp="1"/>
          </p:cNvSpPr>
          <p:nvPr>
            <p:ph type="sldNum" sz="quarter" idx="12"/>
          </p:nvPr>
        </p:nvSpPr>
        <p:spPr/>
        <p:txBody>
          <a:bodyPr/>
          <a:lstStyle/>
          <a:p>
            <a:fld id="{564DCD6F-D396-49CD-862E-A5BE0D019BB5}" type="slidenum">
              <a:rPr lang="zh-CN" altLang="en-US" smtClean="0"/>
              <a:t>9</a:t>
            </a:fld>
            <a:endParaRPr lang="zh-CN" altLang="en-US"/>
          </a:p>
        </p:txBody>
      </p:sp>
      <p:pic>
        <p:nvPicPr>
          <p:cNvPr id="2" name="已录下的声音">
            <a:hlinkClick r:id="" action="ppaction://media"/>
            <a:extLst>
              <a:ext uri="{FF2B5EF4-FFF2-40B4-BE49-F238E27FC236}">
                <a16:creationId xmlns:a16="http://schemas.microsoft.com/office/drawing/2014/main" id="{7BDDC0A4-683F-443C-A5AE-45C9D7FD0D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28596" y="611756"/>
            <a:ext cx="923070" cy="923070"/>
          </a:xfrm>
          <a:prstGeom prst="rect">
            <a:avLst/>
          </a:prstGeom>
        </p:spPr>
      </p:pic>
      <p:sp>
        <p:nvSpPr>
          <p:cNvPr id="5" name="文本框 4">
            <a:extLst>
              <a:ext uri="{FF2B5EF4-FFF2-40B4-BE49-F238E27FC236}">
                <a16:creationId xmlns:a16="http://schemas.microsoft.com/office/drawing/2014/main" id="{75C922A7-E92B-45A7-AB8E-7D3645447828}"/>
              </a:ext>
            </a:extLst>
          </p:cNvPr>
          <p:cNvSpPr txBox="1"/>
          <p:nvPr/>
        </p:nvSpPr>
        <p:spPr>
          <a:xfrm>
            <a:off x="8651666" y="750125"/>
            <a:ext cx="2168279" cy="646331"/>
          </a:xfrm>
          <a:prstGeom prst="rect">
            <a:avLst/>
          </a:prstGeom>
          <a:noFill/>
        </p:spPr>
        <p:txBody>
          <a:bodyPr wrap="square" rtlCol="0">
            <a:spAutoFit/>
          </a:bodyPr>
          <a:lstStyle/>
          <a:p>
            <a:r>
              <a:rPr lang="en-US" altLang="zh-CN" dirty="0"/>
              <a:t>Please click here to listen to the sound</a:t>
            </a:r>
            <a:endParaRPr lang="zh-CN" altLang="en-US" dirty="0"/>
          </a:p>
        </p:txBody>
      </p:sp>
    </p:spTree>
    <p:extLst>
      <p:ext uri="{BB962C8B-B14F-4D97-AF65-F5344CB8AC3E}">
        <p14:creationId xmlns:p14="http://schemas.microsoft.com/office/powerpoint/2010/main" val="258303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49CB81E-F1B1-4ECE-9DE6-700DDAA7D2C8}"/>
              </a:ext>
            </a:extLst>
          </p:cNvPr>
          <p:cNvSpPr>
            <a:spLocks noGrp="1"/>
          </p:cNvSpPr>
          <p:nvPr>
            <p:ph sz="quarter" idx="13"/>
          </p:nvPr>
        </p:nvSpPr>
        <p:spPr>
          <a:xfrm>
            <a:off x="941151" y="820278"/>
            <a:ext cx="10765360" cy="5643490"/>
          </a:xfrm>
        </p:spPr>
        <p:txBody>
          <a:bodyPr>
            <a:normAutofit fontScale="85000" lnSpcReduction="20000"/>
          </a:bodyPr>
          <a:lstStyle/>
          <a:p>
            <a:pPr marL="0" indent="0">
              <a:buNone/>
            </a:pPr>
            <a:r>
              <a:rPr lang="en-US" altLang="zh-CN" sz="3200" cap="none" dirty="0">
                <a:latin typeface="Times New Roman" panose="02020603050405020304" pitchFamily="18" charset="0"/>
                <a:cs typeface="Times New Roman" panose="02020603050405020304" pitchFamily="18" charset="0"/>
              </a:rPr>
              <a:t>Reference</a:t>
            </a:r>
          </a:p>
          <a:p>
            <a:pPr marL="0" indent="0">
              <a:buNone/>
            </a:pPr>
            <a:r>
              <a:rPr lang="en-US" altLang="zh-CN" sz="1500" cap="none" dirty="0">
                <a:latin typeface="Times New Roman" panose="02020603050405020304" pitchFamily="18" charset="0"/>
                <a:cs typeface="Times New Roman" panose="02020603050405020304" pitchFamily="18" charset="0"/>
              </a:rPr>
              <a:t>Advantage-marketline-com.ezproxy.uwtsd.ac.uk. (2019). [online] Available at: https://advantage-marketline-com.ezproxy.uwtsd.ac.uk/Product?ptype=Companies&amp;pid=0EDE0575-0B07-4165-B601-86B8FF8E0A90 [Accessed 26 Apr. 2019].</a:t>
            </a:r>
          </a:p>
          <a:p>
            <a:pPr marL="0" indent="0">
              <a:buNone/>
            </a:pPr>
            <a:r>
              <a:rPr lang="en-US" altLang="zh-CN" sz="1500" cap="none" dirty="0">
                <a:latin typeface="Times New Roman" panose="02020603050405020304" pitchFamily="18" charset="0"/>
                <a:cs typeface="Times New Roman" panose="02020603050405020304" pitchFamily="18" charset="0"/>
              </a:rPr>
              <a:t>BusinessDictionary.com. (2017). </a:t>
            </a:r>
            <a:r>
              <a:rPr lang="en-US" altLang="zh-CN" sz="1500" i="1" cap="none" dirty="0">
                <a:latin typeface="Times New Roman" panose="02020603050405020304" pitchFamily="18" charset="0"/>
                <a:cs typeface="Times New Roman" panose="02020603050405020304" pitchFamily="18" charset="0"/>
              </a:rPr>
              <a:t>What is technological environment? definition and meaning</a:t>
            </a:r>
            <a:r>
              <a:rPr lang="en-US" altLang="zh-CN" sz="1500" cap="none" dirty="0">
                <a:latin typeface="Times New Roman" panose="02020603050405020304" pitchFamily="18" charset="0"/>
                <a:cs typeface="Times New Roman" panose="02020603050405020304" pitchFamily="18" charset="0"/>
              </a:rPr>
              <a:t>. [online] Available at: http://www.businessdictionary.com/definition/technological-environment.html [Accessed 27 Apr. 2019].</a:t>
            </a:r>
          </a:p>
          <a:p>
            <a:pPr marL="0" indent="0">
              <a:buNone/>
            </a:pPr>
            <a:r>
              <a:rPr lang="en-US" altLang="zh-CN" sz="1500" cap="none" dirty="0">
                <a:latin typeface="Times New Roman" panose="02020603050405020304" pitchFamily="18" charset="0"/>
                <a:cs typeface="Times New Roman" panose="02020603050405020304" pitchFamily="18" charset="0"/>
              </a:rPr>
              <a:t>Contributor, P. (2018). </a:t>
            </a:r>
            <a:r>
              <a:rPr lang="en-US" altLang="zh-CN" sz="1500" i="1" cap="none" dirty="0">
                <a:latin typeface="Times New Roman" panose="02020603050405020304" pitchFamily="18" charset="0"/>
                <a:cs typeface="Times New Roman" panose="02020603050405020304" pitchFamily="18" charset="0"/>
              </a:rPr>
              <a:t>What is Environmental Analysis?</a:t>
            </a:r>
            <a:r>
              <a:rPr lang="en-US" altLang="zh-CN" sz="1500" cap="none" dirty="0">
                <a:latin typeface="Times New Roman" panose="02020603050405020304" pitchFamily="18" charset="0"/>
                <a:cs typeface="Times New Roman" panose="02020603050405020304" pitchFamily="18" charset="0"/>
              </a:rPr>
              <a:t>. [online] PESTLE Analysis. Available at: https://pestleanalysis.com/what-is-environmental-analysis/ [Accessed 27 Apr. 2019].</a:t>
            </a:r>
          </a:p>
          <a:p>
            <a:pPr marL="0" indent="0">
              <a:buNone/>
            </a:pPr>
            <a:r>
              <a:rPr lang="en-US" altLang="zh-CN" sz="1500" cap="none" dirty="0" err="1">
                <a:latin typeface="Times New Roman" panose="02020603050405020304" pitchFamily="18" charset="0"/>
                <a:cs typeface="Times New Roman" panose="02020603050405020304" pitchFamily="18" charset="0"/>
              </a:rPr>
              <a:t>Gylfason</a:t>
            </a:r>
            <a:r>
              <a:rPr lang="en-US" altLang="zh-CN" sz="1500" cap="none" dirty="0">
                <a:latin typeface="Times New Roman" panose="02020603050405020304" pitchFamily="18" charset="0"/>
                <a:cs typeface="Times New Roman" panose="02020603050405020304" pitchFamily="18" charset="0"/>
              </a:rPr>
              <a:t>, T., </a:t>
            </a:r>
            <a:r>
              <a:rPr lang="en-US" altLang="zh-CN" sz="1500" cap="none" dirty="0" err="1">
                <a:latin typeface="Times New Roman" panose="02020603050405020304" pitchFamily="18" charset="0"/>
                <a:cs typeface="Times New Roman" panose="02020603050405020304" pitchFamily="18" charset="0"/>
              </a:rPr>
              <a:t>Knytt</a:t>
            </a:r>
            <a:r>
              <a:rPr lang="en-US" altLang="zh-CN" sz="1500" cap="none" dirty="0">
                <a:latin typeface="Times New Roman" panose="02020603050405020304" pitchFamily="18" charset="0"/>
                <a:cs typeface="Times New Roman" panose="02020603050405020304" pitchFamily="18" charset="0"/>
              </a:rPr>
              <a:t>, P., Gu, A., Pérez, J., </a:t>
            </a:r>
            <a:r>
              <a:rPr lang="en-US" altLang="zh-CN" sz="1500" cap="none" dirty="0" err="1">
                <a:latin typeface="Times New Roman" panose="02020603050405020304" pitchFamily="18" charset="0"/>
                <a:cs typeface="Times New Roman" panose="02020603050405020304" pitchFamily="18" charset="0"/>
              </a:rPr>
              <a:t>Tessandoro</a:t>
            </a:r>
            <a:r>
              <a:rPr lang="en-US" altLang="zh-CN" sz="1500" cap="none" dirty="0">
                <a:latin typeface="Times New Roman" panose="02020603050405020304" pitchFamily="18" charset="0"/>
                <a:cs typeface="Times New Roman" panose="02020603050405020304" pitchFamily="18" charset="0"/>
              </a:rPr>
              <a:t>, E., </a:t>
            </a:r>
            <a:r>
              <a:rPr lang="en-US" altLang="zh-CN" sz="1500" cap="none" dirty="0" err="1">
                <a:latin typeface="Times New Roman" panose="02020603050405020304" pitchFamily="18" charset="0"/>
                <a:cs typeface="Times New Roman" panose="02020603050405020304" pitchFamily="18" charset="0"/>
              </a:rPr>
              <a:t>Halpert</a:t>
            </a:r>
            <a:r>
              <a:rPr lang="en-US" altLang="zh-CN" sz="1500" cap="none" dirty="0">
                <a:latin typeface="Times New Roman" panose="02020603050405020304" pitchFamily="18" charset="0"/>
                <a:cs typeface="Times New Roman" panose="02020603050405020304" pitchFamily="18" charset="0"/>
              </a:rPr>
              <a:t>, C., </a:t>
            </a:r>
            <a:r>
              <a:rPr lang="en-US" altLang="zh-CN" sz="1500" cap="none" dirty="0" err="1">
                <a:latin typeface="Times New Roman" panose="02020603050405020304" pitchFamily="18" charset="0"/>
                <a:cs typeface="Times New Roman" panose="02020603050405020304" pitchFamily="18" charset="0"/>
              </a:rPr>
              <a:t>Leenders</a:t>
            </a:r>
            <a:r>
              <a:rPr lang="en-US" altLang="zh-CN" sz="1500" cap="none" dirty="0">
                <a:latin typeface="Times New Roman" panose="02020603050405020304" pitchFamily="18" charset="0"/>
                <a:cs typeface="Times New Roman" panose="02020603050405020304" pitchFamily="18" charset="0"/>
              </a:rPr>
              <a:t>, B., </a:t>
            </a:r>
            <a:r>
              <a:rPr lang="en-US" altLang="zh-CN" sz="1500" cap="none" dirty="0" err="1">
                <a:latin typeface="Times New Roman" panose="02020603050405020304" pitchFamily="18" charset="0"/>
                <a:cs typeface="Times New Roman" panose="02020603050405020304" pitchFamily="18" charset="0"/>
              </a:rPr>
              <a:t>Tessandoro</a:t>
            </a:r>
            <a:r>
              <a:rPr lang="en-US" altLang="zh-CN" sz="1500" cap="none" dirty="0">
                <a:latin typeface="Times New Roman" panose="02020603050405020304" pitchFamily="18" charset="0"/>
                <a:cs typeface="Times New Roman" panose="02020603050405020304" pitchFamily="18" charset="0"/>
              </a:rPr>
              <a:t>, E., </a:t>
            </a:r>
            <a:r>
              <a:rPr lang="en-US" altLang="zh-CN" sz="1500" cap="none" dirty="0" err="1">
                <a:latin typeface="Times New Roman" panose="02020603050405020304" pitchFamily="18" charset="0"/>
                <a:cs typeface="Times New Roman" panose="02020603050405020304" pitchFamily="18" charset="0"/>
              </a:rPr>
              <a:t>Mårdell</a:t>
            </a:r>
            <a:r>
              <a:rPr lang="en-US" altLang="zh-CN" sz="1500" cap="none" dirty="0">
                <a:latin typeface="Times New Roman" panose="02020603050405020304" pitchFamily="18" charset="0"/>
                <a:cs typeface="Times New Roman" panose="02020603050405020304" pitchFamily="18" charset="0"/>
              </a:rPr>
              <a:t>, J., Carlsson, E., </a:t>
            </a:r>
            <a:r>
              <a:rPr lang="en-US" altLang="zh-CN" sz="1500" cap="none" dirty="0" err="1">
                <a:latin typeface="Times New Roman" panose="02020603050405020304" pitchFamily="18" charset="0"/>
                <a:cs typeface="Times New Roman" panose="02020603050405020304" pitchFamily="18" charset="0"/>
              </a:rPr>
              <a:t>Kakogianni</a:t>
            </a:r>
            <a:r>
              <a:rPr lang="en-US" altLang="zh-CN" sz="1500" cap="none" dirty="0">
                <a:latin typeface="Times New Roman" panose="02020603050405020304" pitchFamily="18" charset="0"/>
                <a:cs typeface="Times New Roman" panose="02020603050405020304" pitchFamily="18" charset="0"/>
              </a:rPr>
              <a:t>, E. and </a:t>
            </a:r>
            <a:r>
              <a:rPr lang="en-US" altLang="zh-CN" sz="1500" cap="none" dirty="0" err="1">
                <a:latin typeface="Times New Roman" panose="02020603050405020304" pitchFamily="18" charset="0"/>
                <a:cs typeface="Times New Roman" panose="02020603050405020304" pitchFamily="18" charset="0"/>
              </a:rPr>
              <a:t>Bortignon</a:t>
            </a:r>
            <a:r>
              <a:rPr lang="en-US" altLang="zh-CN" sz="1500" cap="none" dirty="0">
                <a:latin typeface="Times New Roman" panose="02020603050405020304" pitchFamily="18" charset="0"/>
                <a:cs typeface="Times New Roman" panose="02020603050405020304" pitchFamily="18" charset="0"/>
              </a:rPr>
              <a:t>, N. (2019). </a:t>
            </a:r>
            <a:r>
              <a:rPr lang="en-US" altLang="zh-CN" sz="1500" i="1" cap="none" dirty="0">
                <a:latin typeface="Times New Roman" panose="02020603050405020304" pitchFamily="18" charset="0"/>
                <a:cs typeface="Times New Roman" panose="02020603050405020304" pitchFamily="18" charset="0"/>
              </a:rPr>
              <a:t>Labs</a:t>
            </a:r>
            <a:r>
              <a:rPr lang="en-US" altLang="zh-CN" sz="1500" cap="none" dirty="0">
                <a:latin typeface="Times New Roman" panose="02020603050405020304" pitchFamily="18" charset="0"/>
                <a:cs typeface="Times New Roman" panose="02020603050405020304" pitchFamily="18" charset="0"/>
              </a:rPr>
              <a:t>. [online] Labs. Available at: https://labs.spotify.com/ [Accessed 27 Apr. 2019].</a:t>
            </a:r>
          </a:p>
          <a:p>
            <a:pPr marL="0" indent="0">
              <a:buNone/>
            </a:pPr>
            <a:r>
              <a:rPr lang="en-US" altLang="zh-CN" sz="1500" cap="none" dirty="0">
                <a:latin typeface="Times New Roman" panose="02020603050405020304" pitchFamily="18" charset="0"/>
                <a:cs typeface="Times New Roman" panose="02020603050405020304" pitchFamily="18" charset="0"/>
              </a:rPr>
              <a:t>Investopedia. (2016). </a:t>
            </a:r>
            <a:r>
              <a:rPr lang="en-US" altLang="zh-CN" sz="1500" i="1" cap="none" dirty="0">
                <a:latin typeface="Times New Roman" panose="02020603050405020304" pitchFamily="18" charset="0"/>
                <a:cs typeface="Times New Roman" panose="02020603050405020304" pitchFamily="18" charset="0"/>
              </a:rPr>
              <a:t>Currency Fluctuations: How they Affect the Economy</a:t>
            </a:r>
            <a:r>
              <a:rPr lang="en-US" altLang="zh-CN" sz="1500" cap="none" dirty="0">
                <a:latin typeface="Times New Roman" panose="02020603050405020304" pitchFamily="18" charset="0"/>
                <a:cs typeface="Times New Roman" panose="02020603050405020304" pitchFamily="18" charset="0"/>
              </a:rPr>
              <a:t>. [online] Available at: https://www.investopedia.com/articles/forex/080613/effects-currency-fluctuations-economy.asp [Accessed 27 Apr. 2019].</a:t>
            </a:r>
          </a:p>
          <a:p>
            <a:pPr marL="0" indent="0">
              <a:buNone/>
            </a:pPr>
            <a:r>
              <a:rPr lang="en-US" altLang="zh-CN" sz="1500" cap="none" dirty="0">
                <a:latin typeface="Times New Roman" panose="02020603050405020304" pitchFamily="18" charset="0"/>
                <a:cs typeface="Times New Roman" panose="02020603050405020304" pitchFamily="18" charset="0"/>
              </a:rPr>
              <a:t>Mindtools.com. (2017). </a:t>
            </a:r>
            <a:r>
              <a:rPr lang="en-US" altLang="zh-CN" sz="1500" i="1" cap="none" dirty="0">
                <a:latin typeface="Times New Roman" panose="02020603050405020304" pitchFamily="18" charset="0"/>
                <a:cs typeface="Times New Roman" panose="02020603050405020304" pitchFamily="18" charset="0"/>
              </a:rPr>
              <a:t>What Are Your Values? – Deciding What's Most Important in Life</a:t>
            </a:r>
            <a:r>
              <a:rPr lang="en-US" altLang="zh-CN" sz="1500" cap="none" dirty="0">
                <a:latin typeface="Times New Roman" panose="02020603050405020304" pitchFamily="18" charset="0"/>
                <a:cs typeface="Times New Roman" panose="02020603050405020304" pitchFamily="18" charset="0"/>
              </a:rPr>
              <a:t>. [online] Available at: https://www.mindtools.com/pages/article/newTED_85.htm [Accessed 27 Apr. 2019].</a:t>
            </a:r>
          </a:p>
          <a:p>
            <a:pPr marL="0" indent="0">
              <a:buNone/>
            </a:pPr>
            <a:r>
              <a:rPr lang="en-US" altLang="zh-CN" sz="1500" cap="none" dirty="0">
                <a:latin typeface="Times New Roman" panose="02020603050405020304" pitchFamily="18" charset="0"/>
                <a:cs typeface="Times New Roman" panose="02020603050405020304" pitchFamily="18" charset="0"/>
              </a:rPr>
              <a:t>Mindtools.com. (2019). </a:t>
            </a:r>
            <a:r>
              <a:rPr lang="en-US" altLang="zh-CN" sz="1500" i="1" cap="none" dirty="0">
                <a:latin typeface="Times New Roman" panose="02020603050405020304" pitchFamily="18" charset="0"/>
                <a:cs typeface="Times New Roman" panose="02020603050405020304" pitchFamily="18" charset="0"/>
              </a:rPr>
              <a:t>PEST </a:t>
            </a:r>
            <a:r>
              <a:rPr lang="en-US" altLang="zh-CN" sz="1500" i="1" cap="none" dirty="0" err="1">
                <a:latin typeface="Times New Roman" panose="02020603050405020304" pitchFamily="18" charset="0"/>
                <a:cs typeface="Times New Roman" panose="02020603050405020304" pitchFamily="18" charset="0"/>
              </a:rPr>
              <a:t>AnalysisIdentifying</a:t>
            </a:r>
            <a:r>
              <a:rPr lang="en-US" altLang="zh-CN" sz="1500" i="1" cap="none" dirty="0">
                <a:latin typeface="Times New Roman" panose="02020603050405020304" pitchFamily="18" charset="0"/>
                <a:cs typeface="Times New Roman" panose="02020603050405020304" pitchFamily="18" charset="0"/>
              </a:rPr>
              <a:t> Big Picture Opportunities and Threats</a:t>
            </a:r>
            <a:r>
              <a:rPr lang="en-US" altLang="zh-CN" sz="1500" cap="none" dirty="0">
                <a:latin typeface="Times New Roman" panose="02020603050405020304" pitchFamily="18" charset="0"/>
                <a:cs typeface="Times New Roman" panose="02020603050405020304" pitchFamily="18" charset="0"/>
              </a:rPr>
              <a:t>. [online] Available at: https://www.mindtools.com/pages/article/newTMC_09.htm [Accessed 25 Apr. 2019].</a:t>
            </a:r>
          </a:p>
          <a:p>
            <a:pPr marL="0" indent="0">
              <a:buNone/>
            </a:pPr>
            <a:r>
              <a:rPr lang="en-US" altLang="zh-CN" sz="1500" cap="none" dirty="0">
                <a:latin typeface="Times New Roman" panose="02020603050405020304" pitchFamily="18" charset="0"/>
                <a:cs typeface="Times New Roman" panose="02020603050405020304" pitchFamily="18" charset="0"/>
              </a:rPr>
              <a:t>Paypervids.com. (2017). </a:t>
            </a:r>
            <a:r>
              <a:rPr lang="en-US" altLang="zh-CN" sz="1500" i="1" cap="none" dirty="0">
                <a:latin typeface="Times New Roman" panose="02020603050405020304" pitchFamily="18" charset="0"/>
                <a:cs typeface="Times New Roman" panose="02020603050405020304" pitchFamily="18" charset="0"/>
              </a:rPr>
              <a:t>5 Factors that Influence Business Environment</a:t>
            </a:r>
            <a:r>
              <a:rPr lang="en-US" altLang="zh-CN" sz="1500" cap="none" dirty="0">
                <a:latin typeface="Times New Roman" panose="02020603050405020304" pitchFamily="18" charset="0"/>
                <a:cs typeface="Times New Roman" panose="02020603050405020304" pitchFamily="18" charset="0"/>
              </a:rPr>
              <a:t>. [online] Available at: https://www.paypervids.com/factors-influence-business-environment/ [Accessed 26 Apr. 2019].</a:t>
            </a:r>
          </a:p>
          <a:p>
            <a:pPr marL="0" indent="0">
              <a:buNone/>
            </a:pPr>
            <a:r>
              <a:rPr lang="en-US" altLang="zh-CN" sz="1500" cap="none" dirty="0" err="1">
                <a:latin typeface="Times New Roman" panose="02020603050405020304" pitchFamily="18" charset="0"/>
                <a:cs typeface="Times New Roman" panose="02020603050405020304" pitchFamily="18" charset="0"/>
              </a:rPr>
              <a:t>Toppr</a:t>
            </a:r>
            <a:r>
              <a:rPr lang="en-US" altLang="zh-CN" sz="1500" cap="none" dirty="0">
                <a:latin typeface="Times New Roman" panose="02020603050405020304" pitchFamily="18" charset="0"/>
                <a:cs typeface="Times New Roman" panose="02020603050405020304" pitchFamily="18" charset="0"/>
              </a:rPr>
              <a:t>-guides. (2017). </a:t>
            </a:r>
            <a:r>
              <a:rPr lang="en-US" altLang="zh-CN" sz="1500" i="1" cap="none" dirty="0">
                <a:latin typeface="Times New Roman" panose="02020603050405020304" pitchFamily="18" charset="0"/>
                <a:cs typeface="Times New Roman" panose="02020603050405020304" pitchFamily="18" charset="0"/>
              </a:rPr>
              <a:t>PESTEL Analysis: Factors of PESTEL Analysis, Examples and Videos</a:t>
            </a:r>
            <a:r>
              <a:rPr lang="en-US" altLang="zh-CN" sz="1500" cap="none" dirty="0">
                <a:latin typeface="Times New Roman" panose="02020603050405020304" pitchFamily="18" charset="0"/>
                <a:cs typeface="Times New Roman" panose="02020603050405020304" pitchFamily="18" charset="0"/>
              </a:rPr>
              <a:t>. [online] Available at: https://www.toppr.com/guides/commercial-knowledge/business-environment/pestle-analysis/ [Accessed 26 Apr. 2019].</a:t>
            </a:r>
          </a:p>
          <a:p>
            <a:pPr marL="0" indent="0">
              <a:buNone/>
            </a:pPr>
            <a:r>
              <a:rPr lang="en-US" altLang="zh-CN" sz="1500" cap="none" dirty="0">
                <a:latin typeface="Times New Roman" panose="02020603050405020304" pitchFamily="18" charset="0"/>
                <a:cs typeface="Times New Roman" panose="02020603050405020304" pitchFamily="18" charset="0"/>
              </a:rPr>
              <a:t>Wiki.mbalib.com. (2019). [online] Available at: https://wiki.mbalib.com [Accessed 25 Apr. 2019].</a:t>
            </a:r>
          </a:p>
          <a:p>
            <a:pPr marL="0" indent="0">
              <a:buNone/>
            </a:pPr>
            <a:endParaRPr lang="en-US" altLang="zh-CN" sz="1200" cap="none" dirty="0">
              <a:latin typeface="Times New Roman" panose="02020603050405020304" pitchFamily="18" charset="0"/>
              <a:cs typeface="Times New Roman" panose="02020603050405020304" pitchFamily="18" charset="0"/>
            </a:endParaRPr>
          </a:p>
        </p:txBody>
      </p:sp>
      <p:sp>
        <p:nvSpPr>
          <p:cNvPr id="2" name="灯片编号占位符 1">
            <a:extLst>
              <a:ext uri="{FF2B5EF4-FFF2-40B4-BE49-F238E27FC236}">
                <a16:creationId xmlns:a16="http://schemas.microsoft.com/office/drawing/2014/main" id="{D119A830-52C4-499F-BF57-9C0B8FE3001B}"/>
              </a:ext>
            </a:extLst>
          </p:cNvPr>
          <p:cNvSpPr>
            <a:spLocks noGrp="1"/>
          </p:cNvSpPr>
          <p:nvPr>
            <p:ph type="sldNum" sz="quarter" idx="12"/>
          </p:nvPr>
        </p:nvSpPr>
        <p:spPr/>
        <p:txBody>
          <a:bodyPr/>
          <a:lstStyle/>
          <a:p>
            <a:fld id="{564DCD6F-D396-49CD-862E-A5BE0D019BB5}" type="slidenum">
              <a:rPr lang="zh-CN" altLang="en-US" smtClean="0"/>
              <a:t>10</a:t>
            </a:fld>
            <a:endParaRPr lang="zh-CN" altLang="en-US"/>
          </a:p>
        </p:txBody>
      </p:sp>
    </p:spTree>
    <p:extLst>
      <p:ext uri="{BB962C8B-B14F-4D97-AF65-F5344CB8AC3E}">
        <p14:creationId xmlns:p14="http://schemas.microsoft.com/office/powerpoint/2010/main" val="1439311933"/>
      </p:ext>
    </p:extLst>
  </p:cSld>
  <p:clrMapOvr>
    <a:masterClrMapping/>
  </p:clrMapOvr>
</p:sld>
</file>

<file path=ppt/theme/theme1.xml><?xml version="1.0" encoding="utf-8"?>
<a:theme xmlns:a="http://schemas.openxmlformats.org/drawingml/2006/main" name="水滴">
  <a:themeElements>
    <a:clrScheme name="水滴">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水滴">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TM04033925[[fn=水滴]]</Template>
  <TotalTime>0</TotalTime>
  <Words>1327</Words>
  <Application>Microsoft Office PowerPoint</Application>
  <PresentationFormat>宽屏</PresentationFormat>
  <Paragraphs>72</Paragraphs>
  <Slides>10</Slides>
  <Notes>0</Notes>
  <HiddenSlides>0</HiddenSlides>
  <MMClips>7</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10</vt:i4>
      </vt:variant>
    </vt:vector>
  </HeadingPairs>
  <TitlesOfParts>
    <vt:vector size="15" baseType="lpstr">
      <vt:lpstr>等线</vt:lpstr>
      <vt:lpstr>Arial</vt:lpstr>
      <vt:lpstr>Times New Roman</vt:lpstr>
      <vt:lpstr>Tw Cen MT</vt:lpstr>
      <vt:lpstr>水滴</vt:lpstr>
      <vt:lpstr>Spotify marketplace analysis</vt:lpstr>
      <vt:lpstr>PowerPoint 演示文稿</vt:lpstr>
      <vt:lpstr>PowerPoint 演示文稿</vt:lpstr>
      <vt:lpstr>2. PESTEL Analysis</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spotify based on digital technology</dc:title>
  <dc:creator> </dc:creator>
  <cp:lastModifiedBy> </cp:lastModifiedBy>
  <cp:revision>87</cp:revision>
  <dcterms:created xsi:type="dcterms:W3CDTF">2019-04-27T01:17:26Z</dcterms:created>
  <dcterms:modified xsi:type="dcterms:W3CDTF">2019-04-29T18:13:21Z</dcterms:modified>
</cp:coreProperties>
</file>