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788" r:id="rId2"/>
  </p:sldMasterIdLst>
  <p:notesMasterIdLst>
    <p:notesMasterId r:id="rId33"/>
  </p:notesMasterIdLst>
  <p:handoutMasterIdLst>
    <p:handoutMasterId r:id="rId34"/>
  </p:handoutMasterIdLst>
  <p:sldIdLst>
    <p:sldId id="363" r:id="rId3"/>
    <p:sldId id="411" r:id="rId4"/>
    <p:sldId id="485" r:id="rId5"/>
    <p:sldId id="414" r:id="rId6"/>
    <p:sldId id="383" r:id="rId7"/>
    <p:sldId id="384" r:id="rId8"/>
    <p:sldId id="385" r:id="rId9"/>
    <p:sldId id="415" r:id="rId10"/>
    <p:sldId id="416" r:id="rId11"/>
    <p:sldId id="392" r:id="rId12"/>
    <p:sldId id="393" r:id="rId13"/>
    <p:sldId id="394" r:id="rId14"/>
    <p:sldId id="395" r:id="rId15"/>
    <p:sldId id="417" r:id="rId16"/>
    <p:sldId id="420" r:id="rId17"/>
    <p:sldId id="418" r:id="rId18"/>
    <p:sldId id="397" r:id="rId19"/>
    <p:sldId id="419" r:id="rId20"/>
    <p:sldId id="400" r:id="rId21"/>
    <p:sldId id="401" r:id="rId22"/>
    <p:sldId id="403" r:id="rId23"/>
    <p:sldId id="402" r:id="rId24"/>
    <p:sldId id="261" r:id="rId25"/>
    <p:sldId id="479" r:id="rId26"/>
    <p:sldId id="269" r:id="rId27"/>
    <p:sldId id="481" r:id="rId28"/>
    <p:sldId id="478" r:id="rId29"/>
    <p:sldId id="370" r:id="rId30"/>
    <p:sldId id="477" r:id="rId31"/>
    <p:sldId id="482" r:id="rId32"/>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C9B15A-19E3-458F-BD0F-D0F44A41DA27}" v="832" dt="2026-10-03T15:09:54.8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91525" autoAdjust="0"/>
  </p:normalViewPr>
  <p:slideViewPr>
    <p:cSldViewPr>
      <p:cViewPr varScale="1">
        <p:scale>
          <a:sx n="97" d="100"/>
          <a:sy n="97" d="100"/>
        </p:scale>
        <p:origin x="852" y="9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6/11/relationships/changesInfo" Target="changesInfos/changesInfo1.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ang Dang Nguyen" userId="1de6b3a7-5191-4a0c-8968-b8f905305e1d" providerId="ADAL" clId="{54C9AE00-D1B0-4E49-9E4E-407B2EB8B46F}"/>
    <pc:docChg chg="custSel addSld delSld modSld">
      <pc:chgData name="Hoang Dang Nguyen" userId="1de6b3a7-5191-4a0c-8968-b8f905305e1d" providerId="ADAL" clId="{54C9AE00-D1B0-4E49-9E4E-407B2EB8B46F}" dt="2026-10-03T15:11:07.100" v="1121" actId="47"/>
      <pc:docMkLst>
        <pc:docMk/>
      </pc:docMkLst>
      <pc:sldChg chg="modSp add mod">
        <pc:chgData name="Hoang Dang Nguyen" userId="1de6b3a7-5191-4a0c-8968-b8f905305e1d" providerId="ADAL" clId="{54C9AE00-D1B0-4E49-9E4E-407B2EB8B46F}" dt="2026-10-03T14:09:21.352" v="158" actId="20577"/>
        <pc:sldMkLst>
          <pc:docMk/>
          <pc:sldMk cId="1961507276" sldId="261"/>
        </pc:sldMkLst>
        <pc:spChg chg="mod">
          <ac:chgData name="Hoang Dang Nguyen" userId="1de6b3a7-5191-4a0c-8968-b8f905305e1d" providerId="ADAL" clId="{54C9AE00-D1B0-4E49-9E4E-407B2EB8B46F}" dt="2026-10-03T14:09:21.352" v="158" actId="20577"/>
          <ac:spMkLst>
            <pc:docMk/>
            <pc:sldMk cId="1961507276" sldId="261"/>
            <ac:spMk id="4" creationId="{28F4B47F-B351-26AB-C0A6-4FA17B0D3088}"/>
          </ac:spMkLst>
        </pc:spChg>
      </pc:sldChg>
      <pc:sldChg chg="modSp mod">
        <pc:chgData name="Hoang Dang Nguyen" userId="1de6b3a7-5191-4a0c-8968-b8f905305e1d" providerId="ADAL" clId="{54C9AE00-D1B0-4E49-9E4E-407B2EB8B46F}" dt="2026-10-03T15:01:03.845" v="1001" actId="2711"/>
        <pc:sldMkLst>
          <pc:docMk/>
          <pc:sldMk cId="3075729420" sldId="269"/>
        </pc:sldMkLst>
        <pc:spChg chg="mod">
          <ac:chgData name="Hoang Dang Nguyen" userId="1de6b3a7-5191-4a0c-8968-b8f905305e1d" providerId="ADAL" clId="{54C9AE00-D1B0-4E49-9E4E-407B2EB8B46F}" dt="2026-10-03T14:48:00.507" v="930"/>
          <ac:spMkLst>
            <pc:docMk/>
            <pc:sldMk cId="3075729420" sldId="269"/>
            <ac:spMk id="2" creationId="{E05A69A5-96A9-4322-495F-62F08662F37B}"/>
          </ac:spMkLst>
        </pc:spChg>
        <pc:spChg chg="mod">
          <ac:chgData name="Hoang Dang Nguyen" userId="1de6b3a7-5191-4a0c-8968-b8f905305e1d" providerId="ADAL" clId="{54C9AE00-D1B0-4E49-9E4E-407B2EB8B46F}" dt="2026-10-03T15:01:03.845" v="1001" actId="2711"/>
          <ac:spMkLst>
            <pc:docMk/>
            <pc:sldMk cId="3075729420" sldId="269"/>
            <ac:spMk id="8" creationId="{2B606EC2-6345-F881-240E-0D6F925F794D}"/>
          </ac:spMkLst>
        </pc:spChg>
      </pc:sldChg>
      <pc:sldChg chg="modSp del mod">
        <pc:chgData name="Hoang Dang Nguyen" userId="1de6b3a7-5191-4a0c-8968-b8f905305e1d" providerId="ADAL" clId="{54C9AE00-D1B0-4E49-9E4E-407B2EB8B46F}" dt="2026-10-03T15:00:26.687" v="944" actId="47"/>
        <pc:sldMkLst>
          <pc:docMk/>
          <pc:sldMk cId="361129764" sldId="399"/>
        </pc:sldMkLst>
        <pc:spChg chg="mod">
          <ac:chgData name="Hoang Dang Nguyen" userId="1de6b3a7-5191-4a0c-8968-b8f905305e1d" providerId="ADAL" clId="{54C9AE00-D1B0-4E49-9E4E-407B2EB8B46F}" dt="2026-10-03T15:00:00.302" v="940" actId="207"/>
          <ac:spMkLst>
            <pc:docMk/>
            <pc:sldMk cId="361129764" sldId="399"/>
            <ac:spMk id="6" creationId="{4D40B737-16F4-48F7-A3D2-7291ED8D37C8}"/>
          </ac:spMkLst>
        </pc:spChg>
        <pc:spChg chg="mod">
          <ac:chgData name="Hoang Dang Nguyen" userId="1de6b3a7-5191-4a0c-8968-b8f905305e1d" providerId="ADAL" clId="{54C9AE00-D1B0-4E49-9E4E-407B2EB8B46F}" dt="2026-10-03T15:00:05.170" v="943"/>
          <ac:spMkLst>
            <pc:docMk/>
            <pc:sldMk cId="361129764" sldId="399"/>
            <ac:spMk id="7" creationId="{5A545CFF-F4D6-AD19-C479-0944F55C6C4A}"/>
          </ac:spMkLst>
        </pc:spChg>
      </pc:sldChg>
      <pc:sldChg chg="modSp mod">
        <pc:chgData name="Hoang Dang Nguyen" userId="1de6b3a7-5191-4a0c-8968-b8f905305e1d" providerId="ADAL" clId="{54C9AE00-D1B0-4E49-9E4E-407B2EB8B46F}" dt="2026-10-03T15:00:51.080" v="998" actId="20577"/>
        <pc:sldMkLst>
          <pc:docMk/>
          <pc:sldMk cId="391919446" sldId="478"/>
        </pc:sldMkLst>
        <pc:spChg chg="mod">
          <ac:chgData name="Hoang Dang Nguyen" userId="1de6b3a7-5191-4a0c-8968-b8f905305e1d" providerId="ADAL" clId="{54C9AE00-D1B0-4E49-9E4E-407B2EB8B46F}" dt="2026-10-03T15:00:51.080" v="998" actId="20577"/>
          <ac:spMkLst>
            <pc:docMk/>
            <pc:sldMk cId="391919446" sldId="478"/>
            <ac:spMk id="7171" creationId="{02573D35-B039-8554-CCF1-1387B2FD777B}"/>
          </ac:spMkLst>
        </pc:spChg>
      </pc:sldChg>
      <pc:sldChg chg="modSp add mod modTransition">
        <pc:chgData name="Hoang Dang Nguyen" userId="1de6b3a7-5191-4a0c-8968-b8f905305e1d" providerId="ADAL" clId="{54C9AE00-D1B0-4E49-9E4E-407B2EB8B46F}" dt="2026-10-03T14:31:55.666" v="928" actId="404"/>
        <pc:sldMkLst>
          <pc:docMk/>
          <pc:sldMk cId="391901763" sldId="479"/>
        </pc:sldMkLst>
        <pc:spChg chg="mod">
          <ac:chgData name="Hoang Dang Nguyen" userId="1de6b3a7-5191-4a0c-8968-b8f905305e1d" providerId="ADAL" clId="{54C9AE00-D1B0-4E49-9E4E-407B2EB8B46F}" dt="2026-10-03T14:31:55.666" v="928" actId="404"/>
          <ac:spMkLst>
            <pc:docMk/>
            <pc:sldMk cId="391901763" sldId="479"/>
            <ac:spMk id="2" creationId="{3075673C-5807-5EAD-A4A9-E231C5A096DC}"/>
          </ac:spMkLst>
        </pc:spChg>
        <pc:spChg chg="mod">
          <ac:chgData name="Hoang Dang Nguyen" userId="1de6b3a7-5191-4a0c-8968-b8f905305e1d" providerId="ADAL" clId="{54C9AE00-D1B0-4E49-9E4E-407B2EB8B46F}" dt="2026-10-03T14:31:43.346" v="920" actId="20577"/>
          <ac:spMkLst>
            <pc:docMk/>
            <pc:sldMk cId="391901763" sldId="479"/>
            <ac:spMk id="3" creationId="{F5488FB3-46D1-F3B1-6452-AC1D6B36CA5A}"/>
          </ac:spMkLst>
        </pc:spChg>
      </pc:sldChg>
      <pc:sldChg chg="add del modTransition">
        <pc:chgData name="Hoang Dang Nguyen" userId="1de6b3a7-5191-4a0c-8968-b8f905305e1d" providerId="ADAL" clId="{54C9AE00-D1B0-4E49-9E4E-407B2EB8B46F}" dt="2026-10-03T14:31:47.788" v="921" actId="47"/>
        <pc:sldMkLst>
          <pc:docMk/>
          <pc:sldMk cId="2500657695" sldId="480"/>
        </pc:sldMkLst>
      </pc:sldChg>
      <pc:sldChg chg="modSp mod">
        <pc:chgData name="Hoang Dang Nguyen" userId="1de6b3a7-5191-4a0c-8968-b8f905305e1d" providerId="ADAL" clId="{54C9AE00-D1B0-4E49-9E4E-407B2EB8B46F}" dt="2026-10-03T15:00:48.688" v="996" actId="20577"/>
        <pc:sldMkLst>
          <pc:docMk/>
          <pc:sldMk cId="2807808330" sldId="481"/>
        </pc:sldMkLst>
        <pc:spChg chg="mod">
          <ac:chgData name="Hoang Dang Nguyen" userId="1de6b3a7-5191-4a0c-8968-b8f905305e1d" providerId="ADAL" clId="{54C9AE00-D1B0-4E49-9E4E-407B2EB8B46F}" dt="2026-10-03T15:00:48.688" v="996" actId="20577"/>
          <ac:spMkLst>
            <pc:docMk/>
            <pc:sldMk cId="2807808330" sldId="481"/>
            <ac:spMk id="7171" creationId="{1FF3973F-BA9E-50D0-FCBA-03945CC0C56C}"/>
          </ac:spMkLst>
        </pc:spChg>
      </pc:sldChg>
      <pc:sldChg chg="new del">
        <pc:chgData name="Hoang Dang Nguyen" userId="1de6b3a7-5191-4a0c-8968-b8f905305e1d" providerId="ADAL" clId="{54C9AE00-D1B0-4E49-9E4E-407B2EB8B46F}" dt="2026-10-03T14:31:49.925" v="922" actId="47"/>
        <pc:sldMkLst>
          <pc:docMk/>
          <pc:sldMk cId="932654111" sldId="483"/>
        </pc:sldMkLst>
      </pc:sldChg>
      <pc:sldChg chg="addSp modSp new del mod modClrScheme chgLayout">
        <pc:chgData name="Hoang Dang Nguyen" userId="1de6b3a7-5191-4a0c-8968-b8f905305e1d" providerId="ADAL" clId="{54C9AE00-D1B0-4E49-9E4E-407B2EB8B46F}" dt="2026-10-03T15:11:07.100" v="1121" actId="47"/>
        <pc:sldMkLst>
          <pc:docMk/>
          <pc:sldMk cId="3139770649" sldId="483"/>
        </pc:sldMkLst>
        <pc:spChg chg="add mod">
          <ac:chgData name="Hoang Dang Nguyen" userId="1de6b3a7-5191-4a0c-8968-b8f905305e1d" providerId="ADAL" clId="{54C9AE00-D1B0-4E49-9E4E-407B2EB8B46F}" dt="2026-10-03T15:09:32.253" v="1012" actId="207"/>
          <ac:spMkLst>
            <pc:docMk/>
            <pc:sldMk cId="3139770649" sldId="483"/>
            <ac:spMk id="2" creationId="{DEC9E6DD-097C-8FA1-19F1-603648124194}"/>
          </ac:spMkLst>
        </pc:spChg>
        <pc:spChg chg="add mod">
          <ac:chgData name="Hoang Dang Nguyen" userId="1de6b3a7-5191-4a0c-8968-b8f905305e1d" providerId="ADAL" clId="{54C9AE00-D1B0-4E49-9E4E-407B2EB8B46F}" dt="2026-10-03T15:09:48.241" v="1047" actId="20577"/>
          <ac:spMkLst>
            <pc:docMk/>
            <pc:sldMk cId="3139770649" sldId="483"/>
            <ac:spMk id="3" creationId="{E59C845A-04CF-1953-69F1-63B6A1065E1D}"/>
          </ac:spMkLst>
        </pc:spChg>
      </pc:sldChg>
      <pc:sldChg chg="new del">
        <pc:chgData name="Hoang Dang Nguyen" userId="1de6b3a7-5191-4a0c-8968-b8f905305e1d" providerId="ADAL" clId="{54C9AE00-D1B0-4E49-9E4E-407B2EB8B46F}" dt="2026-10-03T15:09:56.682" v="1050" actId="47"/>
        <pc:sldMkLst>
          <pc:docMk/>
          <pc:sldMk cId="1987282583" sldId="484"/>
        </pc:sldMkLst>
      </pc:sldChg>
      <pc:sldChg chg="modSp add mod">
        <pc:chgData name="Hoang Dang Nguyen" userId="1de6b3a7-5191-4a0c-8968-b8f905305e1d" providerId="ADAL" clId="{54C9AE00-D1B0-4E49-9E4E-407B2EB8B46F}" dt="2026-10-03T15:10:13.629" v="1120" actId="20577"/>
        <pc:sldMkLst>
          <pc:docMk/>
          <pc:sldMk cId="1003697037" sldId="485"/>
        </pc:sldMkLst>
        <pc:spChg chg="mod">
          <ac:chgData name="Hoang Dang Nguyen" userId="1de6b3a7-5191-4a0c-8968-b8f905305e1d" providerId="ADAL" clId="{54C9AE00-D1B0-4E49-9E4E-407B2EB8B46F}" dt="2026-10-03T15:10:13.629" v="1120" actId="20577"/>
          <ac:spMkLst>
            <pc:docMk/>
            <pc:sldMk cId="1003697037" sldId="485"/>
            <ac:spMk id="3" creationId="{9E0B51A5-F5D6-580E-628E-AB411DB757A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1831866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7DD099-6E5F-4EB3-8873-C6D6682A2AA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311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3017019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40745338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389591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 typeface="Arial" panose="020B0604020202020204" pitchFamily="34" charset="0"/>
              <a:buNone/>
            </a:pPr>
            <a:r>
              <a:rPr lang="en-GB" altLang="en-US" dirty="0"/>
              <a:t>Five factors tend to define the extent of rivalry in an industry or market:</a:t>
            </a:r>
          </a:p>
          <a:p>
            <a:pPr marL="171450" indent="-171450">
              <a:buFont typeface="Arial" panose="020B0604020202020204" pitchFamily="34" charset="0"/>
              <a:buChar char="•"/>
            </a:pPr>
            <a:r>
              <a:rPr lang="en-GB" altLang="en-US" dirty="0"/>
              <a:t>Competitor concentration and balance. Where competitors are numerous or of roughly equal size or power there is the danger of intensely rivalrous behaviour as competitors attempt to gain dominance over others, through aggressive price cuts, for example. Conversely, less rivalrous industries tend to have one or two dominant organisations, with the smaller players reluctant to challenge the larger ones directly (e.g. by focusing on niches to avoid the ‘attention’ of the dominant companies).</a:t>
            </a:r>
          </a:p>
          <a:p>
            <a:pPr marL="171450" indent="-171450">
              <a:buFont typeface="Arial" panose="020B0604020202020204" pitchFamily="34" charset="0"/>
              <a:buChar char="•"/>
            </a:pPr>
            <a:r>
              <a:rPr lang="en-GB" altLang="en-US" dirty="0"/>
              <a:t>Industry growth rate. In situations of strong growth, an organisation can grow with the market, but in situations of low growth or decline, any growth is likely to be at the expense of a rival, and meet with fierce resistance. Low-growth markets are therefore often associated with price competition and low profitability. </a:t>
            </a:r>
          </a:p>
          <a:p>
            <a:pPr marL="171450" indent="-171450">
              <a:buFont typeface="Arial" panose="020B0604020202020204" pitchFamily="34" charset="0"/>
              <a:buChar char="•"/>
            </a:pPr>
            <a:r>
              <a:rPr lang="en-GB" altLang="en-US" dirty="0"/>
              <a:t>High fixed costs. Industries with high fixed costs, perhaps because they require high investments in capital equipment or initial research, tend to be highly rivalrous. Companies will seek to spread their costs (i.e. reduce unit costs) by increasing their volumes: to do so, they typically cut their prices, prompting competitors to do the same and thereby triggering price wars in which everyone in the industry suffers. Similarly, if extra capacity can only be added in large increments (as in many manufacturing sectors, for example a chemical or glass factory), the competitor making such an addition is likely to create short-term over-capacity in the industry, leading to increased competition to use capacity.</a:t>
            </a:r>
          </a:p>
          <a:p>
            <a:pPr marL="171450" indent="-171450">
              <a:buFont typeface="Arial" panose="020B0604020202020204" pitchFamily="34" charset="0"/>
              <a:buChar char="•"/>
            </a:pPr>
            <a:r>
              <a:rPr lang="en-GB" altLang="en-US" dirty="0"/>
              <a:t>High exit barriers. The existence of high barriers to exit – in other words, closure or disinvestment – tends to increase rivalry, especially in declining industries. Excess capacity persists and consequently incumbents fight to maintain market share. Exit barriers might be high for a variety of reasons: for example, high redundancy costs or high investment in specific assets such as plant and equipment which others would not buy. Low differentiation. In a commodity market, where products or services are poorly differentiated, rivalry is increased because there is little to stop customers switching between competitors and the only way to compete is on price. Petrol is a commodity market, for instance.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a:p>
        </p:txBody>
      </p:sp>
    </p:spTree>
    <p:extLst>
      <p:ext uri="{BB962C8B-B14F-4D97-AF65-F5344CB8AC3E}">
        <p14:creationId xmlns:p14="http://schemas.microsoft.com/office/powerpoint/2010/main" val="3506644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Font typeface="Arial" panose="020B0604020202020204" pitchFamily="34" charset="0"/>
              <a:buNone/>
            </a:pPr>
            <a:r>
              <a:rPr lang="en-GB" altLang="en-US" dirty="0"/>
              <a:t>Five important entry barriers are:</a:t>
            </a:r>
          </a:p>
          <a:p>
            <a:pPr marL="171450" indent="-171450">
              <a:buFont typeface="Arial" panose="020B0604020202020204" pitchFamily="34" charset="0"/>
              <a:buChar char="•"/>
            </a:pPr>
            <a:r>
              <a:rPr lang="en-GB" altLang="en-US" dirty="0"/>
              <a:t>Scale and experience. In some industries, economies of scale are extremely important: for example, in the production of automobiles or the advertising of fast-moving consumer goods. Once incumbents have reached large-scale production, it will be very expensive for new entrants to match them and until they reach a similar volume they will have higher unit costs. This scale effect is increased where there are high capital investment requirements for entry, for example research costs in pharmaceuticals or capital equipment costs in automobiles. Barriers to entry also come from experience curve effects that give incumbents a cost advantage because they have learnt how to do things more efficiently than an inexperienced new entrant could possibly do. Until the new entrant has built up equivalent experience over time, it will tend to produce at higher cost. In some industries there are ‘demand or buyer side’ economies of scale or network effects as buyers value being in a ‘network’ of a large number of other customers.</a:t>
            </a:r>
          </a:p>
          <a:p>
            <a:pPr marL="171450" indent="-171450">
              <a:buFont typeface="Arial" panose="020B0604020202020204" pitchFamily="34" charset="0"/>
              <a:buChar char="•"/>
            </a:pPr>
            <a:r>
              <a:rPr lang="en-GB" altLang="en-US" dirty="0"/>
              <a:t>Access to supply or distribution channels. In many industries manufacturers have had control over supply and/or distribution channels. Sometimes this has been through direct ownership (vertical integration), sometimes just through customer or supplier loyalty. In some industries this barrier has been overcome by new entrants who have bypassed retail distributors and sold directly to consumers through e-commerce (e.g. Dell Computers and Amazon).</a:t>
            </a:r>
          </a:p>
          <a:p>
            <a:pPr marL="171450" indent="-171450">
              <a:buFont typeface="Arial" panose="020B0604020202020204" pitchFamily="34" charset="0"/>
              <a:buChar char="•"/>
            </a:pPr>
            <a:r>
              <a:rPr lang="en-GB" altLang="en-US" dirty="0"/>
              <a:t>Expected retaliation. If an organisation considering entering an industry believes that the retaliation of an existing firm will be so great as to prevent entry, or mean that entry would be too costly, this is also a barrier. Retaliation could take the form of a price war or a marketing blitz. Just the knowledge that incumbents are prepared to retaliate is often sufficiently discouraging to act as a barrier.</a:t>
            </a:r>
          </a:p>
          <a:p>
            <a:pPr marL="171450" indent="-171450">
              <a:buFont typeface="Arial" panose="020B0604020202020204" pitchFamily="34" charset="0"/>
              <a:buChar char="•"/>
            </a:pPr>
            <a:r>
              <a:rPr lang="en-GB" altLang="en-US" dirty="0"/>
              <a:t>Legislation or government action. Legal restraints on new entry vary from patent protection (e.g. pharmaceuticals), to regulation of markets (e.g. pension selling), through to direct government action (e.g. tariffs). Of course, organisations are vulnerable to new entrants if governments remove such protection, as has happened with deregulation of the airline industry over the last couple of decades.</a:t>
            </a:r>
          </a:p>
          <a:p>
            <a:pPr marL="171450" indent="-171450">
              <a:buFont typeface="Arial" panose="020B0604020202020204" pitchFamily="34" charset="0"/>
              <a:buChar char="•"/>
            </a:pPr>
            <a:r>
              <a:rPr lang="en-GB" altLang="en-US" dirty="0"/>
              <a:t>Incumbency advantages. Incumbents may have cost or quality advantages not available to entrants including access to proprietary technology, raw material sources and geographical locations or an established brand identity. The medical instruments industry is, for example, protected by many patents and Coca Cola and Pepsi have brand loyalties developed over decades that few can overcome.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3638908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There are two important points to bear in mind about substitutes:</a:t>
            </a:r>
          </a:p>
          <a:p>
            <a:pPr marL="171450" indent="-171450">
              <a:buFont typeface="Arial" panose="020B0604020202020204" pitchFamily="34" charset="0"/>
              <a:buChar char="•"/>
            </a:pPr>
            <a:r>
              <a:rPr lang="en-GB" altLang="en-US" dirty="0"/>
              <a:t>The price/performance ratio is critical to substitution threats. A substitute is still an effective threat even if more expensive, so long as it offers performance advantages that customers value. Thus aluminium is more expensive than steel, but its relative lightness and its resistance to corrosion gives it an advantage in some automobile manufacturing applications. It is the ratio of price to performance that matters, rather than simple price.</a:t>
            </a:r>
          </a:p>
          <a:p>
            <a:pPr marL="171450" indent="-171450">
              <a:buFont typeface="Arial" panose="020B0604020202020204" pitchFamily="34" charset="0"/>
              <a:buChar char="•"/>
            </a:pPr>
            <a:r>
              <a:rPr lang="en-GB" altLang="en-US" dirty="0"/>
              <a:t>Extra-industry effects are the core of the substitution concept. Substitutes come from outside the incumbents’ industry and should not be confused with competitors’ threats from within the industry. The value of the substitution concept is to force managers to look outside their own industry to consider more distant threats and constraints. If the buyers’ switching costs for the substitute are low the threat increases and the higher the threat, the less attractive the industry is likely to be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3292413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Buyer power is likely to be high when some of the following four conditions prevail:</a:t>
            </a:r>
          </a:p>
          <a:p>
            <a:pPr marL="171450" indent="-171450">
              <a:buFont typeface="Arial" panose="020B0604020202020204" pitchFamily="34" charset="0"/>
              <a:buChar char="•"/>
            </a:pPr>
            <a:r>
              <a:rPr lang="en-GB" altLang="en-US" dirty="0"/>
              <a:t>Concentrated buyers. Where a few large customers account for the majority of sales, buyer power is increased. This is the case for items such as milk in the grocery sector in many European countries, where just a few retailers dominate the market. If a product or service accounts for a high percentage of total purchases of the buyer their power is also likely to increase as they are more likely to ‘shop around’ to get the best price and therefore ‘squeeze’ suppliers more than they would for more trivial purchases.</a:t>
            </a:r>
          </a:p>
          <a:p>
            <a:pPr marL="171450" indent="-171450">
              <a:buFont typeface="Arial" panose="020B0604020202020204" pitchFamily="34" charset="0"/>
              <a:buChar char="•"/>
            </a:pPr>
            <a:r>
              <a:rPr lang="en-GB" altLang="en-US" dirty="0"/>
              <a:t>Low switching costs. Where buyers can easily switch between one supplier and another, they have a strong negotiating position and can squeeze suppliers who are desperate for their business. Switching costs are typically low for standardised and undifferentiated products like commodities such as steel. They are also likely to be low when the buyers are fully informed about prices and product performance.</a:t>
            </a:r>
          </a:p>
          <a:p>
            <a:pPr marL="171450" indent="-171450">
              <a:buFont typeface="Arial" panose="020B0604020202020204" pitchFamily="34" charset="0"/>
              <a:buChar char="•"/>
            </a:pPr>
            <a:r>
              <a:rPr lang="en-GB" altLang="en-US" dirty="0"/>
              <a:t>Buyer competition threat. If the buyer has the capability to supply itself, or if it has the possibility of acquiring such a capability, it tends to be powerful. In negotiation with its suppliers, it can raise the threat of doing the suppliers’ job themselves. This is called backward vertical integration, moving back to sources of supply, and might occur if satisfactory prices or quality from suppliers cannot be obtained. For example, some steel companies have gained power over their iron ore suppliers as they have acquired iron ore sources for themselves.</a:t>
            </a:r>
          </a:p>
          <a:p>
            <a:pPr marL="171450" indent="-171450">
              <a:buFont typeface="Arial" panose="020B0604020202020204" pitchFamily="34" charset="0"/>
              <a:buChar char="•"/>
            </a:pPr>
            <a:r>
              <a:rPr lang="en-GB" altLang="en-US" dirty="0"/>
              <a:t>Low buyer profits and impact on quality. For industrial or organisational buyers there are two additional factors that can make them price sensitive and thus increase their threat: first, if the buyer group is unprofitable and pressured to reduce purchasing costs and, second, if the quality of the buyer’s product or services is little affected by the purchased product.</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a:p>
        </p:txBody>
      </p:sp>
    </p:spTree>
    <p:extLst>
      <p:ext uri="{BB962C8B-B14F-4D97-AF65-F5344CB8AC3E}">
        <p14:creationId xmlns:p14="http://schemas.microsoft.com/office/powerpoint/2010/main" val="719984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Thus supplier power is likely to be high where there are:</a:t>
            </a:r>
          </a:p>
          <a:p>
            <a:pPr marL="171450" indent="-171450">
              <a:buFont typeface="Arial" panose="020B0604020202020204" pitchFamily="34" charset="0"/>
              <a:buChar char="•"/>
            </a:pPr>
            <a:r>
              <a:rPr lang="en-GB" altLang="en-US" dirty="0"/>
              <a:t>Concentrated suppliers. Where just a few producers dominate supply, suppliers have more power over buyers. The iron ore industry is now concentrated in the hands of three main producers, leaving the steel companies, still relatively fragmented, in a weak negotiating position for this essential raw material. </a:t>
            </a:r>
          </a:p>
          <a:p>
            <a:pPr marL="171450" indent="-171450">
              <a:buFont typeface="Arial" panose="020B0604020202020204" pitchFamily="34" charset="0"/>
              <a:buChar char="•"/>
            </a:pPr>
            <a:r>
              <a:rPr lang="en-GB" altLang="en-US" dirty="0"/>
              <a:t>High switching costs. If it is expensive or disruptive to move from one supplier to another, then the buyer becomes relatively dependent and correspondingly weak. Microsoft is a powerful supplier because of the high switching costs of moving from one operating system to another. Buyers are prepared to pay a premium to avoid the trouble, and Microsoft knows it.</a:t>
            </a:r>
          </a:p>
          <a:p>
            <a:pPr marL="171450" indent="-171450">
              <a:buFont typeface="Arial" panose="020B0604020202020204" pitchFamily="34" charset="0"/>
              <a:buChar char="•"/>
            </a:pPr>
            <a:r>
              <a:rPr lang="en-GB" altLang="en-US" dirty="0"/>
              <a:t>Supplier competition threat. Suppliers have increased power where they are able to enter the industry themselves or cut out buyers who are acting as intermediaries. Thus airlines have been able to negotiate tough contracts with travel agencies as the rise of online booking has allowed them to create a direct route to customers. This is called forward vertical integration, moving up closer to the ultimate customer.</a:t>
            </a:r>
          </a:p>
          <a:p>
            <a:pPr marL="171450" indent="-171450">
              <a:buFont typeface="Arial" panose="020B0604020202020204" pitchFamily="34" charset="0"/>
              <a:buChar char="•"/>
            </a:pPr>
            <a:r>
              <a:rPr lang="en-GB" altLang="en-US" dirty="0"/>
              <a:t>Differentiated products. When the products or services are highly differentiated, suppliers will be more powerful. For example, although discount retailers like Walmart are extremely powerful, suppliers with strong brands, like P&amp;G with </a:t>
            </a:r>
            <a:r>
              <a:rPr lang="en-GB" altLang="en-US" dirty="0" err="1"/>
              <a:t>Gilette</a:t>
            </a:r>
            <a:r>
              <a:rPr lang="en-GB" altLang="en-US" dirty="0"/>
              <a:t>, still have high negotiating power. Also, if there is no or few substitutes for the input the supplier group will be more powerful, like pilots’ unions in the airline industry.</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a:p>
        </p:txBody>
      </p:sp>
    </p:spTree>
    <p:extLst>
      <p:ext uri="{BB962C8B-B14F-4D97-AF65-F5344CB8AC3E}">
        <p14:creationId xmlns:p14="http://schemas.microsoft.com/office/powerpoint/2010/main" val="1510920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a:p>
        </p:txBody>
      </p:sp>
    </p:spTree>
    <p:extLst>
      <p:ext uri="{BB962C8B-B14F-4D97-AF65-F5344CB8AC3E}">
        <p14:creationId xmlns:p14="http://schemas.microsoft.com/office/powerpoint/2010/main" val="1537024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1221097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4087474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4893374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1091606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41573673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15547091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a:p>
        </p:txBody>
      </p:sp>
    </p:spTree>
    <p:extLst>
      <p:ext uri="{BB962C8B-B14F-4D97-AF65-F5344CB8AC3E}">
        <p14:creationId xmlns:p14="http://schemas.microsoft.com/office/powerpoint/2010/main" val="18520083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5602283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15902736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4A88B-CD53-46A3-4ED2-860DED0530C8}"/>
            </a:ext>
          </a:extLst>
        </p:cNvPr>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8B302E74-A4D2-B8E6-A5B4-79B62B98C056}"/>
              </a:ext>
            </a:extLst>
          </p:cNvPr>
          <p:cNvSpPr>
            <a:spLocks noGrp="1" noRot="1" noChangeAspect="1" noChangeArrowheads="1" noTextEdit="1"/>
          </p:cNvSpPr>
          <p:nvPr>
            <p:ph type="sldImg"/>
          </p:nvPr>
        </p:nvSpPr>
        <p:spPr>
          <a:xfrm>
            <a:off x="82550" y="730250"/>
            <a:ext cx="6503988" cy="3659188"/>
          </a:xfrm>
          <a:ln/>
        </p:spPr>
      </p:sp>
      <p:sp>
        <p:nvSpPr>
          <p:cNvPr id="8195" name="Notes Placeholder 2">
            <a:extLst>
              <a:ext uri="{FF2B5EF4-FFF2-40B4-BE49-F238E27FC236}">
                <a16:creationId xmlns:a16="http://schemas.microsoft.com/office/drawing/2014/main" id="{FECD4218-C240-68B4-C101-32EB94082BD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a:extLst>
              <a:ext uri="{FF2B5EF4-FFF2-40B4-BE49-F238E27FC236}">
                <a16:creationId xmlns:a16="http://schemas.microsoft.com/office/drawing/2014/main" id="{2E4007F4-0A7D-7FAB-FEDA-EDD3D0D501FD}"/>
              </a:ext>
            </a:extLst>
          </p:cNvPr>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26</a:t>
            </a:fld>
            <a:endParaRPr kumimoji="0" lang="en-GB" altLang="en-US"/>
          </a:p>
        </p:txBody>
      </p:sp>
    </p:spTree>
    <p:extLst>
      <p:ext uri="{BB962C8B-B14F-4D97-AF65-F5344CB8AC3E}">
        <p14:creationId xmlns:p14="http://schemas.microsoft.com/office/powerpoint/2010/main" val="36705548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6DD79-F9D4-15CC-162A-4D95D6BF5A78}"/>
            </a:ext>
          </a:extLst>
        </p:cNvPr>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ABF7ADCF-7A3E-0B5E-E0F4-F83DA26A852B}"/>
              </a:ext>
            </a:extLst>
          </p:cNvPr>
          <p:cNvSpPr>
            <a:spLocks noGrp="1" noRot="1" noChangeAspect="1" noChangeArrowheads="1" noTextEdit="1"/>
          </p:cNvSpPr>
          <p:nvPr>
            <p:ph type="sldImg"/>
          </p:nvPr>
        </p:nvSpPr>
        <p:spPr>
          <a:xfrm>
            <a:off x="82550" y="730250"/>
            <a:ext cx="6503988" cy="3659188"/>
          </a:xfrm>
          <a:ln/>
        </p:spPr>
      </p:sp>
      <p:sp>
        <p:nvSpPr>
          <p:cNvPr id="8195" name="Notes Placeholder 2">
            <a:extLst>
              <a:ext uri="{FF2B5EF4-FFF2-40B4-BE49-F238E27FC236}">
                <a16:creationId xmlns:a16="http://schemas.microsoft.com/office/drawing/2014/main" id="{592721BF-7E9B-9828-EE95-121EE9EFB11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a:extLst>
              <a:ext uri="{FF2B5EF4-FFF2-40B4-BE49-F238E27FC236}">
                <a16:creationId xmlns:a16="http://schemas.microsoft.com/office/drawing/2014/main" id="{374E2AF5-9FDC-49C9-F1C9-2ABD66B359F5}"/>
              </a:ext>
            </a:extLst>
          </p:cNvPr>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27</a:t>
            </a:fld>
            <a:endParaRPr kumimoji="0" lang="en-GB" altLang="en-US"/>
          </a:p>
        </p:txBody>
      </p:sp>
    </p:spTree>
    <p:extLst>
      <p:ext uri="{BB962C8B-B14F-4D97-AF65-F5344CB8AC3E}">
        <p14:creationId xmlns:p14="http://schemas.microsoft.com/office/powerpoint/2010/main" val="3763280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28</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29</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7C388-67BB-6B94-BC9B-39CFE1DFC7C8}"/>
            </a:ext>
          </a:extLst>
        </p:cNvPr>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1B4CD067-8625-EA01-E5AD-8986699E5D5A}"/>
              </a:ext>
            </a:extLst>
          </p:cNvPr>
          <p:cNvSpPr>
            <a:spLocks noGrp="1" noRot="1" noChangeAspect="1" noChangeArrowheads="1" noTextEdit="1"/>
          </p:cNvSpPr>
          <p:nvPr>
            <p:ph type="sldImg"/>
          </p:nvPr>
        </p:nvSpPr>
        <p:spPr>
          <a:xfrm>
            <a:off x="82550" y="730250"/>
            <a:ext cx="6503988" cy="3659188"/>
          </a:xfrm>
          <a:ln/>
        </p:spPr>
      </p:sp>
      <p:sp>
        <p:nvSpPr>
          <p:cNvPr id="8195" name="Notes Placeholder 2">
            <a:extLst>
              <a:ext uri="{FF2B5EF4-FFF2-40B4-BE49-F238E27FC236}">
                <a16:creationId xmlns:a16="http://schemas.microsoft.com/office/drawing/2014/main" id="{2ED7CD0B-8EFD-BCFF-9710-99E7813B1EA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a:extLst>
              <a:ext uri="{FF2B5EF4-FFF2-40B4-BE49-F238E27FC236}">
                <a16:creationId xmlns:a16="http://schemas.microsoft.com/office/drawing/2014/main" id="{B416A4BC-36D1-FEF7-1AB4-EA8A671300C9}"/>
              </a:ext>
            </a:extLst>
          </p:cNvPr>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30</a:t>
            </a:fld>
            <a:endParaRPr kumimoji="0" lang="en-GB" altLang="en-US" dirty="0"/>
          </a:p>
        </p:txBody>
      </p:sp>
    </p:spTree>
    <p:extLst>
      <p:ext uri="{BB962C8B-B14F-4D97-AF65-F5344CB8AC3E}">
        <p14:creationId xmlns:p14="http://schemas.microsoft.com/office/powerpoint/2010/main" val="13102351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03/10/2026</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03/10/2026</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03/10/2026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03/10/2026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03/10/2026</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03/10/2026</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03/10/2026</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03/10/2026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03/10/2026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0"/>
            <a:ext cx="10972800" cy="39163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03/10/2026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03/10/2026</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03/10/2026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159171508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03/10/2026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90978147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03/10/2026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132760917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03/10/2026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40318978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03/10/2026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318283789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03/10/2026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338505529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03/10/2026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401902279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03/10/2026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308099975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03/10/2026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411164957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03/10/2026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288229540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03/10/2026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35004819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03/10/2026</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03/10/2026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extLst>
      <p:ext uri="{BB962C8B-B14F-4D97-AF65-F5344CB8AC3E}">
        <p14:creationId xmlns:p14="http://schemas.microsoft.com/office/powerpoint/2010/main" val="2482337142"/>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image" Target="../media/image15.jpe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LCMB7003</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83432" y="3573016"/>
            <a:ext cx="1065718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3</a:t>
            </a:r>
          </a:p>
          <a:p>
            <a:pPr eaLnBrk="1" hangingPunct="1"/>
            <a:endParaRPr lang="en-GB" altLang="en-US" b="1" dirty="0">
              <a:solidFill>
                <a:srgbClr val="FFFF00"/>
              </a:solidFill>
            </a:endParaRPr>
          </a:p>
          <a:p>
            <a:pPr lvl="0" eaLnBrk="1" fontAlgn="auto" hangingPunct="1">
              <a:spcBef>
                <a:spcPts val="0"/>
              </a:spcBef>
              <a:spcAft>
                <a:spcPts val="0"/>
              </a:spcAft>
              <a:defRPr/>
            </a:pPr>
            <a:r>
              <a:rPr lang="en-GB" altLang="en-US" b="1" dirty="0">
                <a:solidFill>
                  <a:schemeClr val="tx1"/>
                </a:solidFill>
                <a:highlight>
                  <a:srgbClr val="FFFF00"/>
                </a:highlight>
              </a:rPr>
              <a:t>The Micro Environmental Analysis </a:t>
            </a:r>
          </a:p>
          <a:p>
            <a:pPr lvl="0" eaLnBrk="1" fontAlgn="auto" hangingPunct="1">
              <a:spcBef>
                <a:spcPts val="0"/>
              </a:spcBef>
              <a:spcAft>
                <a:spcPts val="0"/>
              </a:spcAft>
              <a:defRPr/>
            </a:pPr>
            <a:r>
              <a:rPr lang="en-GB" altLang="en-US" b="1" dirty="0">
                <a:solidFill>
                  <a:schemeClr val="tx1"/>
                </a:solidFill>
                <a:highlight>
                  <a:srgbClr val="FFFF00"/>
                </a:highlight>
              </a:rPr>
              <a:t>(</a:t>
            </a:r>
            <a:r>
              <a:rPr lang="en-GB" b="1" dirty="0">
                <a:solidFill>
                  <a:schemeClr val="tx1"/>
                </a:solidFill>
                <a:highlight>
                  <a:srgbClr val="FFFF00"/>
                </a:highlight>
              </a:rPr>
              <a:t>Evaluating Internal Environment)</a:t>
            </a:r>
            <a:endParaRPr lang="en-GB" b="1" dirty="0">
              <a:highlight>
                <a:srgbClr val="FFFF00"/>
              </a:highlight>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6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Strategic Management</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143000"/>
            <a:ext cx="10729191" cy="4662264"/>
          </a:xfrm>
          <a:prstGeom prst="rect">
            <a:avLst/>
          </a:prstGeom>
        </p:spPr>
        <p:txBody>
          <a:bodyPr/>
          <a:lstStyle/>
          <a:p>
            <a:pPr algn="just">
              <a:spcBef>
                <a:spcPts val="1200"/>
              </a:spcBef>
              <a:spcAft>
                <a:spcPts val="1200"/>
              </a:spcAft>
            </a:pPr>
            <a:r>
              <a:rPr lang="en-GB" sz="2800" dirty="0"/>
              <a:t>Define industries and use Porter’s competitive five forces framework to analyse industries or sector</a:t>
            </a:r>
          </a:p>
          <a:p>
            <a:pPr algn="just">
              <a:spcBef>
                <a:spcPts val="1200"/>
              </a:spcBef>
              <a:spcAft>
                <a:spcPts val="1200"/>
              </a:spcAft>
            </a:pPr>
            <a:r>
              <a:rPr lang="en-GB" sz="2800" dirty="0"/>
              <a:t>Define industry attractiveness and identify how the forces can be managed</a:t>
            </a:r>
          </a:p>
          <a:p>
            <a:pPr algn="just">
              <a:spcBef>
                <a:spcPts val="1200"/>
              </a:spcBef>
              <a:spcAft>
                <a:spcPts val="1200"/>
              </a:spcAft>
            </a:pPr>
            <a:r>
              <a:rPr lang="en-GB" altLang="en-US" sz="2800" dirty="0"/>
              <a:t>Understand different industry types and how industries develop and change in industry life cycles</a:t>
            </a:r>
          </a:p>
          <a:p>
            <a:pPr algn="just">
              <a:spcBef>
                <a:spcPts val="1200"/>
              </a:spcBef>
              <a:spcAft>
                <a:spcPts val="1200"/>
              </a:spcAft>
            </a:pPr>
            <a:r>
              <a:rPr lang="en-GB" altLang="en-US" sz="2800" dirty="0"/>
              <a:t>Analyse strategic and competitor positions in terms of strategic groups and market segments</a:t>
            </a:r>
          </a:p>
        </p:txBody>
      </p:sp>
      <p:sp>
        <p:nvSpPr>
          <p:cNvPr id="2" name="Footer Placeholder 1">
            <a:extLst>
              <a:ext uri="{FF2B5EF4-FFF2-40B4-BE49-F238E27FC236}">
                <a16:creationId xmlns:a16="http://schemas.microsoft.com/office/drawing/2014/main" id="{2524DFEC-04E1-B1FA-D476-5542E2ED972E}"/>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4FE9C2-D371-3A90-2241-B6E3900843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643D27-D258-914A-20F4-EE81E6974756}"/>
              </a:ext>
            </a:extLst>
          </p:cNvPr>
          <p:cNvSpPr>
            <a:spLocks noGrp="1"/>
          </p:cNvSpPr>
          <p:nvPr>
            <p:ph type="title"/>
          </p:nvPr>
        </p:nvSpPr>
        <p:spPr>
          <a:solidFill>
            <a:schemeClr val="accent2"/>
          </a:solidFill>
        </p:spPr>
        <p:txBody>
          <a:bodyPr/>
          <a:lstStyle/>
          <a:p>
            <a:r>
              <a:rPr lang="en-US" dirty="0"/>
              <a:t>Activity</a:t>
            </a:r>
            <a:endParaRPr lang="en-GB" dirty="0"/>
          </a:p>
        </p:txBody>
      </p:sp>
      <p:sp>
        <p:nvSpPr>
          <p:cNvPr id="3" name="Content Placeholder 2">
            <a:extLst>
              <a:ext uri="{FF2B5EF4-FFF2-40B4-BE49-F238E27FC236}">
                <a16:creationId xmlns:a16="http://schemas.microsoft.com/office/drawing/2014/main" id="{9E0B51A5-F5D6-580E-628E-AB411DB757A2}"/>
              </a:ext>
            </a:extLst>
          </p:cNvPr>
          <p:cNvSpPr>
            <a:spLocks noGrp="1"/>
          </p:cNvSpPr>
          <p:nvPr>
            <p:ph idx="1"/>
          </p:nvPr>
        </p:nvSpPr>
        <p:spPr/>
        <p:txBody>
          <a:bodyPr/>
          <a:lstStyle/>
          <a:p>
            <a:r>
              <a:rPr lang="en-US" dirty="0"/>
              <a:t>Let’s review the independent study!</a:t>
            </a:r>
          </a:p>
        </p:txBody>
      </p:sp>
    </p:spTree>
    <p:extLst>
      <p:ext uri="{BB962C8B-B14F-4D97-AF65-F5344CB8AC3E}">
        <p14:creationId xmlns:p14="http://schemas.microsoft.com/office/powerpoint/2010/main" val="100369703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59396" y="1149178"/>
            <a:ext cx="5436604" cy="4590256"/>
          </a:xfrm>
        </p:spPr>
        <p:txBody>
          <a:bodyPr/>
          <a:lstStyle/>
          <a:p>
            <a:pPr algn="just" eaLnBrk="1" hangingPunct="1">
              <a:defRPr/>
            </a:pPr>
            <a:r>
              <a:rPr lang="en-GB" altLang="en-US" sz="2800" dirty="0"/>
              <a:t>A study of the environment will provide information on the nature of competition as a step to developing </a:t>
            </a:r>
            <a:r>
              <a:rPr lang="en-GB" altLang="en-US" sz="2800" b="1" dirty="0">
                <a:solidFill>
                  <a:srgbClr val="FF0000"/>
                </a:solidFill>
              </a:rPr>
              <a:t>sustainable competitive advantage</a:t>
            </a:r>
            <a:r>
              <a:rPr lang="en-GB" altLang="en-US" sz="2800" dirty="0"/>
              <a:t>.</a:t>
            </a:r>
          </a:p>
          <a:p>
            <a:pPr algn="just" eaLnBrk="1" hangingPunct="1">
              <a:buClr>
                <a:schemeClr val="tx1"/>
              </a:buClr>
              <a:defRPr/>
            </a:pPr>
            <a:r>
              <a:rPr lang="en-GB" sz="2800" dirty="0">
                <a:solidFill>
                  <a:srgbClr val="242021"/>
                </a:solidFill>
              </a:rPr>
              <a:t>Organisations will perceive </a:t>
            </a:r>
            <a:r>
              <a:rPr lang="en-GB" sz="2800" i="1" dirty="0">
                <a:solidFill>
                  <a:srgbClr val="242021"/>
                </a:solidFill>
              </a:rPr>
              <a:t>opportunities </a:t>
            </a:r>
            <a:r>
              <a:rPr lang="en-GB" sz="2800" dirty="0">
                <a:solidFill>
                  <a:srgbClr val="242021"/>
                </a:solidFill>
              </a:rPr>
              <a:t>that might be explored and </a:t>
            </a:r>
            <a:r>
              <a:rPr lang="en-GB" sz="2800" i="1" dirty="0">
                <a:solidFill>
                  <a:srgbClr val="242021"/>
                </a:solidFill>
              </a:rPr>
              <a:t>threats </a:t>
            </a:r>
            <a:r>
              <a:rPr lang="en-GB" sz="2800" dirty="0">
                <a:solidFill>
                  <a:srgbClr val="242021"/>
                </a:solidFill>
              </a:rPr>
              <a:t>that need to be contained.</a:t>
            </a:r>
          </a:p>
        </p:txBody>
      </p:sp>
      <p:pic>
        <p:nvPicPr>
          <p:cNvPr id="2" name="Picture 1">
            <a:extLst>
              <a:ext uri="{FF2B5EF4-FFF2-40B4-BE49-F238E27FC236}">
                <a16:creationId xmlns:a16="http://schemas.microsoft.com/office/drawing/2014/main" id="{4349320A-4C43-663D-30FD-C5697C955A1A}"/>
              </a:ext>
            </a:extLst>
          </p:cNvPr>
          <p:cNvPicPr>
            <a:picLocks noChangeAspect="1"/>
          </p:cNvPicPr>
          <p:nvPr/>
        </p:nvPicPr>
        <p:blipFill rotWithShape="1">
          <a:blip r:embed="rId3"/>
          <a:srcRect t="2214" b="1128"/>
          <a:stretch/>
        </p:blipFill>
        <p:spPr>
          <a:xfrm>
            <a:off x="6422590" y="32586"/>
            <a:ext cx="5769410" cy="5572417"/>
          </a:xfrm>
          <a:prstGeom prst="rect">
            <a:avLst/>
          </a:prstGeom>
        </p:spPr>
      </p:pic>
      <p:sp>
        <p:nvSpPr>
          <p:cNvPr id="7171" name="Title 1"/>
          <p:cNvSpPr>
            <a:spLocks noGrp="1"/>
          </p:cNvSpPr>
          <p:nvPr>
            <p:ph type="title" idx="4294967295"/>
          </p:nvPr>
        </p:nvSpPr>
        <p:spPr>
          <a:xfrm>
            <a:off x="299356" y="0"/>
            <a:ext cx="6804756" cy="1143000"/>
          </a:xfrm>
        </p:spPr>
        <p:txBody>
          <a:bodyPr/>
          <a:lstStyle/>
          <a:p>
            <a:pPr eaLnBrk="1" hangingPunct="1"/>
            <a:r>
              <a:rPr lang="en-GB" altLang="en-US" sz="3200" b="1" dirty="0">
                <a:solidFill>
                  <a:schemeClr val="tx2">
                    <a:lumMod val="75000"/>
                  </a:schemeClr>
                </a:solidFill>
              </a:rPr>
              <a:t>The Competitive Environment</a:t>
            </a:r>
          </a:p>
        </p:txBody>
      </p:sp>
      <p:sp>
        <p:nvSpPr>
          <p:cNvPr id="3" name="Footer Placeholder 1">
            <a:extLst>
              <a:ext uri="{FF2B5EF4-FFF2-40B4-BE49-F238E27FC236}">
                <a16:creationId xmlns:a16="http://schemas.microsoft.com/office/drawing/2014/main" id="{2CCB9962-54EF-FCF2-C47A-CB223FE92FAB}"/>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10301003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3000"/>
                                        <p:tgtEl>
                                          <p:spTgt spid="7172">
                                            <p:txEl>
                                              <p:pRg st="0" end="0"/>
                                            </p:txEl>
                                          </p:spTgt>
                                        </p:tgtEl>
                                      </p:cBhvr>
                                    </p:animEffect>
                                    <p:anim calcmode="lin" valueType="num">
                                      <p:cBhvr>
                                        <p:cTn id="8" dur="3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fltVal val="0"/>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animEffect transition="in" filter="fade">
                                      <p:cBhvr>
                                        <p:cTn id="14" dur="3000"/>
                                        <p:tgtEl>
                                          <p:spTgt spid="2"/>
                                        </p:tgtEl>
                                      </p:cBhvr>
                                    </p:animEffect>
                                  </p:childTnLst>
                                </p:cTn>
                              </p:par>
                              <p:par>
                                <p:cTn id="15" presetID="42" presetClass="entr" presetSubtype="0" fill="hold" nodeType="withEffect">
                                  <p:stCondLst>
                                    <p:cond delay="0"/>
                                  </p:stCondLst>
                                  <p:childTnLst>
                                    <p:set>
                                      <p:cBhvr>
                                        <p:cTn id="16" dur="1" fill="hold">
                                          <p:stCondLst>
                                            <p:cond delay="0"/>
                                          </p:stCondLst>
                                        </p:cTn>
                                        <p:tgtEl>
                                          <p:spTgt spid="7172">
                                            <p:txEl>
                                              <p:pRg st="1" end="1"/>
                                            </p:txEl>
                                          </p:spTgt>
                                        </p:tgtEl>
                                        <p:attrNameLst>
                                          <p:attrName>style.visibility</p:attrName>
                                        </p:attrNameLst>
                                      </p:cBhvr>
                                      <p:to>
                                        <p:strVal val="visible"/>
                                      </p:to>
                                    </p:set>
                                    <p:animEffect transition="in" filter="fade">
                                      <p:cBhvr>
                                        <p:cTn id="17" dur="3000"/>
                                        <p:tgtEl>
                                          <p:spTgt spid="7172">
                                            <p:txEl>
                                              <p:pRg st="1" end="1"/>
                                            </p:txEl>
                                          </p:spTgt>
                                        </p:tgtEl>
                                      </p:cBhvr>
                                    </p:animEffect>
                                    <p:anim calcmode="lin" valueType="num">
                                      <p:cBhvr>
                                        <p:cTn id="18" dur="3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9" dur="3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Industry &amp; Market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412776"/>
            <a:ext cx="10765195" cy="4248472"/>
          </a:xfrm>
        </p:spPr>
        <p:txBody>
          <a:bodyPr/>
          <a:lstStyle/>
          <a:p>
            <a:pPr algn="just">
              <a:spcBef>
                <a:spcPts val="1200"/>
              </a:spcBef>
              <a:spcAft>
                <a:spcPts val="1200"/>
              </a:spcAft>
            </a:pPr>
            <a:r>
              <a:rPr lang="en-GB" sz="3000" dirty="0"/>
              <a:t>An </a:t>
            </a:r>
            <a:r>
              <a:rPr lang="en-GB" sz="3000" b="1" dirty="0">
                <a:solidFill>
                  <a:srgbClr val="FF0000"/>
                </a:solidFill>
              </a:rPr>
              <a:t>industry</a:t>
            </a:r>
            <a:r>
              <a:rPr lang="en-GB" sz="3000" dirty="0"/>
              <a:t> is a group of firms producing products and services that are essentially the same. Industries and sectors are often made up of several specific markets or market segments.</a:t>
            </a:r>
          </a:p>
          <a:p>
            <a:pPr algn="just">
              <a:spcBef>
                <a:spcPts val="1200"/>
              </a:spcBef>
              <a:spcAft>
                <a:spcPts val="1200"/>
              </a:spcAft>
            </a:pPr>
            <a:r>
              <a:rPr lang="en-GB" sz="3000" dirty="0"/>
              <a:t>A </a:t>
            </a:r>
            <a:r>
              <a:rPr lang="en-GB" sz="3000" b="1" dirty="0">
                <a:solidFill>
                  <a:srgbClr val="FF0000"/>
                </a:solidFill>
              </a:rPr>
              <a:t>market</a:t>
            </a:r>
            <a:r>
              <a:rPr lang="en-GB" sz="3000" dirty="0"/>
              <a:t> is a group of customers for specific products or services that are essentially the same (e.g. a particular geographical market).</a:t>
            </a:r>
          </a:p>
          <a:p>
            <a:pPr algn="just"/>
            <a:endParaRPr lang="en-GB" altLang="en-US" sz="2400" dirty="0"/>
          </a:p>
        </p:txBody>
      </p:sp>
      <p:sp>
        <p:nvSpPr>
          <p:cNvPr id="2" name="Footer Placeholder 1">
            <a:extLst>
              <a:ext uri="{FF2B5EF4-FFF2-40B4-BE49-F238E27FC236}">
                <a16:creationId xmlns:a16="http://schemas.microsoft.com/office/drawing/2014/main" id="{1D2E03DB-DDCF-6FFB-D773-FC1AEDC32E23}"/>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78683664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500"/>
                                        <p:tgtEl>
                                          <p:spTgt spid="7172">
                                            <p:txEl>
                                              <p:pRg st="0" end="0"/>
                                            </p:txEl>
                                          </p:spTgt>
                                        </p:tgtEl>
                                      </p:cBhvr>
                                    </p:animEffect>
                                    <p:anim calcmode="lin" valueType="num">
                                      <p:cBhvr>
                                        <p:cTn id="8" dur="25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5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500"/>
                                        <p:tgtEl>
                                          <p:spTgt spid="7172">
                                            <p:txEl>
                                              <p:pRg st="1" end="1"/>
                                            </p:txEl>
                                          </p:spTgt>
                                        </p:tgtEl>
                                      </p:cBhvr>
                                    </p:animEffect>
                                    <p:anim calcmode="lin" valueType="num">
                                      <p:cBhvr>
                                        <p:cTn id="14" dur="25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5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Competitive Forces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79376" y="1052736"/>
            <a:ext cx="11233248" cy="4680520"/>
          </a:xfrm>
        </p:spPr>
        <p:txBody>
          <a:bodyPr/>
          <a:lstStyle/>
          <a:p>
            <a:pPr algn="just"/>
            <a:r>
              <a:rPr lang="en-GB" sz="2800" dirty="0"/>
              <a:t>Industries vary widely in terms of their attractiveness, as measured by how easy it is for participating firms to earn high profits. </a:t>
            </a:r>
          </a:p>
          <a:p>
            <a:pPr algn="just"/>
            <a:r>
              <a:rPr lang="en-GB" altLang="en-US" sz="2800" dirty="0"/>
              <a:t>A key determinant of profitability is the extent of competition and the strength of buyers and suppliers, and this varies between industries.</a:t>
            </a:r>
          </a:p>
          <a:p>
            <a:pPr algn="just"/>
            <a:r>
              <a:rPr lang="en-GB" altLang="en-US" sz="2800" dirty="0"/>
              <a:t>Profitability between industries can thus vary considerably; for example, the pharmaceutical industry has performed very well while others, like the airline industry, have underperformed.</a:t>
            </a:r>
          </a:p>
          <a:p>
            <a:pPr algn="just"/>
            <a:r>
              <a:rPr lang="en-GB" altLang="en-US" sz="2800" dirty="0"/>
              <a:t>Which industry is more attractive: airline industry or pharmaceutical industry? Why? </a:t>
            </a:r>
          </a:p>
        </p:txBody>
      </p:sp>
      <p:sp>
        <p:nvSpPr>
          <p:cNvPr id="2" name="Footer Placeholder 1">
            <a:extLst>
              <a:ext uri="{FF2B5EF4-FFF2-40B4-BE49-F238E27FC236}">
                <a16:creationId xmlns:a16="http://schemas.microsoft.com/office/drawing/2014/main" id="{633ED5C8-0D49-E065-DD1C-21ACDFD9CD39}"/>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65631976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3000"/>
                                        <p:tgtEl>
                                          <p:spTgt spid="7172">
                                            <p:txEl>
                                              <p:pRg st="0" end="0"/>
                                            </p:txEl>
                                          </p:spTgt>
                                        </p:tgtEl>
                                      </p:cBhvr>
                                    </p:animEffect>
                                    <p:anim calcmode="lin" valueType="num">
                                      <p:cBhvr>
                                        <p:cTn id="8" dur="3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3000"/>
                                        <p:tgtEl>
                                          <p:spTgt spid="7172">
                                            <p:txEl>
                                              <p:pRg st="1" end="1"/>
                                            </p:txEl>
                                          </p:spTgt>
                                        </p:tgtEl>
                                      </p:cBhvr>
                                    </p:animEffect>
                                    <p:anim calcmode="lin" valueType="num">
                                      <p:cBhvr>
                                        <p:cTn id="13" dur="3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3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3000"/>
                                        <p:tgtEl>
                                          <p:spTgt spid="7172">
                                            <p:txEl>
                                              <p:pRg st="2" end="2"/>
                                            </p:txEl>
                                          </p:spTgt>
                                        </p:tgtEl>
                                      </p:cBhvr>
                                    </p:animEffect>
                                    <p:anim calcmode="lin" valueType="num">
                                      <p:cBhvr>
                                        <p:cTn id="18" dur="3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3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3000"/>
                                        <p:tgtEl>
                                          <p:spTgt spid="7172">
                                            <p:txEl>
                                              <p:pRg st="3" end="3"/>
                                            </p:txEl>
                                          </p:spTgt>
                                        </p:tgtEl>
                                      </p:cBhvr>
                                    </p:animEffect>
                                    <p:anim calcmode="lin" valueType="num">
                                      <p:cBhvr>
                                        <p:cTn id="23" dur="3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3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Porter’s Five Forces Framework</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67408" y="1340768"/>
            <a:ext cx="5382598" cy="3888432"/>
          </a:xfrm>
        </p:spPr>
        <p:txBody>
          <a:bodyPr/>
          <a:lstStyle/>
          <a:p>
            <a:pPr marL="0" indent="0" algn="just">
              <a:buNone/>
            </a:pPr>
            <a:r>
              <a:rPr lang="en-GB" altLang="en-US" sz="2800" b="1" dirty="0">
                <a:solidFill>
                  <a:srgbClr val="FF0000"/>
                </a:solidFill>
              </a:rPr>
              <a:t>Porter’s Five Forces Framework </a:t>
            </a:r>
            <a:r>
              <a:rPr lang="en-GB" altLang="en-US" sz="2800" dirty="0"/>
              <a:t>helps to analyse an industry and identify the attractiveness of it in terms of five competitive forces: (</a:t>
            </a:r>
            <a:r>
              <a:rPr lang="en-GB" altLang="en-US" sz="2800" dirty="0" err="1"/>
              <a:t>i</a:t>
            </a:r>
            <a:r>
              <a:rPr lang="en-GB" altLang="en-US" sz="2800" dirty="0"/>
              <a:t>) extent of rivalry between competitors (ii) threat of entry, (iii) threat of substitutes, (iv) power of buyers and (v) power of suppliers.</a:t>
            </a:r>
          </a:p>
        </p:txBody>
      </p:sp>
      <p:pic>
        <p:nvPicPr>
          <p:cNvPr id="4" name="Picture 3">
            <a:extLst>
              <a:ext uri="{FF2B5EF4-FFF2-40B4-BE49-F238E27FC236}">
                <a16:creationId xmlns:a16="http://schemas.microsoft.com/office/drawing/2014/main" id="{252B7D46-1DD1-9CF9-C58E-A119AD1B25DF}"/>
              </a:ext>
            </a:extLst>
          </p:cNvPr>
          <p:cNvPicPr>
            <a:picLocks noChangeAspect="1"/>
          </p:cNvPicPr>
          <p:nvPr/>
        </p:nvPicPr>
        <p:blipFill>
          <a:blip r:embed="rId3"/>
          <a:stretch>
            <a:fillRect/>
          </a:stretch>
        </p:blipFill>
        <p:spPr>
          <a:xfrm>
            <a:off x="6165106" y="1335372"/>
            <a:ext cx="5879976" cy="4187256"/>
          </a:xfrm>
          <a:prstGeom prst="rect">
            <a:avLst/>
          </a:prstGeom>
        </p:spPr>
      </p:pic>
      <p:sp>
        <p:nvSpPr>
          <p:cNvPr id="2" name="Footer Placeholder 1">
            <a:extLst>
              <a:ext uri="{FF2B5EF4-FFF2-40B4-BE49-F238E27FC236}">
                <a16:creationId xmlns:a16="http://schemas.microsoft.com/office/drawing/2014/main" id="{833AB213-26C7-E69E-1516-8FA2B55A842C}"/>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412735491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Competitive Rivalry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556792"/>
            <a:ext cx="10765195" cy="4104456"/>
          </a:xfrm>
        </p:spPr>
        <p:txBody>
          <a:bodyPr/>
          <a:lstStyle/>
          <a:p>
            <a:pPr marL="0" indent="0" algn="just">
              <a:buNone/>
            </a:pPr>
            <a:r>
              <a:rPr lang="en-GB" sz="2700" b="1" dirty="0">
                <a:solidFill>
                  <a:srgbClr val="FF0000"/>
                </a:solidFill>
              </a:rPr>
              <a:t>Competitive rivals </a:t>
            </a:r>
            <a:r>
              <a:rPr lang="en-GB" sz="2700" dirty="0"/>
              <a:t>are organisations aiming at the same customer groups and with similar products and services. </a:t>
            </a:r>
          </a:p>
          <a:p>
            <a:pPr marL="0" indent="0" algn="just">
              <a:buNone/>
            </a:pPr>
            <a:endParaRPr lang="en-GB" sz="2700" dirty="0"/>
          </a:p>
          <a:p>
            <a:pPr lvl="1" algn="just">
              <a:buFont typeface="Wingdings" panose="05000000000000000000" pitchFamily="2" charset="2"/>
              <a:buChar char="§"/>
            </a:pPr>
            <a:r>
              <a:rPr lang="en-GB" altLang="en-US" sz="2400" dirty="0"/>
              <a:t>Competitor concentration and balance</a:t>
            </a:r>
          </a:p>
          <a:p>
            <a:pPr lvl="1" algn="just">
              <a:buFont typeface="Wingdings" panose="05000000000000000000" pitchFamily="2" charset="2"/>
              <a:buChar char="§"/>
            </a:pPr>
            <a:r>
              <a:rPr lang="en-GB" altLang="en-US" sz="2400" dirty="0"/>
              <a:t>Industry growth rate</a:t>
            </a:r>
          </a:p>
          <a:p>
            <a:pPr lvl="1" algn="just">
              <a:buFont typeface="Wingdings" panose="05000000000000000000" pitchFamily="2" charset="2"/>
              <a:buChar char="§"/>
            </a:pPr>
            <a:r>
              <a:rPr lang="en-GB" altLang="en-US" sz="2400" dirty="0"/>
              <a:t>High fixed costs</a:t>
            </a:r>
          </a:p>
          <a:p>
            <a:pPr lvl="1" algn="just">
              <a:buFont typeface="Wingdings" panose="05000000000000000000" pitchFamily="2" charset="2"/>
              <a:buChar char="§"/>
            </a:pPr>
            <a:r>
              <a:rPr lang="en-GB" altLang="en-US" sz="2400" dirty="0"/>
              <a:t>High exit barriers</a:t>
            </a:r>
          </a:p>
          <a:p>
            <a:pPr lvl="1" algn="just">
              <a:buFont typeface="Wingdings" panose="05000000000000000000" pitchFamily="2" charset="2"/>
              <a:buChar char="§"/>
            </a:pPr>
            <a:r>
              <a:rPr lang="en-GB" altLang="en-US" sz="2400" dirty="0"/>
              <a:t>Low differentiation</a:t>
            </a:r>
          </a:p>
        </p:txBody>
      </p:sp>
      <p:pic>
        <p:nvPicPr>
          <p:cNvPr id="3" name="Picture 2" descr="A picture containing table, sitting, cake, white&#10;&#10;Description automatically generated">
            <a:extLst>
              <a:ext uri="{FF2B5EF4-FFF2-40B4-BE49-F238E27FC236}">
                <a16:creationId xmlns:a16="http://schemas.microsoft.com/office/drawing/2014/main" id="{34B38C1B-4401-4838-96B3-C0A5D84CE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4690" y="2420887"/>
            <a:ext cx="4873957" cy="3243429"/>
          </a:xfrm>
          <a:prstGeom prst="rect">
            <a:avLst/>
          </a:prstGeom>
        </p:spPr>
      </p:pic>
      <p:sp>
        <p:nvSpPr>
          <p:cNvPr id="2" name="Footer Placeholder 1">
            <a:extLst>
              <a:ext uri="{FF2B5EF4-FFF2-40B4-BE49-F238E27FC236}">
                <a16:creationId xmlns:a16="http://schemas.microsoft.com/office/drawing/2014/main" id="{60C191DE-9FAB-60E3-BC93-E2D4416BE163}"/>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07208479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7172">
                                            <p:txEl>
                                              <p:pRg st="2" end="2"/>
                                            </p:txEl>
                                          </p:spTgt>
                                        </p:tgtEl>
                                        <p:attrNameLst>
                                          <p:attrName>style.visibility</p:attrName>
                                        </p:attrNameLst>
                                      </p:cBhvr>
                                      <p:to>
                                        <p:strVal val="visible"/>
                                      </p:to>
                                    </p:set>
                                    <p:animEffect transition="in" filter="fade">
                                      <p:cBhvr>
                                        <p:cTn id="18" dur="2000"/>
                                        <p:tgtEl>
                                          <p:spTgt spid="7172">
                                            <p:txEl>
                                              <p:pRg st="2" end="2"/>
                                            </p:txEl>
                                          </p:spTgt>
                                        </p:tgtEl>
                                      </p:cBhvr>
                                    </p:animEffect>
                                    <p:anim calcmode="lin" valueType="num">
                                      <p:cBhvr>
                                        <p:cTn id="19"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0"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2" presetClass="entr" presetSubtype="0" fill="hold" nodeType="after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2000"/>
                                        <p:tgtEl>
                                          <p:spTgt spid="7172">
                                            <p:txEl>
                                              <p:pRg st="3" end="3"/>
                                            </p:txEl>
                                          </p:spTgt>
                                        </p:tgtEl>
                                      </p:cBhvr>
                                    </p:animEffect>
                                    <p:anim calcmode="lin" valueType="num">
                                      <p:cBhvr>
                                        <p:cTn id="25"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7" fill="hold">
                            <p:stCondLst>
                              <p:cond delay="6000"/>
                            </p:stCondLst>
                            <p:childTnLst>
                              <p:par>
                                <p:cTn id="28" presetID="42" presetClass="entr" presetSubtype="0" fill="hold" nodeType="afterEffect">
                                  <p:stCondLst>
                                    <p:cond delay="0"/>
                                  </p:stCondLst>
                                  <p:childTnLst>
                                    <p:set>
                                      <p:cBhvr>
                                        <p:cTn id="29" dur="1" fill="hold">
                                          <p:stCondLst>
                                            <p:cond delay="0"/>
                                          </p:stCondLst>
                                        </p:cTn>
                                        <p:tgtEl>
                                          <p:spTgt spid="7172">
                                            <p:txEl>
                                              <p:pRg st="4" end="4"/>
                                            </p:txEl>
                                          </p:spTgt>
                                        </p:tgtEl>
                                        <p:attrNameLst>
                                          <p:attrName>style.visibility</p:attrName>
                                        </p:attrNameLst>
                                      </p:cBhvr>
                                      <p:to>
                                        <p:strVal val="visible"/>
                                      </p:to>
                                    </p:set>
                                    <p:animEffect transition="in" filter="fade">
                                      <p:cBhvr>
                                        <p:cTn id="30" dur="2000"/>
                                        <p:tgtEl>
                                          <p:spTgt spid="7172">
                                            <p:txEl>
                                              <p:pRg st="4" end="4"/>
                                            </p:txEl>
                                          </p:spTgt>
                                        </p:tgtEl>
                                      </p:cBhvr>
                                    </p:animEffect>
                                    <p:anim calcmode="lin" valueType="num">
                                      <p:cBhvr>
                                        <p:cTn id="31"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2"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8000"/>
                            </p:stCondLst>
                            <p:childTnLst>
                              <p:par>
                                <p:cTn id="34" presetID="42" presetClass="entr" presetSubtype="0" fill="hold" nodeType="afterEffect">
                                  <p:stCondLst>
                                    <p:cond delay="0"/>
                                  </p:stCondLst>
                                  <p:childTnLst>
                                    <p:set>
                                      <p:cBhvr>
                                        <p:cTn id="35" dur="1" fill="hold">
                                          <p:stCondLst>
                                            <p:cond delay="0"/>
                                          </p:stCondLst>
                                        </p:cTn>
                                        <p:tgtEl>
                                          <p:spTgt spid="7172">
                                            <p:txEl>
                                              <p:pRg st="5" end="5"/>
                                            </p:txEl>
                                          </p:spTgt>
                                        </p:tgtEl>
                                        <p:attrNameLst>
                                          <p:attrName>style.visibility</p:attrName>
                                        </p:attrNameLst>
                                      </p:cBhvr>
                                      <p:to>
                                        <p:strVal val="visible"/>
                                      </p:to>
                                    </p:set>
                                    <p:animEffect transition="in" filter="fade">
                                      <p:cBhvr>
                                        <p:cTn id="36" dur="2000"/>
                                        <p:tgtEl>
                                          <p:spTgt spid="7172">
                                            <p:txEl>
                                              <p:pRg st="5" end="5"/>
                                            </p:txEl>
                                          </p:spTgt>
                                        </p:tgtEl>
                                      </p:cBhvr>
                                    </p:animEffect>
                                    <p:anim calcmode="lin" valueType="num">
                                      <p:cBhvr>
                                        <p:cTn id="37"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8"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par>
                          <p:cTn id="39" fill="hold">
                            <p:stCondLst>
                              <p:cond delay="10000"/>
                            </p:stCondLst>
                            <p:childTnLst>
                              <p:par>
                                <p:cTn id="40" presetID="42" presetClass="entr" presetSubtype="0" fill="hold" nodeType="afterEffect">
                                  <p:stCondLst>
                                    <p:cond delay="0"/>
                                  </p:stCondLst>
                                  <p:childTnLst>
                                    <p:set>
                                      <p:cBhvr>
                                        <p:cTn id="41" dur="1" fill="hold">
                                          <p:stCondLst>
                                            <p:cond delay="0"/>
                                          </p:stCondLst>
                                        </p:cTn>
                                        <p:tgtEl>
                                          <p:spTgt spid="7172">
                                            <p:txEl>
                                              <p:pRg st="6" end="6"/>
                                            </p:txEl>
                                          </p:spTgt>
                                        </p:tgtEl>
                                        <p:attrNameLst>
                                          <p:attrName>style.visibility</p:attrName>
                                        </p:attrNameLst>
                                      </p:cBhvr>
                                      <p:to>
                                        <p:strVal val="visible"/>
                                      </p:to>
                                    </p:set>
                                    <p:animEffect transition="in" filter="fade">
                                      <p:cBhvr>
                                        <p:cTn id="42" dur="2000"/>
                                        <p:tgtEl>
                                          <p:spTgt spid="7172">
                                            <p:txEl>
                                              <p:pRg st="6" end="6"/>
                                            </p:txEl>
                                          </p:spTgt>
                                        </p:tgtEl>
                                      </p:cBhvr>
                                    </p:animEffect>
                                    <p:anim calcmode="lin" valueType="num">
                                      <p:cBhvr>
                                        <p:cTn id="43" dur="2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44" dur="2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Threat of Entry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80728"/>
            <a:ext cx="10765195" cy="4752528"/>
          </a:xfrm>
        </p:spPr>
        <p:txBody>
          <a:bodyPr/>
          <a:lstStyle/>
          <a:p>
            <a:pPr marL="0" indent="0" algn="just">
              <a:buNone/>
            </a:pPr>
            <a:r>
              <a:rPr lang="en-GB" sz="2700" dirty="0"/>
              <a:t>How easy it is to enter the industry influences the degree of competition. The greater the threat of entry, the worse it is for incumbents in an industry. An attractive industry has high barriers to entry that reduce the threat of new competitors. </a:t>
            </a:r>
            <a:r>
              <a:rPr lang="en-GB" sz="2700" b="1" dirty="0">
                <a:solidFill>
                  <a:srgbClr val="FF0000"/>
                </a:solidFill>
              </a:rPr>
              <a:t>Barriers to entry </a:t>
            </a:r>
            <a:r>
              <a:rPr lang="en-GB" sz="2700" dirty="0"/>
              <a:t>are the factors that need to be overcome by new entrants if they are to compete in an industry. </a:t>
            </a:r>
            <a:endParaRPr lang="en-GB" altLang="en-US" sz="2400" dirty="0"/>
          </a:p>
          <a:p>
            <a:pPr lvl="1" algn="just">
              <a:buFont typeface="Wingdings" panose="05000000000000000000" pitchFamily="2" charset="2"/>
              <a:buChar char="§"/>
            </a:pPr>
            <a:r>
              <a:rPr lang="en-GB" altLang="en-US" sz="2400" dirty="0"/>
              <a:t>Scale and experience</a:t>
            </a:r>
          </a:p>
          <a:p>
            <a:pPr lvl="1" algn="just">
              <a:buFont typeface="Wingdings" panose="05000000000000000000" pitchFamily="2" charset="2"/>
              <a:buChar char="§"/>
            </a:pPr>
            <a:r>
              <a:rPr lang="en-GB" altLang="en-US" sz="2400" dirty="0"/>
              <a:t>Access to supply or distribution channels</a:t>
            </a:r>
          </a:p>
          <a:p>
            <a:pPr lvl="1" algn="just">
              <a:buFont typeface="Wingdings" panose="05000000000000000000" pitchFamily="2" charset="2"/>
              <a:buChar char="§"/>
            </a:pPr>
            <a:r>
              <a:rPr lang="en-GB" altLang="en-US" sz="2400" dirty="0"/>
              <a:t>Expected retaliation</a:t>
            </a:r>
          </a:p>
          <a:p>
            <a:pPr lvl="1" algn="just">
              <a:buFont typeface="Wingdings" panose="05000000000000000000" pitchFamily="2" charset="2"/>
              <a:buChar char="§"/>
            </a:pPr>
            <a:r>
              <a:rPr lang="en-GB" altLang="en-US" sz="2400" dirty="0"/>
              <a:t>Legislation or government action</a:t>
            </a:r>
          </a:p>
          <a:p>
            <a:pPr lvl="1" algn="just">
              <a:buFont typeface="Wingdings" panose="05000000000000000000" pitchFamily="2" charset="2"/>
              <a:buChar char="§"/>
            </a:pPr>
            <a:r>
              <a:rPr lang="en-GB" altLang="en-US" sz="2400" dirty="0"/>
              <a:t>Incumbency advantages</a:t>
            </a:r>
          </a:p>
        </p:txBody>
      </p:sp>
      <p:pic>
        <p:nvPicPr>
          <p:cNvPr id="3" name="Picture 2" descr="A picture containing table, indoor, toy, shaped&#10;&#10;Description automatically generated">
            <a:extLst>
              <a:ext uri="{FF2B5EF4-FFF2-40B4-BE49-F238E27FC236}">
                <a16:creationId xmlns:a16="http://schemas.microsoft.com/office/drawing/2014/main" id="{3D193DF8-B3BF-48FC-B1F5-5B9B518495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2184" y="3140968"/>
            <a:ext cx="3366373" cy="2524780"/>
          </a:xfrm>
          <a:prstGeom prst="rect">
            <a:avLst/>
          </a:prstGeom>
        </p:spPr>
      </p:pic>
      <p:sp>
        <p:nvSpPr>
          <p:cNvPr id="2" name="Footer Placeholder 1">
            <a:extLst>
              <a:ext uri="{FF2B5EF4-FFF2-40B4-BE49-F238E27FC236}">
                <a16:creationId xmlns:a16="http://schemas.microsoft.com/office/drawing/2014/main" id="{91A1482B-65F7-7174-02B8-8DF9B2190709}"/>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35403927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nodeType="after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2000"/>
                                        <p:tgtEl>
                                          <p:spTgt spid="7172">
                                            <p:txEl>
                                              <p:pRg st="3" end="3"/>
                                            </p:txEl>
                                          </p:spTgt>
                                        </p:tgtEl>
                                      </p:cBhvr>
                                    </p:animEffect>
                                    <p:anim calcmode="lin" valueType="num">
                                      <p:cBhvr>
                                        <p:cTn id="26"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nodeType="after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2000"/>
                                        <p:tgtEl>
                                          <p:spTgt spid="7172">
                                            <p:txEl>
                                              <p:pRg st="4" end="4"/>
                                            </p:txEl>
                                          </p:spTgt>
                                        </p:tgtEl>
                                      </p:cBhvr>
                                    </p:animEffect>
                                    <p:anim calcmode="lin" valueType="num">
                                      <p:cBhvr>
                                        <p:cTn id="32"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10000"/>
                            </p:stCondLst>
                            <p:childTnLst>
                              <p:par>
                                <p:cTn id="35" presetID="42" presetClass="entr" presetSubtype="0" fill="hold" nodeType="afterEffect">
                                  <p:stCondLst>
                                    <p:cond delay="0"/>
                                  </p:stCondLst>
                                  <p:childTnLst>
                                    <p:set>
                                      <p:cBhvr>
                                        <p:cTn id="36" dur="1" fill="hold">
                                          <p:stCondLst>
                                            <p:cond delay="0"/>
                                          </p:stCondLst>
                                        </p:cTn>
                                        <p:tgtEl>
                                          <p:spTgt spid="7172">
                                            <p:txEl>
                                              <p:pRg st="5" end="5"/>
                                            </p:txEl>
                                          </p:spTgt>
                                        </p:tgtEl>
                                        <p:attrNameLst>
                                          <p:attrName>style.visibility</p:attrName>
                                        </p:attrNameLst>
                                      </p:cBhvr>
                                      <p:to>
                                        <p:strVal val="visible"/>
                                      </p:to>
                                    </p:set>
                                    <p:animEffect transition="in" filter="fade">
                                      <p:cBhvr>
                                        <p:cTn id="37" dur="2000"/>
                                        <p:tgtEl>
                                          <p:spTgt spid="7172">
                                            <p:txEl>
                                              <p:pRg st="5" end="5"/>
                                            </p:txEl>
                                          </p:spTgt>
                                        </p:tgtEl>
                                      </p:cBhvr>
                                    </p:animEffect>
                                    <p:anim calcmode="lin" valueType="num">
                                      <p:cBhvr>
                                        <p:cTn id="38"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9" dur="2000" fill="hold"/>
                                        <p:tgtEl>
                                          <p:spTgt spid="7172">
                                            <p:txEl>
                                              <p:pRg st="5" end="5"/>
                                            </p:txEl>
                                          </p:spTgt>
                                        </p:tgtEl>
                                        <p:attrNameLst>
                                          <p:attrName>ppt_y</p:attrName>
                                        </p:attrNameLst>
                                      </p:cBhvr>
                                      <p:tavLst>
                                        <p:tav tm="0">
                                          <p:val>
                                            <p:strVal val="#ppt_y+.1"/>
                                          </p:val>
                                        </p:tav>
                                        <p:tav tm="100000">
                                          <p:val>
                                            <p:strVal val="#ppt_y"/>
                                          </p:val>
                                        </p:tav>
                                      </p:tavLst>
                                    </p:anim>
                                  </p:childTnLst>
                                </p:cTn>
                              </p:par>
                              <p:par>
                                <p:cTn id="40" presetID="53" presetClass="entr" presetSubtype="16"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p:val>
                                            <p:fltVal val="0"/>
                                          </p:val>
                                        </p:tav>
                                        <p:tav tm="100000">
                                          <p:val>
                                            <p:strVal val="#ppt_w"/>
                                          </p:val>
                                        </p:tav>
                                      </p:tavLst>
                                    </p:anim>
                                    <p:anim calcmode="lin" valueType="num">
                                      <p:cBhvr>
                                        <p:cTn id="43" dur="3000" fill="hold"/>
                                        <p:tgtEl>
                                          <p:spTgt spid="3"/>
                                        </p:tgtEl>
                                        <p:attrNameLst>
                                          <p:attrName>ppt_h</p:attrName>
                                        </p:attrNameLst>
                                      </p:cBhvr>
                                      <p:tavLst>
                                        <p:tav tm="0">
                                          <p:val>
                                            <p:fltVal val="0"/>
                                          </p:val>
                                        </p:tav>
                                        <p:tav tm="100000">
                                          <p:val>
                                            <p:strVal val="#ppt_h"/>
                                          </p:val>
                                        </p:tav>
                                      </p:tavLst>
                                    </p:anim>
                                    <p:animEffect transition="in" filter="fade">
                                      <p:cBhvr>
                                        <p:cTn id="4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descr="A picture containing clock&#10;&#10;Description automatically generated">
            <a:extLst>
              <a:ext uri="{FF2B5EF4-FFF2-40B4-BE49-F238E27FC236}">
                <a16:creationId xmlns:a16="http://schemas.microsoft.com/office/drawing/2014/main" id="{091C26F3-491B-47DF-A833-F17F4B5595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3573016"/>
            <a:ext cx="5976664" cy="1143000"/>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Threat of Substitutes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3" y="980728"/>
            <a:ext cx="10765195" cy="4680520"/>
          </a:xfrm>
        </p:spPr>
        <p:txBody>
          <a:bodyPr/>
          <a:lstStyle/>
          <a:p>
            <a:pPr marL="0" indent="0" algn="just">
              <a:buNone/>
            </a:pPr>
            <a:r>
              <a:rPr lang="en-GB" sz="2700" b="1" dirty="0">
                <a:solidFill>
                  <a:srgbClr val="FF0000"/>
                </a:solidFill>
              </a:rPr>
              <a:t>Substitutes</a:t>
            </a:r>
            <a:r>
              <a:rPr lang="en-GB" sz="2700" dirty="0"/>
              <a:t> are products or services that offer the same or a similar benefit to an industry’s products or services, but have a different nature. For example, aluminium is a substitute for steel or a tablet computer is a substitute for a laptop. Substitutes can reduce demand for a particular type of product as customers switch to alternatives – even to the extent that this type of product or service becomes obsolete.</a:t>
            </a:r>
          </a:p>
          <a:p>
            <a:pPr marL="0" indent="0" algn="just">
              <a:buNone/>
            </a:pPr>
            <a:endParaRPr lang="en-GB" sz="1800" dirty="0"/>
          </a:p>
          <a:p>
            <a:pPr lvl="1" algn="just">
              <a:buFont typeface="Wingdings" panose="05000000000000000000" pitchFamily="2" charset="2"/>
              <a:buChar char="§"/>
            </a:pPr>
            <a:r>
              <a:rPr lang="en-GB" altLang="en-US" sz="2000" dirty="0"/>
              <a:t>the possible threat of obsolescence;</a:t>
            </a:r>
          </a:p>
          <a:p>
            <a:pPr lvl="1" algn="just">
              <a:buFont typeface="Wingdings" panose="05000000000000000000" pitchFamily="2" charset="2"/>
              <a:buChar char="§"/>
            </a:pPr>
            <a:r>
              <a:rPr lang="en-GB" altLang="en-US" sz="2000" dirty="0"/>
              <a:t>the ability of customers to switch to the substitute;</a:t>
            </a:r>
          </a:p>
          <a:p>
            <a:pPr lvl="1" algn="just">
              <a:buFont typeface="Wingdings" panose="05000000000000000000" pitchFamily="2" charset="2"/>
              <a:buChar char="§"/>
            </a:pPr>
            <a:r>
              <a:rPr lang="en-GB" altLang="en-US" sz="2000" dirty="0"/>
              <a:t>the costs of providing some extra aspect of the service that will prevent switching;</a:t>
            </a:r>
          </a:p>
          <a:p>
            <a:pPr lvl="1" algn="just">
              <a:buFont typeface="Wingdings" panose="05000000000000000000" pitchFamily="2" charset="2"/>
              <a:buChar char="§"/>
            </a:pPr>
            <a:r>
              <a:rPr lang="en-GB" altLang="en-US" sz="2000" dirty="0"/>
              <a:t>the likely reduction in profit margin if prices come down or are held.</a:t>
            </a:r>
          </a:p>
        </p:txBody>
      </p:sp>
      <p:sp>
        <p:nvSpPr>
          <p:cNvPr id="2" name="Footer Placeholder 1">
            <a:extLst>
              <a:ext uri="{FF2B5EF4-FFF2-40B4-BE49-F238E27FC236}">
                <a16:creationId xmlns:a16="http://schemas.microsoft.com/office/drawing/2014/main" id="{A53597E6-E8D5-9F41-B4B2-DEA4B2D97049}"/>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82973908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animEffect transition="in" filter="fade">
                                      <p:cBhvr>
                                        <p:cTn id="14" dur="3000"/>
                                        <p:tgtEl>
                                          <p:spTgt spid="3"/>
                                        </p:tgtEl>
                                      </p:cBhvr>
                                    </p:animEffect>
                                  </p:childTnLst>
                                </p:cTn>
                              </p:par>
                            </p:childTnLst>
                          </p:cTn>
                        </p:par>
                        <p:par>
                          <p:cTn id="15" fill="hold">
                            <p:stCondLst>
                              <p:cond delay="3000"/>
                            </p:stCondLst>
                            <p:childTnLst>
                              <p:par>
                                <p:cTn id="16" presetID="42" presetClass="entr" presetSubtype="0" fill="hold" nodeType="afterEffect">
                                  <p:stCondLst>
                                    <p:cond delay="0"/>
                                  </p:stCondLst>
                                  <p:childTnLst>
                                    <p:set>
                                      <p:cBhvr>
                                        <p:cTn id="17" dur="1" fill="hold">
                                          <p:stCondLst>
                                            <p:cond delay="0"/>
                                          </p:stCondLst>
                                        </p:cTn>
                                        <p:tgtEl>
                                          <p:spTgt spid="7172">
                                            <p:txEl>
                                              <p:pRg st="2" end="2"/>
                                            </p:txEl>
                                          </p:spTgt>
                                        </p:tgtEl>
                                        <p:attrNameLst>
                                          <p:attrName>style.visibility</p:attrName>
                                        </p:attrNameLst>
                                      </p:cBhvr>
                                      <p:to>
                                        <p:strVal val="visible"/>
                                      </p:to>
                                    </p:set>
                                    <p:animEffect transition="in" filter="fade">
                                      <p:cBhvr>
                                        <p:cTn id="18" dur="2000"/>
                                        <p:tgtEl>
                                          <p:spTgt spid="7172">
                                            <p:txEl>
                                              <p:pRg st="2" end="2"/>
                                            </p:txEl>
                                          </p:spTgt>
                                        </p:tgtEl>
                                      </p:cBhvr>
                                    </p:animEffect>
                                    <p:anim calcmode="lin" valueType="num">
                                      <p:cBhvr>
                                        <p:cTn id="19"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0"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42" presetClass="entr" presetSubtype="0" fill="hold" nodeType="after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2000"/>
                                        <p:tgtEl>
                                          <p:spTgt spid="7172">
                                            <p:txEl>
                                              <p:pRg st="3" end="3"/>
                                            </p:txEl>
                                          </p:spTgt>
                                        </p:tgtEl>
                                      </p:cBhvr>
                                    </p:animEffect>
                                    <p:anim calcmode="lin" valueType="num">
                                      <p:cBhvr>
                                        <p:cTn id="25"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42" presetClass="entr" presetSubtype="0" fill="hold" nodeType="afterEffect">
                                  <p:stCondLst>
                                    <p:cond delay="0"/>
                                  </p:stCondLst>
                                  <p:childTnLst>
                                    <p:set>
                                      <p:cBhvr>
                                        <p:cTn id="29" dur="1" fill="hold">
                                          <p:stCondLst>
                                            <p:cond delay="0"/>
                                          </p:stCondLst>
                                        </p:cTn>
                                        <p:tgtEl>
                                          <p:spTgt spid="7172">
                                            <p:txEl>
                                              <p:pRg st="4" end="4"/>
                                            </p:txEl>
                                          </p:spTgt>
                                        </p:tgtEl>
                                        <p:attrNameLst>
                                          <p:attrName>style.visibility</p:attrName>
                                        </p:attrNameLst>
                                      </p:cBhvr>
                                      <p:to>
                                        <p:strVal val="visible"/>
                                      </p:to>
                                    </p:set>
                                    <p:animEffect transition="in" filter="fade">
                                      <p:cBhvr>
                                        <p:cTn id="30" dur="2000"/>
                                        <p:tgtEl>
                                          <p:spTgt spid="7172">
                                            <p:txEl>
                                              <p:pRg st="4" end="4"/>
                                            </p:txEl>
                                          </p:spTgt>
                                        </p:tgtEl>
                                      </p:cBhvr>
                                    </p:animEffect>
                                    <p:anim calcmode="lin" valueType="num">
                                      <p:cBhvr>
                                        <p:cTn id="31"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2"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9000"/>
                            </p:stCondLst>
                            <p:childTnLst>
                              <p:par>
                                <p:cTn id="34" presetID="42" presetClass="entr" presetSubtype="0" fill="hold" nodeType="afterEffect">
                                  <p:stCondLst>
                                    <p:cond delay="0"/>
                                  </p:stCondLst>
                                  <p:childTnLst>
                                    <p:set>
                                      <p:cBhvr>
                                        <p:cTn id="35" dur="1" fill="hold">
                                          <p:stCondLst>
                                            <p:cond delay="0"/>
                                          </p:stCondLst>
                                        </p:cTn>
                                        <p:tgtEl>
                                          <p:spTgt spid="7172">
                                            <p:txEl>
                                              <p:pRg st="5" end="5"/>
                                            </p:txEl>
                                          </p:spTgt>
                                        </p:tgtEl>
                                        <p:attrNameLst>
                                          <p:attrName>style.visibility</p:attrName>
                                        </p:attrNameLst>
                                      </p:cBhvr>
                                      <p:to>
                                        <p:strVal val="visible"/>
                                      </p:to>
                                    </p:set>
                                    <p:animEffect transition="in" filter="fade">
                                      <p:cBhvr>
                                        <p:cTn id="36" dur="2000"/>
                                        <p:tgtEl>
                                          <p:spTgt spid="7172">
                                            <p:txEl>
                                              <p:pRg st="5" end="5"/>
                                            </p:txEl>
                                          </p:spTgt>
                                        </p:tgtEl>
                                      </p:cBhvr>
                                    </p:animEffect>
                                    <p:anim calcmode="lin" valueType="num">
                                      <p:cBhvr>
                                        <p:cTn id="37"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8"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Power of Buyers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464496"/>
          </a:xfrm>
        </p:spPr>
        <p:txBody>
          <a:bodyPr/>
          <a:lstStyle/>
          <a:p>
            <a:pPr marL="0" indent="0" algn="just">
              <a:buNone/>
            </a:pPr>
            <a:r>
              <a:rPr lang="en-GB" sz="2700" b="1" dirty="0">
                <a:solidFill>
                  <a:srgbClr val="FF0000"/>
                </a:solidFill>
              </a:rPr>
              <a:t>Buyers</a:t>
            </a:r>
            <a:r>
              <a:rPr lang="en-GB" sz="2700" dirty="0"/>
              <a:t> are the organisation’s immediate customers, not necessarily the ultimate consumers. If buyers are powerful, then they can demand low prices or costly product or service improvements.</a:t>
            </a:r>
          </a:p>
          <a:p>
            <a:pPr marL="0" indent="0" algn="just">
              <a:buNone/>
            </a:pPr>
            <a:r>
              <a:rPr lang="en-GB" sz="2700" dirty="0"/>
              <a:t> </a:t>
            </a:r>
          </a:p>
          <a:p>
            <a:pPr lvl="1" algn="just">
              <a:buFont typeface="Wingdings" panose="05000000000000000000" pitchFamily="2" charset="2"/>
              <a:buChar char="§"/>
            </a:pPr>
            <a:r>
              <a:rPr lang="en-GB" altLang="en-US" sz="2400" dirty="0"/>
              <a:t>Concentrated buyers</a:t>
            </a:r>
          </a:p>
          <a:p>
            <a:pPr lvl="1" algn="just">
              <a:buFont typeface="Wingdings" panose="05000000000000000000" pitchFamily="2" charset="2"/>
              <a:buChar char="§"/>
            </a:pPr>
            <a:r>
              <a:rPr lang="en-GB" altLang="en-US" sz="2400" dirty="0"/>
              <a:t>Low switching costs </a:t>
            </a:r>
          </a:p>
          <a:p>
            <a:pPr lvl="1" algn="just">
              <a:buFont typeface="Wingdings" panose="05000000000000000000" pitchFamily="2" charset="2"/>
              <a:buChar char="§"/>
            </a:pPr>
            <a:r>
              <a:rPr lang="en-GB" altLang="en-US" sz="2400" dirty="0"/>
              <a:t>Buyer competition threat</a:t>
            </a:r>
          </a:p>
          <a:p>
            <a:pPr lvl="1" algn="just">
              <a:buFont typeface="Wingdings" panose="05000000000000000000" pitchFamily="2" charset="2"/>
              <a:buChar char="§"/>
            </a:pPr>
            <a:r>
              <a:rPr lang="en-GB" altLang="en-US" sz="2400" dirty="0"/>
              <a:t>Low buyer profits and impact on quality</a:t>
            </a:r>
          </a:p>
        </p:txBody>
      </p:sp>
      <p:pic>
        <p:nvPicPr>
          <p:cNvPr id="3" name="Picture 2" descr="A picture containing laptop, computer&#10;&#10;Description automatically generated">
            <a:extLst>
              <a:ext uri="{FF2B5EF4-FFF2-40B4-BE49-F238E27FC236}">
                <a16:creationId xmlns:a16="http://schemas.microsoft.com/office/drawing/2014/main" id="{CB034FF9-64C6-4C8F-90D1-249C212FCF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1984" y="2150858"/>
            <a:ext cx="6609725" cy="4131078"/>
          </a:xfrm>
          <a:prstGeom prst="rect">
            <a:avLst/>
          </a:prstGeom>
        </p:spPr>
      </p:pic>
      <p:sp>
        <p:nvSpPr>
          <p:cNvPr id="2" name="Footer Placeholder 1">
            <a:extLst>
              <a:ext uri="{FF2B5EF4-FFF2-40B4-BE49-F238E27FC236}">
                <a16:creationId xmlns:a16="http://schemas.microsoft.com/office/drawing/2014/main" id="{421C4DF2-0DE7-0B7E-09BC-976DB4C4AE5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58119620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7172">
                                            <p:txEl>
                                              <p:pRg st="1" end="1"/>
                                            </p:txEl>
                                          </p:spTgt>
                                        </p:tgtEl>
                                        <p:attrNameLst>
                                          <p:attrName>style.visibility</p:attrName>
                                        </p:attrNameLst>
                                      </p:cBhvr>
                                      <p:to>
                                        <p:strVal val="visible"/>
                                      </p:to>
                                    </p:set>
                                    <p:animEffect transition="in" filter="fade">
                                      <p:cBhvr>
                                        <p:cTn id="18" dur="2000"/>
                                        <p:tgtEl>
                                          <p:spTgt spid="7172">
                                            <p:txEl>
                                              <p:pRg st="1" end="1"/>
                                            </p:txEl>
                                          </p:spTgt>
                                        </p:tgtEl>
                                      </p:cBhvr>
                                    </p:animEffect>
                                    <p:anim calcmode="lin" valueType="num">
                                      <p:cBhvr>
                                        <p:cTn id="19"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20"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2" presetClass="entr" presetSubtype="0" fill="hold" nodeType="afterEffect">
                                  <p:stCondLst>
                                    <p:cond delay="0"/>
                                  </p:stCondLst>
                                  <p:childTnLst>
                                    <p:set>
                                      <p:cBhvr>
                                        <p:cTn id="23" dur="1" fill="hold">
                                          <p:stCondLst>
                                            <p:cond delay="0"/>
                                          </p:stCondLst>
                                        </p:cTn>
                                        <p:tgtEl>
                                          <p:spTgt spid="7172">
                                            <p:txEl>
                                              <p:pRg st="2" end="2"/>
                                            </p:txEl>
                                          </p:spTgt>
                                        </p:tgtEl>
                                        <p:attrNameLst>
                                          <p:attrName>style.visibility</p:attrName>
                                        </p:attrNameLst>
                                      </p:cBhvr>
                                      <p:to>
                                        <p:strVal val="visible"/>
                                      </p:to>
                                    </p:set>
                                    <p:animEffect transition="in" filter="fade">
                                      <p:cBhvr>
                                        <p:cTn id="24" dur="2000"/>
                                        <p:tgtEl>
                                          <p:spTgt spid="7172">
                                            <p:txEl>
                                              <p:pRg st="2" end="2"/>
                                            </p:txEl>
                                          </p:spTgt>
                                        </p:tgtEl>
                                      </p:cBhvr>
                                    </p:animEffect>
                                    <p:anim calcmode="lin" valueType="num">
                                      <p:cBhvr>
                                        <p:cTn id="25"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6"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6000"/>
                            </p:stCondLst>
                            <p:childTnLst>
                              <p:par>
                                <p:cTn id="28" presetID="42" presetClass="entr" presetSubtype="0" fill="hold" nodeType="afterEffect">
                                  <p:stCondLst>
                                    <p:cond delay="0"/>
                                  </p:stCondLst>
                                  <p:childTnLst>
                                    <p:set>
                                      <p:cBhvr>
                                        <p:cTn id="29" dur="1" fill="hold">
                                          <p:stCondLst>
                                            <p:cond delay="0"/>
                                          </p:stCondLst>
                                        </p:cTn>
                                        <p:tgtEl>
                                          <p:spTgt spid="7172">
                                            <p:txEl>
                                              <p:pRg st="3" end="3"/>
                                            </p:txEl>
                                          </p:spTgt>
                                        </p:tgtEl>
                                        <p:attrNameLst>
                                          <p:attrName>style.visibility</p:attrName>
                                        </p:attrNameLst>
                                      </p:cBhvr>
                                      <p:to>
                                        <p:strVal val="visible"/>
                                      </p:to>
                                    </p:set>
                                    <p:animEffect transition="in" filter="fade">
                                      <p:cBhvr>
                                        <p:cTn id="30" dur="2000"/>
                                        <p:tgtEl>
                                          <p:spTgt spid="7172">
                                            <p:txEl>
                                              <p:pRg st="3" end="3"/>
                                            </p:txEl>
                                          </p:spTgt>
                                        </p:tgtEl>
                                      </p:cBhvr>
                                    </p:animEffect>
                                    <p:anim calcmode="lin" valueType="num">
                                      <p:cBhvr>
                                        <p:cTn id="31"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2"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8000"/>
                            </p:stCondLst>
                            <p:childTnLst>
                              <p:par>
                                <p:cTn id="34" presetID="42" presetClass="entr" presetSubtype="0" fill="hold" nodeType="afterEffect">
                                  <p:stCondLst>
                                    <p:cond delay="0"/>
                                  </p:stCondLst>
                                  <p:childTnLst>
                                    <p:set>
                                      <p:cBhvr>
                                        <p:cTn id="35" dur="1" fill="hold">
                                          <p:stCondLst>
                                            <p:cond delay="0"/>
                                          </p:stCondLst>
                                        </p:cTn>
                                        <p:tgtEl>
                                          <p:spTgt spid="7172">
                                            <p:txEl>
                                              <p:pRg st="4" end="4"/>
                                            </p:txEl>
                                          </p:spTgt>
                                        </p:tgtEl>
                                        <p:attrNameLst>
                                          <p:attrName>style.visibility</p:attrName>
                                        </p:attrNameLst>
                                      </p:cBhvr>
                                      <p:to>
                                        <p:strVal val="visible"/>
                                      </p:to>
                                    </p:set>
                                    <p:animEffect transition="in" filter="fade">
                                      <p:cBhvr>
                                        <p:cTn id="36" dur="2000"/>
                                        <p:tgtEl>
                                          <p:spTgt spid="7172">
                                            <p:txEl>
                                              <p:pRg st="4" end="4"/>
                                            </p:txEl>
                                          </p:spTgt>
                                        </p:tgtEl>
                                      </p:cBhvr>
                                    </p:animEffect>
                                    <p:anim calcmode="lin" valueType="num">
                                      <p:cBhvr>
                                        <p:cTn id="37"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8"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9" fill="hold">
                            <p:stCondLst>
                              <p:cond delay="10000"/>
                            </p:stCondLst>
                            <p:childTnLst>
                              <p:par>
                                <p:cTn id="40" presetID="42" presetClass="entr" presetSubtype="0" fill="hold" nodeType="afterEffect">
                                  <p:stCondLst>
                                    <p:cond delay="0"/>
                                  </p:stCondLst>
                                  <p:childTnLst>
                                    <p:set>
                                      <p:cBhvr>
                                        <p:cTn id="41" dur="1" fill="hold">
                                          <p:stCondLst>
                                            <p:cond delay="0"/>
                                          </p:stCondLst>
                                        </p:cTn>
                                        <p:tgtEl>
                                          <p:spTgt spid="7172">
                                            <p:txEl>
                                              <p:pRg st="5" end="5"/>
                                            </p:txEl>
                                          </p:spTgt>
                                        </p:tgtEl>
                                        <p:attrNameLst>
                                          <p:attrName>style.visibility</p:attrName>
                                        </p:attrNameLst>
                                      </p:cBhvr>
                                      <p:to>
                                        <p:strVal val="visible"/>
                                      </p:to>
                                    </p:set>
                                    <p:animEffect transition="in" filter="fade">
                                      <p:cBhvr>
                                        <p:cTn id="42" dur="2000"/>
                                        <p:tgtEl>
                                          <p:spTgt spid="7172">
                                            <p:txEl>
                                              <p:pRg st="5" end="5"/>
                                            </p:txEl>
                                          </p:spTgt>
                                        </p:tgtEl>
                                      </p:cBhvr>
                                    </p:animEffect>
                                    <p:anim calcmode="lin" valueType="num">
                                      <p:cBhvr>
                                        <p:cTn id="43"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4"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descr="A picture containing laptop, computer&#10;&#10;Description automatically generated">
            <a:extLst>
              <a:ext uri="{FF2B5EF4-FFF2-40B4-BE49-F238E27FC236}">
                <a16:creationId xmlns:a16="http://schemas.microsoft.com/office/drawing/2014/main" id="{6D5BD237-736D-4ECC-A600-E05A2A05B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1772816"/>
            <a:ext cx="7430616" cy="4644135"/>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Power of Suppliers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464496"/>
          </a:xfrm>
        </p:spPr>
        <p:txBody>
          <a:bodyPr/>
          <a:lstStyle/>
          <a:p>
            <a:pPr marL="0" indent="0" algn="just">
              <a:buNone/>
            </a:pPr>
            <a:r>
              <a:rPr lang="en-GB" sz="2700" b="1" dirty="0">
                <a:solidFill>
                  <a:srgbClr val="FF0000"/>
                </a:solidFill>
              </a:rPr>
              <a:t>Suppliers</a:t>
            </a:r>
            <a:r>
              <a:rPr lang="en-GB" sz="2700" dirty="0"/>
              <a:t> are those who supply the organisation with what it needs to produce the product or service. As well as fuel, raw materials and equipment, this can include labour and sources of finance. The factors increasing supplier power are the converse to those for buyer power. </a:t>
            </a:r>
          </a:p>
          <a:p>
            <a:pPr marL="0" indent="0" algn="just">
              <a:buNone/>
            </a:pPr>
            <a:endParaRPr lang="en-GB" sz="2700" dirty="0"/>
          </a:p>
          <a:p>
            <a:pPr lvl="1" algn="just">
              <a:buFont typeface="Wingdings" panose="05000000000000000000" pitchFamily="2" charset="2"/>
              <a:buChar char="§"/>
            </a:pPr>
            <a:r>
              <a:rPr lang="en-GB" altLang="en-US" sz="2400" dirty="0"/>
              <a:t>Concentrated suppliers</a:t>
            </a:r>
          </a:p>
          <a:p>
            <a:pPr lvl="1" algn="just">
              <a:buFont typeface="Wingdings" panose="05000000000000000000" pitchFamily="2" charset="2"/>
              <a:buChar char="§"/>
            </a:pPr>
            <a:r>
              <a:rPr lang="en-GB" altLang="en-US" sz="2400" dirty="0"/>
              <a:t>High switching costs</a:t>
            </a:r>
          </a:p>
          <a:p>
            <a:pPr lvl="1" algn="just">
              <a:buFont typeface="Wingdings" panose="05000000000000000000" pitchFamily="2" charset="2"/>
              <a:buChar char="§"/>
            </a:pPr>
            <a:r>
              <a:rPr lang="en-GB" altLang="en-US" sz="2400" dirty="0"/>
              <a:t>Supplier competition threat</a:t>
            </a:r>
          </a:p>
          <a:p>
            <a:pPr lvl="1" algn="just">
              <a:buFont typeface="Wingdings" panose="05000000000000000000" pitchFamily="2" charset="2"/>
              <a:buChar char="§"/>
            </a:pPr>
            <a:r>
              <a:rPr lang="en-GB" altLang="en-US" sz="2400" dirty="0"/>
              <a:t>Differentiated products</a:t>
            </a:r>
          </a:p>
          <a:p>
            <a:pPr lvl="1" algn="just">
              <a:buFont typeface="Wingdings" panose="05000000000000000000" pitchFamily="2" charset="2"/>
              <a:buChar char="§"/>
            </a:pPr>
            <a:endParaRPr lang="en-GB" altLang="en-US" sz="2400" dirty="0"/>
          </a:p>
        </p:txBody>
      </p:sp>
      <p:sp>
        <p:nvSpPr>
          <p:cNvPr id="2" name="Footer Placeholder 1">
            <a:extLst>
              <a:ext uri="{FF2B5EF4-FFF2-40B4-BE49-F238E27FC236}">
                <a16:creationId xmlns:a16="http://schemas.microsoft.com/office/drawing/2014/main" id="{301560FE-C129-3923-5B79-A8C236B915C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35464266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fltVal val="0"/>
                                          </p:val>
                                        </p:tav>
                                        <p:tav tm="100000">
                                          <p:val>
                                            <p:strVal val="#ppt_w"/>
                                          </p:val>
                                        </p:tav>
                                      </p:tavLst>
                                    </p:anim>
                                    <p:anim calcmode="lin" valueType="num">
                                      <p:cBhvr>
                                        <p:cTn id="13" dur="2000" fill="hold"/>
                                        <p:tgtEl>
                                          <p:spTgt spid="3"/>
                                        </p:tgtEl>
                                        <p:attrNameLst>
                                          <p:attrName>ppt_h</p:attrName>
                                        </p:attrNameLst>
                                      </p:cBhvr>
                                      <p:tavLst>
                                        <p:tav tm="0">
                                          <p:val>
                                            <p:fltVal val="0"/>
                                          </p:val>
                                        </p:tav>
                                        <p:tav tm="100000">
                                          <p:val>
                                            <p:strVal val="#ppt_h"/>
                                          </p:val>
                                        </p:tav>
                                      </p:tavLst>
                                    </p:anim>
                                    <p:animEffect transition="in" filter="fade">
                                      <p:cBhvr>
                                        <p:cTn id="14" dur="2000"/>
                                        <p:tgtEl>
                                          <p:spTgt spid="3"/>
                                        </p:tgtEl>
                                      </p:cBhvr>
                                    </p:animEffect>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7172">
                                            <p:txEl>
                                              <p:pRg st="2" end="2"/>
                                            </p:txEl>
                                          </p:spTgt>
                                        </p:tgtEl>
                                        <p:attrNameLst>
                                          <p:attrName>style.visibility</p:attrName>
                                        </p:attrNameLst>
                                      </p:cBhvr>
                                      <p:to>
                                        <p:strVal val="visible"/>
                                      </p:to>
                                    </p:set>
                                    <p:animEffect transition="in" filter="fade">
                                      <p:cBhvr>
                                        <p:cTn id="18" dur="2000"/>
                                        <p:tgtEl>
                                          <p:spTgt spid="7172">
                                            <p:txEl>
                                              <p:pRg st="2" end="2"/>
                                            </p:txEl>
                                          </p:spTgt>
                                        </p:tgtEl>
                                      </p:cBhvr>
                                    </p:animEffect>
                                    <p:anim calcmode="lin" valueType="num">
                                      <p:cBhvr>
                                        <p:cTn id="19"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0"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2" presetClass="entr" presetSubtype="0" fill="hold" nodeType="after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2000"/>
                                        <p:tgtEl>
                                          <p:spTgt spid="7172">
                                            <p:txEl>
                                              <p:pRg st="3" end="3"/>
                                            </p:txEl>
                                          </p:spTgt>
                                        </p:tgtEl>
                                      </p:cBhvr>
                                    </p:animEffect>
                                    <p:anim calcmode="lin" valueType="num">
                                      <p:cBhvr>
                                        <p:cTn id="25"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7" fill="hold">
                            <p:stCondLst>
                              <p:cond delay="6000"/>
                            </p:stCondLst>
                            <p:childTnLst>
                              <p:par>
                                <p:cTn id="28" presetID="42" presetClass="entr" presetSubtype="0" fill="hold" nodeType="afterEffect">
                                  <p:stCondLst>
                                    <p:cond delay="0"/>
                                  </p:stCondLst>
                                  <p:childTnLst>
                                    <p:set>
                                      <p:cBhvr>
                                        <p:cTn id="29" dur="1" fill="hold">
                                          <p:stCondLst>
                                            <p:cond delay="0"/>
                                          </p:stCondLst>
                                        </p:cTn>
                                        <p:tgtEl>
                                          <p:spTgt spid="7172">
                                            <p:txEl>
                                              <p:pRg st="4" end="4"/>
                                            </p:txEl>
                                          </p:spTgt>
                                        </p:tgtEl>
                                        <p:attrNameLst>
                                          <p:attrName>style.visibility</p:attrName>
                                        </p:attrNameLst>
                                      </p:cBhvr>
                                      <p:to>
                                        <p:strVal val="visible"/>
                                      </p:to>
                                    </p:set>
                                    <p:animEffect transition="in" filter="fade">
                                      <p:cBhvr>
                                        <p:cTn id="30" dur="2000"/>
                                        <p:tgtEl>
                                          <p:spTgt spid="7172">
                                            <p:txEl>
                                              <p:pRg st="4" end="4"/>
                                            </p:txEl>
                                          </p:spTgt>
                                        </p:tgtEl>
                                      </p:cBhvr>
                                    </p:animEffect>
                                    <p:anim calcmode="lin" valueType="num">
                                      <p:cBhvr>
                                        <p:cTn id="31"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2"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8000"/>
                            </p:stCondLst>
                            <p:childTnLst>
                              <p:par>
                                <p:cTn id="34" presetID="42" presetClass="entr" presetSubtype="0" fill="hold" nodeType="afterEffect">
                                  <p:stCondLst>
                                    <p:cond delay="0"/>
                                  </p:stCondLst>
                                  <p:childTnLst>
                                    <p:set>
                                      <p:cBhvr>
                                        <p:cTn id="35" dur="1" fill="hold">
                                          <p:stCondLst>
                                            <p:cond delay="0"/>
                                          </p:stCondLst>
                                        </p:cTn>
                                        <p:tgtEl>
                                          <p:spTgt spid="7172">
                                            <p:txEl>
                                              <p:pRg st="5" end="5"/>
                                            </p:txEl>
                                          </p:spTgt>
                                        </p:tgtEl>
                                        <p:attrNameLst>
                                          <p:attrName>style.visibility</p:attrName>
                                        </p:attrNameLst>
                                      </p:cBhvr>
                                      <p:to>
                                        <p:strVal val="visible"/>
                                      </p:to>
                                    </p:set>
                                    <p:animEffect transition="in" filter="fade">
                                      <p:cBhvr>
                                        <p:cTn id="36" dur="2000"/>
                                        <p:tgtEl>
                                          <p:spTgt spid="7172">
                                            <p:txEl>
                                              <p:pRg st="5" end="5"/>
                                            </p:txEl>
                                          </p:spTgt>
                                        </p:tgtEl>
                                      </p:cBhvr>
                                    </p:animEffect>
                                    <p:anim calcmode="lin" valueType="num">
                                      <p:cBhvr>
                                        <p:cTn id="37" dur="2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8" dur="2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Implications of the Competitive Five Forces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56976"/>
            <a:ext cx="10765195" cy="4360255"/>
          </a:xfrm>
        </p:spPr>
        <p:txBody>
          <a:bodyPr/>
          <a:lstStyle/>
          <a:p>
            <a:pPr algn="just">
              <a:spcBef>
                <a:spcPts val="1200"/>
              </a:spcBef>
              <a:spcAft>
                <a:spcPts val="1200"/>
              </a:spcAft>
            </a:pPr>
            <a:r>
              <a:rPr lang="en-GB" sz="3000" dirty="0"/>
              <a:t>There are several important steps in an industry analysis before and after analysing the five forces.</a:t>
            </a:r>
          </a:p>
          <a:p>
            <a:pPr algn="just">
              <a:spcBef>
                <a:spcPts val="1200"/>
              </a:spcBef>
              <a:spcAft>
                <a:spcPts val="1200"/>
              </a:spcAft>
            </a:pPr>
            <a:r>
              <a:rPr lang="en-GB" sz="3000" dirty="0"/>
              <a:t>In group, read the coffee shop case study and discuss important steps in the industry analysis. </a:t>
            </a:r>
          </a:p>
          <a:p>
            <a:pPr algn="just">
              <a:spcBef>
                <a:spcPts val="1200"/>
              </a:spcBef>
              <a:spcAft>
                <a:spcPts val="1200"/>
              </a:spcAft>
            </a:pPr>
            <a:r>
              <a:rPr lang="en-GB" altLang="en-US" sz="3000" dirty="0"/>
              <a:t>The aim of the five force analysis is an assessment of the attractiveness of the industry and any possibilities to manage strategies in relation to the forces to promote long-term survival and competitive advantage. </a:t>
            </a:r>
          </a:p>
        </p:txBody>
      </p:sp>
      <p:sp>
        <p:nvSpPr>
          <p:cNvPr id="2" name="Arrow: Down 1">
            <a:extLst>
              <a:ext uri="{FF2B5EF4-FFF2-40B4-BE49-F238E27FC236}">
                <a16:creationId xmlns:a16="http://schemas.microsoft.com/office/drawing/2014/main" id="{E0C4121D-FE93-4A1F-DC81-00511746916E}"/>
              </a:ext>
            </a:extLst>
          </p:cNvPr>
          <p:cNvSpPr/>
          <p:nvPr/>
        </p:nvSpPr>
        <p:spPr>
          <a:xfrm>
            <a:off x="10848528" y="-13977"/>
            <a:ext cx="1127448" cy="950017"/>
          </a:xfrm>
          <a:prstGeom prst="downArrow">
            <a:avLst/>
          </a:prstGeom>
          <a:solidFill>
            <a:schemeClr val="tx1">
              <a:lumMod val="95000"/>
              <a:lumOff val="5000"/>
            </a:schemeClr>
          </a:solidFill>
          <a:ln w="19050">
            <a:solidFill>
              <a:srgbClr val="41C3DB"/>
            </a:solidFill>
            <a:prstDash val="solid"/>
          </a:ln>
        </p:spPr>
        <p:style>
          <a:lnRef idx="0">
            <a:scrgbClr r="0" g="0" b="0"/>
          </a:lnRef>
          <a:fillRef idx="0">
            <a:scrgbClr r="0" g="0" b="0"/>
          </a:fillRef>
          <a:effectRef idx="0">
            <a:scrgbClr r="0" g="0" b="0"/>
          </a:effectRef>
          <a:fontRef idx="minor">
            <a:schemeClr val="lt1"/>
          </a:fontRef>
        </p:style>
        <p:txBody>
          <a:bodyPr rtlCol="0" anchor="ctr"/>
          <a:lstStyle/>
          <a:p>
            <a:pPr algn="ctr"/>
            <a:r>
              <a:rPr lang="en-GB" sz="5000" dirty="0">
                <a:latin typeface="Bodoni MT" panose="02070603080606020203" pitchFamily="18" charset="0"/>
              </a:rPr>
              <a:t>1</a:t>
            </a:r>
          </a:p>
        </p:txBody>
      </p:sp>
      <p:sp>
        <p:nvSpPr>
          <p:cNvPr id="3" name="Footer Placeholder 1">
            <a:extLst>
              <a:ext uri="{FF2B5EF4-FFF2-40B4-BE49-F238E27FC236}">
                <a16:creationId xmlns:a16="http://schemas.microsoft.com/office/drawing/2014/main" id="{46CB72D9-0227-D2D0-F4F3-EFEEBB2D149D}"/>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89959062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2000"/>
                                        <p:tgtEl>
                                          <p:spTgt spid="7172">
                                            <p:txEl>
                                              <p:pRg st="1" end="1"/>
                                            </p:txEl>
                                          </p:spTgt>
                                        </p:tgtEl>
                                      </p:cBhvr>
                                    </p:animEffect>
                                    <p:anim calcmode="lin" valueType="num">
                                      <p:cBhvr>
                                        <p:cTn id="14"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Implications of the Competitive Five Forces</a:t>
            </a:r>
          </a:p>
        </p:txBody>
      </p:sp>
      <p:pic>
        <p:nvPicPr>
          <p:cNvPr id="4" name="Picture 3" descr="Diagram&#10;&#10;Description automatically generated">
            <a:extLst>
              <a:ext uri="{FF2B5EF4-FFF2-40B4-BE49-F238E27FC236}">
                <a16:creationId xmlns:a16="http://schemas.microsoft.com/office/drawing/2014/main" id="{7C37B083-13B0-6DEF-F30D-15C6ADE4E53B}"/>
              </a:ext>
            </a:extLst>
          </p:cNvPr>
          <p:cNvPicPr>
            <a:picLocks noChangeAspect="1"/>
          </p:cNvPicPr>
          <p:nvPr/>
        </p:nvPicPr>
        <p:blipFill rotWithShape="1">
          <a:blip r:embed="rId3">
            <a:extLst>
              <a:ext uri="{28A0092B-C50C-407E-A947-70E740481C1C}">
                <a14:useLocalDpi xmlns:a14="http://schemas.microsoft.com/office/drawing/2010/main" val="0"/>
              </a:ext>
            </a:extLst>
          </a:blip>
          <a:srcRect t="7779"/>
          <a:stretch/>
        </p:blipFill>
        <p:spPr>
          <a:xfrm>
            <a:off x="7250433" y="1140718"/>
            <a:ext cx="4727848" cy="4185662"/>
          </a:xfrm>
          <a:prstGeom prst="rect">
            <a:avLst/>
          </a:prstGeom>
        </p:spPr>
      </p:pic>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335360" y="1347678"/>
            <a:ext cx="7470829" cy="4032448"/>
          </a:xfrm>
        </p:spPr>
        <p:txBody>
          <a:bodyPr/>
          <a:lstStyle/>
          <a:p>
            <a:pPr marL="0" indent="0" algn="just">
              <a:buNone/>
            </a:pPr>
            <a:r>
              <a:rPr lang="en-GB" altLang="en-US" sz="3000" dirty="0"/>
              <a:t>When each of the five forces has been evaluated, the next step is to understand the implications of these:</a:t>
            </a:r>
          </a:p>
          <a:p>
            <a:pPr marL="0" indent="0" algn="just">
              <a:buNone/>
            </a:pPr>
            <a:endParaRPr lang="en-GB" altLang="en-US" sz="3000" dirty="0"/>
          </a:p>
          <a:p>
            <a:pPr marL="803275" lvl="2" indent="-358775" algn="just"/>
            <a:r>
              <a:rPr lang="en-GB" altLang="en-US" sz="2800" dirty="0"/>
              <a:t>Which industries to enter (or leave)? </a:t>
            </a:r>
          </a:p>
          <a:p>
            <a:pPr marL="803275" lvl="2" indent="-358775" algn="just"/>
            <a:r>
              <a:rPr lang="en-GB" altLang="en-US" sz="2800" dirty="0"/>
              <a:t>How can the five forces be managed? </a:t>
            </a:r>
          </a:p>
          <a:p>
            <a:pPr marL="803275" lvl="2" indent="-358775" algn="just"/>
            <a:r>
              <a:rPr lang="en-GB" altLang="en-US" sz="2800" dirty="0"/>
              <a:t>How are competitors affected differently? </a:t>
            </a:r>
          </a:p>
        </p:txBody>
      </p:sp>
      <p:sp>
        <p:nvSpPr>
          <p:cNvPr id="2" name="Arrow: Down 1">
            <a:extLst>
              <a:ext uri="{FF2B5EF4-FFF2-40B4-BE49-F238E27FC236}">
                <a16:creationId xmlns:a16="http://schemas.microsoft.com/office/drawing/2014/main" id="{A4DE6CDC-11C7-A8FA-6173-A00661ACEE0C}"/>
              </a:ext>
            </a:extLst>
          </p:cNvPr>
          <p:cNvSpPr/>
          <p:nvPr/>
        </p:nvSpPr>
        <p:spPr>
          <a:xfrm>
            <a:off x="10848528" y="-13977"/>
            <a:ext cx="1127448" cy="950017"/>
          </a:xfrm>
          <a:prstGeom prst="downArrow">
            <a:avLst/>
          </a:prstGeom>
          <a:solidFill>
            <a:schemeClr val="tx1">
              <a:lumMod val="95000"/>
              <a:lumOff val="5000"/>
            </a:schemeClr>
          </a:solidFill>
          <a:ln w="19050">
            <a:solidFill>
              <a:srgbClr val="41C3DB"/>
            </a:solidFill>
            <a:prstDash val="solid"/>
          </a:ln>
        </p:spPr>
        <p:style>
          <a:lnRef idx="0">
            <a:scrgbClr r="0" g="0" b="0"/>
          </a:lnRef>
          <a:fillRef idx="0">
            <a:scrgbClr r="0" g="0" b="0"/>
          </a:fillRef>
          <a:effectRef idx="0">
            <a:scrgbClr r="0" g="0" b="0"/>
          </a:effectRef>
          <a:fontRef idx="minor">
            <a:schemeClr val="lt1"/>
          </a:fontRef>
        </p:style>
        <p:txBody>
          <a:bodyPr rtlCol="0" anchor="ctr"/>
          <a:lstStyle/>
          <a:p>
            <a:pPr algn="ctr"/>
            <a:r>
              <a:rPr lang="en-GB" sz="5000" dirty="0">
                <a:latin typeface="Bodoni MT" panose="02070603080606020203" pitchFamily="18" charset="0"/>
              </a:rPr>
              <a:t>2</a:t>
            </a:r>
          </a:p>
        </p:txBody>
      </p:sp>
      <p:sp>
        <p:nvSpPr>
          <p:cNvPr id="3" name="Footer Placeholder 1">
            <a:extLst>
              <a:ext uri="{FF2B5EF4-FFF2-40B4-BE49-F238E27FC236}">
                <a16:creationId xmlns:a16="http://schemas.microsoft.com/office/drawing/2014/main" id="{1F149A20-1363-989A-1A7B-54BB04AC38DA}"/>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84894784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750" fill="hold"/>
                                        <p:tgtEl>
                                          <p:spTgt spid="4"/>
                                        </p:tgtEl>
                                        <p:attrNameLst>
                                          <p:attrName>ppt_w</p:attrName>
                                        </p:attrNameLst>
                                      </p:cBhvr>
                                      <p:tavLst>
                                        <p:tav tm="0">
                                          <p:val>
                                            <p:fltVal val="0"/>
                                          </p:val>
                                        </p:tav>
                                        <p:tav tm="100000">
                                          <p:val>
                                            <p:strVal val="#ppt_w"/>
                                          </p:val>
                                        </p:tav>
                                      </p:tavLst>
                                    </p:anim>
                                    <p:anim calcmode="lin" valueType="num">
                                      <p:cBhvr>
                                        <p:cTn id="13" dur="2750" fill="hold"/>
                                        <p:tgtEl>
                                          <p:spTgt spid="4"/>
                                        </p:tgtEl>
                                        <p:attrNameLst>
                                          <p:attrName>ppt_h</p:attrName>
                                        </p:attrNameLst>
                                      </p:cBhvr>
                                      <p:tavLst>
                                        <p:tav tm="0">
                                          <p:val>
                                            <p:fltVal val="0"/>
                                          </p:val>
                                        </p:tav>
                                        <p:tav tm="100000">
                                          <p:val>
                                            <p:strVal val="#ppt_h"/>
                                          </p:val>
                                        </p:tav>
                                      </p:tavLst>
                                    </p:anim>
                                    <p:anim calcmode="lin" valueType="num">
                                      <p:cBhvr>
                                        <p:cTn id="14" dur="2750" fill="hold"/>
                                        <p:tgtEl>
                                          <p:spTgt spid="4"/>
                                        </p:tgtEl>
                                        <p:attrNameLst>
                                          <p:attrName>style.rotation</p:attrName>
                                        </p:attrNameLst>
                                      </p:cBhvr>
                                      <p:tavLst>
                                        <p:tav tm="0">
                                          <p:val>
                                            <p:fltVal val="90"/>
                                          </p:val>
                                        </p:tav>
                                        <p:tav tm="100000">
                                          <p:val>
                                            <p:fltVal val="0"/>
                                          </p:val>
                                        </p:tav>
                                      </p:tavLst>
                                    </p:anim>
                                    <p:animEffect transition="in" filter="fade">
                                      <p:cBhvr>
                                        <p:cTn id="15" dur="2750"/>
                                        <p:tgtEl>
                                          <p:spTgt spid="4"/>
                                        </p:tgtEl>
                                      </p:cBhvr>
                                    </p:animEffect>
                                  </p:childTnLst>
                                </p:cTn>
                              </p:par>
                            </p:childTnLst>
                          </p:cTn>
                        </p:par>
                        <p:par>
                          <p:cTn id="16" fill="hold">
                            <p:stCondLst>
                              <p:cond delay="2750"/>
                            </p:stCondLst>
                            <p:childTnLst>
                              <p:par>
                                <p:cTn id="17" presetID="42" presetClass="entr" presetSubtype="0" fill="hold" nodeType="after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2000"/>
                                        <p:tgtEl>
                                          <p:spTgt spid="7172">
                                            <p:txEl>
                                              <p:pRg st="2" end="2"/>
                                            </p:txEl>
                                          </p:spTgt>
                                        </p:tgtEl>
                                      </p:cBhvr>
                                    </p:animEffect>
                                    <p:anim calcmode="lin" valueType="num">
                                      <p:cBhvr>
                                        <p:cTn id="20"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4750"/>
                            </p:stCondLst>
                            <p:childTnLst>
                              <p:par>
                                <p:cTn id="23" presetID="42" presetClass="entr" presetSubtype="0" fill="hold" nodeType="after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2000"/>
                                        <p:tgtEl>
                                          <p:spTgt spid="7172">
                                            <p:txEl>
                                              <p:pRg st="3" end="3"/>
                                            </p:txEl>
                                          </p:spTgt>
                                        </p:tgtEl>
                                      </p:cBhvr>
                                    </p:animEffect>
                                    <p:anim calcmode="lin" valueType="num">
                                      <p:cBhvr>
                                        <p:cTn id="26"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6750"/>
                            </p:stCondLst>
                            <p:childTnLst>
                              <p:par>
                                <p:cTn id="29" presetID="42" presetClass="entr" presetSubtype="0" fill="hold" nodeType="after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2000"/>
                                        <p:tgtEl>
                                          <p:spTgt spid="7172">
                                            <p:txEl>
                                              <p:pRg st="4" end="4"/>
                                            </p:txEl>
                                          </p:spTgt>
                                        </p:tgtEl>
                                      </p:cBhvr>
                                    </p:animEffect>
                                    <p:anim calcmode="lin" valueType="num">
                                      <p:cBhvr>
                                        <p:cTn id="32" dur="2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2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Comparative Industry Structure Analyses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335360" y="1347678"/>
            <a:ext cx="6120680" cy="4032448"/>
          </a:xfrm>
        </p:spPr>
        <p:txBody>
          <a:bodyPr/>
          <a:lstStyle/>
          <a:p>
            <a:pPr algn="just">
              <a:spcBef>
                <a:spcPts val="600"/>
              </a:spcBef>
              <a:spcAft>
                <a:spcPts val="600"/>
              </a:spcAft>
            </a:pPr>
            <a:r>
              <a:rPr lang="en-GB" altLang="en-US" sz="2800" dirty="0"/>
              <a:t>Competitive forces may change over time.</a:t>
            </a:r>
          </a:p>
          <a:p>
            <a:pPr algn="just">
              <a:spcBef>
                <a:spcPts val="600"/>
              </a:spcBef>
              <a:spcAft>
                <a:spcPts val="600"/>
              </a:spcAft>
            </a:pPr>
            <a:r>
              <a:rPr lang="en-GB" altLang="en-US" sz="2800" dirty="0"/>
              <a:t>We not only need to understand the current strength of the competitive forces, but how it may change over time. </a:t>
            </a:r>
          </a:p>
          <a:p>
            <a:pPr algn="just">
              <a:spcBef>
                <a:spcPts val="600"/>
              </a:spcBef>
              <a:spcAft>
                <a:spcPts val="600"/>
              </a:spcAft>
            </a:pPr>
            <a:r>
              <a:rPr lang="en-GB" altLang="en-US" sz="2800" dirty="0"/>
              <a:t>Comparing the five forces over time helps to give industry structure analysis a dynamic aspect. </a:t>
            </a:r>
          </a:p>
          <a:p>
            <a:pPr marL="0" indent="0" algn="just">
              <a:buNone/>
            </a:pPr>
            <a:r>
              <a:rPr lang="en-GB" altLang="en-US" sz="2800" dirty="0"/>
              <a:t> </a:t>
            </a:r>
          </a:p>
        </p:txBody>
      </p:sp>
      <p:pic>
        <p:nvPicPr>
          <p:cNvPr id="5" name="Picture 4">
            <a:extLst>
              <a:ext uri="{FF2B5EF4-FFF2-40B4-BE49-F238E27FC236}">
                <a16:creationId xmlns:a16="http://schemas.microsoft.com/office/drawing/2014/main" id="{82856363-CE95-C6FB-B295-CD01044E4967}"/>
              </a:ext>
            </a:extLst>
          </p:cNvPr>
          <p:cNvPicPr>
            <a:picLocks noChangeAspect="1"/>
          </p:cNvPicPr>
          <p:nvPr/>
        </p:nvPicPr>
        <p:blipFill>
          <a:blip r:embed="rId3"/>
          <a:stretch>
            <a:fillRect/>
          </a:stretch>
        </p:blipFill>
        <p:spPr>
          <a:xfrm>
            <a:off x="6474150" y="1177949"/>
            <a:ext cx="5538753" cy="4427959"/>
          </a:xfrm>
          <a:prstGeom prst="rect">
            <a:avLst/>
          </a:prstGeom>
        </p:spPr>
      </p:pic>
      <p:sp>
        <p:nvSpPr>
          <p:cNvPr id="6" name="TextBox 5">
            <a:extLst>
              <a:ext uri="{FF2B5EF4-FFF2-40B4-BE49-F238E27FC236}">
                <a16:creationId xmlns:a16="http://schemas.microsoft.com/office/drawing/2014/main" id="{802E67D5-BBC0-48C4-86BC-2D2EA9AFA82D}"/>
              </a:ext>
            </a:extLst>
          </p:cNvPr>
          <p:cNvSpPr txBox="1"/>
          <p:nvPr/>
        </p:nvSpPr>
        <p:spPr>
          <a:xfrm>
            <a:off x="9743450" y="5438000"/>
            <a:ext cx="2448550" cy="276999"/>
          </a:xfrm>
          <a:prstGeom prst="rect">
            <a:avLst/>
          </a:prstGeom>
          <a:noFill/>
        </p:spPr>
        <p:txBody>
          <a:bodyPr wrap="square">
            <a:spAutoFit/>
          </a:bodyPr>
          <a:lstStyle/>
          <a:p>
            <a:r>
              <a:rPr lang="en-GB" sz="1200" dirty="0"/>
              <a:t>Source: Whittington et al., (2020)</a:t>
            </a:r>
          </a:p>
        </p:txBody>
      </p:sp>
      <p:sp>
        <p:nvSpPr>
          <p:cNvPr id="2" name="Footer Placeholder 1">
            <a:extLst>
              <a:ext uri="{FF2B5EF4-FFF2-40B4-BE49-F238E27FC236}">
                <a16:creationId xmlns:a16="http://schemas.microsoft.com/office/drawing/2014/main" id="{531F898E-E5F9-FB61-0CFD-4706DA8E79E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86167215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250" fill="hold"/>
                                        <p:tgtEl>
                                          <p:spTgt spid="5"/>
                                        </p:tgtEl>
                                        <p:attrNameLst>
                                          <p:attrName>ppt_w</p:attrName>
                                        </p:attrNameLst>
                                      </p:cBhvr>
                                      <p:tavLst>
                                        <p:tav tm="0">
                                          <p:val>
                                            <p:fltVal val="0"/>
                                          </p:val>
                                        </p:tav>
                                        <p:tav tm="100000">
                                          <p:val>
                                            <p:strVal val="#ppt_w"/>
                                          </p:val>
                                        </p:tav>
                                      </p:tavLst>
                                    </p:anim>
                                    <p:anim calcmode="lin" valueType="num">
                                      <p:cBhvr>
                                        <p:cTn id="13" dur="2250" fill="hold"/>
                                        <p:tgtEl>
                                          <p:spTgt spid="5"/>
                                        </p:tgtEl>
                                        <p:attrNameLst>
                                          <p:attrName>ppt_h</p:attrName>
                                        </p:attrNameLst>
                                      </p:cBhvr>
                                      <p:tavLst>
                                        <p:tav tm="0">
                                          <p:val>
                                            <p:fltVal val="0"/>
                                          </p:val>
                                        </p:tav>
                                        <p:tav tm="100000">
                                          <p:val>
                                            <p:strVal val="#ppt_h"/>
                                          </p:val>
                                        </p:tav>
                                      </p:tavLst>
                                    </p:anim>
                                    <p:animEffect transition="in" filter="fade">
                                      <p:cBhvr>
                                        <p:cTn id="14" dur="2250"/>
                                        <p:tgtEl>
                                          <p:spTgt spid="5"/>
                                        </p:tgtEl>
                                      </p:cBhvr>
                                    </p:animEffect>
                                  </p:childTnLst>
                                </p:cTn>
                              </p:par>
                            </p:childTnLst>
                          </p:cTn>
                        </p:par>
                        <p:par>
                          <p:cTn id="15" fill="hold">
                            <p:stCondLst>
                              <p:cond delay="2250"/>
                            </p:stCondLst>
                            <p:childTnLst>
                              <p:par>
                                <p:cTn id="16" presetID="42" presetClass="entr" presetSubtype="0" fill="hold" nodeType="afterEffect">
                                  <p:stCondLst>
                                    <p:cond delay="0"/>
                                  </p:stCondLst>
                                  <p:childTnLst>
                                    <p:set>
                                      <p:cBhvr>
                                        <p:cTn id="17" dur="1" fill="hold">
                                          <p:stCondLst>
                                            <p:cond delay="0"/>
                                          </p:stCondLst>
                                        </p:cTn>
                                        <p:tgtEl>
                                          <p:spTgt spid="7172">
                                            <p:txEl>
                                              <p:pRg st="1" end="1"/>
                                            </p:txEl>
                                          </p:spTgt>
                                        </p:tgtEl>
                                        <p:attrNameLst>
                                          <p:attrName>style.visibility</p:attrName>
                                        </p:attrNameLst>
                                      </p:cBhvr>
                                      <p:to>
                                        <p:strVal val="visible"/>
                                      </p:to>
                                    </p:set>
                                    <p:animEffect transition="in" filter="fade">
                                      <p:cBhvr>
                                        <p:cTn id="18" dur="2000"/>
                                        <p:tgtEl>
                                          <p:spTgt spid="7172">
                                            <p:txEl>
                                              <p:pRg st="1" end="1"/>
                                            </p:txEl>
                                          </p:spTgt>
                                        </p:tgtEl>
                                      </p:cBhvr>
                                    </p:animEffect>
                                    <p:anim calcmode="lin" valueType="num">
                                      <p:cBhvr>
                                        <p:cTn id="19" dur="2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20" dur="2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4250"/>
                            </p:stCondLst>
                            <p:childTnLst>
                              <p:par>
                                <p:cTn id="22" presetID="42" presetClass="entr" presetSubtype="0" fill="hold" nodeType="afterEffect">
                                  <p:stCondLst>
                                    <p:cond delay="0"/>
                                  </p:stCondLst>
                                  <p:childTnLst>
                                    <p:set>
                                      <p:cBhvr>
                                        <p:cTn id="23" dur="1" fill="hold">
                                          <p:stCondLst>
                                            <p:cond delay="0"/>
                                          </p:stCondLst>
                                        </p:cTn>
                                        <p:tgtEl>
                                          <p:spTgt spid="7172">
                                            <p:txEl>
                                              <p:pRg st="2" end="2"/>
                                            </p:txEl>
                                          </p:spTgt>
                                        </p:tgtEl>
                                        <p:attrNameLst>
                                          <p:attrName>style.visibility</p:attrName>
                                        </p:attrNameLst>
                                      </p:cBhvr>
                                      <p:to>
                                        <p:strVal val="visible"/>
                                      </p:to>
                                    </p:set>
                                    <p:animEffect transition="in" filter="fade">
                                      <p:cBhvr>
                                        <p:cTn id="24" dur="2000"/>
                                        <p:tgtEl>
                                          <p:spTgt spid="7172">
                                            <p:txEl>
                                              <p:pRg st="2" end="2"/>
                                            </p:txEl>
                                          </p:spTgt>
                                        </p:tgtEl>
                                      </p:cBhvr>
                                    </p:animEffect>
                                    <p:anim calcmode="lin" valueType="num">
                                      <p:cBhvr>
                                        <p:cTn id="25" dur="2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6" dur="2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7" fill="hold">
                            <p:stCondLst>
                              <p:cond delay="6250"/>
                            </p:stCondLst>
                            <p:childTnLst>
                              <p:par>
                                <p:cTn id="28" presetID="42" presetClass="entr" presetSubtype="0" fill="hold" nodeType="afterEffect">
                                  <p:stCondLst>
                                    <p:cond delay="0"/>
                                  </p:stCondLst>
                                  <p:childTnLst>
                                    <p:set>
                                      <p:cBhvr>
                                        <p:cTn id="29" dur="1" fill="hold">
                                          <p:stCondLst>
                                            <p:cond delay="0"/>
                                          </p:stCondLst>
                                        </p:cTn>
                                        <p:tgtEl>
                                          <p:spTgt spid="7172">
                                            <p:txEl>
                                              <p:pRg st="3" end="3"/>
                                            </p:txEl>
                                          </p:spTgt>
                                        </p:tgtEl>
                                        <p:attrNameLst>
                                          <p:attrName>style.visibility</p:attrName>
                                        </p:attrNameLst>
                                      </p:cBhvr>
                                      <p:to>
                                        <p:strVal val="visible"/>
                                      </p:to>
                                    </p:set>
                                    <p:animEffect transition="in" filter="fade">
                                      <p:cBhvr>
                                        <p:cTn id="30" dur="2000"/>
                                        <p:tgtEl>
                                          <p:spTgt spid="7172">
                                            <p:txEl>
                                              <p:pRg st="3" end="3"/>
                                            </p:txEl>
                                          </p:spTgt>
                                        </p:tgtEl>
                                      </p:cBhvr>
                                    </p:animEffect>
                                    <p:anim calcmode="lin" valueType="num">
                                      <p:cBhvr>
                                        <p:cTn id="31" dur="2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2" dur="2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Competitive Five Forces and Industry Types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43372" y="1268760"/>
            <a:ext cx="11305256" cy="4392488"/>
          </a:xfrm>
        </p:spPr>
        <p:txBody>
          <a:bodyPr/>
          <a:lstStyle/>
          <a:p>
            <a:pPr algn="just">
              <a:spcBef>
                <a:spcPts val="600"/>
              </a:spcBef>
              <a:spcAft>
                <a:spcPts val="600"/>
              </a:spcAft>
            </a:pPr>
            <a:r>
              <a:rPr lang="en-GB" altLang="en-US" sz="2800" dirty="0"/>
              <a:t>The Five Forces Framework is the most well-known strategy tool for industry analysis, but it has to be used carefully.</a:t>
            </a:r>
          </a:p>
          <a:p>
            <a:pPr algn="just">
              <a:spcBef>
                <a:spcPts val="600"/>
              </a:spcBef>
              <a:spcAft>
                <a:spcPts val="600"/>
              </a:spcAft>
              <a:buClr>
                <a:schemeClr val="tx1"/>
              </a:buClr>
            </a:pPr>
            <a:r>
              <a:rPr lang="en-GB" altLang="en-US" sz="2800" b="1" dirty="0">
                <a:solidFill>
                  <a:srgbClr val="FF0000"/>
                </a:solidFill>
              </a:rPr>
              <a:t>Industry types </a:t>
            </a:r>
            <a:r>
              <a:rPr lang="en-GB" altLang="en-US" sz="2800" dirty="0"/>
              <a:t>and their underlying economic characteristics should be considered as they have major implications on industry attractiveness and what competitive strategies are available.</a:t>
            </a:r>
          </a:p>
          <a:p>
            <a:pPr algn="just">
              <a:spcBef>
                <a:spcPts val="600"/>
              </a:spcBef>
              <a:spcAft>
                <a:spcPts val="600"/>
              </a:spcAft>
              <a:buClr>
                <a:schemeClr val="tx1"/>
              </a:buClr>
            </a:pPr>
            <a:r>
              <a:rPr lang="en-GB" altLang="en-US" sz="2800" dirty="0"/>
              <a:t>Industry structures change over time and industries can evolve from one type to another, depending on the macro-environment, the degree of industry maturity and competitive strategies in the industry with consequences for competitive force strengths.</a:t>
            </a:r>
          </a:p>
          <a:p>
            <a:pPr algn="just">
              <a:buClr>
                <a:schemeClr val="tx1"/>
              </a:buClr>
            </a:pPr>
            <a:endParaRPr lang="en-GB" altLang="en-US" sz="2800" dirty="0"/>
          </a:p>
        </p:txBody>
      </p:sp>
      <p:sp>
        <p:nvSpPr>
          <p:cNvPr id="2" name="Footer Placeholder 1">
            <a:extLst>
              <a:ext uri="{FF2B5EF4-FFF2-40B4-BE49-F238E27FC236}">
                <a16:creationId xmlns:a16="http://schemas.microsoft.com/office/drawing/2014/main" id="{88F92A63-AC29-FF5D-507B-A1885FF7F3CD}"/>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18275976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750"/>
                                        <p:tgtEl>
                                          <p:spTgt spid="7172">
                                            <p:txEl>
                                              <p:pRg st="0" end="0"/>
                                            </p:txEl>
                                          </p:spTgt>
                                        </p:tgtEl>
                                      </p:cBhvr>
                                    </p:animEffect>
                                    <p:anim calcmode="lin" valueType="num">
                                      <p:cBhvr>
                                        <p:cTn id="8" dur="175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75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42" presetClass="entr" presetSubtype="0" fill="hold" nodeType="afterEffect">
                                  <p:stCondLst>
                                    <p:cond delay="75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4500"/>
                                        <p:tgtEl>
                                          <p:spTgt spid="7172">
                                            <p:txEl>
                                              <p:pRg st="1" end="1"/>
                                            </p:txEl>
                                          </p:spTgt>
                                        </p:tgtEl>
                                      </p:cBhvr>
                                    </p:animEffect>
                                    <p:anim calcmode="lin" valueType="num">
                                      <p:cBhvr>
                                        <p:cTn id="14" dur="45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45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nodeType="afterEffect">
                                  <p:stCondLst>
                                    <p:cond delay="75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4500"/>
                                        <p:tgtEl>
                                          <p:spTgt spid="7172">
                                            <p:txEl>
                                              <p:pRg st="2" end="2"/>
                                            </p:txEl>
                                          </p:spTgt>
                                        </p:tgtEl>
                                      </p:cBhvr>
                                    </p:animEffect>
                                    <p:anim calcmode="lin" valueType="num">
                                      <p:cBhvr>
                                        <p:cTn id="20" dur="45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45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 name="Picture 7" descr="A picture containing drawing, food&#10;&#10;Description automatically generated">
            <a:extLst>
              <a:ext uri="{FF2B5EF4-FFF2-40B4-BE49-F238E27FC236}">
                <a16:creationId xmlns:a16="http://schemas.microsoft.com/office/drawing/2014/main" id="{D584BA6E-7B75-43ED-AEE9-35B8E48B15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5761" y="1068630"/>
            <a:ext cx="2160240" cy="1210604"/>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Industry Types</a:t>
            </a:r>
          </a:p>
        </p:txBody>
      </p:sp>
      <p:pic>
        <p:nvPicPr>
          <p:cNvPr id="4" name="Picture 3" descr="A picture containing drawing&#10;&#10;Description automatically generated">
            <a:extLst>
              <a:ext uri="{FF2B5EF4-FFF2-40B4-BE49-F238E27FC236}">
                <a16:creationId xmlns:a16="http://schemas.microsoft.com/office/drawing/2014/main" id="{38E41A48-CD0B-4240-BE67-D08436A6BC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435" y="1220205"/>
            <a:ext cx="1225123" cy="833264"/>
          </a:xfrm>
          <a:prstGeom prst="rect">
            <a:avLst/>
          </a:prstGeom>
        </p:spPr>
      </p:pic>
      <p:pic>
        <p:nvPicPr>
          <p:cNvPr id="6" name="Picture 5" descr="A close up of a sign&#10;&#10;Description automatically generated">
            <a:extLst>
              <a:ext uri="{FF2B5EF4-FFF2-40B4-BE49-F238E27FC236}">
                <a16:creationId xmlns:a16="http://schemas.microsoft.com/office/drawing/2014/main" id="{FAC35EB5-DFEE-44CA-9B76-8D3491C1D44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5347" y="1196546"/>
            <a:ext cx="908720" cy="908720"/>
          </a:xfrm>
          <a:prstGeom prst="rect">
            <a:avLst/>
          </a:prstGeom>
        </p:spPr>
      </p:pic>
      <p:pic>
        <p:nvPicPr>
          <p:cNvPr id="12" name="Picture 11" descr="A picture containing guitar&#10;&#10;Description automatically generated">
            <a:extLst>
              <a:ext uri="{FF2B5EF4-FFF2-40B4-BE49-F238E27FC236}">
                <a16:creationId xmlns:a16="http://schemas.microsoft.com/office/drawing/2014/main" id="{64F47DF0-AA0C-41AA-9742-B2FAE2E057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20980" y="1187157"/>
            <a:ext cx="1630295" cy="917380"/>
          </a:xfrm>
          <a:prstGeom prst="rect">
            <a:avLst/>
          </a:prstGeom>
        </p:spPr>
      </p:pic>
      <p:pic>
        <p:nvPicPr>
          <p:cNvPr id="10" name="Picture 9" descr="A close up of a sign&#10;&#10;Description automatically generated">
            <a:extLst>
              <a:ext uri="{FF2B5EF4-FFF2-40B4-BE49-F238E27FC236}">
                <a16:creationId xmlns:a16="http://schemas.microsoft.com/office/drawing/2014/main" id="{3B51111C-3ED0-4050-9703-C9A33A4D91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6014" y="1229866"/>
            <a:ext cx="1817440" cy="908720"/>
          </a:xfrm>
          <a:prstGeom prst="rect">
            <a:avLst/>
          </a:prstGeom>
        </p:spPr>
      </p:pic>
      <p:pic>
        <p:nvPicPr>
          <p:cNvPr id="14" name="Picture 13" descr="A close up of a sign&#10;&#10;Description automatically generated">
            <a:extLst>
              <a:ext uri="{FF2B5EF4-FFF2-40B4-BE49-F238E27FC236}">
                <a16:creationId xmlns:a16="http://schemas.microsoft.com/office/drawing/2014/main" id="{E9210218-1AD3-4763-B6ED-391DE0933E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08778" y="1421723"/>
            <a:ext cx="1594240" cy="555516"/>
          </a:xfrm>
          <a:prstGeom prst="rect">
            <a:avLst/>
          </a:prstGeom>
        </p:spPr>
      </p:pic>
      <p:pic>
        <p:nvPicPr>
          <p:cNvPr id="18" name="Picture 17" descr="A close up of text on a white background&#10;&#10;Description automatically generated">
            <a:extLst>
              <a:ext uri="{FF2B5EF4-FFF2-40B4-BE49-F238E27FC236}">
                <a16:creationId xmlns:a16="http://schemas.microsoft.com/office/drawing/2014/main" id="{56E1B5E8-01B3-48E2-AD0C-753F4E9358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151829" y="1196546"/>
            <a:ext cx="1219200" cy="975360"/>
          </a:xfrm>
          <a:prstGeom prst="rect">
            <a:avLst/>
          </a:prstGeom>
        </p:spPr>
      </p:pic>
      <p:pic>
        <p:nvPicPr>
          <p:cNvPr id="5" name="Picture 4">
            <a:extLst>
              <a:ext uri="{FF2B5EF4-FFF2-40B4-BE49-F238E27FC236}">
                <a16:creationId xmlns:a16="http://schemas.microsoft.com/office/drawing/2014/main" id="{FEAF5FD7-4212-1CAB-5332-3538EF4C058F}"/>
              </a:ext>
            </a:extLst>
          </p:cNvPr>
          <p:cNvPicPr>
            <a:picLocks noChangeAspect="1"/>
          </p:cNvPicPr>
          <p:nvPr/>
        </p:nvPicPr>
        <p:blipFill>
          <a:blip r:embed="rId10"/>
          <a:stretch>
            <a:fillRect/>
          </a:stretch>
        </p:blipFill>
        <p:spPr>
          <a:xfrm>
            <a:off x="406853" y="2211630"/>
            <a:ext cx="11378293" cy="3416504"/>
          </a:xfrm>
          <a:prstGeom prst="rect">
            <a:avLst/>
          </a:prstGeom>
        </p:spPr>
      </p:pic>
      <p:sp>
        <p:nvSpPr>
          <p:cNvPr id="7" name="TextBox 6">
            <a:extLst>
              <a:ext uri="{FF2B5EF4-FFF2-40B4-BE49-F238E27FC236}">
                <a16:creationId xmlns:a16="http://schemas.microsoft.com/office/drawing/2014/main" id="{248CBBC7-C618-5643-2B0C-67643067D371}"/>
              </a:ext>
            </a:extLst>
          </p:cNvPr>
          <p:cNvSpPr txBox="1"/>
          <p:nvPr/>
        </p:nvSpPr>
        <p:spPr>
          <a:xfrm>
            <a:off x="9080590" y="5349495"/>
            <a:ext cx="3528392" cy="307777"/>
          </a:xfrm>
          <a:prstGeom prst="rect">
            <a:avLst/>
          </a:prstGeom>
          <a:noFill/>
        </p:spPr>
        <p:txBody>
          <a:bodyPr wrap="square">
            <a:spAutoFit/>
          </a:bodyPr>
          <a:lstStyle/>
          <a:p>
            <a:r>
              <a:rPr lang="en-GB" sz="1400" dirty="0"/>
              <a:t>Source: Whittington et al., (2020)</a:t>
            </a:r>
          </a:p>
        </p:txBody>
      </p:sp>
      <p:sp>
        <p:nvSpPr>
          <p:cNvPr id="2" name="Footer Placeholder 1">
            <a:extLst>
              <a:ext uri="{FF2B5EF4-FFF2-40B4-BE49-F238E27FC236}">
                <a16:creationId xmlns:a16="http://schemas.microsoft.com/office/drawing/2014/main" id="{CDA71FED-2C0B-87A6-A4A2-2CFE7545004D}"/>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421016224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style.rotation</p:attrName>
                                        </p:attrNameLst>
                                      </p:cBhvr>
                                      <p:tavLst>
                                        <p:tav tm="0">
                                          <p:val>
                                            <p:fltVal val="90"/>
                                          </p:val>
                                        </p:tav>
                                        <p:tav tm="100000">
                                          <p:val>
                                            <p:fltVal val="0"/>
                                          </p:val>
                                        </p:tav>
                                      </p:tavLst>
                                    </p:anim>
                                    <p:animEffect transition="in" filter="fade">
                                      <p:cBhvr>
                                        <p:cTn id="22" dur="1000"/>
                                        <p:tgtEl>
                                          <p:spTgt spid="8"/>
                                        </p:tgtEl>
                                      </p:cBhvr>
                                    </p:animEffect>
                                  </p:childTnLst>
                                </p:cTn>
                              </p:par>
                              <p:par>
                                <p:cTn id="23" presetID="3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par>
                                <p:cTn id="29" presetID="3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par>
                                <p:cTn id="41" presetID="31"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1000" fill="hold"/>
                                        <p:tgtEl>
                                          <p:spTgt spid="18"/>
                                        </p:tgtEl>
                                        <p:attrNameLst>
                                          <p:attrName>ppt_w</p:attrName>
                                        </p:attrNameLst>
                                      </p:cBhvr>
                                      <p:tavLst>
                                        <p:tav tm="0">
                                          <p:val>
                                            <p:fltVal val="0"/>
                                          </p:val>
                                        </p:tav>
                                        <p:tav tm="100000">
                                          <p:val>
                                            <p:strVal val="#ppt_w"/>
                                          </p:val>
                                        </p:tav>
                                      </p:tavLst>
                                    </p:anim>
                                    <p:anim calcmode="lin" valueType="num">
                                      <p:cBhvr>
                                        <p:cTn id="44" dur="1000" fill="hold"/>
                                        <p:tgtEl>
                                          <p:spTgt spid="18"/>
                                        </p:tgtEl>
                                        <p:attrNameLst>
                                          <p:attrName>ppt_h</p:attrName>
                                        </p:attrNameLst>
                                      </p:cBhvr>
                                      <p:tavLst>
                                        <p:tav tm="0">
                                          <p:val>
                                            <p:fltVal val="0"/>
                                          </p:val>
                                        </p:tav>
                                        <p:tav tm="100000">
                                          <p:val>
                                            <p:strVal val="#ppt_h"/>
                                          </p:val>
                                        </p:tav>
                                      </p:tavLst>
                                    </p:anim>
                                    <p:anim calcmode="lin" valueType="num">
                                      <p:cBhvr>
                                        <p:cTn id="45" dur="1000" fill="hold"/>
                                        <p:tgtEl>
                                          <p:spTgt spid="18"/>
                                        </p:tgtEl>
                                        <p:attrNameLst>
                                          <p:attrName>style.rotation</p:attrName>
                                        </p:attrNameLst>
                                      </p:cBhvr>
                                      <p:tavLst>
                                        <p:tav tm="0">
                                          <p:val>
                                            <p:fltVal val="90"/>
                                          </p:val>
                                        </p:tav>
                                        <p:tav tm="100000">
                                          <p:val>
                                            <p:fltVal val="0"/>
                                          </p:val>
                                        </p:tav>
                                      </p:tavLst>
                                    </p:anim>
                                    <p:animEffect transition="in" filter="fade">
                                      <p:cBhvr>
                                        <p:cTn id="46" dur="1000"/>
                                        <p:tgtEl>
                                          <p:spTgt spid="18"/>
                                        </p:tgtEl>
                                      </p:cBhvr>
                                    </p:animEffect>
                                  </p:childTnLst>
                                </p:cTn>
                              </p:par>
                            </p:childTnLst>
                          </p:cTn>
                        </p:par>
                        <p:par>
                          <p:cTn id="47" fill="hold">
                            <p:stCondLst>
                              <p:cond delay="1000"/>
                            </p:stCondLst>
                            <p:childTnLst>
                              <p:par>
                                <p:cTn id="48" presetID="53" presetClass="entr" presetSubtype="16" fill="hold" nodeType="after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2000" fill="hold"/>
                                        <p:tgtEl>
                                          <p:spTgt spid="5"/>
                                        </p:tgtEl>
                                        <p:attrNameLst>
                                          <p:attrName>ppt_w</p:attrName>
                                        </p:attrNameLst>
                                      </p:cBhvr>
                                      <p:tavLst>
                                        <p:tav tm="0">
                                          <p:val>
                                            <p:fltVal val="0"/>
                                          </p:val>
                                        </p:tav>
                                        <p:tav tm="100000">
                                          <p:val>
                                            <p:strVal val="#ppt_w"/>
                                          </p:val>
                                        </p:tav>
                                      </p:tavLst>
                                    </p:anim>
                                    <p:anim calcmode="lin" valueType="num">
                                      <p:cBhvr>
                                        <p:cTn id="51" dur="2000" fill="hold"/>
                                        <p:tgtEl>
                                          <p:spTgt spid="5"/>
                                        </p:tgtEl>
                                        <p:attrNameLst>
                                          <p:attrName>ppt_h</p:attrName>
                                        </p:attrNameLst>
                                      </p:cBhvr>
                                      <p:tavLst>
                                        <p:tav tm="0">
                                          <p:val>
                                            <p:fltVal val="0"/>
                                          </p:val>
                                        </p:tav>
                                        <p:tav tm="100000">
                                          <p:val>
                                            <p:strVal val="#ppt_h"/>
                                          </p:val>
                                        </p:tav>
                                      </p:tavLst>
                                    </p:anim>
                                    <p:animEffect transition="in" filter="fade">
                                      <p:cBhvr>
                                        <p:cTn id="5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Industry Life Cycle</a:t>
            </a:r>
          </a:p>
        </p:txBody>
      </p:sp>
      <p:sp>
        <p:nvSpPr>
          <p:cNvPr id="7" name="TextBox 6">
            <a:extLst>
              <a:ext uri="{FF2B5EF4-FFF2-40B4-BE49-F238E27FC236}">
                <a16:creationId xmlns:a16="http://schemas.microsoft.com/office/drawing/2014/main" id="{248CBBC7-C618-5643-2B0C-67643067D371}"/>
              </a:ext>
            </a:extLst>
          </p:cNvPr>
          <p:cNvSpPr txBox="1"/>
          <p:nvPr/>
        </p:nvSpPr>
        <p:spPr>
          <a:xfrm rot="16200000">
            <a:off x="9722532" y="2951076"/>
            <a:ext cx="3528392" cy="307777"/>
          </a:xfrm>
          <a:prstGeom prst="rect">
            <a:avLst/>
          </a:prstGeom>
          <a:noFill/>
        </p:spPr>
        <p:txBody>
          <a:bodyPr wrap="square">
            <a:spAutoFit/>
          </a:bodyPr>
          <a:lstStyle/>
          <a:p>
            <a:r>
              <a:rPr lang="en-GB" sz="1400" dirty="0"/>
              <a:t>Source: Whittington et al., (2020)</a:t>
            </a:r>
          </a:p>
        </p:txBody>
      </p:sp>
      <p:pic>
        <p:nvPicPr>
          <p:cNvPr id="3" name="Picture 2">
            <a:extLst>
              <a:ext uri="{FF2B5EF4-FFF2-40B4-BE49-F238E27FC236}">
                <a16:creationId xmlns:a16="http://schemas.microsoft.com/office/drawing/2014/main" id="{09EC571B-F8D9-570C-D373-5B0F3F7417E3}"/>
              </a:ext>
            </a:extLst>
          </p:cNvPr>
          <p:cNvPicPr>
            <a:picLocks noChangeAspect="1"/>
          </p:cNvPicPr>
          <p:nvPr/>
        </p:nvPicPr>
        <p:blipFill>
          <a:blip r:embed="rId3"/>
          <a:stretch>
            <a:fillRect/>
          </a:stretch>
        </p:blipFill>
        <p:spPr>
          <a:xfrm>
            <a:off x="1289466" y="986411"/>
            <a:ext cx="9613068" cy="4712180"/>
          </a:xfrm>
          <a:prstGeom prst="rect">
            <a:avLst/>
          </a:prstGeom>
        </p:spPr>
      </p:pic>
      <p:sp>
        <p:nvSpPr>
          <p:cNvPr id="2" name="Footer Placeholder 1">
            <a:extLst>
              <a:ext uri="{FF2B5EF4-FFF2-40B4-BE49-F238E27FC236}">
                <a16:creationId xmlns:a16="http://schemas.microsoft.com/office/drawing/2014/main" id="{BF053966-8D33-7917-9C7E-E92A6818BC0A}"/>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92546452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94031"/>
            <a:ext cx="10765195" cy="1872208"/>
          </a:xfrm>
        </p:spPr>
        <p:txBody>
          <a:bodyPr/>
          <a:lstStyle/>
          <a:p>
            <a:pPr algn="just">
              <a:buClr>
                <a:schemeClr val="tx1"/>
              </a:buClr>
            </a:pPr>
            <a:r>
              <a:rPr lang="en-GB" sz="2200" b="1" dirty="0">
                <a:solidFill>
                  <a:srgbClr val="FF0000"/>
                </a:solidFill>
              </a:rPr>
              <a:t>Strategic groups </a:t>
            </a:r>
            <a:r>
              <a:rPr lang="en-GB" sz="2200" dirty="0"/>
              <a:t>are organisations within the same industry or sector with similar strategic characteristics, following similar strategies or competing on similar bases. These characteristics are different from those in other strategic groups in the same industry or sector.</a:t>
            </a:r>
          </a:p>
          <a:p>
            <a:pPr algn="just">
              <a:buClr>
                <a:schemeClr val="tx1"/>
              </a:buClr>
            </a:pPr>
            <a:r>
              <a:rPr lang="en-GB" sz="2200" dirty="0"/>
              <a:t>Some characteristics for identifying strategic groups:</a:t>
            </a:r>
          </a:p>
        </p:txBody>
      </p:sp>
      <p:sp>
        <p:nvSpPr>
          <p:cNvPr id="4" name="Content Placeholder 2">
            <a:extLst>
              <a:ext uri="{FF2B5EF4-FFF2-40B4-BE49-F238E27FC236}">
                <a16:creationId xmlns:a16="http://schemas.microsoft.com/office/drawing/2014/main" id="{3799ABC0-AAA9-467E-BD90-2F2EA4B8C21F}"/>
              </a:ext>
            </a:extLst>
          </p:cNvPr>
          <p:cNvSpPr txBox="1">
            <a:spLocks/>
          </p:cNvSpPr>
          <p:nvPr/>
        </p:nvSpPr>
        <p:spPr bwMode="auto">
          <a:xfrm>
            <a:off x="839416" y="2996952"/>
            <a:ext cx="4752528"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altLang="en-US" sz="2000" b="1" dirty="0"/>
              <a:t>Scope of activities</a:t>
            </a:r>
          </a:p>
          <a:p>
            <a:pPr lvl="1" algn="just">
              <a:buClr>
                <a:schemeClr val="tx1"/>
              </a:buClr>
              <a:buFont typeface="Wingdings" panose="05000000000000000000" pitchFamily="2" charset="2"/>
              <a:buChar char="§"/>
            </a:pPr>
            <a:r>
              <a:rPr lang="en-GB" altLang="en-US" sz="1800" dirty="0"/>
              <a:t>Extent of product (or service) diversity</a:t>
            </a:r>
          </a:p>
          <a:p>
            <a:pPr lvl="1" algn="just">
              <a:buClr>
                <a:schemeClr val="tx1"/>
              </a:buClr>
              <a:buFont typeface="Wingdings" panose="05000000000000000000" pitchFamily="2" charset="2"/>
              <a:buChar char="§"/>
            </a:pPr>
            <a:r>
              <a:rPr lang="en-GB" altLang="en-US" sz="1800" dirty="0"/>
              <a:t>Extent of geographical coverage</a:t>
            </a:r>
          </a:p>
          <a:p>
            <a:pPr lvl="1" algn="just">
              <a:buClr>
                <a:schemeClr val="tx1"/>
              </a:buClr>
              <a:buFont typeface="Wingdings" panose="05000000000000000000" pitchFamily="2" charset="2"/>
              <a:buChar char="§"/>
            </a:pPr>
            <a:r>
              <a:rPr lang="en-GB" altLang="en-US" sz="1800" dirty="0"/>
              <a:t>Number of market segments served</a:t>
            </a:r>
          </a:p>
          <a:p>
            <a:pPr lvl="1" algn="just">
              <a:buClr>
                <a:schemeClr val="tx1"/>
              </a:buClr>
              <a:buFont typeface="Wingdings" panose="05000000000000000000" pitchFamily="2" charset="2"/>
              <a:buChar char="§"/>
            </a:pPr>
            <a:r>
              <a:rPr lang="en-GB" altLang="en-US" sz="1800" dirty="0"/>
              <a:t>Distribution channels used</a:t>
            </a:r>
          </a:p>
        </p:txBody>
      </p:sp>
      <p:sp>
        <p:nvSpPr>
          <p:cNvPr id="5" name="Content Placeholder 2">
            <a:extLst>
              <a:ext uri="{FF2B5EF4-FFF2-40B4-BE49-F238E27FC236}">
                <a16:creationId xmlns:a16="http://schemas.microsoft.com/office/drawing/2014/main" id="{7177E373-8ADE-423B-9EF4-03796427B837}"/>
              </a:ext>
            </a:extLst>
          </p:cNvPr>
          <p:cNvSpPr txBox="1">
            <a:spLocks/>
          </p:cNvSpPr>
          <p:nvPr/>
        </p:nvSpPr>
        <p:spPr bwMode="auto">
          <a:xfrm>
            <a:off x="5735960" y="2996952"/>
            <a:ext cx="5616624"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altLang="en-US" sz="2000" b="1" dirty="0"/>
              <a:t>Resource commitment</a:t>
            </a:r>
          </a:p>
          <a:p>
            <a:pPr lvl="1" algn="just">
              <a:buClr>
                <a:schemeClr val="tx1"/>
              </a:buClr>
              <a:buFont typeface="Wingdings" panose="05000000000000000000" pitchFamily="2" charset="2"/>
              <a:buChar char="§"/>
            </a:pPr>
            <a:r>
              <a:rPr lang="en-GB" altLang="en-US" sz="1800" dirty="0"/>
              <a:t>Extent (number) of branding</a:t>
            </a:r>
          </a:p>
          <a:p>
            <a:pPr lvl="1" algn="just">
              <a:buClr>
                <a:schemeClr val="tx1"/>
              </a:buClr>
              <a:buFont typeface="Wingdings" panose="05000000000000000000" pitchFamily="2" charset="2"/>
              <a:buChar char="§"/>
            </a:pPr>
            <a:r>
              <a:rPr lang="en-GB" altLang="en-US" sz="1800" dirty="0"/>
              <a:t>Marketing effort (e.g. advertising spread, size of salesforce)</a:t>
            </a:r>
          </a:p>
          <a:p>
            <a:pPr lvl="1" algn="just">
              <a:buClr>
                <a:schemeClr val="tx1"/>
              </a:buClr>
              <a:buFont typeface="Wingdings" panose="05000000000000000000" pitchFamily="2" charset="2"/>
              <a:buChar char="§"/>
            </a:pPr>
            <a:r>
              <a:rPr lang="en-GB" altLang="en-US" sz="1800" dirty="0"/>
              <a:t>Extent of vertical integration</a:t>
            </a:r>
          </a:p>
          <a:p>
            <a:pPr lvl="1" algn="just">
              <a:buClr>
                <a:schemeClr val="tx1"/>
              </a:buClr>
              <a:buFont typeface="Wingdings" panose="05000000000000000000" pitchFamily="2" charset="2"/>
              <a:buChar char="§"/>
            </a:pPr>
            <a:r>
              <a:rPr lang="en-GB" altLang="en-US" sz="1800" dirty="0"/>
              <a:t>Product or service quality</a:t>
            </a:r>
          </a:p>
          <a:p>
            <a:pPr lvl="1" algn="just">
              <a:buClr>
                <a:schemeClr val="tx1"/>
              </a:buClr>
              <a:buFont typeface="Wingdings" panose="05000000000000000000" pitchFamily="2" charset="2"/>
              <a:buChar char="§"/>
            </a:pPr>
            <a:r>
              <a:rPr lang="en-GB" altLang="en-US" sz="1800" dirty="0"/>
              <a:t>Technological leadership (a leader or follower)</a:t>
            </a:r>
          </a:p>
          <a:p>
            <a:pPr lvl="1" algn="just">
              <a:buClr>
                <a:schemeClr val="tx1"/>
              </a:buClr>
              <a:buFont typeface="Wingdings" panose="05000000000000000000" pitchFamily="2" charset="2"/>
              <a:buChar char="§"/>
            </a:pPr>
            <a:r>
              <a:rPr lang="en-GB" altLang="en-US" sz="1800" dirty="0"/>
              <a:t>Size of organisation</a:t>
            </a:r>
          </a:p>
        </p:txBody>
      </p:sp>
      <p:sp>
        <p:nvSpPr>
          <p:cNvPr id="2" name="Footer Placeholder 1">
            <a:extLst>
              <a:ext uri="{FF2B5EF4-FFF2-40B4-BE49-F238E27FC236}">
                <a16:creationId xmlns:a16="http://schemas.microsoft.com/office/drawing/2014/main" id="{6C198CCE-B6CC-35A5-17AF-BC7DDDF94DD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
        <p:nvSpPr>
          <p:cNvPr id="3" name="Arrow: Down 2">
            <a:extLst>
              <a:ext uri="{FF2B5EF4-FFF2-40B4-BE49-F238E27FC236}">
                <a16:creationId xmlns:a16="http://schemas.microsoft.com/office/drawing/2014/main" id="{3A5C410F-1E75-FE57-9D0A-866CA5F82740}"/>
              </a:ext>
            </a:extLst>
          </p:cNvPr>
          <p:cNvSpPr/>
          <p:nvPr/>
        </p:nvSpPr>
        <p:spPr>
          <a:xfrm>
            <a:off x="10848528" y="-13977"/>
            <a:ext cx="1127448" cy="950017"/>
          </a:xfrm>
          <a:prstGeom prst="downArrow">
            <a:avLst/>
          </a:prstGeom>
          <a:solidFill>
            <a:schemeClr val="tx1">
              <a:lumMod val="95000"/>
              <a:lumOff val="5000"/>
            </a:schemeClr>
          </a:solidFill>
          <a:ln w="19050">
            <a:solidFill>
              <a:srgbClr val="41C3DB"/>
            </a:solidFill>
            <a:prstDash val="solid"/>
          </a:ln>
        </p:spPr>
        <p:style>
          <a:lnRef idx="0">
            <a:scrgbClr r="0" g="0" b="0"/>
          </a:lnRef>
          <a:fillRef idx="0">
            <a:scrgbClr r="0" g="0" b="0"/>
          </a:fillRef>
          <a:effectRef idx="0">
            <a:scrgbClr r="0" g="0" b="0"/>
          </a:effectRef>
          <a:fontRef idx="minor">
            <a:schemeClr val="lt1"/>
          </a:fontRef>
        </p:style>
        <p:txBody>
          <a:bodyPr rtlCol="0" anchor="ctr"/>
          <a:lstStyle/>
          <a:p>
            <a:pPr algn="ctr"/>
            <a:r>
              <a:rPr lang="en-GB" sz="5000" dirty="0">
                <a:latin typeface="Bodoni MT" panose="02070603080606020203" pitchFamily="18" charset="0"/>
              </a:rPr>
              <a:t>1</a:t>
            </a:r>
          </a:p>
        </p:txBody>
      </p:sp>
    </p:spTree>
    <p:extLst>
      <p:ext uri="{BB962C8B-B14F-4D97-AF65-F5344CB8AC3E}">
        <p14:creationId xmlns:p14="http://schemas.microsoft.com/office/powerpoint/2010/main" val="175162501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500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1000"/>
                                        <p:tgtEl>
                                          <p:spTgt spid="7172">
                                            <p:txEl>
                                              <p:pRg st="1" end="1"/>
                                            </p:txEl>
                                          </p:spTgt>
                                        </p:tgtEl>
                                      </p:cBhvr>
                                    </p:animEffect>
                                    <p:anim calcmode="lin" valueType="num">
                                      <p:cBhvr>
                                        <p:cTn id="14"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par>
                          <p:cTn id="23" fill="hold">
                            <p:stCondLst>
                              <p:cond delay="8000"/>
                            </p:stCondLst>
                            <p:childTnLst>
                              <p:par>
                                <p:cTn id="24" presetID="31" presetClass="entr" presetSubtype="0"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fltVal val="0"/>
                                          </p:val>
                                        </p:tav>
                                        <p:tav tm="100000">
                                          <p:val>
                                            <p:strVal val="#ppt_w"/>
                                          </p:val>
                                        </p:tav>
                                      </p:tavLst>
                                    </p:anim>
                                    <p:anim calcmode="lin" valueType="num">
                                      <p:cBhvr>
                                        <p:cTn id="27" dur="1000" fill="hold"/>
                                        <p:tgtEl>
                                          <p:spTgt spid="5"/>
                                        </p:tgtEl>
                                        <p:attrNameLst>
                                          <p:attrName>ppt_h</p:attrName>
                                        </p:attrNameLst>
                                      </p:cBhvr>
                                      <p:tavLst>
                                        <p:tav tm="0">
                                          <p:val>
                                            <p:fltVal val="0"/>
                                          </p:val>
                                        </p:tav>
                                        <p:tav tm="100000">
                                          <p:val>
                                            <p:strVal val="#ppt_h"/>
                                          </p:val>
                                        </p:tav>
                                      </p:tavLst>
                                    </p:anim>
                                    <p:anim calcmode="lin" valueType="num">
                                      <p:cBhvr>
                                        <p:cTn id="28" dur="1000" fill="hold"/>
                                        <p:tgtEl>
                                          <p:spTgt spid="5"/>
                                        </p:tgtEl>
                                        <p:attrNameLst>
                                          <p:attrName>style.rotation</p:attrName>
                                        </p:attrNameLst>
                                      </p:cBhvr>
                                      <p:tavLst>
                                        <p:tav tm="0">
                                          <p:val>
                                            <p:fltVal val="90"/>
                                          </p:val>
                                        </p:tav>
                                        <p:tav tm="100000">
                                          <p:val>
                                            <p:fltVal val="0"/>
                                          </p:val>
                                        </p:tav>
                                      </p:tavLst>
                                    </p:anim>
                                    <p:animEffect transition="in" filter="fade">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a:t>
            </a:r>
          </a:p>
        </p:txBody>
      </p:sp>
      <p:sp>
        <p:nvSpPr>
          <p:cNvPr id="8" name="Content Placeholder 2">
            <a:extLst>
              <a:ext uri="{FF2B5EF4-FFF2-40B4-BE49-F238E27FC236}">
                <a16:creationId xmlns:a16="http://schemas.microsoft.com/office/drawing/2014/main" id="{DFFE23FE-A495-4C93-A0C3-53EDFD1A8641}"/>
              </a:ext>
            </a:extLst>
          </p:cNvPr>
          <p:cNvSpPr txBox="1">
            <a:spLocks/>
          </p:cNvSpPr>
          <p:nvPr/>
        </p:nvSpPr>
        <p:spPr bwMode="auto">
          <a:xfrm>
            <a:off x="713402" y="994031"/>
            <a:ext cx="10783198" cy="922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dirty="0"/>
              <a:t>Within industries strategic group analysis and market segment analysis can help identify strategic gaps or opportunities.</a:t>
            </a:r>
          </a:p>
        </p:txBody>
      </p:sp>
      <p:pic>
        <p:nvPicPr>
          <p:cNvPr id="10" name="Picture 9">
            <a:extLst>
              <a:ext uri="{FF2B5EF4-FFF2-40B4-BE49-F238E27FC236}">
                <a16:creationId xmlns:a16="http://schemas.microsoft.com/office/drawing/2014/main" id="{62FA99FB-DE9D-4C68-9C42-7AF1EABE2D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9205" y="1888147"/>
            <a:ext cx="4806420" cy="3763979"/>
          </a:xfrm>
          <a:prstGeom prst="rect">
            <a:avLst/>
          </a:prstGeom>
        </p:spPr>
      </p:pic>
      <p:sp>
        <p:nvSpPr>
          <p:cNvPr id="11" name="TextBox 10">
            <a:extLst>
              <a:ext uri="{FF2B5EF4-FFF2-40B4-BE49-F238E27FC236}">
                <a16:creationId xmlns:a16="http://schemas.microsoft.com/office/drawing/2014/main" id="{610A28A0-ED08-46A1-B9D7-48BC80822067}"/>
              </a:ext>
            </a:extLst>
          </p:cNvPr>
          <p:cNvSpPr txBox="1"/>
          <p:nvPr/>
        </p:nvSpPr>
        <p:spPr>
          <a:xfrm>
            <a:off x="407368" y="2085703"/>
            <a:ext cx="144016" cy="3416320"/>
          </a:xfrm>
          <a:prstGeom prst="rect">
            <a:avLst/>
          </a:prstGeom>
          <a:noFill/>
        </p:spPr>
        <p:txBody>
          <a:bodyPr wrap="square" rtlCol="0">
            <a:spAutoFit/>
          </a:bodyPr>
          <a:lstStyle/>
          <a:p>
            <a:r>
              <a:rPr lang="en-GB" dirty="0">
                <a:solidFill>
                  <a:schemeClr val="accent1">
                    <a:lumMod val="75000"/>
                  </a:schemeClr>
                </a:solidFill>
              </a:rPr>
              <a:t>CAR</a:t>
            </a:r>
          </a:p>
          <a:p>
            <a:endParaRPr lang="en-GB" dirty="0">
              <a:solidFill>
                <a:schemeClr val="accent1">
                  <a:lumMod val="75000"/>
                </a:schemeClr>
              </a:solidFill>
            </a:endParaRPr>
          </a:p>
          <a:p>
            <a:r>
              <a:rPr lang="en-GB" dirty="0">
                <a:solidFill>
                  <a:schemeClr val="accent1">
                    <a:lumMod val="75000"/>
                  </a:schemeClr>
                </a:solidFill>
              </a:rPr>
              <a:t>INDUSTRY</a:t>
            </a:r>
          </a:p>
        </p:txBody>
      </p:sp>
      <p:sp>
        <p:nvSpPr>
          <p:cNvPr id="14" name="TextBox 13">
            <a:extLst>
              <a:ext uri="{FF2B5EF4-FFF2-40B4-BE49-F238E27FC236}">
                <a16:creationId xmlns:a16="http://schemas.microsoft.com/office/drawing/2014/main" id="{0625D66D-57B3-4363-A87E-CF89D6EE0C6E}"/>
              </a:ext>
            </a:extLst>
          </p:cNvPr>
          <p:cNvSpPr txBox="1"/>
          <p:nvPr/>
        </p:nvSpPr>
        <p:spPr>
          <a:xfrm>
            <a:off x="11185078" y="1639022"/>
            <a:ext cx="144016" cy="4031873"/>
          </a:xfrm>
          <a:prstGeom prst="rect">
            <a:avLst/>
          </a:prstGeom>
          <a:noFill/>
        </p:spPr>
        <p:txBody>
          <a:bodyPr wrap="square" rtlCol="0">
            <a:spAutoFit/>
          </a:bodyPr>
          <a:lstStyle/>
          <a:p>
            <a:r>
              <a:rPr lang="en-GB" sz="1600" dirty="0">
                <a:solidFill>
                  <a:schemeClr val="accent6">
                    <a:lumMod val="50000"/>
                  </a:schemeClr>
                </a:solidFill>
              </a:rPr>
              <a:t>AIRLINE</a:t>
            </a:r>
          </a:p>
          <a:p>
            <a:endParaRPr lang="en-GB" sz="1600" dirty="0">
              <a:solidFill>
                <a:schemeClr val="accent6">
                  <a:lumMod val="50000"/>
                </a:schemeClr>
              </a:solidFill>
            </a:endParaRPr>
          </a:p>
          <a:p>
            <a:r>
              <a:rPr lang="en-GB" sz="1600" dirty="0">
                <a:solidFill>
                  <a:schemeClr val="accent6">
                    <a:lumMod val="50000"/>
                  </a:schemeClr>
                </a:solidFill>
              </a:rPr>
              <a:t>INDUSTRY</a:t>
            </a:r>
          </a:p>
        </p:txBody>
      </p:sp>
      <p:pic>
        <p:nvPicPr>
          <p:cNvPr id="3" name="Picture 2" descr="Diagram&#10;&#10;Description automatically generated">
            <a:extLst>
              <a:ext uri="{FF2B5EF4-FFF2-40B4-BE49-F238E27FC236}">
                <a16:creationId xmlns:a16="http://schemas.microsoft.com/office/drawing/2014/main" id="{67275DAE-756A-DF70-BB1E-4CF8AB5C47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906" y="1812538"/>
            <a:ext cx="5030937" cy="3839588"/>
          </a:xfrm>
          <a:prstGeom prst="rect">
            <a:avLst/>
          </a:prstGeom>
        </p:spPr>
      </p:pic>
      <p:sp>
        <p:nvSpPr>
          <p:cNvPr id="2" name="Footer Placeholder 1">
            <a:extLst>
              <a:ext uri="{FF2B5EF4-FFF2-40B4-BE49-F238E27FC236}">
                <a16:creationId xmlns:a16="http://schemas.microsoft.com/office/drawing/2014/main" id="{9DF78551-41AF-4A5A-4253-172C2C216E4F}"/>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
        <p:nvSpPr>
          <p:cNvPr id="4" name="Arrow: Down 3">
            <a:extLst>
              <a:ext uri="{FF2B5EF4-FFF2-40B4-BE49-F238E27FC236}">
                <a16:creationId xmlns:a16="http://schemas.microsoft.com/office/drawing/2014/main" id="{FA7E15F2-9F98-E237-60FA-18781A450A5D}"/>
              </a:ext>
            </a:extLst>
          </p:cNvPr>
          <p:cNvSpPr/>
          <p:nvPr/>
        </p:nvSpPr>
        <p:spPr>
          <a:xfrm>
            <a:off x="10848528" y="-13977"/>
            <a:ext cx="1127448" cy="950017"/>
          </a:xfrm>
          <a:prstGeom prst="downArrow">
            <a:avLst/>
          </a:prstGeom>
          <a:solidFill>
            <a:schemeClr val="tx1">
              <a:lumMod val="95000"/>
              <a:lumOff val="5000"/>
            </a:schemeClr>
          </a:solidFill>
          <a:ln w="19050">
            <a:solidFill>
              <a:srgbClr val="41C3DB"/>
            </a:solidFill>
            <a:prstDash val="solid"/>
          </a:ln>
        </p:spPr>
        <p:style>
          <a:lnRef idx="0">
            <a:scrgbClr r="0" g="0" b="0"/>
          </a:lnRef>
          <a:fillRef idx="0">
            <a:scrgbClr r="0" g="0" b="0"/>
          </a:fillRef>
          <a:effectRef idx="0">
            <a:scrgbClr r="0" g="0" b="0"/>
          </a:effectRef>
          <a:fontRef idx="minor">
            <a:schemeClr val="lt1"/>
          </a:fontRef>
        </p:style>
        <p:txBody>
          <a:bodyPr rtlCol="0" anchor="ctr"/>
          <a:lstStyle/>
          <a:p>
            <a:pPr algn="ctr"/>
            <a:r>
              <a:rPr lang="en-GB" sz="5000" dirty="0">
                <a:latin typeface="Bodoni MT" panose="02070603080606020203" pitchFamily="18" charset="0"/>
              </a:rPr>
              <a:t>2</a:t>
            </a:r>
          </a:p>
        </p:txBody>
      </p:sp>
    </p:spTree>
    <p:extLst>
      <p:ext uri="{BB962C8B-B14F-4D97-AF65-F5344CB8AC3E}">
        <p14:creationId xmlns:p14="http://schemas.microsoft.com/office/powerpoint/2010/main" val="138142942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1"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2000" fill="hold"/>
                                        <p:tgtEl>
                                          <p:spTgt spid="11"/>
                                        </p:tgtEl>
                                        <p:attrNameLst>
                                          <p:attrName>ppt_w</p:attrName>
                                        </p:attrNameLst>
                                      </p:cBhvr>
                                      <p:tavLst>
                                        <p:tav tm="0">
                                          <p:val>
                                            <p:fltVal val="0"/>
                                          </p:val>
                                        </p:tav>
                                        <p:tav tm="100000">
                                          <p:val>
                                            <p:strVal val="#ppt_w"/>
                                          </p:val>
                                        </p:tav>
                                      </p:tavLst>
                                    </p:anim>
                                    <p:anim calcmode="lin" valueType="num">
                                      <p:cBhvr>
                                        <p:cTn id="14" dur="2000" fill="hold"/>
                                        <p:tgtEl>
                                          <p:spTgt spid="11"/>
                                        </p:tgtEl>
                                        <p:attrNameLst>
                                          <p:attrName>ppt_h</p:attrName>
                                        </p:attrNameLst>
                                      </p:cBhvr>
                                      <p:tavLst>
                                        <p:tav tm="0">
                                          <p:val>
                                            <p:fltVal val="0"/>
                                          </p:val>
                                        </p:tav>
                                        <p:tav tm="100000">
                                          <p:val>
                                            <p:strVal val="#ppt_h"/>
                                          </p:val>
                                        </p:tav>
                                      </p:tavLst>
                                    </p:anim>
                                    <p:anim calcmode="lin" valueType="num">
                                      <p:cBhvr>
                                        <p:cTn id="15" dur="2000" fill="hold"/>
                                        <p:tgtEl>
                                          <p:spTgt spid="11"/>
                                        </p:tgtEl>
                                        <p:attrNameLst>
                                          <p:attrName>style.rotation</p:attrName>
                                        </p:attrNameLst>
                                      </p:cBhvr>
                                      <p:tavLst>
                                        <p:tav tm="0">
                                          <p:val>
                                            <p:fltVal val="90"/>
                                          </p:val>
                                        </p:tav>
                                        <p:tav tm="100000">
                                          <p:val>
                                            <p:fltVal val="0"/>
                                          </p:val>
                                        </p:tav>
                                      </p:tavLst>
                                    </p:anim>
                                    <p:animEffect transition="in" filter="fade">
                                      <p:cBhvr>
                                        <p:cTn id="16" dur="2000"/>
                                        <p:tgtEl>
                                          <p:spTgt spid="11"/>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 calcmode="lin" valueType="num">
                                      <p:cBhvr>
                                        <p:cTn id="21" dur="2000" fill="hold"/>
                                        <p:tgtEl>
                                          <p:spTgt spid="3"/>
                                        </p:tgtEl>
                                        <p:attrNameLst>
                                          <p:attrName>style.rotation</p:attrName>
                                        </p:attrNameLst>
                                      </p:cBhvr>
                                      <p:tavLst>
                                        <p:tav tm="0">
                                          <p:val>
                                            <p:fltVal val="90"/>
                                          </p:val>
                                        </p:tav>
                                        <p:tav tm="100000">
                                          <p:val>
                                            <p:fltVal val="0"/>
                                          </p:val>
                                        </p:tav>
                                      </p:tavLst>
                                    </p:anim>
                                    <p:animEffect transition="in" filter="fade">
                                      <p:cBhvr>
                                        <p:cTn id="22" dur="2000"/>
                                        <p:tgtEl>
                                          <p:spTgt spid="3"/>
                                        </p:tgtEl>
                                      </p:cBhvr>
                                    </p:animEffect>
                                  </p:childTnLst>
                                </p:cTn>
                              </p:par>
                            </p:childTnLst>
                          </p:cTn>
                        </p:par>
                        <p:par>
                          <p:cTn id="23" fill="hold">
                            <p:stCondLst>
                              <p:cond delay="4000"/>
                            </p:stCondLst>
                            <p:childTnLst>
                              <p:par>
                                <p:cTn id="24" presetID="31"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2000" fill="hold"/>
                                        <p:tgtEl>
                                          <p:spTgt spid="14"/>
                                        </p:tgtEl>
                                        <p:attrNameLst>
                                          <p:attrName>ppt_w</p:attrName>
                                        </p:attrNameLst>
                                      </p:cBhvr>
                                      <p:tavLst>
                                        <p:tav tm="0">
                                          <p:val>
                                            <p:fltVal val="0"/>
                                          </p:val>
                                        </p:tav>
                                        <p:tav tm="100000">
                                          <p:val>
                                            <p:strVal val="#ppt_w"/>
                                          </p:val>
                                        </p:tav>
                                      </p:tavLst>
                                    </p:anim>
                                    <p:anim calcmode="lin" valueType="num">
                                      <p:cBhvr>
                                        <p:cTn id="27" dur="2000" fill="hold"/>
                                        <p:tgtEl>
                                          <p:spTgt spid="14"/>
                                        </p:tgtEl>
                                        <p:attrNameLst>
                                          <p:attrName>ppt_h</p:attrName>
                                        </p:attrNameLst>
                                      </p:cBhvr>
                                      <p:tavLst>
                                        <p:tav tm="0">
                                          <p:val>
                                            <p:fltVal val="0"/>
                                          </p:val>
                                        </p:tav>
                                        <p:tav tm="100000">
                                          <p:val>
                                            <p:strVal val="#ppt_h"/>
                                          </p:val>
                                        </p:tav>
                                      </p:tavLst>
                                    </p:anim>
                                    <p:anim calcmode="lin" valueType="num">
                                      <p:cBhvr>
                                        <p:cTn id="28" dur="2000" fill="hold"/>
                                        <p:tgtEl>
                                          <p:spTgt spid="14"/>
                                        </p:tgtEl>
                                        <p:attrNameLst>
                                          <p:attrName>style.rotation</p:attrName>
                                        </p:attrNameLst>
                                      </p:cBhvr>
                                      <p:tavLst>
                                        <p:tav tm="0">
                                          <p:val>
                                            <p:fltVal val="90"/>
                                          </p:val>
                                        </p:tav>
                                        <p:tav tm="100000">
                                          <p:val>
                                            <p:fltVal val="0"/>
                                          </p:val>
                                        </p:tav>
                                      </p:tavLst>
                                    </p:anim>
                                    <p:animEffect transition="in" filter="fade">
                                      <p:cBhvr>
                                        <p:cTn id="29" dur="2000"/>
                                        <p:tgtEl>
                                          <p:spTgt spid="14"/>
                                        </p:tgtEl>
                                      </p:cBhvr>
                                    </p:animEffect>
                                  </p:childTnLst>
                                </p:cTn>
                              </p:par>
                              <p:par>
                                <p:cTn id="30" presetID="31"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ppt_w</p:attrName>
                                        </p:attrNameLst>
                                      </p:cBhvr>
                                      <p:tavLst>
                                        <p:tav tm="0">
                                          <p:val>
                                            <p:fltVal val="0"/>
                                          </p:val>
                                        </p:tav>
                                        <p:tav tm="100000">
                                          <p:val>
                                            <p:strVal val="#ppt_w"/>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anim calcmode="lin" valueType="num">
                                      <p:cBhvr>
                                        <p:cTn id="34" dur="2000" fill="hold"/>
                                        <p:tgtEl>
                                          <p:spTgt spid="10"/>
                                        </p:tgtEl>
                                        <p:attrNameLst>
                                          <p:attrName>style.rotation</p:attrName>
                                        </p:attrNameLst>
                                      </p:cBhvr>
                                      <p:tavLst>
                                        <p:tav tm="0">
                                          <p:val>
                                            <p:fltVal val="90"/>
                                          </p:val>
                                        </p:tav>
                                        <p:tav tm="100000">
                                          <p:val>
                                            <p:fltVal val="0"/>
                                          </p:val>
                                        </p:tav>
                                      </p:tavLst>
                                    </p:anim>
                                    <p:animEffect transition="in" filter="fade">
                                      <p:cBhvr>
                                        <p:cTn id="3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Market Segments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994030"/>
            <a:ext cx="10765195" cy="4667217"/>
          </a:xfrm>
        </p:spPr>
        <p:txBody>
          <a:bodyPr/>
          <a:lstStyle/>
          <a:p>
            <a:pPr algn="just">
              <a:buClr>
                <a:schemeClr val="tx1"/>
              </a:buClr>
            </a:pPr>
            <a:r>
              <a:rPr lang="en-GB" sz="2200" dirty="0"/>
              <a:t>Industries can also be disaggregated into smaller and specific market sections known as segments. The concept of </a:t>
            </a:r>
            <a:r>
              <a:rPr lang="en-GB" sz="2200" b="1" dirty="0">
                <a:solidFill>
                  <a:srgbClr val="FF0000"/>
                </a:solidFill>
              </a:rPr>
              <a:t>market segment </a:t>
            </a:r>
            <a:r>
              <a:rPr lang="en-GB" sz="2200" dirty="0"/>
              <a:t>focuses on differences in customer needs. </a:t>
            </a:r>
          </a:p>
          <a:p>
            <a:pPr algn="just">
              <a:buClr>
                <a:schemeClr val="tx1"/>
              </a:buClr>
            </a:pPr>
            <a:r>
              <a:rPr lang="en-GB" sz="2200" dirty="0"/>
              <a:t>A </a:t>
            </a:r>
            <a:r>
              <a:rPr lang="en-GB" sz="2200" b="1" dirty="0">
                <a:solidFill>
                  <a:srgbClr val="FF0000"/>
                </a:solidFill>
              </a:rPr>
              <a:t>market segment </a:t>
            </a:r>
            <a:r>
              <a:rPr lang="en-GB" sz="2200" dirty="0"/>
              <a:t>is a group of customers who have similar needs that are different from customer needs in other parts of the market. Where these customer groups are relatively small, such market segments are often called ‘</a:t>
            </a:r>
            <a:r>
              <a:rPr lang="en-GB" sz="2200" b="1" dirty="0">
                <a:solidFill>
                  <a:srgbClr val="7030A0"/>
                </a:solidFill>
              </a:rPr>
              <a:t>niches</a:t>
            </a:r>
            <a:r>
              <a:rPr lang="en-GB" sz="2200" dirty="0"/>
              <a:t>’.</a:t>
            </a:r>
          </a:p>
          <a:p>
            <a:pPr algn="just">
              <a:buClr>
                <a:schemeClr val="tx1"/>
              </a:buClr>
            </a:pPr>
            <a:r>
              <a:rPr lang="en-GB" sz="2200" dirty="0"/>
              <a:t>Segmentation should reflect an organisation’s strategy and strategies based on market segments must keep customer needs firmly in mind. Therefore, two issues are particularly important in market segment analysis:</a:t>
            </a:r>
          </a:p>
          <a:p>
            <a:pPr lvl="1" algn="just">
              <a:buClr>
                <a:schemeClr val="tx1"/>
              </a:buClr>
              <a:buFont typeface="Wingdings" panose="05000000000000000000" pitchFamily="2" charset="2"/>
              <a:buChar char="Ø"/>
            </a:pPr>
            <a:r>
              <a:rPr lang="en-GB" sz="1900" b="1" dirty="0"/>
              <a:t>Variation in customer needs</a:t>
            </a:r>
            <a:r>
              <a:rPr lang="en-GB" sz="1900" dirty="0"/>
              <a:t>. Focusing on customer needs that are highly distinctive from those typical in the market is one means of building a long-term segment strategy.</a:t>
            </a:r>
          </a:p>
          <a:p>
            <a:pPr lvl="1" algn="just">
              <a:buClr>
                <a:schemeClr val="tx1"/>
              </a:buClr>
              <a:buFont typeface="Wingdings" panose="05000000000000000000" pitchFamily="2" charset="2"/>
              <a:buChar char="Ø"/>
            </a:pPr>
            <a:r>
              <a:rPr lang="en-GB" sz="1900" b="1" dirty="0"/>
              <a:t>Specialisation</a:t>
            </a:r>
            <a:r>
              <a:rPr lang="en-GB" sz="1900" dirty="0"/>
              <a:t> within a market segment can also be an important basis for a successful segmentation strategy. This is sometimes called a ‘niche strategy’. </a:t>
            </a:r>
          </a:p>
          <a:p>
            <a:pPr algn="just">
              <a:buClr>
                <a:schemeClr val="tx1"/>
              </a:buClr>
            </a:pPr>
            <a:endParaRPr lang="en-GB" sz="2200" dirty="0"/>
          </a:p>
        </p:txBody>
      </p:sp>
      <p:sp>
        <p:nvSpPr>
          <p:cNvPr id="2" name="Footer Placeholder 1">
            <a:extLst>
              <a:ext uri="{FF2B5EF4-FFF2-40B4-BE49-F238E27FC236}">
                <a16:creationId xmlns:a16="http://schemas.microsoft.com/office/drawing/2014/main" id="{BAFF4015-04B1-F4E4-0A86-74BB208EA5C6}"/>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69446426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500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1000"/>
                                        <p:tgtEl>
                                          <p:spTgt spid="7172">
                                            <p:txEl>
                                              <p:pRg st="1" end="1"/>
                                            </p:txEl>
                                          </p:spTgt>
                                        </p:tgtEl>
                                      </p:cBhvr>
                                    </p:animEffect>
                                    <p:anim calcmode="lin" valueType="num">
                                      <p:cBhvr>
                                        <p:cTn id="14"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nodeType="afterEffect">
                                  <p:stCondLst>
                                    <p:cond delay="500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1000"/>
                                        <p:tgtEl>
                                          <p:spTgt spid="7172">
                                            <p:txEl>
                                              <p:pRg st="2" end="2"/>
                                            </p:txEl>
                                          </p:spTgt>
                                        </p:tgtEl>
                                      </p:cBhvr>
                                    </p:animEffect>
                                    <p:anim calcmode="lin" valueType="num">
                                      <p:cBhvr>
                                        <p:cTn id="20"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13000"/>
                            </p:stCondLst>
                            <p:childTnLst>
                              <p:par>
                                <p:cTn id="23" presetID="42" presetClass="entr" presetSubtype="0" fill="hold" nodeType="afterEffect">
                                  <p:stCondLst>
                                    <p:cond delay="5000"/>
                                  </p:stCondLst>
                                  <p:childTnLst>
                                    <p:set>
                                      <p:cBhvr>
                                        <p:cTn id="24" dur="1" fill="hold">
                                          <p:stCondLst>
                                            <p:cond delay="0"/>
                                          </p:stCondLst>
                                        </p:cTn>
                                        <p:tgtEl>
                                          <p:spTgt spid="7172">
                                            <p:txEl>
                                              <p:pRg st="3" end="3"/>
                                            </p:txEl>
                                          </p:spTgt>
                                        </p:tgtEl>
                                        <p:attrNameLst>
                                          <p:attrName>style.visibility</p:attrName>
                                        </p:attrNameLst>
                                      </p:cBhvr>
                                      <p:to>
                                        <p:strVal val="visible"/>
                                      </p:to>
                                    </p:set>
                                    <p:animEffect transition="in" filter="fade">
                                      <p:cBhvr>
                                        <p:cTn id="25" dur="1000"/>
                                        <p:tgtEl>
                                          <p:spTgt spid="7172">
                                            <p:txEl>
                                              <p:pRg st="3" end="3"/>
                                            </p:txEl>
                                          </p:spTgt>
                                        </p:tgtEl>
                                      </p:cBhvr>
                                    </p:animEffect>
                                    <p:anim calcmode="lin" valueType="num">
                                      <p:cBhvr>
                                        <p:cTn id="26"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19000"/>
                            </p:stCondLst>
                            <p:childTnLst>
                              <p:par>
                                <p:cTn id="29" presetID="42" presetClass="entr" presetSubtype="0" fill="hold" nodeType="afterEffect">
                                  <p:stCondLst>
                                    <p:cond delay="500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1000"/>
                                        <p:tgtEl>
                                          <p:spTgt spid="7172">
                                            <p:txEl>
                                              <p:pRg st="4" end="4"/>
                                            </p:txEl>
                                          </p:spTgt>
                                        </p:tgtEl>
                                      </p:cBhvr>
                                    </p:animEffect>
                                    <p:anim calcmode="lin" valueType="num">
                                      <p:cBhvr>
                                        <p:cTn id="32"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Groups Analysis / Market Segmentation</a:t>
            </a:r>
          </a:p>
        </p:txBody>
      </p:sp>
      <p:pic>
        <p:nvPicPr>
          <p:cNvPr id="3" name="Picture 2" descr="A screenshot of a cell phone&#10;&#10;Description automatically generated">
            <a:extLst>
              <a:ext uri="{FF2B5EF4-FFF2-40B4-BE49-F238E27FC236}">
                <a16:creationId xmlns:a16="http://schemas.microsoft.com/office/drawing/2014/main" id="{9D9CCA27-4BC4-45B6-8902-66F4981EA8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4" y="908720"/>
            <a:ext cx="5854231" cy="4248472"/>
          </a:xfrm>
          <a:prstGeom prst="rect">
            <a:avLst/>
          </a:prstGeom>
        </p:spPr>
      </p:pic>
      <p:pic>
        <p:nvPicPr>
          <p:cNvPr id="12" name="Picture 11" descr="A screenshot of a cell phone&#10;&#10;Description automatically generated">
            <a:extLst>
              <a:ext uri="{FF2B5EF4-FFF2-40B4-BE49-F238E27FC236}">
                <a16:creationId xmlns:a16="http://schemas.microsoft.com/office/drawing/2014/main" id="{78D84256-6073-4A17-AEF6-3C2EDD1E07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7988" y="1055283"/>
            <a:ext cx="5595041" cy="4158208"/>
          </a:xfrm>
          <a:prstGeom prst="rect">
            <a:avLst/>
          </a:prstGeom>
        </p:spPr>
      </p:pic>
      <p:sp>
        <p:nvSpPr>
          <p:cNvPr id="11" name="TextBox 10">
            <a:extLst>
              <a:ext uri="{FF2B5EF4-FFF2-40B4-BE49-F238E27FC236}">
                <a16:creationId xmlns:a16="http://schemas.microsoft.com/office/drawing/2014/main" id="{610A28A0-ED08-46A1-B9D7-48BC80822067}"/>
              </a:ext>
            </a:extLst>
          </p:cNvPr>
          <p:cNvSpPr txBox="1"/>
          <p:nvPr/>
        </p:nvSpPr>
        <p:spPr>
          <a:xfrm>
            <a:off x="4475820" y="5129862"/>
            <a:ext cx="3240360" cy="523220"/>
          </a:xfrm>
          <a:prstGeom prst="rect">
            <a:avLst/>
          </a:prstGeom>
          <a:noFill/>
        </p:spPr>
        <p:txBody>
          <a:bodyPr wrap="square" rtlCol="0">
            <a:spAutoFit/>
          </a:bodyPr>
          <a:lstStyle/>
          <a:p>
            <a:pPr algn="ctr"/>
            <a:r>
              <a:rPr lang="en-GB" sz="2800" dirty="0">
                <a:solidFill>
                  <a:schemeClr val="accent1">
                    <a:lumMod val="75000"/>
                  </a:schemeClr>
                </a:solidFill>
                <a:latin typeface="Alien Encounters" panose="00000400000000000000" pitchFamily="2" charset="0"/>
              </a:rPr>
              <a:t>Car  Industry</a:t>
            </a:r>
          </a:p>
        </p:txBody>
      </p:sp>
      <p:sp>
        <p:nvSpPr>
          <p:cNvPr id="2" name="Footer Placeholder 1">
            <a:extLst>
              <a:ext uri="{FF2B5EF4-FFF2-40B4-BE49-F238E27FC236}">
                <a16:creationId xmlns:a16="http://schemas.microsoft.com/office/drawing/2014/main" id="{233BD23A-927C-B5F8-2E7D-EBBB34F876AC}"/>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15357091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500" fill="hold"/>
                                        <p:tgtEl>
                                          <p:spTgt spid="11"/>
                                        </p:tgtEl>
                                        <p:attrNameLst>
                                          <p:attrName>ppt_w</p:attrName>
                                        </p:attrNameLst>
                                      </p:cBhvr>
                                      <p:tavLst>
                                        <p:tav tm="0">
                                          <p:val>
                                            <p:fltVal val="0"/>
                                          </p:val>
                                        </p:tav>
                                        <p:tav tm="100000">
                                          <p:val>
                                            <p:strVal val="#ppt_w"/>
                                          </p:val>
                                        </p:tav>
                                      </p:tavLst>
                                    </p:anim>
                                    <p:anim calcmode="lin" valueType="num">
                                      <p:cBhvr>
                                        <p:cTn id="8" dur="1500" fill="hold"/>
                                        <p:tgtEl>
                                          <p:spTgt spid="11"/>
                                        </p:tgtEl>
                                        <p:attrNameLst>
                                          <p:attrName>ppt_h</p:attrName>
                                        </p:attrNameLst>
                                      </p:cBhvr>
                                      <p:tavLst>
                                        <p:tav tm="0">
                                          <p:val>
                                            <p:fltVal val="0"/>
                                          </p:val>
                                        </p:tav>
                                        <p:tav tm="100000">
                                          <p:val>
                                            <p:strVal val="#ppt_h"/>
                                          </p:val>
                                        </p:tav>
                                      </p:tavLst>
                                    </p:anim>
                                    <p:anim calcmode="lin" valueType="num">
                                      <p:cBhvr>
                                        <p:cTn id="9" dur="1500" fill="hold"/>
                                        <p:tgtEl>
                                          <p:spTgt spid="11"/>
                                        </p:tgtEl>
                                        <p:attrNameLst>
                                          <p:attrName>style.rotation</p:attrName>
                                        </p:attrNameLst>
                                      </p:cBhvr>
                                      <p:tavLst>
                                        <p:tav tm="0">
                                          <p:val>
                                            <p:fltVal val="90"/>
                                          </p:val>
                                        </p:tav>
                                        <p:tav tm="100000">
                                          <p:val>
                                            <p:fltVal val="0"/>
                                          </p:val>
                                        </p:tav>
                                      </p:tavLst>
                                    </p:anim>
                                    <p:animEffect transition="in" filter="fade">
                                      <p:cBhvr>
                                        <p:cTn id="10" dur="1500"/>
                                        <p:tgtEl>
                                          <p:spTgt spid="11"/>
                                        </p:tgtEl>
                                      </p:cBhvr>
                                    </p:animEffect>
                                  </p:childTnLst>
                                </p:cTn>
                              </p:par>
                            </p:childTnLst>
                          </p:cTn>
                        </p:par>
                        <p:par>
                          <p:cTn id="11" fill="hold">
                            <p:stCondLst>
                              <p:cond delay="1500"/>
                            </p:stCondLst>
                            <p:childTnLst>
                              <p:par>
                                <p:cTn id="12" presetID="31"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500" fill="hold"/>
                                        <p:tgtEl>
                                          <p:spTgt spid="3"/>
                                        </p:tgtEl>
                                        <p:attrNameLst>
                                          <p:attrName>ppt_w</p:attrName>
                                        </p:attrNameLst>
                                      </p:cBhvr>
                                      <p:tavLst>
                                        <p:tav tm="0">
                                          <p:val>
                                            <p:fltVal val="0"/>
                                          </p:val>
                                        </p:tav>
                                        <p:tav tm="100000">
                                          <p:val>
                                            <p:strVal val="#ppt_w"/>
                                          </p:val>
                                        </p:tav>
                                      </p:tavLst>
                                    </p:anim>
                                    <p:anim calcmode="lin" valueType="num">
                                      <p:cBhvr>
                                        <p:cTn id="15" dur="1500" fill="hold"/>
                                        <p:tgtEl>
                                          <p:spTgt spid="3"/>
                                        </p:tgtEl>
                                        <p:attrNameLst>
                                          <p:attrName>ppt_h</p:attrName>
                                        </p:attrNameLst>
                                      </p:cBhvr>
                                      <p:tavLst>
                                        <p:tav tm="0">
                                          <p:val>
                                            <p:fltVal val="0"/>
                                          </p:val>
                                        </p:tav>
                                        <p:tav tm="100000">
                                          <p:val>
                                            <p:strVal val="#ppt_h"/>
                                          </p:val>
                                        </p:tav>
                                      </p:tavLst>
                                    </p:anim>
                                    <p:anim calcmode="lin" valueType="num">
                                      <p:cBhvr>
                                        <p:cTn id="16" dur="1500" fill="hold"/>
                                        <p:tgtEl>
                                          <p:spTgt spid="3"/>
                                        </p:tgtEl>
                                        <p:attrNameLst>
                                          <p:attrName>style.rotation</p:attrName>
                                        </p:attrNameLst>
                                      </p:cBhvr>
                                      <p:tavLst>
                                        <p:tav tm="0">
                                          <p:val>
                                            <p:fltVal val="90"/>
                                          </p:val>
                                        </p:tav>
                                        <p:tav tm="100000">
                                          <p:val>
                                            <p:fltVal val="0"/>
                                          </p:val>
                                        </p:tav>
                                      </p:tavLst>
                                    </p:anim>
                                    <p:animEffect transition="in" filter="fade">
                                      <p:cBhvr>
                                        <p:cTn id="17" dur="1500"/>
                                        <p:tgtEl>
                                          <p:spTgt spid="3"/>
                                        </p:tgtEl>
                                      </p:cBhvr>
                                    </p:animEffect>
                                  </p:childTnLst>
                                </p:cTn>
                              </p:par>
                            </p:childTnLst>
                          </p:cTn>
                        </p:par>
                        <p:par>
                          <p:cTn id="18" fill="hold">
                            <p:stCondLst>
                              <p:cond delay="3000"/>
                            </p:stCondLst>
                            <p:childTnLst>
                              <p:par>
                                <p:cTn id="19" presetID="31"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500" fill="hold"/>
                                        <p:tgtEl>
                                          <p:spTgt spid="12"/>
                                        </p:tgtEl>
                                        <p:attrNameLst>
                                          <p:attrName>ppt_w</p:attrName>
                                        </p:attrNameLst>
                                      </p:cBhvr>
                                      <p:tavLst>
                                        <p:tav tm="0">
                                          <p:val>
                                            <p:fltVal val="0"/>
                                          </p:val>
                                        </p:tav>
                                        <p:tav tm="100000">
                                          <p:val>
                                            <p:strVal val="#ppt_w"/>
                                          </p:val>
                                        </p:tav>
                                      </p:tavLst>
                                    </p:anim>
                                    <p:anim calcmode="lin" valueType="num">
                                      <p:cBhvr>
                                        <p:cTn id="22" dur="1500" fill="hold"/>
                                        <p:tgtEl>
                                          <p:spTgt spid="12"/>
                                        </p:tgtEl>
                                        <p:attrNameLst>
                                          <p:attrName>ppt_h</p:attrName>
                                        </p:attrNameLst>
                                      </p:cBhvr>
                                      <p:tavLst>
                                        <p:tav tm="0">
                                          <p:val>
                                            <p:fltVal val="0"/>
                                          </p:val>
                                        </p:tav>
                                        <p:tav tm="100000">
                                          <p:val>
                                            <p:strVal val="#ppt_h"/>
                                          </p:val>
                                        </p:tav>
                                      </p:tavLst>
                                    </p:anim>
                                    <p:anim calcmode="lin" valueType="num">
                                      <p:cBhvr>
                                        <p:cTn id="23" dur="1500" fill="hold"/>
                                        <p:tgtEl>
                                          <p:spTgt spid="12"/>
                                        </p:tgtEl>
                                        <p:attrNameLst>
                                          <p:attrName>style.rotation</p:attrName>
                                        </p:attrNameLst>
                                      </p:cBhvr>
                                      <p:tavLst>
                                        <p:tav tm="0">
                                          <p:val>
                                            <p:fltVal val="90"/>
                                          </p:val>
                                        </p:tav>
                                        <p:tav tm="100000">
                                          <p:val>
                                            <p:fltVal val="0"/>
                                          </p:val>
                                        </p:tav>
                                      </p:tavLst>
                                    </p:anim>
                                    <p:animEffect transition="in" filter="fade">
                                      <p:cBhvr>
                                        <p:cTn id="24"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D7E89-62DA-1596-8449-04216C83D611}"/>
              </a:ext>
            </a:extLst>
          </p:cNvPr>
          <p:cNvSpPr>
            <a:spLocks noGrp="1"/>
          </p:cNvSpPr>
          <p:nvPr>
            <p:ph type="title"/>
          </p:nvPr>
        </p:nvSpPr>
        <p:spPr/>
        <p:txBody>
          <a:bodyPr/>
          <a:lstStyle/>
          <a:p>
            <a:r>
              <a:rPr lang="en-GB" noProof="0" dirty="0">
                <a:latin typeface="Arial" panose="020B0604020202020204" pitchFamily="34" charset="0"/>
                <a:cs typeface="Arial" panose="020B0604020202020204" pitchFamily="34" charset="0"/>
              </a:rPr>
              <a:t>Summary</a:t>
            </a:r>
          </a:p>
        </p:txBody>
      </p:sp>
      <p:sp>
        <p:nvSpPr>
          <p:cNvPr id="3" name="Content Placeholder 2">
            <a:extLst>
              <a:ext uri="{FF2B5EF4-FFF2-40B4-BE49-F238E27FC236}">
                <a16:creationId xmlns:a16="http://schemas.microsoft.com/office/drawing/2014/main" id="{A68F7CBA-97AA-00E6-DE2D-783BA2FD2607}"/>
              </a:ext>
            </a:extLst>
          </p:cNvPr>
          <p:cNvSpPr>
            <a:spLocks noGrp="1"/>
          </p:cNvSpPr>
          <p:nvPr>
            <p:ph idx="1"/>
          </p:nvPr>
        </p:nvSpPr>
        <p:spPr/>
        <p:txBody>
          <a:bodyPr/>
          <a:lstStyle/>
          <a:p>
            <a:r>
              <a:rPr lang="en-GB" noProof="0" dirty="0">
                <a:latin typeface="Arial" panose="020B0604020202020204" pitchFamily="34" charset="0"/>
                <a:cs typeface="Arial" panose="020B0604020202020204" pitchFamily="34" charset="0"/>
              </a:rPr>
              <a:t>Today we have covered:</a:t>
            </a:r>
          </a:p>
        </p:txBody>
      </p:sp>
      <p:sp>
        <p:nvSpPr>
          <p:cNvPr id="6" name="Slide Number Placeholder 5">
            <a:extLst>
              <a:ext uri="{FF2B5EF4-FFF2-40B4-BE49-F238E27FC236}">
                <a16:creationId xmlns:a16="http://schemas.microsoft.com/office/drawing/2014/main" id="{B11ABDDE-7417-9B38-8983-085ED8E0DF39}"/>
              </a:ext>
            </a:extLst>
          </p:cNvPr>
          <p:cNvSpPr>
            <a:spLocks noGrp="1"/>
          </p:cNvSpPr>
          <p:nvPr>
            <p:ph type="sldNum" sz="quarter" idx="12"/>
          </p:nvPr>
        </p:nvSpPr>
        <p:spPr/>
        <p:txBody>
          <a:bodyPr/>
          <a:lstStyle/>
          <a:p>
            <a:pPr>
              <a:defRPr/>
            </a:pPr>
            <a:fld id="{6B9CAAEB-5DD4-4716-AEA0-BEF1B1D22BD1}" type="slidenum">
              <a:rPr lang="en-GB" noProof="0" smtClean="0">
                <a:latin typeface="Arial" panose="020B0604020202020204" pitchFamily="34" charset="0"/>
                <a:cs typeface="Arial" panose="020B0604020202020204" pitchFamily="34" charset="0"/>
              </a:rPr>
              <a:pPr>
                <a:defRPr/>
              </a:pPr>
              <a:t>23</a:t>
            </a:fld>
            <a:endParaRPr lang="en-GB" noProof="0" dirty="0">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28F4B47F-B351-26AB-C0A6-4FA17B0D3088}"/>
              </a:ext>
            </a:extLst>
          </p:cNvPr>
          <p:cNvSpPr txBox="1">
            <a:spLocks/>
          </p:cNvSpPr>
          <p:nvPr/>
        </p:nvSpPr>
        <p:spPr bwMode="auto">
          <a:xfrm>
            <a:off x="850900" y="1600201"/>
            <a:ext cx="10972800" cy="3505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457200"/>
            <a:endParaRPr lang="en-GB" dirty="0"/>
          </a:p>
          <a:p>
            <a:pPr marL="514350" indent="-457200"/>
            <a:r>
              <a:rPr lang="en-GB" sz="2800" dirty="0"/>
              <a:t>The competitive environment</a:t>
            </a:r>
          </a:p>
          <a:p>
            <a:pPr marL="514350" indent="-457200"/>
            <a:r>
              <a:rPr lang="en-GB" altLang="en-US" sz="2800" dirty="0"/>
              <a:t>Sustainable competitive advantages</a:t>
            </a:r>
          </a:p>
          <a:p>
            <a:pPr marL="514350" indent="-457200"/>
            <a:r>
              <a:rPr lang="en-GB" altLang="en-US" sz="2800" dirty="0"/>
              <a:t>5-forces analysis</a:t>
            </a:r>
          </a:p>
          <a:p>
            <a:pPr marL="514350" indent="-457200"/>
            <a:r>
              <a:rPr lang="en-GB" altLang="en-US" sz="2800" dirty="0"/>
              <a:t>Industrial life cycle</a:t>
            </a:r>
          </a:p>
          <a:p>
            <a:pPr marL="514350" indent="-457200"/>
            <a:r>
              <a:rPr lang="en-GB" altLang="en-US" sz="2800" dirty="0"/>
              <a:t>Market segment</a:t>
            </a:r>
          </a:p>
          <a:p>
            <a:pPr marL="514350" indent="-457200"/>
            <a:r>
              <a:rPr lang="en-GB" altLang="en-US" sz="2800" dirty="0"/>
              <a:t>Strategic group analysis</a:t>
            </a:r>
          </a:p>
        </p:txBody>
      </p:sp>
    </p:spTree>
    <p:extLst>
      <p:ext uri="{BB962C8B-B14F-4D97-AF65-F5344CB8AC3E}">
        <p14:creationId xmlns:p14="http://schemas.microsoft.com/office/powerpoint/2010/main" val="196150727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5673C-5807-5EAD-A4A9-E231C5A096DC}"/>
              </a:ext>
            </a:extLst>
          </p:cNvPr>
          <p:cNvSpPr>
            <a:spLocks noGrp="1"/>
          </p:cNvSpPr>
          <p:nvPr>
            <p:ph type="title"/>
          </p:nvPr>
        </p:nvSpPr>
        <p:spPr>
          <a:solidFill>
            <a:srgbClr val="FFC000"/>
          </a:solidFill>
        </p:spPr>
        <p:txBody>
          <a:bodyPr/>
          <a:lstStyle/>
          <a:p>
            <a:r>
              <a:rPr lang="en-US" sz="4000" dirty="0"/>
              <a:t>Activity – Business Development Proposal(BDP)</a:t>
            </a:r>
            <a:endParaRPr lang="en-GB" sz="4000" dirty="0"/>
          </a:p>
        </p:txBody>
      </p:sp>
      <p:sp>
        <p:nvSpPr>
          <p:cNvPr id="3" name="Content Placeholder 2">
            <a:extLst>
              <a:ext uri="{FF2B5EF4-FFF2-40B4-BE49-F238E27FC236}">
                <a16:creationId xmlns:a16="http://schemas.microsoft.com/office/drawing/2014/main" id="{F5488FB3-46D1-F3B1-6452-AC1D6B36CA5A}"/>
              </a:ext>
            </a:extLst>
          </p:cNvPr>
          <p:cNvSpPr>
            <a:spLocks noGrp="1"/>
          </p:cNvSpPr>
          <p:nvPr>
            <p:ph idx="1"/>
          </p:nvPr>
        </p:nvSpPr>
        <p:spPr/>
        <p:txBody>
          <a:bodyPr/>
          <a:lstStyle/>
          <a:p>
            <a:pPr lvl="0"/>
            <a:r>
              <a:rPr lang="en-US" sz="2400" dirty="0"/>
              <a:t>Where We Are: Needs were identified in the previous section.</a:t>
            </a:r>
          </a:p>
          <a:p>
            <a:pPr lvl="0"/>
            <a:r>
              <a:rPr lang="en-US" sz="2400" dirty="0"/>
              <a:t>What to Do Now:</a:t>
            </a:r>
          </a:p>
          <a:p>
            <a:pPr lvl="1"/>
            <a:r>
              <a:rPr lang="en-US" sz="1800" dirty="0"/>
              <a:t>Identify the services, products, or solutions that could serve the selected need.</a:t>
            </a:r>
          </a:p>
          <a:p>
            <a:pPr lvl="1"/>
            <a:r>
              <a:rPr lang="en-US" sz="1800" dirty="0"/>
              <a:t>Select one company that is currently active in the same or a similar market.</a:t>
            </a:r>
          </a:p>
          <a:p>
            <a:pPr lvl="1"/>
            <a:r>
              <a:rPr lang="en-US" sz="1800" dirty="0"/>
              <a:t>Examine the industry to determine whether this market has potential (the previous exercise checked if the need has a market; this exercise checks whether that market is attractive or not).</a:t>
            </a:r>
          </a:p>
          <a:p>
            <a:pPr lvl="0"/>
            <a:r>
              <a:rPr lang="en-US" sz="2400" dirty="0"/>
              <a:t>Considerations:</a:t>
            </a:r>
          </a:p>
          <a:p>
            <a:pPr lvl="1"/>
            <a:r>
              <a:rPr lang="en-US" sz="1800" dirty="0"/>
              <a:t>Theories to use: Apply relevant theoretical frameworks.</a:t>
            </a:r>
          </a:p>
          <a:p>
            <a:pPr lvl="1"/>
            <a:r>
              <a:rPr lang="en-US" sz="1800" dirty="0"/>
              <a:t>Data collection: Gather relevant data.</a:t>
            </a:r>
          </a:p>
          <a:p>
            <a:pPr lvl="1"/>
            <a:r>
              <a:rPr lang="en-US" sz="1800" dirty="0"/>
              <a:t>Data analysis: Analyze the data.</a:t>
            </a:r>
          </a:p>
          <a:p>
            <a:pPr lvl="0"/>
            <a:r>
              <a:rPr lang="en-US" sz="2400" dirty="0"/>
              <a:t>Deliverables: Your group may be asked to present your answers to the class.</a:t>
            </a:r>
            <a:endParaRPr lang="en-GB" sz="2400" dirty="0"/>
          </a:p>
        </p:txBody>
      </p:sp>
    </p:spTree>
    <p:extLst>
      <p:ext uri="{BB962C8B-B14F-4D97-AF65-F5344CB8AC3E}">
        <p14:creationId xmlns:p14="http://schemas.microsoft.com/office/powerpoint/2010/main" val="39190176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B1CC7-F9AA-EB66-8BE2-4D2B684FC8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5A69A5-96A9-4322-495F-62F08662F37B}"/>
              </a:ext>
            </a:extLst>
          </p:cNvPr>
          <p:cNvSpPr>
            <a:spLocks noGrp="1"/>
          </p:cNvSpPr>
          <p:nvPr>
            <p:ph type="title"/>
          </p:nvPr>
        </p:nvSpPr>
        <p:spPr>
          <a:xfrm>
            <a:off x="643555" y="425748"/>
            <a:ext cx="10972800" cy="706090"/>
          </a:xfrm>
        </p:spPr>
        <p:txBody>
          <a:bodyPr/>
          <a:lstStyle/>
          <a:p>
            <a:r>
              <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Independent study </a:t>
            </a:r>
            <a:br>
              <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Complete at least one task, prepare to make a 5-minute presentation next week</a:t>
            </a:r>
            <a:endParaRPr lang="en-GB" noProof="0" dirty="0">
              <a:latin typeface="Arial" panose="020B0604020202020204" pitchFamily="34" charset="0"/>
              <a:cs typeface="Arial" panose="020B0604020202020204" pitchFamily="34" charset="0"/>
            </a:endParaRPr>
          </a:p>
        </p:txBody>
      </p:sp>
      <p:sp>
        <p:nvSpPr>
          <p:cNvPr id="8" name="Content Placeholder 7">
            <a:extLst>
              <a:ext uri="{FF2B5EF4-FFF2-40B4-BE49-F238E27FC236}">
                <a16:creationId xmlns:a16="http://schemas.microsoft.com/office/drawing/2014/main" id="{2B606EC2-6345-F881-240E-0D6F925F794D}"/>
              </a:ext>
            </a:extLst>
          </p:cNvPr>
          <p:cNvSpPr>
            <a:spLocks noGrp="1"/>
          </p:cNvSpPr>
          <p:nvPr>
            <p:ph idx="1"/>
          </p:nvPr>
        </p:nvSpPr>
        <p:spPr>
          <a:xfrm>
            <a:off x="203762" y="1628800"/>
            <a:ext cx="12017828" cy="3917032"/>
          </a:xfrm>
        </p:spPr>
        <p:txBody>
          <a:bodyPr/>
          <a:lstStyle/>
          <a:p>
            <a:pPr marL="0" indent="0">
              <a:buNone/>
            </a:pPr>
            <a:r>
              <a:rPr lang="en-GB" sz="2400" b="1" dirty="0">
                <a:latin typeface="Arial" panose="020B0604020202020204" pitchFamily="34" charset="0"/>
                <a:cs typeface="Arial" panose="020B0604020202020204" pitchFamily="34" charset="0"/>
              </a:rPr>
              <a:t>Task 1: </a:t>
            </a:r>
            <a:r>
              <a:rPr lang="en-GB" sz="2400" dirty="0">
                <a:latin typeface="Arial" panose="020B0604020202020204" pitchFamily="34" charset="0"/>
                <a:cs typeface="Arial" panose="020B0604020202020204" pitchFamily="34" charset="0"/>
              </a:rPr>
              <a:t>Take a closer look at the “Comparative PESTLE Analysis between </a:t>
            </a:r>
            <a:r>
              <a:rPr lang="en-GB" sz="2400" b="1" dirty="0">
                <a:highlight>
                  <a:srgbClr val="FFFF00"/>
                </a:highlight>
                <a:latin typeface="Arial" panose="020B0604020202020204" pitchFamily="34" charset="0"/>
                <a:cs typeface="Arial" panose="020B0604020202020204" pitchFamily="34" charset="0"/>
              </a:rPr>
              <a:t>Mexico &amp; Norway</a:t>
            </a:r>
            <a:r>
              <a:rPr lang="en-GB" sz="2400" dirty="0">
                <a:latin typeface="Arial" panose="020B0604020202020204" pitchFamily="34" charset="0"/>
                <a:cs typeface="Arial" panose="020B0604020202020204" pitchFamily="34" charset="0"/>
              </a:rPr>
              <a:t>” (available on Moodle) and as Business Strategist make a suggestion  / recommendation how the Negatives elements in either of the country’s PESTEL analysis can potentially be converted into something positive. </a:t>
            </a:r>
          </a:p>
          <a:p>
            <a:pPr marL="0" indent="0">
              <a:buNone/>
            </a:pPr>
            <a:r>
              <a:rPr lang="en-GB" sz="2400" b="1" dirty="0">
                <a:latin typeface="Arial" panose="020B0604020202020204" pitchFamily="34" charset="0"/>
                <a:cs typeface="Arial" panose="020B0604020202020204" pitchFamily="34" charset="0"/>
              </a:rPr>
              <a:t>Task 2: </a:t>
            </a:r>
            <a:r>
              <a:rPr lang="en-GB" sz="2400" dirty="0">
                <a:latin typeface="Arial" panose="020B0604020202020204" pitchFamily="34" charset="0"/>
                <a:cs typeface="Arial" panose="020B0604020202020204" pitchFamily="34" charset="0"/>
              </a:rPr>
              <a:t> Take a closer look at the “Comparative PEST Analysis between </a:t>
            </a:r>
            <a:r>
              <a:rPr lang="en-GB" sz="2400" dirty="0">
                <a:highlight>
                  <a:srgbClr val="FFFF00"/>
                </a:highlight>
                <a:latin typeface="Arial" panose="020B0604020202020204" pitchFamily="34" charset="0"/>
                <a:cs typeface="Arial" panose="020B0604020202020204" pitchFamily="34" charset="0"/>
              </a:rPr>
              <a:t>USA &amp; China </a:t>
            </a:r>
            <a:r>
              <a:rPr lang="en-GB" sz="2400" dirty="0">
                <a:latin typeface="Arial" panose="020B0604020202020204" pitchFamily="34" charset="0"/>
                <a:cs typeface="Arial" panose="020B0604020202020204" pitchFamily="34" charset="0"/>
              </a:rPr>
              <a:t>(Sample)”.  As Business Strategist conduct PESTLE analysis between your country of </a:t>
            </a:r>
            <a:r>
              <a:rPr lang="en-GB" sz="2400" b="1" dirty="0">
                <a:highlight>
                  <a:srgbClr val="FFFF00"/>
                </a:highlight>
                <a:latin typeface="Arial" panose="020B0604020202020204" pitchFamily="34" charset="0"/>
                <a:cs typeface="Arial" panose="020B0604020202020204" pitchFamily="34" charset="0"/>
              </a:rPr>
              <a:t>origin and the UK</a:t>
            </a:r>
            <a:r>
              <a:rPr lang="en-GB" sz="2400" b="1" dirty="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(available on Moodle) and be prepared to present a 2-minute verbal summary of your thoughts.</a:t>
            </a:r>
          </a:p>
          <a:p>
            <a:pPr marL="0" indent="0">
              <a:buNone/>
            </a:pPr>
            <a:r>
              <a:rPr lang="en-GB" sz="2400" b="1" dirty="0">
                <a:latin typeface="Arial" panose="020B0604020202020204" pitchFamily="34" charset="0"/>
                <a:cs typeface="Arial" panose="020B0604020202020204" pitchFamily="34" charset="0"/>
              </a:rPr>
              <a:t>Task 3 </a:t>
            </a:r>
            <a:r>
              <a:rPr lang="en-GB" sz="2400" dirty="0">
                <a:latin typeface="Arial" panose="020B0604020202020204" pitchFamily="34" charset="0"/>
                <a:cs typeface="Arial" panose="020B0604020202020204" pitchFamily="34" charset="0"/>
              </a:rPr>
              <a:t>and </a:t>
            </a:r>
            <a:r>
              <a:rPr lang="en-GB" sz="2400" b="1" dirty="0">
                <a:latin typeface="Arial" panose="020B0604020202020204" pitchFamily="34" charset="0"/>
                <a:cs typeface="Arial" panose="020B0604020202020204" pitchFamily="34" charset="0"/>
              </a:rPr>
              <a:t>Task 4: </a:t>
            </a:r>
            <a:r>
              <a:rPr lang="en-GB" sz="2400" dirty="0">
                <a:latin typeface="Arial" panose="020B0604020202020204" pitchFamily="34" charset="0"/>
                <a:cs typeface="Arial" panose="020B0604020202020204" pitchFamily="34" charset="0"/>
              </a:rPr>
              <a:t>please examine the next slides</a:t>
            </a:r>
            <a:endParaRPr lang="en-GB" sz="180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E5E4A7B3-9DD3-3A50-D8CA-CCF8439F2A89}"/>
              </a:ext>
            </a:extLst>
          </p:cNvPr>
          <p:cNvSpPr>
            <a:spLocks noGrp="1"/>
          </p:cNvSpPr>
          <p:nvPr>
            <p:ph type="sldNum" sz="quarter" idx="12"/>
          </p:nvPr>
        </p:nvSpPr>
        <p:spPr/>
        <p:txBody>
          <a:bodyPr/>
          <a:lstStyle/>
          <a:p>
            <a:pPr>
              <a:defRPr/>
            </a:pPr>
            <a:fld id="{6B9CAAEB-5DD4-4716-AEA0-BEF1B1D22BD1}" type="slidenum">
              <a:rPr lang="en-GB" noProof="0" smtClean="0">
                <a:latin typeface="Arial" panose="020B0604020202020204" pitchFamily="34" charset="0"/>
                <a:cs typeface="Arial" panose="020B0604020202020204" pitchFamily="34" charset="0"/>
              </a:rPr>
              <a:pPr>
                <a:defRPr/>
              </a:pPr>
              <a:t>25</a:t>
            </a:fld>
            <a:endParaRPr lang="en-GB" noProof="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572942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60532FE1-CA6F-3489-0659-8712A6A6FFA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E8FC2AA-433C-DA34-6A0A-FCFE76B316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470" y="1574551"/>
            <a:ext cx="9937104" cy="3582641"/>
          </a:xfrm>
          <a:prstGeom prst="rect">
            <a:avLst/>
          </a:prstGeom>
        </p:spPr>
      </p:pic>
      <p:sp>
        <p:nvSpPr>
          <p:cNvPr id="7171" name="Title 1">
            <a:extLst>
              <a:ext uri="{FF2B5EF4-FFF2-40B4-BE49-F238E27FC236}">
                <a16:creationId xmlns:a16="http://schemas.microsoft.com/office/drawing/2014/main" id="{1FF3973F-BA9E-50D0-FCBA-03945CC0C56C}"/>
              </a:ext>
            </a:extLst>
          </p:cNvPr>
          <p:cNvSpPr>
            <a:spLocks noGrp="1"/>
          </p:cNvSpPr>
          <p:nvPr>
            <p:ph type="title" idx="4294967295"/>
          </p:nvPr>
        </p:nvSpPr>
        <p:spPr>
          <a:xfrm>
            <a:off x="551384" y="70512"/>
            <a:ext cx="11089232" cy="694192"/>
          </a:xfrm>
        </p:spPr>
        <p:txBody>
          <a:bodyPr/>
          <a:lstStyle/>
          <a:p>
            <a:pPr algn="l" eaLnBrk="1" hangingPunct="1"/>
            <a:r>
              <a:rPr lang="en-GB" altLang="en-US" sz="3200" b="1" dirty="0">
                <a:solidFill>
                  <a:schemeClr val="tx2">
                    <a:lumMod val="75000"/>
                  </a:schemeClr>
                </a:solidFill>
              </a:rPr>
              <a:t>Task 3: </a:t>
            </a:r>
          </a:p>
        </p:txBody>
      </p:sp>
      <p:sp>
        <p:nvSpPr>
          <p:cNvPr id="7172" name="Content Placeholder 2">
            <a:extLst>
              <a:ext uri="{FF2B5EF4-FFF2-40B4-BE49-F238E27FC236}">
                <a16:creationId xmlns:a16="http://schemas.microsoft.com/office/drawing/2014/main" id="{1E2E4B41-9066-ED75-E879-631F60BAEDCC}"/>
              </a:ext>
            </a:extLst>
          </p:cNvPr>
          <p:cNvSpPr>
            <a:spLocks noGrp="1"/>
          </p:cNvSpPr>
          <p:nvPr>
            <p:ph idx="4294967295"/>
          </p:nvPr>
        </p:nvSpPr>
        <p:spPr>
          <a:xfrm>
            <a:off x="529813" y="746010"/>
            <a:ext cx="10765195" cy="1008112"/>
          </a:xfrm>
        </p:spPr>
        <p:txBody>
          <a:bodyPr/>
          <a:lstStyle/>
          <a:p>
            <a:pPr marL="0" indent="0" algn="just">
              <a:buNone/>
            </a:pPr>
            <a:r>
              <a:rPr lang="en-GB" sz="2600" b="1" dirty="0"/>
              <a:t>Choose any vehicle from the list below and conduct the Competitive Five Forces Framework</a:t>
            </a:r>
            <a:endParaRPr lang="en-GB" altLang="en-US" sz="2600" dirty="0"/>
          </a:p>
        </p:txBody>
      </p:sp>
      <p:sp>
        <p:nvSpPr>
          <p:cNvPr id="2" name="Footer Placeholder 1">
            <a:extLst>
              <a:ext uri="{FF2B5EF4-FFF2-40B4-BE49-F238E27FC236}">
                <a16:creationId xmlns:a16="http://schemas.microsoft.com/office/drawing/2014/main" id="{D593DE92-A8F2-D991-4A45-3C093F982E77}"/>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80780833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style.rotation</p:attrName>
                                        </p:attrNameLst>
                                      </p:cBhvr>
                                      <p:tavLst>
                                        <p:tav tm="0">
                                          <p:val>
                                            <p:fltVal val="90"/>
                                          </p:val>
                                        </p:tav>
                                        <p:tav tm="100000">
                                          <p:val>
                                            <p:fltVal val="0"/>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9A50ECA-9BE8-5E3F-F7AF-C992A6F9D6D2}"/>
            </a:ext>
          </a:extLst>
        </p:cNvPr>
        <p:cNvGrpSpPr/>
        <p:nvPr/>
      </p:nvGrpSpPr>
      <p:grpSpPr>
        <a:xfrm>
          <a:off x="0" y="0"/>
          <a:ext cx="0" cy="0"/>
          <a:chOff x="0" y="0"/>
          <a:chExt cx="0" cy="0"/>
        </a:xfrm>
      </p:grpSpPr>
      <p:sp>
        <p:nvSpPr>
          <p:cNvPr id="7171" name="Title 1">
            <a:extLst>
              <a:ext uri="{FF2B5EF4-FFF2-40B4-BE49-F238E27FC236}">
                <a16:creationId xmlns:a16="http://schemas.microsoft.com/office/drawing/2014/main" id="{02573D35-B039-8554-CCF1-1387B2FD777B}"/>
              </a:ext>
            </a:extLst>
          </p:cNvPr>
          <p:cNvSpPr>
            <a:spLocks noGrp="1"/>
          </p:cNvSpPr>
          <p:nvPr>
            <p:ph type="title" idx="4294967295"/>
          </p:nvPr>
        </p:nvSpPr>
        <p:spPr>
          <a:xfrm>
            <a:off x="191345" y="51818"/>
            <a:ext cx="11089232" cy="694192"/>
          </a:xfrm>
        </p:spPr>
        <p:txBody>
          <a:bodyPr/>
          <a:lstStyle/>
          <a:p>
            <a:pPr algn="l" eaLnBrk="1" hangingPunct="1"/>
            <a:r>
              <a:rPr lang="en-GB" altLang="en-US" sz="3200" b="1" dirty="0">
                <a:solidFill>
                  <a:schemeClr val="tx2">
                    <a:lumMod val="75000"/>
                  </a:schemeClr>
                </a:solidFill>
              </a:rPr>
              <a:t>Task 4: </a:t>
            </a:r>
          </a:p>
        </p:txBody>
      </p:sp>
      <p:sp>
        <p:nvSpPr>
          <p:cNvPr id="7172" name="Content Placeholder 2">
            <a:extLst>
              <a:ext uri="{FF2B5EF4-FFF2-40B4-BE49-F238E27FC236}">
                <a16:creationId xmlns:a16="http://schemas.microsoft.com/office/drawing/2014/main" id="{8CCBF2D2-EDB0-BF5E-CB66-4C168A3859F6}"/>
              </a:ext>
            </a:extLst>
          </p:cNvPr>
          <p:cNvSpPr>
            <a:spLocks noGrp="1"/>
          </p:cNvSpPr>
          <p:nvPr>
            <p:ph idx="4294967295"/>
          </p:nvPr>
        </p:nvSpPr>
        <p:spPr>
          <a:xfrm>
            <a:off x="191345" y="746010"/>
            <a:ext cx="11881320" cy="1008112"/>
          </a:xfrm>
        </p:spPr>
        <p:txBody>
          <a:bodyPr/>
          <a:lstStyle/>
          <a:p>
            <a:pPr marL="0" indent="0" algn="just">
              <a:buNone/>
            </a:pPr>
            <a:r>
              <a:rPr lang="en-GB" sz="2600" b="1" dirty="0"/>
              <a:t>Choose any airline from the list below and conduct the Competitive Five Forces Framework</a:t>
            </a:r>
            <a:endParaRPr lang="en-GB" altLang="en-US" sz="2600" dirty="0"/>
          </a:p>
        </p:txBody>
      </p:sp>
      <p:sp>
        <p:nvSpPr>
          <p:cNvPr id="2" name="Footer Placeholder 1">
            <a:extLst>
              <a:ext uri="{FF2B5EF4-FFF2-40B4-BE49-F238E27FC236}">
                <a16:creationId xmlns:a16="http://schemas.microsoft.com/office/drawing/2014/main" id="{3044EE62-5723-9F22-E0C6-0055DC82682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pic>
        <p:nvPicPr>
          <p:cNvPr id="5" name="Picture 4" descr="A close up of text on a white background&#10;&#10;Description automatically generated">
            <a:extLst>
              <a:ext uri="{FF2B5EF4-FFF2-40B4-BE49-F238E27FC236}">
                <a16:creationId xmlns:a16="http://schemas.microsoft.com/office/drawing/2014/main" id="{E28EEA06-EA0B-81D7-0CDC-4FE5538D0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7688" y="1342159"/>
            <a:ext cx="7056784" cy="3706133"/>
          </a:xfrm>
          <a:prstGeom prst="rect">
            <a:avLst/>
          </a:prstGeom>
        </p:spPr>
      </p:pic>
      <p:sp>
        <p:nvSpPr>
          <p:cNvPr id="7" name="TextBox 6">
            <a:extLst>
              <a:ext uri="{FF2B5EF4-FFF2-40B4-BE49-F238E27FC236}">
                <a16:creationId xmlns:a16="http://schemas.microsoft.com/office/drawing/2014/main" id="{D833D243-C566-C55F-A918-CC7AD40278BD}"/>
              </a:ext>
            </a:extLst>
          </p:cNvPr>
          <p:cNvSpPr txBox="1"/>
          <p:nvPr/>
        </p:nvSpPr>
        <p:spPr>
          <a:xfrm>
            <a:off x="983432" y="5150848"/>
            <a:ext cx="10441160" cy="400110"/>
          </a:xfrm>
          <a:prstGeom prst="rect">
            <a:avLst/>
          </a:prstGeom>
          <a:noFill/>
        </p:spPr>
        <p:txBody>
          <a:bodyPr wrap="square">
            <a:spAutoFit/>
          </a:bodyPr>
          <a:lstStyle/>
          <a:p>
            <a:pPr algn="just"/>
            <a:r>
              <a:rPr lang="en-GB" sz="2000" b="1" dirty="0">
                <a:highlight>
                  <a:srgbClr val="FFFF00"/>
                </a:highlight>
              </a:rPr>
              <a:t>Based on your analysis, find ways how the competitiveness could be sustained</a:t>
            </a:r>
            <a:r>
              <a:rPr lang="en-GB" sz="1800" dirty="0">
                <a:highlight>
                  <a:srgbClr val="FFFF00"/>
                </a:highlight>
              </a:rPr>
              <a:t>.</a:t>
            </a:r>
          </a:p>
        </p:txBody>
      </p:sp>
    </p:spTree>
    <p:extLst>
      <p:ext uri="{BB962C8B-B14F-4D97-AF65-F5344CB8AC3E}">
        <p14:creationId xmlns:p14="http://schemas.microsoft.com/office/powerpoint/2010/main" val="39191944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2000"/>
                                        <p:tgtEl>
                                          <p:spTgt spid="7172">
                                            <p:txEl>
                                              <p:pRg st="0" end="0"/>
                                            </p:txEl>
                                          </p:spTgt>
                                        </p:tgtEl>
                                      </p:cBhvr>
                                    </p:animEffect>
                                    <p:anim calcmode="lin" valueType="num">
                                      <p:cBhvr>
                                        <p:cTn id="8" dur="2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style.rotation</p:attrName>
                                        </p:attrNameLst>
                                      </p:cBhvr>
                                      <p:tavLst>
                                        <p:tav tm="0">
                                          <p:val>
                                            <p:fltVal val="90"/>
                                          </p:val>
                                        </p:tav>
                                        <p:tav tm="100000">
                                          <p:val>
                                            <p:fltVal val="0"/>
                                          </p:val>
                                        </p:tav>
                                      </p:tavLst>
                                    </p:anim>
                                    <p:animEffect transition="in" filter="fade">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Bibliography</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443372" y="899592"/>
            <a:ext cx="11305256" cy="5058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Bef>
                <a:spcPts val="0"/>
              </a:spcBef>
              <a:spcAft>
                <a:spcPts val="0"/>
              </a:spcAft>
              <a:buFont typeface="Symbol" panose="05050102010706020507" pitchFamily="18" charset="2"/>
              <a:buChar char=""/>
            </a:pP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Barney, J. B. &amp; </a:t>
            </a:r>
            <a:r>
              <a:rPr lang="en-GB" sz="1900" dirty="0" err="1">
                <a:effectLst/>
                <a:latin typeface="Times New Roman" panose="02020603050405020304" pitchFamily="18" charset="0"/>
                <a:ea typeface="Calibri" panose="020F0502020204030204" pitchFamily="34" charset="0"/>
                <a:cs typeface="Times New Roman" panose="02020603050405020304" pitchFamily="18" charset="0"/>
              </a:rPr>
              <a:t>Hesterly</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W. S., 2015. </a:t>
            </a:r>
            <a:r>
              <a:rPr lang="en-GB" sz="1900" i="1" dirty="0">
                <a:effectLst/>
                <a:latin typeface="Times New Roman" panose="02020603050405020304" pitchFamily="18" charset="0"/>
                <a:ea typeface="Calibri" panose="020F0502020204030204" pitchFamily="34" charset="0"/>
                <a:cs typeface="Times New Roman" panose="02020603050405020304" pitchFamily="18" charset="0"/>
              </a:rPr>
              <a:t>Strategic Management and Competitive Advantage: Concepts and Cases</a:t>
            </a:r>
            <a:r>
              <a:rPr lang="en-GB" sz="1900" dirty="0">
                <a:effectLst/>
                <a:latin typeface="Times New Roman" panose="02020603050405020304" pitchFamily="18" charset="0"/>
                <a:ea typeface="Calibri" panose="020F0502020204030204" pitchFamily="34" charset="0"/>
                <a:cs typeface="Times New Roman" panose="02020603050405020304" pitchFamily="18" charset="0"/>
              </a:rPr>
              <a:t>. 5 ed. Essex: Pearson Education Limited.</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0"/>
              </a:spcBef>
              <a:spcAft>
                <a:spcPts val="0"/>
              </a:spcAft>
              <a:buFont typeface="Symbol" panose="05050102010706020507" pitchFamily="18" charset="2"/>
              <a:buChar char=""/>
            </a:pP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Gamble, J. E., </a:t>
            </a:r>
            <a:r>
              <a:rPr lang="en-US" sz="1900" dirty="0" err="1">
                <a:effectLst/>
                <a:latin typeface="Times New Roman" panose="02020603050405020304" pitchFamily="18" charset="0"/>
                <a:ea typeface="Calibri" panose="020F0502020204030204" pitchFamily="34" charset="0"/>
                <a:cs typeface="Times New Roman" panose="02020603050405020304" pitchFamily="18" charset="0"/>
              </a:rPr>
              <a:t>Peteraf</a:t>
            </a: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 M. A. &amp; Thompson Jr, A. A., 2015. </a:t>
            </a:r>
            <a:r>
              <a:rPr lang="en-US" sz="1900" i="1" dirty="0">
                <a:effectLst/>
                <a:latin typeface="Times New Roman" panose="02020603050405020304" pitchFamily="18" charset="0"/>
                <a:ea typeface="Calibri" panose="020F0502020204030204" pitchFamily="34" charset="0"/>
                <a:cs typeface="Times New Roman" panose="02020603050405020304" pitchFamily="18" charset="0"/>
              </a:rPr>
              <a:t>Essentials of Strategic Management: The Quest for Competitive Advantage. </a:t>
            </a: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4 ed. New York: McGraw-Hill Education.</a:t>
            </a:r>
            <a:endParaRPr lang="en-GB"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pPr>
            <a:r>
              <a:rPr lang="en-GB" sz="1900" dirty="0">
                <a:effectLst/>
                <a:latin typeface="Times New Roman" panose="02020603050405020304" pitchFamily="18" charset="0"/>
                <a:ea typeface="Times New Roman" panose="02020603050405020304" pitchFamily="18" charset="0"/>
                <a:cs typeface="Times New Roman" panose="02020603050405020304" pitchFamily="18" charset="0"/>
              </a:rPr>
              <a:t>Grant, R. M., 2018. Contemporary Strategy Analysis. 10 ed. NJ: John Wiley &amp; Sons, Inc.</a:t>
            </a:r>
          </a:p>
          <a:p>
            <a:pPr marL="342900" lvl="0" indent="-342900" algn="just">
              <a:lnSpc>
                <a:spcPct val="150000"/>
              </a:lnSpc>
              <a:spcBef>
                <a:spcPts val="0"/>
              </a:spcBef>
              <a:spcAft>
                <a:spcPts val="0"/>
              </a:spcAft>
              <a:buFont typeface="Symbol" panose="05050102010706020507" pitchFamily="18" charset="2"/>
              <a:buChar char=""/>
            </a:pPr>
            <a:r>
              <a:rPr lang="en-GB" sz="1900" dirty="0">
                <a:effectLst/>
                <a:latin typeface="Times New Roman" panose="02020603050405020304" pitchFamily="18" charset="0"/>
                <a:ea typeface="Times New Roman" panose="02020603050405020304" pitchFamily="18" charset="0"/>
                <a:cs typeface="Times New Roman" panose="02020603050405020304" pitchFamily="18" charset="0"/>
              </a:rPr>
              <a:t>Hill, C. W. L., Schilling, M. A. &amp; Jones, G. R., 2017. </a:t>
            </a:r>
            <a:r>
              <a:rPr lang="en-GB" sz="1900" i="1" dirty="0">
                <a:effectLst/>
                <a:latin typeface="Times New Roman" panose="02020603050405020304" pitchFamily="18" charset="0"/>
                <a:ea typeface="Times New Roman" panose="02020603050405020304" pitchFamily="18" charset="0"/>
                <a:cs typeface="Times New Roman" panose="02020603050405020304" pitchFamily="18" charset="0"/>
              </a:rPr>
              <a:t>Strategic Management, Theory</a:t>
            </a:r>
            <a:r>
              <a:rPr lang="en-GB" sz="1900" dirty="0">
                <a:effectLst/>
                <a:latin typeface="Times New Roman" panose="02020603050405020304" pitchFamily="18" charset="0"/>
                <a:ea typeface="Times New Roman" panose="02020603050405020304" pitchFamily="18" charset="0"/>
                <a:cs typeface="Times New Roman" panose="02020603050405020304" pitchFamily="18" charset="0"/>
              </a:rPr>
              <a:t>. 12 ed. Boston: Cengage Learning.</a:t>
            </a:r>
          </a:p>
          <a:p>
            <a:pPr marL="342900" lvl="0" indent="-342900" algn="just">
              <a:lnSpc>
                <a:spcPct val="150000"/>
              </a:lnSpc>
              <a:spcBef>
                <a:spcPts val="0"/>
              </a:spcBef>
              <a:spcAft>
                <a:spcPts val="0"/>
              </a:spcAft>
              <a:buFont typeface="Symbol" panose="05050102010706020507" pitchFamily="18" charset="2"/>
              <a:buChar char=""/>
            </a:pP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Lynch, R., 2018. </a:t>
            </a:r>
            <a:r>
              <a:rPr lang="en-US" sz="1900" i="1" dirty="0">
                <a:effectLst/>
                <a:latin typeface="Times New Roman" panose="02020603050405020304" pitchFamily="18" charset="0"/>
                <a:ea typeface="Calibri" panose="020F0502020204030204" pitchFamily="34" charset="0"/>
                <a:cs typeface="Times New Roman" panose="02020603050405020304" pitchFamily="18" charset="0"/>
              </a:rPr>
              <a:t>Strategic Management. </a:t>
            </a: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8 ed. Harlow: Pearson Education Limited.</a:t>
            </a:r>
          </a:p>
          <a:p>
            <a:pPr marL="342900" lvl="0" indent="-342900" algn="just">
              <a:lnSpc>
                <a:spcPct val="150000"/>
              </a:lnSpc>
              <a:spcBef>
                <a:spcPts val="0"/>
              </a:spcBef>
              <a:spcAft>
                <a:spcPts val="0"/>
              </a:spcAft>
              <a:buFont typeface="Symbol" panose="05050102010706020507" pitchFamily="18" charset="2"/>
              <a:buChar char=""/>
            </a:pP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Wheelen, T. L., Hunger, J. D., Hoffman, A. N. &amp; Bamford, C. E., 2018. </a:t>
            </a:r>
            <a:r>
              <a:rPr lang="en-US" sz="1900" i="1" dirty="0">
                <a:effectLst/>
                <a:latin typeface="Times New Roman" panose="02020603050405020304" pitchFamily="18" charset="0"/>
                <a:ea typeface="Calibri" panose="020F0502020204030204" pitchFamily="34" charset="0"/>
                <a:cs typeface="Times New Roman" panose="02020603050405020304" pitchFamily="18" charset="0"/>
              </a:rPr>
              <a:t>Strategic Management and Business Policy: Globalization, Innovation and Sustainability. </a:t>
            </a: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15 ed. Harlow: Pearson Education.</a:t>
            </a:r>
            <a:endParaRPr lang="en-GB"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pPr>
            <a:r>
              <a:rPr lang="en-GB" sz="1900" dirty="0">
                <a:effectLst/>
                <a:latin typeface="Times New Roman" panose="02020603050405020304" pitchFamily="18" charset="0"/>
                <a:ea typeface="Times New Roman" panose="02020603050405020304" pitchFamily="18" charset="0"/>
                <a:cs typeface="Times New Roman" panose="02020603050405020304" pitchFamily="18" charset="0"/>
              </a:rPr>
              <a:t>Whittington, R. et al., 2020. </a:t>
            </a:r>
            <a:r>
              <a:rPr lang="en-GB" sz="1900" i="1" dirty="0">
                <a:effectLst/>
                <a:latin typeface="Times New Roman" panose="02020603050405020304" pitchFamily="18" charset="0"/>
                <a:ea typeface="Times New Roman" panose="02020603050405020304" pitchFamily="18" charset="0"/>
                <a:cs typeface="Times New Roman" panose="02020603050405020304" pitchFamily="18" charset="0"/>
              </a:rPr>
              <a:t>Exploring Strategy</a:t>
            </a:r>
            <a:r>
              <a:rPr lang="en-GB" sz="1900" dirty="0">
                <a:effectLst/>
                <a:latin typeface="Times New Roman" panose="02020603050405020304" pitchFamily="18" charset="0"/>
                <a:ea typeface="Times New Roman" panose="02020603050405020304" pitchFamily="18" charset="0"/>
                <a:cs typeface="Times New Roman" panose="02020603050405020304" pitchFamily="18" charset="0"/>
              </a:rPr>
              <a:t>. 12 ed. Harlow: Pearson Education Limited.</a:t>
            </a:r>
            <a:endParaRPr lang="en-GB" sz="1900" dirty="0">
              <a:latin typeface="Times New Roman" panose="02020603050405020304" pitchFamily="18" charset="0"/>
              <a:cs typeface="Times New Roman" panose="02020603050405020304" pitchFamily="18" charset="0"/>
            </a:endParaRPr>
          </a:p>
          <a:p>
            <a:endParaRPr lang="en-US" sz="2800" dirty="0"/>
          </a:p>
          <a:p>
            <a:pPr marL="0" indent="0"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8F0E2375-A4B3-824B-B7C2-40B7169288DA}"/>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4912788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Reading</a:t>
            </a:r>
          </a:p>
        </p:txBody>
      </p:sp>
      <p:sp>
        <p:nvSpPr>
          <p:cNvPr id="2" name="Footer Placeholder 1">
            <a:extLst>
              <a:ext uri="{FF2B5EF4-FFF2-40B4-BE49-F238E27FC236}">
                <a16:creationId xmlns:a16="http://schemas.microsoft.com/office/drawing/2014/main" id="{34C2EE0F-78EB-DAB0-AF5D-E9DF85B8CFF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
        <p:nvSpPr>
          <p:cNvPr id="7" name="TextBox 6">
            <a:extLst>
              <a:ext uri="{FF2B5EF4-FFF2-40B4-BE49-F238E27FC236}">
                <a16:creationId xmlns:a16="http://schemas.microsoft.com/office/drawing/2014/main" id="{8A11924F-03C1-46CB-8F11-43011CC81104}"/>
              </a:ext>
            </a:extLst>
          </p:cNvPr>
          <p:cNvSpPr txBox="1"/>
          <p:nvPr/>
        </p:nvSpPr>
        <p:spPr>
          <a:xfrm>
            <a:off x="335360" y="2084509"/>
            <a:ext cx="11449272" cy="1477328"/>
          </a:xfrm>
          <a:prstGeom prst="rect">
            <a:avLst/>
          </a:prstGeom>
          <a:noFill/>
        </p:spPr>
        <p:txBody>
          <a:bodyPr wrap="square">
            <a:spAutoFit/>
          </a:bodyPr>
          <a:lstStyle/>
          <a:p>
            <a:r>
              <a:rPr lang="en-GB" dirty="0"/>
              <a:t>CHECKLIST:  </a:t>
            </a:r>
          </a:p>
          <a:p>
            <a:endParaRPr lang="en-GB" dirty="0"/>
          </a:p>
          <a:p>
            <a:r>
              <a:rPr lang="en-GB" dirty="0"/>
              <a:t>Global Market Analysis – Airlines</a:t>
            </a:r>
          </a:p>
          <a:p>
            <a:endParaRPr lang="en-GB" dirty="0"/>
          </a:p>
          <a:p>
            <a:r>
              <a:rPr lang="en-GB" dirty="0"/>
              <a:t>Global Market Analysis - Car Manufacturing</a:t>
            </a:r>
          </a:p>
        </p:txBody>
      </p:sp>
    </p:spTree>
    <p:extLst>
      <p:ext uri="{BB962C8B-B14F-4D97-AF65-F5344CB8AC3E}">
        <p14:creationId xmlns:p14="http://schemas.microsoft.com/office/powerpoint/2010/main" val="132240858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B39F2E3-6D4E-E2DA-4248-8B9FE50CD318}"/>
            </a:ext>
          </a:extLst>
        </p:cNvPr>
        <p:cNvGrpSpPr/>
        <p:nvPr/>
      </p:nvGrpSpPr>
      <p:grpSpPr>
        <a:xfrm>
          <a:off x="0" y="0"/>
          <a:ext cx="0" cy="0"/>
          <a:chOff x="0" y="0"/>
          <a:chExt cx="0" cy="0"/>
        </a:xfrm>
      </p:grpSpPr>
      <p:sp>
        <p:nvSpPr>
          <p:cNvPr id="7171" name="Title 1">
            <a:extLst>
              <a:ext uri="{FF2B5EF4-FFF2-40B4-BE49-F238E27FC236}">
                <a16:creationId xmlns:a16="http://schemas.microsoft.com/office/drawing/2014/main" id="{54F122A7-6BBA-587B-058A-3136E769F6F3}"/>
              </a:ext>
            </a:extLst>
          </p:cNvPr>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DCCAB868-D16C-84DC-998F-8AC7DCEAAA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49E654F3-AA10-0520-9BDC-EFA651693E5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
        <p:nvSpPr>
          <p:cNvPr id="2" name="Footer Placeholder 1">
            <a:extLst>
              <a:ext uri="{FF2B5EF4-FFF2-40B4-BE49-F238E27FC236}">
                <a16:creationId xmlns:a16="http://schemas.microsoft.com/office/drawing/2014/main" id="{F2F4EDEE-16AF-5372-EE3D-6E1907B1CCC7}"/>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36066169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4661</TotalTime>
  <Words>3700</Words>
  <Application>Microsoft Office PowerPoint</Application>
  <PresentationFormat>Widescreen</PresentationFormat>
  <Paragraphs>244</Paragraphs>
  <Slides>30</Slides>
  <Notes>26</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30</vt:i4>
      </vt:variant>
    </vt:vector>
  </HeadingPairs>
  <TitlesOfParts>
    <vt:vector size="42" baseType="lpstr">
      <vt:lpstr>Aharoni</vt:lpstr>
      <vt:lpstr>Alien Encounters</vt:lpstr>
      <vt:lpstr>Arial</vt:lpstr>
      <vt:lpstr>Arial Narrow</vt:lpstr>
      <vt:lpstr>Bodoni MT</vt:lpstr>
      <vt:lpstr>Myriad Pro</vt:lpstr>
      <vt:lpstr>Symbol</vt:lpstr>
      <vt:lpstr>Times New Roman</vt:lpstr>
      <vt:lpstr>Verdana</vt:lpstr>
      <vt:lpstr>Wingdings</vt:lpstr>
      <vt:lpstr>20140311PresentationUWTSDTemplate</vt:lpstr>
      <vt:lpstr>1_20140311PresentationUWTSDTemplate</vt:lpstr>
      <vt:lpstr>LCMB7003</vt:lpstr>
      <vt:lpstr>Learning Objectives</vt:lpstr>
      <vt:lpstr>Activity</vt:lpstr>
      <vt:lpstr>The Competitive Environment</vt:lpstr>
      <vt:lpstr>Industry &amp; Market</vt:lpstr>
      <vt:lpstr>The Competitive Forces</vt:lpstr>
      <vt:lpstr>Porter’s Five Forces Framework</vt:lpstr>
      <vt:lpstr>Competitive Rivalry</vt:lpstr>
      <vt:lpstr>The Threat of Entry</vt:lpstr>
      <vt:lpstr>The Threat of Substitutes</vt:lpstr>
      <vt:lpstr>The Power of Buyers</vt:lpstr>
      <vt:lpstr>The Power of Suppliers</vt:lpstr>
      <vt:lpstr>Implications of the Competitive Five Forces</vt:lpstr>
      <vt:lpstr>Implications of the Competitive Five Forces</vt:lpstr>
      <vt:lpstr>Comparative Industry Structure Analyses</vt:lpstr>
      <vt:lpstr>The Competitive Five Forces and Industry Types</vt:lpstr>
      <vt:lpstr>Industry Types</vt:lpstr>
      <vt:lpstr>The Industry Life Cycle</vt:lpstr>
      <vt:lpstr>Strategic Groups Analysis</vt:lpstr>
      <vt:lpstr>Strategic Groups Analysis</vt:lpstr>
      <vt:lpstr>Market Segments</vt:lpstr>
      <vt:lpstr>Strategic Groups Analysis / Market Segmentation</vt:lpstr>
      <vt:lpstr>Summary</vt:lpstr>
      <vt:lpstr>Activity – Business Development Proposal(BDP)</vt:lpstr>
      <vt:lpstr>Independent study  Complete at least one task, prepare to make a 5-minute presentation next week</vt:lpstr>
      <vt:lpstr>Task 3: </vt:lpstr>
      <vt:lpstr>Task 4: </vt:lpstr>
      <vt:lpstr>Bibliography</vt:lpstr>
      <vt:lpstr>Reading</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Hoang Dang Nguyen</cp:lastModifiedBy>
  <cp:revision>289</cp:revision>
  <cp:lastPrinted>2018-07-09T15:27:01Z</cp:lastPrinted>
  <dcterms:created xsi:type="dcterms:W3CDTF">2002-10-07T19:43:58Z</dcterms:created>
  <dcterms:modified xsi:type="dcterms:W3CDTF">2026-10-03T15:11:07Z</dcterms:modified>
</cp:coreProperties>
</file>